
<file path=[Content_Types].xml><?xml version="1.0" encoding="utf-8"?>
<Types xmlns="http://schemas.openxmlformats.org/package/2006/content-types">
  <Default Extension="jpeg" ContentType="image/jpeg"/>
  <Default Extension="JPG" ContentType="image/.jpg"/>
  <Default Extension="wav" ContentType="audio/x-wav"/>
  <Default Extension="png" ContentType="image/png"/>
  <Default Extension="wdp" ContentType="image/vnd.ms-photo"/>
  <Default Extension="gif" ContentType="image/gi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16"/>
  </p:notesMasterIdLst>
  <p:handoutMasterIdLst>
    <p:handoutMasterId r:id="rId17"/>
  </p:handoutMasterIdLst>
  <p:sldIdLst>
    <p:sldId id="306" r:id="rId3"/>
    <p:sldId id="307" r:id="rId4"/>
    <p:sldId id="258" r:id="rId5"/>
    <p:sldId id="300" r:id="rId6"/>
    <p:sldId id="347" r:id="rId7"/>
    <p:sldId id="346" r:id="rId8"/>
    <p:sldId id="348" r:id="rId9"/>
    <p:sldId id="349" r:id="rId10"/>
    <p:sldId id="350" r:id="rId11"/>
    <p:sldId id="351" r:id="rId12"/>
    <p:sldId id="352" r:id="rId13"/>
    <p:sldId id="356" r:id="rId14"/>
    <p:sldId id="305" r:id="rId15"/>
  </p:sldIdLst>
  <p:sldSz cx="9144000" cy="5143500" type="screen16x9"/>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showPr>
  <p:clrMru>
    <a:srgbClr val="F9F9F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100" d="100"/>
          <a:sy n="100" d="100"/>
        </p:scale>
        <p:origin x="-1308" y="-720"/>
      </p:cViewPr>
      <p:guideLst>
        <p:guide orient="horz" pos="1551"/>
        <p:guide pos="2931"/>
      </p:guideLst>
    </p:cSldViewPr>
  </p:slideViewPr>
  <p:notesTextViewPr>
    <p:cViewPr>
      <p:scale>
        <a:sx n="1" d="1"/>
        <a:sy n="1" d="1"/>
      </p:scale>
      <p:origin x="0" y="0"/>
    </p:cViewPr>
  </p:notesTextViewPr>
  <p:sorterViewPr>
    <p:cViewPr>
      <p:scale>
        <a:sx n="75" d="100"/>
        <a:sy n="75" d="100"/>
      </p:scale>
      <p:origin x="0" y="0"/>
    </p:cViewPr>
  </p:sorterViewPr>
  <p:notesViewPr>
    <p:cSldViewPr>
      <p:cViewPr varScale="1">
        <p:scale>
          <a:sx n="86" d="100"/>
          <a:sy n="86" d="100"/>
        </p:scale>
        <p:origin x="-3846" y="-90"/>
      </p:cViewPr>
      <p:guideLst>
        <p:guide orient="horz" pos="2758"/>
        <p:guide pos="2198"/>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0" Type="http://schemas.openxmlformats.org/officeDocument/2006/relationships/tableStyles" Target="tableStyles.xml"/><Relationship Id="rId2" Type="http://schemas.openxmlformats.org/officeDocument/2006/relationships/theme" Target="theme/theme1.xml"/><Relationship Id="rId19" Type="http://schemas.openxmlformats.org/officeDocument/2006/relationships/viewProps" Target="viewProps.xml"/><Relationship Id="rId18" Type="http://schemas.openxmlformats.org/officeDocument/2006/relationships/presProps" Target="presProps.xml"/><Relationship Id="rId17" Type="http://schemas.openxmlformats.org/officeDocument/2006/relationships/handoutMaster" Target="handoutMasters/handoutMaster1.xml"/><Relationship Id="rId16" Type="http://schemas.openxmlformats.org/officeDocument/2006/relationships/notesMaster" Target="notesMasters/notesMaster1.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2931557-AC36-4145-8668-EEEE7200BEEE}" type="datetimeFigureOut">
              <a:rPr lang="zh-CN" altLang="en-US" smtClean="0"/>
            </a:fld>
            <a:endParaRPr lang="zh-CN" altLang="en-US"/>
          </a:p>
        </p:txBody>
      </p:sp>
      <p:sp>
        <p:nvSpPr>
          <p:cNvPr id="5" name="灯片编号占位符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EA3D31C-8A37-4F8C-86CE-C0C22CC01044}" type="slidenum">
              <a:rPr lang="zh-CN" altLang="en-US" smtClean="0"/>
            </a:fld>
            <a:endParaRPr lang="zh-CN" altLang="en-US"/>
          </a:p>
        </p:txBody>
      </p:sp>
      <p:sp>
        <p:nvSpPr>
          <p:cNvPr id="6" name="页脚占位符 5"/>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48CE093-0987-4123-A19C-C73418D4581B}"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07390C9-E209-452A-AF2C-23D0DB5DF8D6}"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7819"/>
            <a:ext cx="7772400" cy="1102519"/>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32274D81-BE9C-4C9D-8371-8BC208C7A87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ED5F6FF-76A1-4CE1-A727-BAA53E4938F6}" type="slidenum">
              <a:rPr lang="zh-CN" altLang="en-US" smtClean="0"/>
            </a:fld>
            <a:endParaRPr lang="zh-CN" altLang="en-US"/>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32274D81-BE9C-4C9D-8371-8BC208C7A87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ED5F6FF-76A1-4CE1-A727-BAA53E4938F6}"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154781"/>
            <a:ext cx="2057400" cy="329088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154781"/>
            <a:ext cx="6019800" cy="329088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32274D81-BE9C-4C9D-8371-8BC208C7A87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ED5F6FF-76A1-4CE1-A727-BAA53E4938F6}"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32274D81-BE9C-4C9D-8371-8BC208C7A87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ED5F6FF-76A1-4CE1-A727-BAA53E4938F6}"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6"/>
            <a:ext cx="7772400" cy="1021556"/>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32274D81-BE9C-4C9D-8371-8BC208C7A87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ED5F6FF-76A1-4CE1-A727-BAA53E4938F6}"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32274D81-BE9C-4C9D-8371-8BC208C7A872}"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ED5F6FF-76A1-4CE1-A727-BAA53E4938F6}"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8"/>
            <a:ext cx="8229600" cy="85725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32274D81-BE9C-4C9D-8371-8BC208C7A872}"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EED5F6FF-76A1-4CE1-A727-BAA53E4938F6}" type="slidenum">
              <a:rPr lang="zh-CN" altLang="en-US" smtClean="0"/>
            </a:fld>
            <a:endParaRPr lang="zh-CN" altLang="en-US"/>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14" name="图片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15" name="图片 1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8258" y="148525"/>
            <a:ext cx="8867484" cy="4846450"/>
          </a:xfrm>
          <a:prstGeom prst="rect">
            <a:avLst/>
          </a:prstGeom>
        </p:spPr>
      </p:pic>
      <p:sp>
        <p:nvSpPr>
          <p:cNvPr id="2" name="标题 1"/>
          <p:cNvSpPr>
            <a:spLocks noGrp="1"/>
          </p:cNvSpPr>
          <p:nvPr>
            <p:ph type="title" hasCustomPrompt="1"/>
          </p:nvPr>
        </p:nvSpPr>
        <p:spPr>
          <a:xfrm>
            <a:off x="374848" y="238919"/>
            <a:ext cx="8229600" cy="349548"/>
          </a:xfrm>
        </p:spPr>
        <p:txBody>
          <a:bodyPr>
            <a:noAutofit/>
          </a:bodyPr>
          <a:lstStyle>
            <a:lvl1pPr algn="l">
              <a:defRPr sz="2000" b="0" i="0">
                <a:solidFill>
                  <a:schemeClr val="tx1">
                    <a:lumMod val="85000"/>
                    <a:lumOff val="15000"/>
                  </a:schemeClr>
                </a:solidFill>
                <a:latin typeface="方正卡通简体" panose="03000509000000000000" pitchFamily="65" charset="-122"/>
                <a:ea typeface="方正卡通简体" panose="03000509000000000000" pitchFamily="65" charset="-122"/>
              </a:defRPr>
            </a:lvl1pPr>
          </a:lstStyle>
          <a:p>
            <a:r>
              <a:rPr lang="zh-CN" altLang="en-US" dirty="0" smtClean="0"/>
              <a:t>第一部分  点击此处输入您的标题</a:t>
            </a:r>
            <a:endParaRPr lang="zh-CN" altLang="en-US" dirty="0"/>
          </a:p>
        </p:txBody>
      </p:sp>
      <p:sp>
        <p:nvSpPr>
          <p:cNvPr id="3" name="日期占位符 2"/>
          <p:cNvSpPr>
            <a:spLocks noGrp="1"/>
          </p:cNvSpPr>
          <p:nvPr>
            <p:ph type="dt" sz="half" idx="10"/>
          </p:nvPr>
        </p:nvSpPr>
        <p:spPr/>
        <p:txBody>
          <a:bodyPr/>
          <a:lstStyle/>
          <a:p>
            <a:fld id="{32274D81-BE9C-4C9D-8371-8BC208C7A872}"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ED5F6FF-76A1-4CE1-A727-BAA53E4938F6}" type="slidenum">
              <a:rPr lang="zh-CN" altLang="en-US" smtClean="0"/>
            </a:fld>
            <a:endParaRPr lang="zh-CN" altLang="en-US"/>
          </a:p>
        </p:txBody>
      </p:sp>
      <p:grpSp>
        <p:nvGrpSpPr>
          <p:cNvPr id="8" name="组合 7"/>
          <p:cNvGrpSpPr/>
          <p:nvPr userDrawn="1"/>
        </p:nvGrpSpPr>
        <p:grpSpPr>
          <a:xfrm>
            <a:off x="8424428" y="4711836"/>
            <a:ext cx="718624" cy="288032"/>
            <a:chOff x="8424428" y="4716750"/>
            <a:chExt cx="718624" cy="288032"/>
          </a:xfrm>
          <a:solidFill>
            <a:srgbClr val="BFBFBF"/>
          </a:solidFill>
        </p:grpSpPr>
        <p:sp>
          <p:nvSpPr>
            <p:cNvPr id="9" name="圆角矩形 8"/>
            <p:cNvSpPr/>
            <p:nvPr userDrawn="1"/>
          </p:nvSpPr>
          <p:spPr>
            <a:xfrm>
              <a:off x="8424428" y="4716750"/>
              <a:ext cx="468052" cy="28803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userDrawn="1"/>
          </p:nvSpPr>
          <p:spPr>
            <a:xfrm>
              <a:off x="8820472" y="4948014"/>
              <a:ext cx="322580" cy="5676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 name="TextBox 10"/>
          <p:cNvSpPr txBox="1"/>
          <p:nvPr userDrawn="1"/>
        </p:nvSpPr>
        <p:spPr>
          <a:xfrm>
            <a:off x="8475514" y="4686575"/>
            <a:ext cx="436338" cy="338554"/>
          </a:xfrm>
          <a:prstGeom prst="rect">
            <a:avLst/>
          </a:prstGeom>
          <a:noFill/>
        </p:spPr>
        <p:txBody>
          <a:bodyPr wrap="none" rtlCol="0">
            <a:spAutoFit/>
          </a:bodyPr>
          <a:lstStyle/>
          <a:p>
            <a:fld id="{15E71900-10A2-4CC6-8A82-1659C4480C15}" type="slidenum">
              <a:rPr lang="zh-CN" altLang="en-US" sz="1600" smtClean="0">
                <a:solidFill>
                  <a:schemeClr val="tx1">
                    <a:lumMod val="65000"/>
                    <a:lumOff val="35000"/>
                  </a:schemeClr>
                </a:solidFill>
              </a:rPr>
            </a:fld>
            <a:endParaRPr lang="zh-CN" altLang="en-US" sz="1600" dirty="0">
              <a:solidFill>
                <a:schemeClr val="tx1">
                  <a:lumMod val="65000"/>
                  <a:lumOff val="35000"/>
                </a:schemeClr>
              </a:solidFill>
            </a:endParaRPr>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2274D81-BE9C-4C9D-8371-8BC208C7A872}"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ED5F6FF-76A1-4CE1-A727-BAA53E4938F6}" type="slidenum">
              <a:rPr lang="zh-CN" altLang="en-US" smtClean="0"/>
            </a:fld>
            <a:endParaRPr lang="zh-CN" altLang="en-US"/>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1" y="204787"/>
            <a:ext cx="3008313" cy="871538"/>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32274D81-BE9C-4C9D-8371-8BC208C7A872}"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ED5F6FF-76A1-4CE1-A727-BAA53E4938F6}"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0"/>
            <a:ext cx="5486400" cy="425054"/>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32274D81-BE9C-4C9D-8371-8BC208C7A872}"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ED5F6FF-76A1-4CE1-A727-BAA53E4938F6}"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05978"/>
            <a:ext cx="8229600" cy="857250"/>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32274D81-BE9C-4C9D-8371-8BC208C7A872}" type="datetimeFigureOut">
              <a:rPr lang="zh-CN" altLang="en-US" smtClean="0"/>
            </a:fld>
            <a:endParaRPr lang="zh-CN" altLang="en-US"/>
          </a:p>
        </p:txBody>
      </p:sp>
      <p:sp>
        <p:nvSpPr>
          <p:cNvPr id="5" name="页脚占位符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EED5F6FF-76A1-4CE1-A727-BAA53E4938F6}"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image" Target="../media/image9.GIF"/><Relationship Id="rId8" Type="http://schemas.openxmlformats.org/officeDocument/2006/relationships/image" Target="../media/image8.GIF"/><Relationship Id="rId7" Type="http://schemas.openxmlformats.org/officeDocument/2006/relationships/image" Target="../media/image7.png"/><Relationship Id="rId6" Type="http://schemas.microsoft.com/office/2007/relationships/media" Target="../media/audio1.wav"/><Relationship Id="rId5" Type="http://schemas.openxmlformats.org/officeDocument/2006/relationships/audio" Target="../media/audio1.wav"/><Relationship Id="rId4" Type="http://schemas.microsoft.com/office/2007/relationships/hdphoto" Target="../media/image6.wdp"/><Relationship Id="rId3" Type="http://schemas.openxmlformats.org/officeDocument/2006/relationships/image" Target="../media/image5.png"/><Relationship Id="rId2" Type="http://schemas.microsoft.com/office/2007/relationships/hdphoto" Target="../media/image4.wdp"/><Relationship Id="rId12" Type="http://schemas.openxmlformats.org/officeDocument/2006/relationships/slideLayout" Target="../slideLayouts/slideLayout1.xml"/><Relationship Id="rId11" Type="http://schemas.microsoft.com/office/2007/relationships/hdphoto" Target="../media/image11.wdp"/><Relationship Id="rId10" Type="http://schemas.openxmlformats.org/officeDocument/2006/relationships/image" Target="../media/image10.png"/><Relationship Id="rId1" Type="http://schemas.openxmlformats.org/officeDocument/2006/relationships/image" Target="../media/image3.jpeg"/></Relationships>
</file>

<file path=ppt/slides/_rels/slide10.xml.rels><?xml version="1.0" encoding="UTF-8" standalone="yes"?>
<Relationships xmlns="http://schemas.openxmlformats.org/package/2006/relationships"><Relationship Id="rId5" Type="http://schemas.openxmlformats.org/officeDocument/2006/relationships/slideLayout" Target="../slideLayouts/slideLayout6.xml"/><Relationship Id="rId4" Type="http://schemas.openxmlformats.org/officeDocument/2006/relationships/image" Target="../media/image26.jpeg"/><Relationship Id="rId3" Type="http://schemas.openxmlformats.org/officeDocument/2006/relationships/image" Target="../media/image25.png"/><Relationship Id="rId2" Type="http://schemas.microsoft.com/office/2007/relationships/hdphoto" Target="../media/image4.wdp"/><Relationship Id="rId1" Type="http://schemas.openxmlformats.org/officeDocument/2006/relationships/image" Target="../media/image3.jpeg"/></Relationships>
</file>

<file path=ppt/slides/_rels/slide11.xml.rels><?xml version="1.0" encoding="UTF-8" standalone="yes"?>
<Relationships xmlns="http://schemas.openxmlformats.org/package/2006/relationships"><Relationship Id="rId4" Type="http://schemas.openxmlformats.org/officeDocument/2006/relationships/slideLayout" Target="../slideLayouts/slideLayout6.xml"/><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image" Target="../media/image27.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image" Target="../media/image31.jpeg"/><Relationship Id="rId1" Type="http://schemas.openxmlformats.org/officeDocument/2006/relationships/image" Target="../media/image30.jpeg"/></Relationships>
</file>

<file path=ppt/slides/_rels/slide13.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15.jpeg"/><Relationship Id="rId3" Type="http://schemas.openxmlformats.org/officeDocument/2006/relationships/image" Target="../media/image16.jpeg"/><Relationship Id="rId2" Type="http://schemas.microsoft.com/office/2007/relationships/hdphoto" Target="../media/image4.wdp"/><Relationship Id="rId1" Type="http://schemas.openxmlformats.org/officeDocument/2006/relationships/image" Target="../media/image3.jpeg"/></Relationships>
</file>

<file path=ppt/slides/_rels/slide2.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2.jpeg"/><Relationship Id="rId2" Type="http://schemas.microsoft.com/office/2007/relationships/hdphoto" Target="../media/image4.wdp"/><Relationship Id="rId1"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microsoft.com/office/2007/relationships/hdphoto" Target="../media/image14.wdp"/><Relationship Id="rId1"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slideLayout" Target="../slideLayouts/slideLayout6.xml"/><Relationship Id="rId7" Type="http://schemas.openxmlformats.org/officeDocument/2006/relationships/image" Target="../media/image19.png"/><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16.jpeg"/><Relationship Id="rId3" Type="http://schemas.openxmlformats.org/officeDocument/2006/relationships/image" Target="../media/image15.jpeg"/><Relationship Id="rId2" Type="http://schemas.microsoft.com/office/2007/relationships/hdphoto" Target="../media/image4.wdp"/><Relationship Id="rId1" Type="http://schemas.openxmlformats.org/officeDocument/2006/relationships/image" Target="../media/image3.jpeg"/></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6.xml"/><Relationship Id="rId3" Type="http://schemas.openxmlformats.org/officeDocument/2006/relationships/image" Target="../media/image20.jpeg"/><Relationship Id="rId2" Type="http://schemas.microsoft.com/office/2007/relationships/hdphoto" Target="../media/image4.wdp"/><Relationship Id="rId1" Type="http://schemas.openxmlformats.org/officeDocument/2006/relationships/image" Target="../media/image3.jpeg"/></Relationships>
</file>

<file path=ppt/slides/_rels/slide6.xml.rels><?xml version="1.0" encoding="UTF-8" standalone="yes"?>
<Relationships xmlns="http://schemas.openxmlformats.org/package/2006/relationships"><Relationship Id="rId4" Type="http://schemas.openxmlformats.org/officeDocument/2006/relationships/slideLayout" Target="../slideLayouts/slideLayout6.xml"/><Relationship Id="rId3" Type="http://schemas.openxmlformats.org/officeDocument/2006/relationships/image" Target="../media/image21.jpeg"/><Relationship Id="rId2" Type="http://schemas.microsoft.com/office/2007/relationships/hdphoto" Target="../media/image4.wdp"/><Relationship Id="rId1" Type="http://schemas.openxmlformats.org/officeDocument/2006/relationships/image" Target="../media/image3.jpeg"/></Relationships>
</file>

<file path=ppt/slides/_rels/slide7.xml.rels><?xml version="1.0" encoding="UTF-8" standalone="yes"?>
<Relationships xmlns="http://schemas.openxmlformats.org/package/2006/relationships"><Relationship Id="rId4" Type="http://schemas.openxmlformats.org/officeDocument/2006/relationships/slideLayout" Target="../slideLayouts/slideLayout6.xml"/><Relationship Id="rId3" Type="http://schemas.openxmlformats.org/officeDocument/2006/relationships/tags" Target="../tags/tag1.xml"/><Relationship Id="rId2" Type="http://schemas.microsoft.com/office/2007/relationships/hdphoto" Target="../media/image4.wdp"/><Relationship Id="rId1" Type="http://schemas.openxmlformats.org/officeDocument/2006/relationships/image" Target="../media/image3.jpeg"/></Relationships>
</file>

<file path=ppt/slides/_rels/slide8.xml.rels><?xml version="1.0" encoding="UTF-8" standalone="yes"?>
<Relationships xmlns="http://schemas.openxmlformats.org/package/2006/relationships"><Relationship Id="rId4" Type="http://schemas.openxmlformats.org/officeDocument/2006/relationships/slideLayout" Target="../slideLayouts/slideLayout6.xml"/><Relationship Id="rId3" Type="http://schemas.openxmlformats.org/officeDocument/2006/relationships/image" Target="../media/image22.jpeg"/><Relationship Id="rId2" Type="http://schemas.microsoft.com/office/2007/relationships/hdphoto" Target="../media/image4.wdp"/><Relationship Id="rId1" Type="http://schemas.openxmlformats.org/officeDocument/2006/relationships/image" Target="../media/image3.jpeg"/></Relationships>
</file>

<file path=ppt/slides/_rels/slide9.xml.rels><?xml version="1.0" encoding="UTF-8" standalone="yes"?>
<Relationships xmlns="http://schemas.openxmlformats.org/package/2006/relationships"><Relationship Id="rId5" Type="http://schemas.openxmlformats.org/officeDocument/2006/relationships/slideLayout" Target="../slideLayouts/slideLayout6.xml"/><Relationship Id="rId4" Type="http://schemas.openxmlformats.org/officeDocument/2006/relationships/image" Target="../media/image24.jpeg"/><Relationship Id="rId3" Type="http://schemas.openxmlformats.org/officeDocument/2006/relationships/image" Target="../media/image23.png"/><Relationship Id="rId2" Type="http://schemas.microsoft.com/office/2007/relationships/hdphoto" Target="../media/image4.wdp"/><Relationship Id="rId1" Type="http://schemas.openxmlformats.org/officeDocument/2006/relationships/image" Target="../media/image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p:cNvPicPr>
            <a:picLocks noChangeAspect="1" noChangeArrowheads="1"/>
          </p:cNvPicPr>
          <p:nvPr/>
        </p:nvPicPr>
        <p:blipFill>
          <a:blip r:embed="rId1">
            <a:extLst>
              <a:ext uri="{BEBA8EAE-BF5A-486C-A8C5-ECC9F3942E4B}">
                <a14:imgProps xmlns:a14="http://schemas.microsoft.com/office/drawing/2010/main">
                  <a14:imgLayer r:embed="rId2">
                    <a14:imgEffect>
                      <a14:artisticPastelsSmooth/>
                    </a14:imgEffect>
                  </a14:imgLayer>
                </a14:imgProps>
              </a:ext>
              <a:ext uri="{28A0092B-C50C-407E-A947-70E740481C1C}">
                <a14:useLocalDpi xmlns:a14="http://schemas.microsoft.com/office/drawing/2010/main" val="0"/>
              </a:ext>
            </a:extLst>
          </a:blip>
          <a:stretch>
            <a:fillRect/>
          </a:stretch>
        </p:blipFill>
        <p:spPr bwMode="auto">
          <a:xfrm>
            <a:off x="0" y="0"/>
            <a:ext cx="9144000" cy="5143500"/>
          </a:xfrm>
          <a:prstGeom prst="rect">
            <a:avLst/>
          </a:prstGeom>
          <a:noFill/>
        </p:spPr>
      </p:pic>
      <p:pic>
        <p:nvPicPr>
          <p:cNvPr id="5" name="图片 4"/>
          <p:cNvPicPr>
            <a:picLocks noChangeAspect="1"/>
          </p:cNvPicPr>
          <p:nvPr/>
        </p:nvPicPr>
        <p:blipFill>
          <a:blip r:embed="rId3">
            <a:extLst>
              <a:ext uri="{BEBA8EAE-BF5A-486C-A8C5-ECC9F3942E4B}">
                <a14:imgProps xmlns:a14="http://schemas.microsoft.com/office/drawing/2010/main">
                  <a14:imgLayer r:embed="rId4">
                    <a14:imgEffect>
                      <a14:artisticPastelsSmooth trans="56000" scaling="5"/>
                    </a14:imgEffect>
                  </a14:imgLayer>
                </a14:imgProps>
              </a:ext>
              <a:ext uri="{28A0092B-C50C-407E-A947-70E740481C1C}">
                <a14:useLocalDpi xmlns:a14="http://schemas.microsoft.com/office/drawing/2010/main" val="0"/>
              </a:ext>
            </a:extLst>
          </a:blip>
          <a:stretch>
            <a:fillRect/>
          </a:stretch>
        </p:blipFill>
        <p:spPr>
          <a:xfrm>
            <a:off x="1315942" y="1187384"/>
            <a:ext cx="6607346" cy="1451810"/>
          </a:xfrm>
          <a:prstGeom prst="rect">
            <a:avLst/>
          </a:prstGeom>
        </p:spPr>
      </p:pic>
      <p:pic>
        <p:nvPicPr>
          <p:cNvPr id="6" name="背景音乐 - 轻快儿童音乐 - 铃声.wav">
            <a:hlinkClick r:id="" action="ppaction://media"/>
          </p:cNvPr>
          <p:cNvPicPr>
            <a:picLocks noChangeAspect="1"/>
          </p:cNvPicPr>
          <p:nvPr>
            <a:audioFile r:link="rId5"/>
            <p:extLst>
              <p:ext uri="{DAA4B4D4-6D71-4841-9C94-3DE7FCFB9230}">
                <p14:media xmlns:p14="http://schemas.microsoft.com/office/powerpoint/2010/main" r:embed="rId6"/>
              </p:ext>
            </p:extLst>
          </p:nvPr>
        </p:nvPicPr>
        <p:blipFill>
          <a:blip r:embed="rId7"/>
          <a:stretch>
            <a:fillRect/>
          </a:stretch>
        </p:blipFill>
        <p:spPr>
          <a:xfrm>
            <a:off x="-612576" y="2568101"/>
            <a:ext cx="304800" cy="304800"/>
          </a:xfrm>
          <a:prstGeom prst="rect">
            <a:avLst/>
          </a:prstGeom>
        </p:spPr>
      </p:pic>
      <p:sp>
        <p:nvSpPr>
          <p:cNvPr id="7" name="TextBox 6"/>
          <p:cNvSpPr txBox="1"/>
          <p:nvPr/>
        </p:nvSpPr>
        <p:spPr>
          <a:xfrm>
            <a:off x="1099175" y="2835970"/>
            <a:ext cx="7040880" cy="645160"/>
          </a:xfrm>
          <a:prstGeom prst="rect">
            <a:avLst/>
          </a:prstGeom>
          <a:noFill/>
        </p:spPr>
        <p:txBody>
          <a:bodyPr wrap="none" rtlCol="0">
            <a:spAutoFit/>
          </a:bodyPr>
          <a:lstStyle/>
          <a:p>
            <a:pPr algn="ctr"/>
            <a:r>
              <a:rPr lang="zh-CN" altLang="en-US" sz="3600" dirty="0" smtClean="0">
                <a:solidFill>
                  <a:schemeClr val="accent1"/>
                </a:solidFill>
                <a:effectLst>
                  <a:outerShdw blurRad="38100" dist="25400" dir="5400000" algn="ctr" rotWithShape="0">
                    <a:srgbClr val="6E747A">
                      <a:alpha val="43000"/>
                    </a:srgbClr>
                  </a:outerShdw>
                </a:effectLst>
                <a:latin typeface="方正卡通简体" panose="03000509000000000000" pitchFamily="65" charset="-122"/>
                <a:ea typeface="方正卡通简体" panose="03000509000000000000" pitchFamily="65" charset="-122"/>
              </a:rPr>
              <a:t>户外</a:t>
            </a:r>
            <a:r>
              <a:rPr lang="zh-CN" altLang="en-US" sz="3600" dirty="0" smtClean="0">
                <a:ln w="22225">
                  <a:solidFill>
                    <a:schemeClr val="accent2"/>
                  </a:solidFill>
                  <a:prstDash val="solid"/>
                </a:ln>
                <a:solidFill>
                  <a:schemeClr val="accent2">
                    <a:lumMod val="40000"/>
                    <a:lumOff val="60000"/>
                  </a:schemeClr>
                </a:solidFill>
                <a:effectLst/>
                <a:latin typeface="方正卡通简体" panose="03000509000000000000" pitchFamily="65" charset="-122"/>
                <a:ea typeface="方正卡通简体" panose="03000509000000000000" pitchFamily="65" charset="-122"/>
              </a:rPr>
              <a:t>游戏</a:t>
            </a:r>
            <a:r>
              <a:rPr lang="zh-CN" altLang="en-US" sz="3600" dirty="0" smtClean="0">
                <a:solidFill>
                  <a:schemeClr val="accent4"/>
                </a:solidFill>
                <a:effectLst>
                  <a:outerShdw blurRad="50800" dist="38100" dir="5400000" algn="t" rotWithShape="0">
                    <a:prstClr val="black">
                      <a:alpha val="40000"/>
                    </a:prstClr>
                  </a:outerShdw>
                </a:effectLst>
                <a:latin typeface="方正卡通简体" panose="03000509000000000000" pitchFamily="65" charset="-122"/>
                <a:ea typeface="方正卡通简体" panose="03000509000000000000" pitchFamily="65" charset="-122"/>
              </a:rPr>
              <a:t>新样态，</a:t>
            </a:r>
            <a:r>
              <a:rPr lang="zh-CN" altLang="en-US" sz="3600" dirty="0" smtClean="0">
                <a:solidFill>
                  <a:schemeClr val="accent1"/>
                </a:solidFill>
                <a:effectLst>
                  <a:outerShdw blurRad="38100" dist="25400" dir="5400000" algn="ctr" rotWithShape="0">
                    <a:srgbClr val="6E747A">
                      <a:alpha val="43000"/>
                    </a:srgbClr>
                  </a:outerShdw>
                </a:effectLst>
                <a:latin typeface="方正卡通简体" panose="03000509000000000000" pitchFamily="65" charset="-122"/>
                <a:ea typeface="方正卡通简体" panose="03000509000000000000" pitchFamily="65" charset="-122"/>
              </a:rPr>
              <a:t>快乐</a:t>
            </a:r>
            <a:r>
              <a:rPr lang="zh-CN" altLang="en-US" sz="3600" dirty="0" smtClean="0">
                <a:ln w="22225">
                  <a:solidFill>
                    <a:schemeClr val="accent2"/>
                  </a:solidFill>
                  <a:prstDash val="solid"/>
                </a:ln>
                <a:solidFill>
                  <a:schemeClr val="accent2">
                    <a:lumMod val="40000"/>
                    <a:lumOff val="60000"/>
                  </a:schemeClr>
                </a:solidFill>
                <a:effectLst/>
                <a:latin typeface="方正卡通简体" panose="03000509000000000000" pitchFamily="65" charset="-122"/>
                <a:ea typeface="方正卡通简体" panose="03000509000000000000" pitchFamily="65" charset="-122"/>
              </a:rPr>
              <a:t>探索</a:t>
            </a:r>
            <a:r>
              <a:rPr lang="zh-CN" altLang="en-US" sz="3600" dirty="0" smtClean="0">
                <a:solidFill>
                  <a:schemeClr val="accent4"/>
                </a:solidFill>
                <a:effectLst>
                  <a:outerShdw blurRad="50800" dist="38100" dir="5400000" algn="t" rotWithShape="0">
                    <a:prstClr val="black">
                      <a:alpha val="40000"/>
                    </a:prstClr>
                  </a:outerShdw>
                </a:effectLst>
                <a:latin typeface="方正卡通简体" panose="03000509000000000000" pitchFamily="65" charset="-122"/>
                <a:ea typeface="方正卡通简体" panose="03000509000000000000" pitchFamily="65" charset="-122"/>
              </a:rPr>
              <a:t>促成在</a:t>
            </a:r>
            <a:endParaRPr lang="zh-CN" altLang="en-US" sz="3600" dirty="0" smtClean="0">
              <a:solidFill>
                <a:schemeClr val="accent4"/>
              </a:solidFill>
              <a:effectLst>
                <a:outerShdw blurRad="50800" dist="38100" dir="5400000" algn="t" rotWithShape="0">
                  <a:prstClr val="black">
                    <a:alpha val="40000"/>
                  </a:prstClr>
                </a:outerShdw>
              </a:effectLst>
              <a:latin typeface="方正卡通简体" panose="03000509000000000000" pitchFamily="65" charset="-122"/>
              <a:ea typeface="方正卡通简体" panose="03000509000000000000" pitchFamily="65" charset="-122"/>
            </a:endParaRPr>
          </a:p>
        </p:txBody>
      </p:sp>
      <p:sp>
        <p:nvSpPr>
          <p:cNvPr id="8" name="TextBox 7"/>
          <p:cNvSpPr txBox="1"/>
          <p:nvPr/>
        </p:nvSpPr>
        <p:spPr>
          <a:xfrm>
            <a:off x="3291055" y="3796084"/>
            <a:ext cx="2580005" cy="306705"/>
          </a:xfrm>
          <a:prstGeom prst="rect">
            <a:avLst/>
          </a:prstGeom>
          <a:noFill/>
        </p:spPr>
        <p:txBody>
          <a:bodyPr wrap="none" rtlCol="0">
            <a:spAutoFit/>
          </a:bodyPr>
          <a:lstStyle/>
          <a:p>
            <a:pPr algn="ctr"/>
            <a:r>
              <a:rPr lang="zh-CN" altLang="en-US" sz="1400" b="0" dirty="0" smtClean="0">
                <a:solidFill>
                  <a:schemeClr val="tx1">
                    <a:lumMod val="85000"/>
                    <a:lumOff val="15000"/>
                  </a:schemeClr>
                </a:solidFill>
                <a:latin typeface="微软雅黑" panose="020B0503020204020204" pitchFamily="34" charset="-122"/>
                <a:ea typeface="微软雅黑" panose="020B0503020204020204" pitchFamily="34" charset="-122"/>
              </a:rPr>
              <a:t>泸县玄滩镇中心幼儿园</a:t>
            </a:r>
            <a:r>
              <a:rPr lang="en-US" altLang="zh-CN" sz="1400" b="0" dirty="0" smtClean="0">
                <a:solidFill>
                  <a:schemeClr val="tx1">
                    <a:lumMod val="85000"/>
                    <a:lumOff val="15000"/>
                  </a:schemeClr>
                </a:solidFill>
                <a:latin typeface="微软雅黑" panose="020B0503020204020204" pitchFamily="34" charset="-122"/>
                <a:ea typeface="微软雅黑" panose="020B0503020204020204" pitchFamily="34" charset="-122"/>
              </a:rPr>
              <a:t>     </a:t>
            </a:r>
            <a:r>
              <a:rPr lang="zh-CN" altLang="en-US" sz="1400" b="0" dirty="0" smtClean="0">
                <a:solidFill>
                  <a:schemeClr val="tx1">
                    <a:lumMod val="85000"/>
                    <a:lumOff val="15000"/>
                  </a:schemeClr>
                </a:solidFill>
                <a:latin typeface="微软雅黑" panose="020B0503020204020204" pitchFamily="34" charset="-122"/>
                <a:ea typeface="微软雅黑" panose="020B0503020204020204" pitchFamily="34" charset="-122"/>
              </a:rPr>
              <a:t>蒲静</a:t>
            </a:r>
            <a:endParaRPr lang="zh-CN" altLang="en-US" sz="1400" b="0" dirty="0" smtClean="0">
              <a:solidFill>
                <a:schemeClr val="tx1">
                  <a:lumMod val="85000"/>
                  <a:lumOff val="15000"/>
                </a:schemeClr>
              </a:solidFill>
              <a:latin typeface="微软雅黑" panose="020B0503020204020204" pitchFamily="34" charset="-122"/>
              <a:ea typeface="微软雅黑" panose="020B0503020204020204" pitchFamily="34" charset="-122"/>
            </a:endParaRPr>
          </a:p>
        </p:txBody>
      </p:sp>
      <p:pic>
        <p:nvPicPr>
          <p:cNvPr id="9" name="Picture 158" descr="200712419435657_1"/>
          <p:cNvPicPr>
            <a:picLocks noChangeAspect="1" noChangeArrowheads="1" noCrop="1"/>
          </p:cNvPicPr>
          <p:nvPr/>
        </p:nvPicPr>
        <p:blipFill>
          <a:blip r:embed="rId8"/>
          <a:srcRect/>
          <a:stretch>
            <a:fillRect/>
          </a:stretch>
        </p:blipFill>
        <p:spPr bwMode="auto">
          <a:xfrm>
            <a:off x="-1044575" y="3487738"/>
            <a:ext cx="504825" cy="50482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59" descr="10004015438746072987"/>
          <p:cNvPicPr>
            <a:picLocks noChangeAspect="1" noChangeArrowheads="1" noCrop="1"/>
          </p:cNvPicPr>
          <p:nvPr/>
        </p:nvPicPr>
        <p:blipFill>
          <a:blip r:embed="rId9"/>
          <a:srcRect/>
          <a:stretch>
            <a:fillRect/>
          </a:stretch>
        </p:blipFill>
        <p:spPr bwMode="auto">
          <a:xfrm rot="21401862" flipH="1">
            <a:off x="9372601" y="4443958"/>
            <a:ext cx="992187" cy="99218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60" descr="200712419435657_1"/>
          <p:cNvPicPr>
            <a:picLocks noChangeAspect="1" noChangeArrowheads="1" noCrop="1"/>
          </p:cNvPicPr>
          <p:nvPr/>
        </p:nvPicPr>
        <p:blipFill>
          <a:blip r:embed="rId8"/>
          <a:srcRect/>
          <a:stretch>
            <a:fillRect/>
          </a:stretch>
        </p:blipFill>
        <p:spPr bwMode="auto">
          <a:xfrm flipH="1">
            <a:off x="10364788" y="2343150"/>
            <a:ext cx="533400" cy="5334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p:cNvPicPr>
            <a:picLocks noChangeAspect="1" noChangeArrowheads="1"/>
          </p:cNvPicPr>
          <p:nvPr/>
        </p:nvPicPr>
        <p:blipFill>
          <a:blip r:embed="rId10">
            <a:extLst>
              <a:ext uri="{BEBA8EAE-BF5A-486C-A8C5-ECC9F3942E4B}">
                <a14:imgProps xmlns:a14="http://schemas.microsoft.com/office/drawing/2010/main">
                  <a14:imgLayer r:embed="rId11">
                    <a14:imgEffect>
                      <a14:artisticGlowDiffused/>
                    </a14:imgEffect>
                  </a14:imgLayer>
                </a14:imgProps>
              </a:ext>
              <a:ext uri="{28A0092B-C50C-407E-A947-70E740481C1C}">
                <a14:useLocalDpi xmlns:a14="http://schemas.microsoft.com/office/drawing/2010/main" val="0"/>
              </a:ext>
            </a:extLst>
          </a:blip>
          <a:stretch>
            <a:fillRect/>
          </a:stretch>
        </p:blipFill>
        <p:spPr bwMode="auto">
          <a:xfrm rot="20089245" flipH="1">
            <a:off x="351091" y="3591684"/>
            <a:ext cx="959326" cy="101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audio>
              <p:cMediaNode numSld="99" showWhenStopped="0">
                <p:cTn id="2" repeatCount="indefinite" fill="hold" display="0">
                  <p:stCondLst>
                    <p:cond delay="indefinite"/>
                  </p:stCondLst>
                  <p:endCondLst>
                    <p:cond evt="onPrev" delay="0">
                      <p:tgtEl>
                        <p:sldTgt/>
                      </p:tgtEl>
                    </p:cond>
                    <p:cond evt="onStopAudio" delay="0">
                      <p:tgtEl>
                        <p:sldTgt/>
                      </p:tgtEl>
                    </p:cond>
                  </p:endCondLst>
                </p:cTn>
                <p:tgtEl>
                  <p:spTgt spid="6"/>
                </p:tgtEl>
              </p:cMediaNode>
            </p:audio>
          </p:childTnLst>
        </p:cTn>
      </p:par>
    </p:tnLst>
    <p:bldLst>
      <p:bldP spid="7" grpId="0"/>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7" name="Picture 2"/>
          <p:cNvPicPr>
            <a:picLocks noChangeAspect="1" noChangeArrowheads="1"/>
          </p:cNvPicPr>
          <p:nvPr/>
        </p:nvPicPr>
        <p:blipFill>
          <a:blip r:embed="rId1">
            <a:extLst>
              <a:ext uri="{BEBA8EAE-BF5A-486C-A8C5-ECC9F3942E4B}">
                <a14:imgProps xmlns:a14="http://schemas.microsoft.com/office/drawing/2010/main">
                  <a14:imgLayer r:embed="rId2">
                    <a14:imgEffect>
                      <a14:artisticPastelsSmooth/>
                    </a14:imgEffect>
                  </a14:imgLayer>
                </a14:imgProps>
              </a:ext>
              <a:ext uri="{28A0092B-C50C-407E-A947-70E740481C1C}">
                <a14:useLocalDpi xmlns:a14="http://schemas.microsoft.com/office/drawing/2010/main" val="0"/>
              </a:ext>
            </a:extLst>
          </a:blip>
          <a:stretch>
            <a:fillRect/>
          </a:stretch>
        </p:blipFill>
        <p:spPr bwMode="auto">
          <a:xfrm>
            <a:off x="0" y="-92710"/>
            <a:ext cx="9144000" cy="5143500"/>
          </a:xfrm>
          <a:prstGeom prst="rect">
            <a:avLst/>
          </a:prstGeom>
          <a:noFill/>
        </p:spPr>
      </p:pic>
      <p:pic>
        <p:nvPicPr>
          <p:cNvPr id="12" name="图片 12" descr="4)KP_CVWV1@O{)Z0TW46I37"/>
          <p:cNvPicPr>
            <a:picLocks noChangeAspect="1"/>
          </p:cNvPicPr>
          <p:nvPr/>
        </p:nvPicPr>
        <p:blipFill>
          <a:blip r:embed="rId3"/>
          <a:stretch>
            <a:fillRect/>
          </a:stretch>
        </p:blipFill>
        <p:spPr>
          <a:xfrm>
            <a:off x="3923665" y="1275715"/>
            <a:ext cx="5089525" cy="3562350"/>
          </a:xfrm>
          <a:prstGeom prst="rect">
            <a:avLst/>
          </a:prstGeom>
        </p:spPr>
      </p:pic>
      <p:sp>
        <p:nvSpPr>
          <p:cNvPr id="159" name="任意多边形 82"/>
          <p:cNvSpPr/>
          <p:nvPr/>
        </p:nvSpPr>
        <p:spPr bwMode="auto">
          <a:xfrm rot="3738964">
            <a:off x="16510" y="-57592"/>
            <a:ext cx="601345" cy="650240"/>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solidFill>
            <a:schemeClr val="accent3"/>
          </a:solidFill>
          <a:ln w="25400" cap="flat" cmpd="sng" algn="ctr">
            <a:noFill/>
            <a:prstDash val="solid"/>
          </a:ln>
          <a:effectLst/>
        </p:spPr>
        <p:txBody>
          <a:bodyPr anchor="ctr"/>
          <a:lstStyle/>
          <a:p>
            <a:pPr algn="ctr" fontAlgn="base">
              <a:spcBef>
                <a:spcPct val="0"/>
              </a:spcBef>
              <a:spcAft>
                <a:spcPct val="0"/>
              </a:spcAft>
              <a:defRPr/>
            </a:pPr>
            <a:endParaRPr lang="zh-CN" altLang="en-US" kern="0">
              <a:solidFill>
                <a:srgbClr val="FFFFFF"/>
              </a:solidFill>
              <a:latin typeface="Arial" panose="020B0604020202020204"/>
              <a:ea typeface="宋体" panose="02010600030101010101" pitchFamily="2" charset="-122"/>
            </a:endParaRPr>
          </a:p>
        </p:txBody>
      </p:sp>
      <p:sp>
        <p:nvSpPr>
          <p:cNvPr id="160" name="TextBox 159"/>
          <p:cNvSpPr txBox="1"/>
          <p:nvPr/>
        </p:nvSpPr>
        <p:spPr>
          <a:xfrm>
            <a:off x="148589" y="37658"/>
            <a:ext cx="551815" cy="460375"/>
          </a:xfrm>
          <a:prstGeom prst="rect">
            <a:avLst/>
          </a:prstGeom>
          <a:noFill/>
        </p:spPr>
        <p:txBody>
          <a:bodyPr wrap="square" rtlCol="0">
            <a:spAutoFit/>
          </a:bodyPr>
          <a:lstStyle/>
          <a:p>
            <a:pPr marL="0" lvl="1"/>
            <a:r>
              <a:rPr lang="en-US" altLang="zh-CN" sz="2400" spc="225" dirty="0" smtClean="0">
                <a:solidFill>
                  <a:schemeClr val="bg1"/>
                </a:solidFill>
                <a:latin typeface="微软雅黑" panose="020B0503020204020204" pitchFamily="34" charset="-122"/>
                <a:ea typeface="微软雅黑" panose="020B0503020204020204" pitchFamily="34" charset="-122"/>
              </a:rPr>
              <a:t>3</a:t>
            </a:r>
            <a:endParaRPr lang="zh-CN" altLang="en-US" sz="2400" spc="225" dirty="0">
              <a:solidFill>
                <a:schemeClr val="bg1"/>
              </a:solidFill>
              <a:latin typeface="微软雅黑" panose="020B0503020204020204" pitchFamily="34" charset="-122"/>
              <a:ea typeface="微软雅黑" panose="020B0503020204020204" pitchFamily="34" charset="-122"/>
            </a:endParaRPr>
          </a:p>
        </p:txBody>
      </p:sp>
      <p:sp>
        <p:nvSpPr>
          <p:cNvPr id="158" name="矩形 39"/>
          <p:cNvSpPr>
            <a:spLocks noChangeArrowheads="1"/>
          </p:cNvSpPr>
          <p:nvPr/>
        </p:nvSpPr>
        <p:spPr bwMode="auto">
          <a:xfrm>
            <a:off x="683713" y="-50800"/>
            <a:ext cx="4281352" cy="506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nSpc>
                <a:spcPct val="150000"/>
              </a:lnSpc>
              <a:spcBef>
                <a:spcPts val="750"/>
              </a:spcBef>
            </a:pPr>
            <a:r>
              <a:rPr lang="zh-CN" altLang="en-US" b="1" dirty="0" smtClean="0">
                <a:solidFill>
                  <a:schemeClr val="accent3"/>
                </a:solidFill>
                <a:latin typeface="微软雅黑" panose="020B0503020204020204" pitchFamily="34" charset="-122"/>
                <a:ea typeface="微软雅黑" panose="020B0503020204020204" pitchFamily="34" charset="-122"/>
                <a:cs typeface="宋体" panose="02010600030101010101" pitchFamily="2" charset="-122"/>
              </a:rPr>
              <a:t>构建了幼儿园户外体育游戏园本课程</a:t>
            </a:r>
            <a:endParaRPr lang="zh-CN" altLang="en-US" sz="1400" b="1" dirty="0">
              <a:solidFill>
                <a:schemeClr val="accent3"/>
              </a:solidFill>
              <a:latin typeface="微软雅黑" panose="020B0503020204020204" pitchFamily="34" charset="-122"/>
              <a:ea typeface="微软雅黑" panose="020B0503020204020204" pitchFamily="34" charset="-122"/>
              <a:cs typeface="宋体" panose="02010600030101010101" pitchFamily="2" charset="-122"/>
            </a:endParaRPr>
          </a:p>
        </p:txBody>
      </p:sp>
      <p:pic>
        <p:nvPicPr>
          <p:cNvPr id="3" name="图片 2" descr="C:/Users/Administrator/AppData/Local/Temp/picturecompress_20220607152752/output_1.jpgoutput_1"/>
          <p:cNvPicPr>
            <a:picLocks noChangeAspect="1"/>
          </p:cNvPicPr>
          <p:nvPr/>
        </p:nvPicPr>
        <p:blipFill>
          <a:blip r:embed="rId4"/>
          <a:stretch>
            <a:fillRect/>
          </a:stretch>
        </p:blipFill>
        <p:spPr>
          <a:xfrm>
            <a:off x="323215" y="1851660"/>
            <a:ext cx="3484880" cy="2613025"/>
          </a:xfrm>
          <a:prstGeom prst="rect">
            <a:avLst/>
          </a:prstGeom>
          <a:ln>
            <a:solidFill>
              <a:schemeClr val="accent3"/>
            </a:solidFill>
          </a:ln>
        </p:spPr>
      </p:pic>
      <p:sp>
        <p:nvSpPr>
          <p:cNvPr id="4" name="云形标注 3"/>
          <p:cNvSpPr/>
          <p:nvPr/>
        </p:nvSpPr>
        <p:spPr>
          <a:xfrm>
            <a:off x="2195830" y="483870"/>
            <a:ext cx="2300605" cy="816610"/>
          </a:xfrm>
          <a:prstGeom prst="cloudCallout">
            <a:avLst>
              <a:gd name="adj1" fmla="val 38442"/>
              <a:gd name="adj2" fmla="val 92680"/>
            </a:avLst>
          </a:prstGeom>
        </p:spPr>
        <p:style>
          <a:lnRef idx="2">
            <a:schemeClr val="accent3"/>
          </a:lnRef>
          <a:fillRef idx="1">
            <a:schemeClr val="lt1"/>
          </a:fillRef>
          <a:effectRef idx="0">
            <a:schemeClr val="accent3"/>
          </a:effectRef>
          <a:fontRef idx="minor">
            <a:schemeClr val="dk1"/>
          </a:fontRef>
        </p:style>
        <p:txBody>
          <a:bodyPr rtlCol="0" anchor="ctr"/>
          <a:p>
            <a:pPr algn="ctr"/>
            <a:r>
              <a:rPr lang="zh-CN" altLang="en-US" sz="1600">
                <a:solidFill>
                  <a:srgbClr val="FF0000"/>
                </a:solidFill>
                <a:effectLst>
                  <a:outerShdw blurRad="38100" dist="25400" dir="5400000" algn="ctr" rotWithShape="0">
                    <a:srgbClr val="6E747A">
                      <a:alpha val="43000"/>
                    </a:srgbClr>
                  </a:outerShdw>
                </a:effectLst>
              </a:rPr>
              <a:t>各年龄段幼儿</a:t>
            </a:r>
            <a:r>
              <a:rPr lang="zh-CN" altLang="en-US" sz="1600">
                <a:solidFill>
                  <a:srgbClr val="FF0000"/>
                </a:solidFill>
                <a:effectLst>
                  <a:outerShdw blurRad="38100" dist="25400" dir="5400000" algn="ctr" rotWithShape="0">
                    <a:srgbClr val="6E747A">
                      <a:alpha val="43000"/>
                    </a:srgbClr>
                  </a:outerShdw>
                </a:effectLst>
              </a:rPr>
              <a:t>体育发展目标</a:t>
            </a:r>
            <a:endParaRPr lang="zh-CN" altLang="en-US" sz="1600">
              <a:solidFill>
                <a:srgbClr val="FF0000"/>
              </a:solidFill>
              <a:effectLst>
                <a:outerShdw blurRad="38100" dist="25400" dir="5400000" algn="ctr" rotWithShape="0">
                  <a:srgbClr val="6E747A">
                    <a:alpha val="43000"/>
                  </a:srgbClr>
                </a:outerShdw>
              </a:effectLst>
            </a:endParaRPr>
          </a:p>
        </p:txBody>
      </p:sp>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59" name="任意多边形 82"/>
          <p:cNvSpPr/>
          <p:nvPr/>
        </p:nvSpPr>
        <p:spPr bwMode="auto">
          <a:xfrm rot="3738964">
            <a:off x="88265" y="117033"/>
            <a:ext cx="601345" cy="650240"/>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solidFill>
            <a:schemeClr val="accent3"/>
          </a:solidFill>
          <a:ln w="25400" cap="flat" cmpd="sng" algn="ctr">
            <a:noFill/>
            <a:prstDash val="solid"/>
          </a:ln>
          <a:effectLst/>
        </p:spPr>
        <p:txBody>
          <a:bodyPr anchor="ctr"/>
          <a:lstStyle/>
          <a:p>
            <a:pPr algn="ctr" fontAlgn="base">
              <a:spcBef>
                <a:spcPct val="0"/>
              </a:spcBef>
              <a:spcAft>
                <a:spcPct val="0"/>
              </a:spcAft>
              <a:defRPr/>
            </a:pPr>
            <a:endParaRPr lang="zh-CN" altLang="en-US" kern="0">
              <a:solidFill>
                <a:srgbClr val="FFFFFF"/>
              </a:solidFill>
              <a:latin typeface="Arial" panose="020B0604020202020204"/>
              <a:ea typeface="宋体" panose="02010600030101010101" pitchFamily="2" charset="-122"/>
            </a:endParaRPr>
          </a:p>
        </p:txBody>
      </p:sp>
      <p:sp>
        <p:nvSpPr>
          <p:cNvPr id="160" name="TextBox 159"/>
          <p:cNvSpPr txBox="1"/>
          <p:nvPr/>
        </p:nvSpPr>
        <p:spPr>
          <a:xfrm>
            <a:off x="220344" y="212283"/>
            <a:ext cx="551815" cy="460375"/>
          </a:xfrm>
          <a:prstGeom prst="rect">
            <a:avLst/>
          </a:prstGeom>
          <a:noFill/>
        </p:spPr>
        <p:txBody>
          <a:bodyPr wrap="square" rtlCol="0">
            <a:spAutoFit/>
          </a:bodyPr>
          <a:lstStyle/>
          <a:p>
            <a:pPr marL="0" lvl="1"/>
            <a:r>
              <a:rPr lang="en-US" altLang="zh-CN" sz="2400" spc="225" dirty="0" smtClean="0">
                <a:solidFill>
                  <a:schemeClr val="bg1"/>
                </a:solidFill>
                <a:latin typeface="微软雅黑" panose="020B0503020204020204" pitchFamily="34" charset="-122"/>
                <a:ea typeface="微软雅黑" panose="020B0503020204020204" pitchFamily="34" charset="-122"/>
              </a:rPr>
              <a:t>3</a:t>
            </a:r>
            <a:endParaRPr lang="zh-CN" altLang="en-US" sz="2400" spc="225" dirty="0">
              <a:solidFill>
                <a:schemeClr val="bg1"/>
              </a:solidFill>
              <a:latin typeface="微软雅黑" panose="020B0503020204020204" pitchFamily="34" charset="-122"/>
              <a:ea typeface="微软雅黑" panose="020B0503020204020204" pitchFamily="34" charset="-122"/>
            </a:endParaRPr>
          </a:p>
        </p:txBody>
      </p:sp>
      <p:sp>
        <p:nvSpPr>
          <p:cNvPr id="158" name="矩形 39"/>
          <p:cNvSpPr>
            <a:spLocks noChangeArrowheads="1"/>
          </p:cNvSpPr>
          <p:nvPr/>
        </p:nvSpPr>
        <p:spPr bwMode="auto">
          <a:xfrm>
            <a:off x="755468" y="123825"/>
            <a:ext cx="4281352" cy="506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nSpc>
                <a:spcPct val="150000"/>
              </a:lnSpc>
              <a:spcBef>
                <a:spcPts val="750"/>
              </a:spcBef>
            </a:pPr>
            <a:r>
              <a:rPr lang="zh-CN" altLang="en-US" b="1" dirty="0" smtClean="0">
                <a:solidFill>
                  <a:schemeClr val="accent3"/>
                </a:solidFill>
                <a:latin typeface="微软雅黑" panose="020B0503020204020204" pitchFamily="34" charset="-122"/>
                <a:ea typeface="微软雅黑" panose="020B0503020204020204" pitchFamily="34" charset="-122"/>
                <a:cs typeface="宋体" panose="02010600030101010101" pitchFamily="2" charset="-122"/>
              </a:rPr>
              <a:t>构建了幼儿园户外体育游戏园本课程</a:t>
            </a:r>
            <a:endParaRPr lang="zh-CN" altLang="en-US" sz="1400" b="1" dirty="0">
              <a:solidFill>
                <a:schemeClr val="accent3"/>
              </a:solidFill>
              <a:latin typeface="微软雅黑" panose="020B0503020204020204" pitchFamily="34" charset="-122"/>
              <a:ea typeface="微软雅黑" panose="020B0503020204020204" pitchFamily="34" charset="-122"/>
              <a:cs typeface="宋体" panose="02010600030101010101" pitchFamily="2" charset="-122"/>
            </a:endParaRPr>
          </a:p>
        </p:txBody>
      </p:sp>
      <p:sp>
        <p:nvSpPr>
          <p:cNvPr id="4" name="文本框 3"/>
          <p:cNvSpPr txBox="1"/>
          <p:nvPr/>
        </p:nvSpPr>
        <p:spPr>
          <a:xfrm>
            <a:off x="323850" y="843915"/>
            <a:ext cx="3954145" cy="2553335"/>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p>
            <a:pPr indent="406400"/>
            <a:r>
              <a:rPr lang="zh-CN" sz="1600" b="0">
                <a:solidFill>
                  <a:srgbClr val="000000"/>
                </a:solidFill>
                <a:ea typeface="宋体" panose="02010600030101010101" pitchFamily="2" charset="-122"/>
              </a:rPr>
              <a:t>在户外体育游戏课程中，我们完善了课程内容，丰富了活动形式，严格按照幼儿发展标准，设置课程整体框架，拟定课程内容，让幼儿在不同环境、不同时间段感受户外体育游戏的浓厚氛围，户外体育游戏在晨间活动、早操活动、教学活动中融会贯通，活动的开展给幼儿创造了游戏的机会和条件，让其在游戏中感受走、跑、跳、钻、爬、躲、投掷等多项体育项目的基本技能。</a:t>
            </a:r>
            <a:endParaRPr lang="zh-CN" altLang="en-US"/>
          </a:p>
        </p:txBody>
      </p:sp>
      <p:pic>
        <p:nvPicPr>
          <p:cNvPr id="10" name="图片 9" descr="C:/Users/Administrator/AppData/Local/Temp/picturecompress_20220607165540/output_1.jpgoutput_1"/>
          <p:cNvPicPr>
            <a:picLocks noChangeAspect="1"/>
          </p:cNvPicPr>
          <p:nvPr/>
        </p:nvPicPr>
        <p:blipFill>
          <a:blip r:embed="rId1"/>
          <a:srcRect r="-39623" b="-18155"/>
          <a:stretch>
            <a:fillRect/>
          </a:stretch>
        </p:blipFill>
        <p:spPr>
          <a:xfrm>
            <a:off x="4427855" y="672465"/>
            <a:ext cx="4323080" cy="2041525"/>
          </a:xfrm>
          <a:prstGeom prst="roundRect">
            <a:avLst/>
          </a:prstGeom>
        </p:spPr>
      </p:pic>
      <p:sp>
        <p:nvSpPr>
          <p:cNvPr id="8" name="文本框 7"/>
          <p:cNvSpPr txBox="1"/>
          <p:nvPr/>
        </p:nvSpPr>
        <p:spPr>
          <a:xfrm>
            <a:off x="4500245" y="2075815"/>
            <a:ext cx="1296035" cy="275590"/>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p>
            <a:pPr indent="0"/>
            <a:r>
              <a:rPr lang="zh-CN" sz="1200" b="1">
                <a:solidFill>
                  <a:srgbClr val="000000"/>
                </a:solidFill>
                <a:ea typeface="宋体" panose="02010600030101010101" pitchFamily="2" charset="-122"/>
              </a:rPr>
              <a:t>户外晨间活动</a:t>
            </a:r>
            <a:endParaRPr lang="zh-CN" altLang="en-US" b="1"/>
          </a:p>
        </p:txBody>
      </p:sp>
      <p:pic>
        <p:nvPicPr>
          <p:cNvPr id="11" name="图片 10" descr="C:/Users/Administrator/AppData/Local/Temp/picturecompress_20220607165743/output_1.jpgoutput_1"/>
          <p:cNvPicPr>
            <a:picLocks noChangeAspect="1"/>
          </p:cNvPicPr>
          <p:nvPr/>
        </p:nvPicPr>
        <p:blipFill>
          <a:blip r:embed="rId2"/>
          <a:stretch>
            <a:fillRect/>
          </a:stretch>
        </p:blipFill>
        <p:spPr>
          <a:xfrm>
            <a:off x="5940425" y="2284095"/>
            <a:ext cx="2550795" cy="1912620"/>
          </a:xfrm>
          <a:prstGeom prst="round1Rect">
            <a:avLst/>
          </a:prstGeom>
          <a:ln>
            <a:solidFill>
              <a:schemeClr val="accent3"/>
            </a:solidFill>
          </a:ln>
        </p:spPr>
      </p:pic>
      <p:sp>
        <p:nvSpPr>
          <p:cNvPr id="6" name="文本框 5"/>
          <p:cNvSpPr txBox="1"/>
          <p:nvPr/>
        </p:nvSpPr>
        <p:spPr>
          <a:xfrm>
            <a:off x="5940425" y="3867785"/>
            <a:ext cx="1570355" cy="306705"/>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p>
            <a:pPr indent="0"/>
            <a:r>
              <a:rPr lang="zh-CN" sz="1400" b="1">
                <a:ea typeface="宋体" panose="02010600030101010101" pitchFamily="2" charset="-122"/>
              </a:rPr>
              <a:t>户外早操活动</a:t>
            </a:r>
            <a:r>
              <a:rPr lang="en-US" sz="1400" b="1">
                <a:latin typeface="仿宋_GB2312" panose="02010609030101010101" charset="-122"/>
                <a:ea typeface="宋体" panose="02010600030101010101" pitchFamily="2" charset="-122"/>
              </a:rPr>
              <a:t> </a:t>
            </a:r>
            <a:endParaRPr lang="en-US" altLang="en-US" sz="1400" b="1">
              <a:latin typeface="仿宋_GB2312" panose="02010609030101010101" charset="-122"/>
              <a:ea typeface="宋体" panose="02010600030101010101" pitchFamily="2" charset="-122"/>
            </a:endParaRPr>
          </a:p>
        </p:txBody>
      </p:sp>
      <p:pic>
        <p:nvPicPr>
          <p:cNvPr id="13" name="图片 12"/>
          <p:cNvPicPr>
            <a:picLocks noChangeAspect="1"/>
          </p:cNvPicPr>
          <p:nvPr/>
        </p:nvPicPr>
        <p:blipFill>
          <a:blip r:embed="rId3"/>
          <a:stretch>
            <a:fillRect/>
          </a:stretch>
        </p:blipFill>
        <p:spPr>
          <a:xfrm>
            <a:off x="2339975" y="3183255"/>
            <a:ext cx="3019425" cy="1675765"/>
          </a:xfrm>
          <a:prstGeom prst="rect">
            <a:avLst/>
          </a:prstGeom>
          <a:ln>
            <a:solidFill>
              <a:schemeClr val="accent3"/>
            </a:solidFill>
          </a:ln>
        </p:spPr>
      </p:pic>
      <p:sp>
        <p:nvSpPr>
          <p:cNvPr id="14" name="文本框 13"/>
          <p:cNvSpPr txBox="1"/>
          <p:nvPr/>
        </p:nvSpPr>
        <p:spPr>
          <a:xfrm>
            <a:off x="4961255" y="3435985"/>
            <a:ext cx="398145" cy="1343660"/>
          </a:xfrm>
          <a:prstGeom prst="rect">
            <a:avLst/>
          </a:prstGeom>
        </p:spPr>
        <p:style>
          <a:lnRef idx="1">
            <a:schemeClr val="accent3"/>
          </a:lnRef>
          <a:fillRef idx="2">
            <a:schemeClr val="accent3"/>
          </a:fillRef>
          <a:effectRef idx="1">
            <a:schemeClr val="accent3"/>
          </a:effectRef>
          <a:fontRef idx="minor">
            <a:schemeClr val="dk1"/>
          </a:fontRef>
        </p:style>
        <p:txBody>
          <a:bodyPr vert="eaVert" wrap="square" rtlCol="0">
            <a:spAutoFit/>
          </a:bodyPr>
          <a:p>
            <a:r>
              <a:rPr lang="zh-CN" altLang="en-US" sz="1400" b="1"/>
              <a:t>日常教学</a:t>
            </a:r>
            <a:r>
              <a:rPr lang="zh-CN" altLang="en-US" sz="1000" b="1"/>
              <a:t>活</a:t>
            </a:r>
            <a:r>
              <a:rPr lang="zh-CN" altLang="en-US" sz="1400" b="1"/>
              <a:t>动</a:t>
            </a:r>
            <a:endParaRPr lang="zh-CN" altLang="en-US" sz="1400" b="1"/>
          </a:p>
        </p:txBody>
      </p:sp>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9"/>
          <p:cNvSpPr>
            <a:spLocks noChangeArrowheads="1"/>
          </p:cNvSpPr>
          <p:nvPr/>
        </p:nvSpPr>
        <p:spPr bwMode="auto">
          <a:xfrm>
            <a:off x="649025" y="2499360"/>
            <a:ext cx="3783012" cy="77787"/>
          </a:xfrm>
          <a:prstGeom prst="rect">
            <a:avLst/>
          </a:prstGeom>
          <a:solidFill>
            <a:schemeClr val="bg1">
              <a:lumMod val="65000"/>
            </a:schemeClr>
          </a:solidFill>
          <a:ln>
            <a:noFill/>
          </a:ln>
        </p:spPr>
        <p:txBody>
          <a:bodyPr/>
          <a:lstStyle>
            <a:defPPr>
              <a:defRPr lang="zh-CN"/>
            </a:defPPr>
            <a:lvl1pPr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zh-CN" sz="1600">
              <a:solidFill>
                <a:srgbClr val="000000"/>
              </a:solidFill>
              <a:sym typeface="宋体" panose="02010600030101010101" pitchFamily="2" charset="-122"/>
            </a:endParaRPr>
          </a:p>
        </p:txBody>
      </p:sp>
      <p:sp>
        <p:nvSpPr>
          <p:cNvPr id="3" name="Freeform 78"/>
          <p:cNvSpPr>
            <a:spLocks noChangeArrowheads="1"/>
          </p:cNvSpPr>
          <p:nvPr/>
        </p:nvSpPr>
        <p:spPr bwMode="auto">
          <a:xfrm>
            <a:off x="649025" y="2499360"/>
            <a:ext cx="2535237" cy="77787"/>
          </a:xfrm>
          <a:custGeom>
            <a:avLst/>
            <a:gdLst>
              <a:gd name="T0" fmla="*/ 323 w 323"/>
              <a:gd name="T1" fmla="*/ 5 h 10"/>
              <a:gd name="T2" fmla="*/ 319 w 323"/>
              <a:gd name="T3" fmla="*/ 10 h 10"/>
              <a:gd name="T4" fmla="*/ 4 w 323"/>
              <a:gd name="T5" fmla="*/ 10 h 10"/>
              <a:gd name="T6" fmla="*/ 0 w 323"/>
              <a:gd name="T7" fmla="*/ 5 h 10"/>
              <a:gd name="T8" fmla="*/ 0 w 323"/>
              <a:gd name="T9" fmla="*/ 5 h 10"/>
              <a:gd name="T10" fmla="*/ 4 w 323"/>
              <a:gd name="T11" fmla="*/ 0 h 10"/>
              <a:gd name="T12" fmla="*/ 319 w 323"/>
              <a:gd name="T13" fmla="*/ 0 h 10"/>
              <a:gd name="T14" fmla="*/ 323 w 323"/>
              <a:gd name="T15" fmla="*/ 5 h 10"/>
              <a:gd name="T16" fmla="*/ 0 60000 65536"/>
              <a:gd name="T17" fmla="*/ 0 60000 65536"/>
              <a:gd name="T18" fmla="*/ 0 60000 65536"/>
              <a:gd name="T19" fmla="*/ 0 60000 65536"/>
              <a:gd name="T20" fmla="*/ 0 60000 65536"/>
              <a:gd name="T21" fmla="*/ 0 60000 65536"/>
              <a:gd name="T22" fmla="*/ 0 60000 65536"/>
              <a:gd name="T23" fmla="*/ 0 60000 65536"/>
              <a:gd name="T24" fmla="*/ 0 w 323"/>
              <a:gd name="T25" fmla="*/ 0 h 10"/>
              <a:gd name="T26" fmla="*/ 323 w 323"/>
              <a:gd name="T27" fmla="*/ 10 h 1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23" h="10">
                <a:moveTo>
                  <a:pt x="323" y="5"/>
                </a:moveTo>
                <a:cubicBezTo>
                  <a:pt x="323" y="8"/>
                  <a:pt x="321" y="10"/>
                  <a:pt x="319" y="10"/>
                </a:cubicBezTo>
                <a:cubicBezTo>
                  <a:pt x="4" y="10"/>
                  <a:pt x="4" y="10"/>
                  <a:pt x="4" y="10"/>
                </a:cubicBezTo>
                <a:cubicBezTo>
                  <a:pt x="2" y="10"/>
                  <a:pt x="0" y="8"/>
                  <a:pt x="0" y="5"/>
                </a:cubicBezTo>
                <a:cubicBezTo>
                  <a:pt x="0" y="5"/>
                  <a:pt x="0" y="5"/>
                  <a:pt x="0" y="5"/>
                </a:cubicBezTo>
                <a:cubicBezTo>
                  <a:pt x="0" y="3"/>
                  <a:pt x="2" y="0"/>
                  <a:pt x="4" y="0"/>
                </a:cubicBezTo>
                <a:cubicBezTo>
                  <a:pt x="319" y="0"/>
                  <a:pt x="319" y="0"/>
                  <a:pt x="319" y="0"/>
                </a:cubicBezTo>
                <a:cubicBezTo>
                  <a:pt x="321" y="0"/>
                  <a:pt x="323" y="3"/>
                  <a:pt x="323" y="5"/>
                </a:cubicBezTo>
                <a:close/>
              </a:path>
            </a:pathLst>
          </a:custGeom>
          <a:solidFill>
            <a:schemeClr val="accent1"/>
          </a:solidFill>
          <a:ln>
            <a:noFill/>
          </a:ln>
        </p:spPr>
        <p:txBody>
          <a:bodyPr/>
          <a:lstStyle>
            <a:defPPr>
              <a:defRPr lang="zh-CN"/>
            </a:defPPr>
            <a:lvl1pPr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zh-CN" sz="1600">
              <a:solidFill>
                <a:srgbClr val="000000"/>
              </a:solidFill>
              <a:sym typeface="宋体" panose="02010600030101010101" pitchFamily="2" charset="-122"/>
            </a:endParaRPr>
          </a:p>
        </p:txBody>
      </p:sp>
      <p:sp>
        <p:nvSpPr>
          <p:cNvPr id="4" name="Rectangle 79"/>
          <p:cNvSpPr>
            <a:spLocks noChangeArrowheads="1"/>
          </p:cNvSpPr>
          <p:nvPr/>
        </p:nvSpPr>
        <p:spPr bwMode="auto">
          <a:xfrm>
            <a:off x="4860345" y="1131553"/>
            <a:ext cx="3783012" cy="68263"/>
          </a:xfrm>
          <a:prstGeom prst="rect">
            <a:avLst/>
          </a:prstGeom>
          <a:solidFill>
            <a:schemeClr val="bg1">
              <a:lumMod val="65000"/>
            </a:schemeClr>
          </a:solidFill>
          <a:ln>
            <a:noFill/>
          </a:ln>
        </p:spPr>
        <p:txBody>
          <a:bodyPr/>
          <a:lstStyle>
            <a:defPPr>
              <a:defRPr lang="zh-CN"/>
            </a:defPPr>
            <a:lvl1pPr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zh-CN" sz="1600">
              <a:solidFill>
                <a:srgbClr val="000000"/>
              </a:solidFill>
              <a:sym typeface="宋体" panose="02010600030101010101" pitchFamily="2" charset="-122"/>
            </a:endParaRPr>
          </a:p>
        </p:txBody>
      </p:sp>
      <p:sp>
        <p:nvSpPr>
          <p:cNvPr id="5" name="Freeform 80"/>
          <p:cNvSpPr>
            <a:spLocks noChangeArrowheads="1"/>
          </p:cNvSpPr>
          <p:nvPr/>
        </p:nvSpPr>
        <p:spPr bwMode="auto">
          <a:xfrm>
            <a:off x="4860345" y="1131553"/>
            <a:ext cx="2324100" cy="68263"/>
          </a:xfrm>
          <a:custGeom>
            <a:avLst/>
            <a:gdLst>
              <a:gd name="T0" fmla="*/ 296 w 296"/>
              <a:gd name="T1" fmla="*/ 5 h 9"/>
              <a:gd name="T2" fmla="*/ 292 w 296"/>
              <a:gd name="T3" fmla="*/ 9 h 9"/>
              <a:gd name="T4" fmla="*/ 4 w 296"/>
              <a:gd name="T5" fmla="*/ 9 h 9"/>
              <a:gd name="T6" fmla="*/ 0 w 296"/>
              <a:gd name="T7" fmla="*/ 5 h 9"/>
              <a:gd name="T8" fmla="*/ 0 w 296"/>
              <a:gd name="T9" fmla="*/ 5 h 9"/>
              <a:gd name="T10" fmla="*/ 4 w 296"/>
              <a:gd name="T11" fmla="*/ 0 h 9"/>
              <a:gd name="T12" fmla="*/ 292 w 296"/>
              <a:gd name="T13" fmla="*/ 0 h 9"/>
              <a:gd name="T14" fmla="*/ 296 w 296"/>
              <a:gd name="T15" fmla="*/ 5 h 9"/>
              <a:gd name="T16" fmla="*/ 0 60000 65536"/>
              <a:gd name="T17" fmla="*/ 0 60000 65536"/>
              <a:gd name="T18" fmla="*/ 0 60000 65536"/>
              <a:gd name="T19" fmla="*/ 0 60000 65536"/>
              <a:gd name="T20" fmla="*/ 0 60000 65536"/>
              <a:gd name="T21" fmla="*/ 0 60000 65536"/>
              <a:gd name="T22" fmla="*/ 0 60000 65536"/>
              <a:gd name="T23" fmla="*/ 0 60000 65536"/>
              <a:gd name="T24" fmla="*/ 0 w 296"/>
              <a:gd name="T25" fmla="*/ 0 h 9"/>
              <a:gd name="T26" fmla="*/ 296 w 296"/>
              <a:gd name="T27" fmla="*/ 9 h 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96" h="9">
                <a:moveTo>
                  <a:pt x="296" y="5"/>
                </a:moveTo>
                <a:cubicBezTo>
                  <a:pt x="296" y="7"/>
                  <a:pt x="294" y="9"/>
                  <a:pt x="292" y="9"/>
                </a:cubicBezTo>
                <a:cubicBezTo>
                  <a:pt x="4" y="9"/>
                  <a:pt x="4" y="9"/>
                  <a:pt x="4" y="9"/>
                </a:cubicBezTo>
                <a:cubicBezTo>
                  <a:pt x="2" y="9"/>
                  <a:pt x="0" y="7"/>
                  <a:pt x="0" y="5"/>
                </a:cubicBezTo>
                <a:cubicBezTo>
                  <a:pt x="0" y="5"/>
                  <a:pt x="0" y="5"/>
                  <a:pt x="0" y="5"/>
                </a:cubicBezTo>
                <a:cubicBezTo>
                  <a:pt x="0" y="2"/>
                  <a:pt x="2" y="0"/>
                  <a:pt x="4" y="0"/>
                </a:cubicBezTo>
                <a:cubicBezTo>
                  <a:pt x="292" y="0"/>
                  <a:pt x="292" y="0"/>
                  <a:pt x="292" y="0"/>
                </a:cubicBezTo>
                <a:cubicBezTo>
                  <a:pt x="294" y="0"/>
                  <a:pt x="296" y="2"/>
                  <a:pt x="296" y="5"/>
                </a:cubicBezTo>
                <a:close/>
              </a:path>
            </a:pathLst>
          </a:custGeom>
        </p:spPr>
        <p:style>
          <a:lnRef idx="2">
            <a:schemeClr val="accent2">
              <a:shade val="50000"/>
            </a:schemeClr>
          </a:lnRef>
          <a:fillRef idx="1">
            <a:schemeClr val="accent2"/>
          </a:fillRef>
          <a:effectRef idx="0">
            <a:schemeClr val="accent2"/>
          </a:effectRef>
          <a:fontRef idx="minor">
            <a:schemeClr val="lt1"/>
          </a:fontRef>
        </p:style>
        <p:txBody>
          <a:bodyPr/>
          <a:lstStyle>
            <a:defPPr>
              <a:defRPr lang="zh-CN"/>
            </a:defPPr>
            <a:lvl1pPr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zh-CN" sz="1600">
              <a:solidFill>
                <a:srgbClr val="000000"/>
              </a:solidFill>
              <a:sym typeface="宋体" panose="02010600030101010101" pitchFamily="2" charset="-122"/>
            </a:endParaRPr>
          </a:p>
        </p:txBody>
      </p:sp>
      <p:sp>
        <p:nvSpPr>
          <p:cNvPr id="18" name="矩形 17"/>
          <p:cNvSpPr>
            <a:spLocks noChangeArrowheads="1"/>
          </p:cNvSpPr>
          <p:nvPr/>
        </p:nvSpPr>
        <p:spPr bwMode="auto">
          <a:xfrm>
            <a:off x="683950" y="786765"/>
            <a:ext cx="3821112" cy="107632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style>
          <a:lnRef idx="2">
            <a:schemeClr val="accent4"/>
          </a:lnRef>
          <a:fillRef idx="1">
            <a:schemeClr val="lt1"/>
          </a:fillRef>
          <a:effectRef idx="0">
            <a:schemeClr val="accent4"/>
          </a:effectRef>
          <a:fontRef idx="minor">
            <a:schemeClr val="dk1"/>
          </a:fontRef>
        </p:style>
        <p:txBody>
          <a:bodyPr wrap="square">
            <a:spAutoFit/>
          </a:bodyPr>
          <a:lstStyle>
            <a:defPPr>
              <a:defRPr lang="zh-CN"/>
            </a:defPPr>
            <a:lvl1pPr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indent="266700"/>
            <a:r>
              <a:rPr lang="zh-CN" sz="1600">
                <a:sym typeface="+mn-ea"/>
              </a:rPr>
              <a:t>评价是幼儿园教学工作中的重要组成部分，是了解教育的适宜性、有效性，调整和改进工作，促进每一个幼儿发展，提高教育质量的必要手段。</a:t>
            </a:r>
            <a:endParaRPr lang="zh-CN" altLang="en-US" sz="1600" dirty="0">
              <a:solidFill>
                <a:schemeClr val="tx1">
                  <a:lumMod val="65000"/>
                  <a:lumOff val="35000"/>
                </a:schemeClr>
              </a:solidFill>
              <a:latin typeface="微软雅黑" panose="020B0503020204020204" pitchFamily="34" charset="-122"/>
              <a:ea typeface="微软雅黑" panose="020B0503020204020204" pitchFamily="34" charset="-122"/>
              <a:sym typeface="+mn-ea"/>
            </a:endParaRPr>
          </a:p>
        </p:txBody>
      </p:sp>
      <p:sp>
        <p:nvSpPr>
          <p:cNvPr id="25" name="TextBox 305"/>
          <p:cNvSpPr>
            <a:spLocks noChangeArrowheads="1"/>
          </p:cNvSpPr>
          <p:nvPr/>
        </p:nvSpPr>
        <p:spPr bwMode="auto">
          <a:xfrm>
            <a:off x="4860027" y="771508"/>
            <a:ext cx="2000250" cy="306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l"/>
            <a:r>
              <a:rPr lang="en-US" altLang="zh-CN" sz="1200" dirty="0">
                <a:solidFill>
                  <a:schemeClr val="tx1"/>
                </a:solidFill>
                <a:latin typeface="微软雅黑" panose="020B0503020204020204" pitchFamily="34" charset="-122"/>
                <a:ea typeface="微软雅黑" panose="020B0503020204020204" pitchFamily="34" charset="-122"/>
                <a:sym typeface="Arial" panose="020B0604020202020204" pitchFamily="34" charset="0"/>
              </a:rPr>
              <a:t>  </a:t>
            </a:r>
            <a:r>
              <a:rPr lang="en-US" altLang="zh-CN" sz="1400" dirty="0">
                <a:solidFill>
                  <a:schemeClr val="tx1"/>
                </a:solidFill>
                <a:latin typeface="微软雅黑" panose="020B0503020204020204" pitchFamily="34" charset="-122"/>
                <a:ea typeface="微软雅黑" panose="020B0503020204020204" pitchFamily="34" charset="-122"/>
                <a:sym typeface="Arial" panose="020B0604020202020204" pitchFamily="34" charset="0"/>
              </a:rPr>
              <a:t>  </a:t>
            </a:r>
            <a:r>
              <a:rPr lang="zh-CN" altLang="en-US" sz="1400" dirty="0">
                <a:solidFill>
                  <a:schemeClr val="tx1"/>
                </a:solidFill>
                <a:latin typeface="微软雅黑" panose="020B0503020204020204" pitchFamily="34" charset="-122"/>
                <a:ea typeface="微软雅黑" panose="020B0503020204020204" pitchFamily="34" charset="-122"/>
                <a:sym typeface="Arial" panose="020B0604020202020204" pitchFamily="34" charset="0"/>
              </a:rPr>
              <a:t>2.恰用评价 促进发展</a:t>
            </a:r>
            <a:endParaRPr lang="zh-CN" altLang="en-US" sz="1400" dirty="0">
              <a:solidFill>
                <a:schemeClr val="tx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32" name="TextBox 305"/>
          <p:cNvSpPr>
            <a:spLocks noChangeArrowheads="1"/>
          </p:cNvSpPr>
          <p:nvPr/>
        </p:nvSpPr>
        <p:spPr bwMode="auto">
          <a:xfrm>
            <a:off x="611505" y="1947545"/>
            <a:ext cx="3856990" cy="737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l"/>
            <a:r>
              <a:rPr lang="en-US" altLang="zh-CN" sz="1200">
                <a:sym typeface="+mn-ea"/>
              </a:rPr>
              <a:t>      </a:t>
            </a:r>
            <a:r>
              <a:rPr lang="en-US" altLang="zh-CN" sz="1400">
                <a:sym typeface="+mn-ea"/>
              </a:rPr>
              <a:t> </a:t>
            </a:r>
            <a:r>
              <a:rPr lang="zh-CN" sz="1400">
                <a:sym typeface="+mn-ea"/>
              </a:rPr>
              <a:t>1.确立了幼儿体育活动评价体系、教师发展评价体系、家长评价体系</a:t>
            </a:r>
            <a:endParaRPr lang="zh-CN" altLang="en-US" sz="1400"/>
          </a:p>
          <a:p>
            <a:endParaRPr lang="zh-CN" altLang="en-US" sz="1400" dirty="0"/>
          </a:p>
        </p:txBody>
      </p:sp>
      <p:sp>
        <p:nvSpPr>
          <p:cNvPr id="34" name="任意多边形 82"/>
          <p:cNvSpPr/>
          <p:nvPr/>
        </p:nvSpPr>
        <p:spPr bwMode="auto">
          <a:xfrm rot="3738964">
            <a:off x="552532" y="45165"/>
            <a:ext cx="546928" cy="681711"/>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solidFill>
            <a:schemeClr val="accent4"/>
          </a:solidFill>
          <a:ln w="25400" cap="flat" cmpd="sng" algn="ctr">
            <a:noFill/>
            <a:prstDash val="solid"/>
          </a:ln>
          <a:effectLst/>
        </p:spPr>
        <p:txBody>
          <a:bodyPr anchor="ctr"/>
          <a:p>
            <a:pPr algn="ctr" fontAlgn="base">
              <a:spcBef>
                <a:spcPct val="0"/>
              </a:spcBef>
              <a:spcAft>
                <a:spcPct val="0"/>
              </a:spcAft>
              <a:defRPr/>
            </a:pPr>
            <a:endParaRPr lang="zh-CN" altLang="en-US" kern="0">
              <a:solidFill>
                <a:srgbClr val="FFFFFF"/>
              </a:solidFill>
              <a:latin typeface="Arial" panose="020B0604020202020204"/>
              <a:ea typeface="宋体" panose="02010600030101010101" pitchFamily="2" charset="-122"/>
            </a:endParaRPr>
          </a:p>
        </p:txBody>
      </p:sp>
      <p:sp>
        <p:nvSpPr>
          <p:cNvPr id="35" name="TextBox 165"/>
          <p:cNvSpPr txBox="1"/>
          <p:nvPr/>
        </p:nvSpPr>
        <p:spPr>
          <a:xfrm>
            <a:off x="611505" y="143672"/>
            <a:ext cx="375920" cy="460375"/>
          </a:xfrm>
          <a:prstGeom prst="rect">
            <a:avLst/>
          </a:prstGeom>
          <a:noFill/>
        </p:spPr>
        <p:txBody>
          <a:bodyPr wrap="square" rtlCol="0">
            <a:spAutoFit/>
          </a:bodyPr>
          <a:p>
            <a:pPr marL="0" lvl="1"/>
            <a:r>
              <a:rPr lang="en-US" altLang="zh-CN" sz="2400" spc="225" dirty="0" smtClean="0">
                <a:solidFill>
                  <a:schemeClr val="bg1"/>
                </a:solidFill>
                <a:latin typeface="微软雅黑" panose="020B0503020204020204" pitchFamily="34" charset="-122"/>
                <a:ea typeface="微软雅黑" panose="020B0503020204020204" pitchFamily="34" charset="-122"/>
              </a:rPr>
              <a:t>4</a:t>
            </a:r>
            <a:endParaRPr lang="zh-CN" altLang="en-US" sz="2400" spc="225" dirty="0">
              <a:solidFill>
                <a:schemeClr val="bg1"/>
              </a:solidFill>
              <a:latin typeface="微软雅黑" panose="020B0503020204020204" pitchFamily="34" charset="-122"/>
              <a:ea typeface="微软雅黑" panose="020B0503020204020204" pitchFamily="34" charset="-122"/>
            </a:endParaRPr>
          </a:p>
        </p:txBody>
      </p:sp>
      <p:sp>
        <p:nvSpPr>
          <p:cNvPr id="36" name="文本框 35"/>
          <p:cNvSpPr txBox="1"/>
          <p:nvPr/>
        </p:nvSpPr>
        <p:spPr>
          <a:xfrm>
            <a:off x="1331595" y="143510"/>
            <a:ext cx="4898390" cy="398780"/>
          </a:xfrm>
          <a:prstGeom prst="rect">
            <a:avLst/>
          </a:prstGeom>
          <a:noFill/>
        </p:spPr>
        <p:txBody>
          <a:bodyPr wrap="none" rtlCol="0" anchor="t">
            <a:spAutoFit/>
          </a:bodyPr>
          <a:p>
            <a:r>
              <a:rPr lang="en-US" altLang="zh-CN" dirty="0" smtClean="0">
                <a:solidFill>
                  <a:schemeClr val="accent4"/>
                </a:solidFill>
                <a:latin typeface="微软雅黑" panose="020B0503020204020204" pitchFamily="34" charset="-122"/>
                <a:ea typeface="微软雅黑" panose="020B0503020204020204" pitchFamily="34" charset="-122"/>
                <a:cs typeface="宋体" panose="02010600030101010101" pitchFamily="2" charset="-122"/>
                <a:sym typeface="+mn-ea"/>
              </a:rPr>
              <a:t> </a:t>
            </a:r>
            <a:r>
              <a:rPr lang="zh-CN" altLang="en-US" sz="2000" b="1" dirty="0" smtClean="0">
                <a:solidFill>
                  <a:schemeClr val="accent4"/>
                </a:solidFill>
                <a:latin typeface="微软雅黑" panose="020B0503020204020204" pitchFamily="34" charset="-122"/>
                <a:ea typeface="微软雅黑" panose="020B0503020204020204" pitchFamily="34" charset="-122"/>
                <a:cs typeface="宋体" panose="02010600030101010101" pitchFamily="2" charset="-122"/>
                <a:sym typeface="+mn-ea"/>
              </a:rPr>
              <a:t>构建了幼儿园户外体育游戏活动评价体系 </a:t>
            </a:r>
            <a:endParaRPr lang="zh-CN" altLang="en-US" sz="2000" b="1" dirty="0" smtClean="0">
              <a:solidFill>
                <a:schemeClr val="accent4"/>
              </a:solidFill>
              <a:latin typeface="微软雅黑" panose="020B0503020204020204" pitchFamily="34" charset="-122"/>
              <a:ea typeface="微软雅黑" panose="020B0503020204020204" pitchFamily="34" charset="-122"/>
              <a:cs typeface="宋体" panose="02010600030101010101" pitchFamily="2" charset="-122"/>
              <a:sym typeface="+mn-ea"/>
            </a:endParaRPr>
          </a:p>
        </p:txBody>
      </p:sp>
      <p:sp>
        <p:nvSpPr>
          <p:cNvPr id="51" name="矩形 50"/>
          <p:cNvSpPr/>
          <p:nvPr/>
        </p:nvSpPr>
        <p:spPr>
          <a:xfrm>
            <a:off x="3105150" y="3075940"/>
            <a:ext cx="2153285" cy="76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p>
            <a:pPr algn="ctr"/>
            <a:endParaRPr lang="zh-CN" altLang="en-US"/>
          </a:p>
        </p:txBody>
      </p:sp>
      <p:sp>
        <p:nvSpPr>
          <p:cNvPr id="52" name="同心圆 51"/>
          <p:cNvSpPr/>
          <p:nvPr/>
        </p:nvSpPr>
        <p:spPr>
          <a:xfrm>
            <a:off x="5162550" y="2490470"/>
            <a:ext cx="739775" cy="824230"/>
          </a:xfrm>
          <a:prstGeom prst="donut">
            <a:avLst>
              <a:gd name="adj" fmla="val 1384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p>
            <a:pPr algn="ctr"/>
            <a:endParaRPr lang="zh-CN" altLang="en-US">
              <a:solidFill>
                <a:schemeClr val="tx1"/>
              </a:solidFill>
            </a:endParaRPr>
          </a:p>
        </p:txBody>
      </p:sp>
      <p:sp>
        <p:nvSpPr>
          <p:cNvPr id="55" name="矩形 54"/>
          <p:cNvSpPr/>
          <p:nvPr/>
        </p:nvSpPr>
        <p:spPr>
          <a:xfrm flipV="1">
            <a:off x="3090545" y="3651885"/>
            <a:ext cx="5172075" cy="76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p>
            <a:pPr algn="ctr"/>
            <a:endParaRPr lang="zh-CN" altLang="en-US"/>
          </a:p>
        </p:txBody>
      </p:sp>
      <p:sp>
        <p:nvSpPr>
          <p:cNvPr id="56" name="同心圆 55"/>
          <p:cNvSpPr/>
          <p:nvPr/>
        </p:nvSpPr>
        <p:spPr>
          <a:xfrm>
            <a:off x="7887970" y="2952115"/>
            <a:ext cx="908685" cy="808990"/>
          </a:xfrm>
          <a:prstGeom prst="donut">
            <a:avLst>
              <a:gd name="adj" fmla="val 1384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p>
            <a:pPr algn="ctr"/>
            <a:endParaRPr lang="zh-CN" altLang="en-US">
              <a:solidFill>
                <a:schemeClr val="tx1"/>
              </a:solidFill>
            </a:endParaRPr>
          </a:p>
        </p:txBody>
      </p:sp>
      <p:sp>
        <p:nvSpPr>
          <p:cNvPr id="58" name="矩形 57"/>
          <p:cNvSpPr/>
          <p:nvPr/>
        </p:nvSpPr>
        <p:spPr>
          <a:xfrm>
            <a:off x="3115945" y="4227830"/>
            <a:ext cx="4368165" cy="76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p>
            <a:pPr algn="ctr"/>
            <a:endParaRPr lang="zh-CN" altLang="en-US"/>
          </a:p>
        </p:txBody>
      </p:sp>
      <p:sp>
        <p:nvSpPr>
          <p:cNvPr id="59" name="同心圆 58"/>
          <p:cNvSpPr/>
          <p:nvPr/>
        </p:nvSpPr>
        <p:spPr>
          <a:xfrm flipV="1">
            <a:off x="7433310" y="4084320"/>
            <a:ext cx="829310" cy="767080"/>
          </a:xfrm>
          <a:prstGeom prst="donut">
            <a:avLst>
              <a:gd name="adj" fmla="val 13848"/>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p>
            <a:pPr algn="ctr"/>
            <a:endParaRPr lang="zh-CN" altLang="en-US">
              <a:solidFill>
                <a:schemeClr val="accent3"/>
              </a:solidFill>
            </a:endParaRPr>
          </a:p>
        </p:txBody>
      </p:sp>
      <p:sp>
        <p:nvSpPr>
          <p:cNvPr id="40" name="文本框 39"/>
          <p:cNvSpPr txBox="1"/>
          <p:nvPr/>
        </p:nvSpPr>
        <p:spPr>
          <a:xfrm>
            <a:off x="3347720" y="2845435"/>
            <a:ext cx="1671320" cy="306705"/>
          </a:xfrm>
          <a:prstGeom prst="rect">
            <a:avLst/>
          </a:prstGeom>
          <a:noFill/>
        </p:spPr>
        <p:txBody>
          <a:bodyPr wrap="square" rtlCol="0">
            <a:spAutoFit/>
          </a:bodyPr>
          <a:p>
            <a:r>
              <a:rPr lang="zh-CN" altLang="en-US" sz="1400" b="1"/>
              <a:t>建立幼儿评价体系</a:t>
            </a:r>
            <a:endParaRPr lang="zh-CN" altLang="en-US" sz="1400" b="1"/>
          </a:p>
        </p:txBody>
      </p:sp>
      <p:sp>
        <p:nvSpPr>
          <p:cNvPr id="41" name="文本框 40"/>
          <p:cNvSpPr txBox="1"/>
          <p:nvPr/>
        </p:nvSpPr>
        <p:spPr>
          <a:xfrm>
            <a:off x="5410835" y="3345180"/>
            <a:ext cx="2236470" cy="306705"/>
          </a:xfrm>
          <a:prstGeom prst="rect">
            <a:avLst/>
          </a:prstGeom>
          <a:noFill/>
        </p:spPr>
        <p:txBody>
          <a:bodyPr wrap="square" rtlCol="0">
            <a:spAutoFit/>
          </a:bodyPr>
          <a:p>
            <a:r>
              <a:rPr lang="zh-CN" altLang="en-US" sz="1400" b="1"/>
              <a:t>建立教师发展指标体系</a:t>
            </a:r>
            <a:endParaRPr lang="zh-CN" altLang="en-US" sz="1400" b="1"/>
          </a:p>
        </p:txBody>
      </p:sp>
      <p:sp>
        <p:nvSpPr>
          <p:cNvPr id="42" name="文本框 41"/>
          <p:cNvSpPr txBox="1"/>
          <p:nvPr/>
        </p:nvSpPr>
        <p:spPr>
          <a:xfrm>
            <a:off x="4665980" y="3895725"/>
            <a:ext cx="1756410" cy="306705"/>
          </a:xfrm>
          <a:prstGeom prst="rect">
            <a:avLst/>
          </a:prstGeom>
          <a:noFill/>
        </p:spPr>
        <p:txBody>
          <a:bodyPr wrap="square" rtlCol="0">
            <a:spAutoFit/>
          </a:bodyPr>
          <a:p>
            <a:r>
              <a:rPr lang="zh-CN" altLang="en-US" sz="1400" b="1"/>
              <a:t>建立家长评价机制</a:t>
            </a:r>
            <a:endParaRPr lang="zh-CN" altLang="en-US" sz="1400" b="1"/>
          </a:p>
        </p:txBody>
      </p:sp>
      <p:sp>
        <p:nvSpPr>
          <p:cNvPr id="43" name="文本框 42"/>
          <p:cNvSpPr txBox="1"/>
          <p:nvPr/>
        </p:nvSpPr>
        <p:spPr>
          <a:xfrm>
            <a:off x="5273040" y="2665095"/>
            <a:ext cx="542925" cy="460375"/>
          </a:xfrm>
          <a:prstGeom prst="rect">
            <a:avLst/>
          </a:prstGeom>
          <a:noFill/>
          <a:ln w="9525">
            <a:noFill/>
          </a:ln>
        </p:spPr>
        <p:txBody>
          <a:bodyPr wrap="square">
            <a:spAutoFit/>
          </a:bodyPr>
          <a:p>
            <a:pPr indent="0"/>
            <a:r>
              <a:rPr lang="zh-CN" sz="1200" b="0">
                <a:solidFill>
                  <a:srgbClr val="000000"/>
                </a:solidFill>
                <a:ea typeface="宋体" panose="02010600030101010101" pitchFamily="2" charset="-122"/>
              </a:rPr>
              <a:t>幼儿评价</a:t>
            </a:r>
            <a:endParaRPr lang="zh-CN" altLang="en-US"/>
          </a:p>
        </p:txBody>
      </p:sp>
      <p:sp>
        <p:nvSpPr>
          <p:cNvPr id="44" name="文本框 43"/>
          <p:cNvSpPr txBox="1"/>
          <p:nvPr/>
        </p:nvSpPr>
        <p:spPr>
          <a:xfrm>
            <a:off x="8100695" y="3125470"/>
            <a:ext cx="624840" cy="460375"/>
          </a:xfrm>
          <a:prstGeom prst="rect">
            <a:avLst/>
          </a:prstGeom>
          <a:noFill/>
          <a:ln w="9525">
            <a:noFill/>
          </a:ln>
        </p:spPr>
        <p:txBody>
          <a:bodyPr wrap="square">
            <a:spAutoFit/>
          </a:bodyPr>
          <a:p>
            <a:pPr indent="0"/>
            <a:r>
              <a:rPr lang="zh-CN" sz="1200" b="0">
                <a:solidFill>
                  <a:srgbClr val="000000"/>
                </a:solidFill>
                <a:ea typeface="宋体" panose="02010600030101010101" pitchFamily="2" charset="-122"/>
              </a:rPr>
              <a:t>教师评价</a:t>
            </a:r>
            <a:endParaRPr lang="zh-CN" altLang="en-US"/>
          </a:p>
        </p:txBody>
      </p:sp>
      <p:sp>
        <p:nvSpPr>
          <p:cNvPr id="45" name="文本框 44"/>
          <p:cNvSpPr txBox="1"/>
          <p:nvPr/>
        </p:nvSpPr>
        <p:spPr>
          <a:xfrm>
            <a:off x="7581900" y="4227830"/>
            <a:ext cx="531495" cy="460375"/>
          </a:xfrm>
          <a:prstGeom prst="rect">
            <a:avLst/>
          </a:prstGeom>
          <a:noFill/>
          <a:ln w="9525">
            <a:noFill/>
          </a:ln>
        </p:spPr>
        <p:txBody>
          <a:bodyPr wrap="square">
            <a:spAutoFit/>
          </a:bodyPr>
          <a:p>
            <a:pPr indent="0"/>
            <a:r>
              <a:rPr lang="zh-CN" sz="1200" b="0">
                <a:solidFill>
                  <a:srgbClr val="000000"/>
                </a:solidFill>
                <a:ea typeface="宋体" panose="02010600030101010101" pitchFamily="2" charset="-122"/>
              </a:rPr>
              <a:t>家长评价</a:t>
            </a:r>
            <a:endParaRPr lang="zh-CN" altLang="en-US"/>
          </a:p>
        </p:txBody>
      </p:sp>
      <p:pic>
        <p:nvPicPr>
          <p:cNvPr id="46" name="图片 45" descr="QQ图片20220607165905"/>
          <p:cNvPicPr>
            <a:picLocks noChangeAspect="1"/>
          </p:cNvPicPr>
          <p:nvPr/>
        </p:nvPicPr>
        <p:blipFill>
          <a:blip r:embed="rId1"/>
          <a:stretch>
            <a:fillRect/>
          </a:stretch>
        </p:blipFill>
        <p:spPr>
          <a:xfrm>
            <a:off x="403225" y="2769235"/>
            <a:ext cx="2525395" cy="1894205"/>
          </a:xfrm>
          <a:prstGeom prst="roundRect">
            <a:avLst/>
          </a:prstGeom>
          <a:ln>
            <a:gradFill>
              <a:gsLst>
                <a:gs pos="0">
                  <a:srgbClr val="14CD68"/>
                </a:gs>
                <a:gs pos="100000">
                  <a:srgbClr val="0B6E38"/>
                </a:gs>
              </a:gsLst>
            </a:gradFill>
          </a:ln>
        </p:spPr>
      </p:pic>
      <p:pic>
        <p:nvPicPr>
          <p:cNvPr id="48" name="图片 47" descr="C:/Users/Administrator/AppData/Local/Temp/picturecompress_20220608154013/output_1.jpgoutput_1"/>
          <p:cNvPicPr>
            <a:picLocks noChangeAspect="1"/>
          </p:cNvPicPr>
          <p:nvPr/>
        </p:nvPicPr>
        <p:blipFill>
          <a:blip r:embed="rId2"/>
          <a:stretch>
            <a:fillRect/>
          </a:stretch>
        </p:blipFill>
        <p:spPr>
          <a:xfrm>
            <a:off x="6069965" y="1400175"/>
            <a:ext cx="2182495" cy="1637030"/>
          </a:xfrm>
          <a:prstGeom prst="ellipse">
            <a:avLst/>
          </a:prstGeom>
          <a:ln>
            <a:solidFill>
              <a:schemeClr val="accent4"/>
            </a:solidFill>
          </a:ln>
        </p:spPr>
      </p:pic>
    </p:spTree>
  </p:cSld>
  <p:clrMapOvr>
    <a:masterClrMapping/>
  </p:clrMapOvr>
  <p:transition spd="slow">
    <p:fade/>
  </p:transition>
  <p:timing>
    <p:tnLst>
      <p:par>
        <p:cTn id="1" dur="indefinite" restart="never" nodeType="tmRoot"/>
      </p:par>
    </p:tnLst>
    <p:bldLst>
      <p:bldP spid="2" grpId="0" bldLvl="0" animBg="1"/>
      <p:bldP spid="3" grpId="0" bldLvl="0" animBg="1"/>
      <p:bldP spid="4" grpId="0" bldLvl="0" animBg="1"/>
      <p:bldP spid="5" grpId="0" bldLvl="0" animBg="1"/>
      <p:bldP spid="18" grpId="0" bldLvl="0" animBg="1"/>
      <p:bldP spid="25" grpId="0"/>
      <p:bldP spid="32" grpId="0"/>
      <p:bldP spid="51" grpId="0" bldLvl="0" animBg="1"/>
      <p:bldP spid="52" grpId="0" bldLvl="0" animBg="1"/>
      <p:bldP spid="55" grpId="0" bldLvl="0" animBg="1"/>
      <p:bldP spid="56" grpId="0" bldLvl="0" animBg="1"/>
      <p:bldP spid="58" grpId="0" bldLvl="0" animBg="1"/>
      <p:bldP spid="59"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p:cNvPicPr>
            <a:picLocks noChangeAspect="1" noChangeArrowheads="1"/>
          </p:cNvPicPr>
          <p:nvPr/>
        </p:nvPicPr>
        <p:blipFill>
          <a:blip r:embed="rId1">
            <a:extLst>
              <a:ext uri="{BEBA8EAE-BF5A-486C-A8C5-ECC9F3942E4B}">
                <a14:imgProps xmlns:a14="http://schemas.microsoft.com/office/drawing/2010/main">
                  <a14:imgLayer r:embed="rId2">
                    <a14:imgEffect>
                      <a14:artisticPastelsSmooth/>
                    </a14:imgEffect>
                  </a14:imgLayer>
                </a14:imgProps>
              </a:ext>
              <a:ext uri="{28A0092B-C50C-407E-A947-70E740481C1C}">
                <a14:useLocalDpi xmlns:a14="http://schemas.microsoft.com/office/drawing/2010/main" val="0"/>
              </a:ext>
            </a:extLst>
          </a:blip>
          <a:stretch>
            <a:fillRect/>
          </a:stretch>
        </p:blipFill>
        <p:spPr bwMode="auto">
          <a:xfrm>
            <a:off x="0" y="0"/>
            <a:ext cx="9144000" cy="5143500"/>
          </a:xfrm>
          <a:prstGeom prst="rect">
            <a:avLst/>
          </a:prstGeom>
          <a:noFill/>
        </p:spPr>
      </p:pic>
      <p:sp>
        <p:nvSpPr>
          <p:cNvPr id="34" name="TextBox 33"/>
          <p:cNvSpPr txBox="1"/>
          <p:nvPr/>
        </p:nvSpPr>
        <p:spPr>
          <a:xfrm>
            <a:off x="2124216" y="2079122"/>
            <a:ext cx="5040630" cy="768350"/>
          </a:xfrm>
          <a:prstGeom prst="rect">
            <a:avLst/>
          </a:prstGeom>
          <a:noFill/>
        </p:spPr>
        <p:txBody>
          <a:bodyPr wrap="none" rtlCol="0">
            <a:spAutoFit/>
          </a:bodyPr>
          <a:lstStyle/>
          <a:p>
            <a:pPr algn="l"/>
            <a:r>
              <a:rPr lang="zh-CN" altLang="en-US" sz="4400" b="0" spc="-150" dirty="0" smtClean="0">
                <a:ln w="9525">
                  <a:noFill/>
                </a:ln>
                <a:gradFill>
                  <a:gsLst>
                    <a:gs pos="0">
                      <a:srgbClr val="14CD68"/>
                    </a:gs>
                    <a:gs pos="100000">
                      <a:srgbClr val="0B6E38"/>
                    </a:gs>
                  </a:gsLst>
                  <a:lin scaled="0"/>
                </a:gradFill>
                <a:effectLst>
                  <a:outerShdw blurRad="50800" dist="38100" dir="5400000" algn="t" rotWithShape="0">
                    <a:schemeClr val="bg1">
                      <a:alpha val="69000"/>
                    </a:schemeClr>
                  </a:outerShdw>
                </a:effectLst>
                <a:latin typeface="方正卡通简体" panose="03000509000000000000" pitchFamily="65" charset="-122"/>
                <a:ea typeface="方正卡通简体" panose="03000509000000000000" pitchFamily="65" charset="-122"/>
              </a:rPr>
              <a:t>一路</a:t>
            </a:r>
            <a:r>
              <a:rPr lang="zh-CN" altLang="en-US" sz="4400" b="0" spc="-150" dirty="0" smtClean="0">
                <a:ln w="9525">
                  <a:noFill/>
                </a:ln>
                <a:solidFill>
                  <a:schemeClr val="accent1"/>
                </a:solidFill>
                <a:effectLst>
                  <a:outerShdw blurRad="50800" dist="38100" dir="5400000" algn="t" rotWithShape="0">
                    <a:schemeClr val="bg1">
                      <a:alpha val="69000"/>
                    </a:schemeClr>
                  </a:outerShdw>
                </a:effectLst>
                <a:latin typeface="方正卡通简体" panose="03000509000000000000" pitchFamily="65" charset="-122"/>
                <a:ea typeface="方正卡通简体" panose="03000509000000000000" pitchFamily="65" charset="-122"/>
              </a:rPr>
              <a:t>同行，</a:t>
            </a:r>
            <a:r>
              <a:rPr lang="zh-CN" altLang="en-US" sz="4400" b="0" spc="-150" dirty="0" smtClean="0">
                <a:ln w="9525">
                  <a:noFill/>
                </a:ln>
                <a:gradFill>
                  <a:gsLst>
                    <a:gs pos="0">
                      <a:srgbClr val="14CD68"/>
                    </a:gs>
                    <a:gs pos="100000">
                      <a:srgbClr val="0B6E38"/>
                    </a:gs>
                  </a:gsLst>
                  <a:lin scaled="0"/>
                </a:gradFill>
                <a:effectLst>
                  <a:outerShdw blurRad="50800" dist="38100" dir="5400000" algn="t" rotWithShape="0">
                    <a:schemeClr val="bg1">
                      <a:alpha val="69000"/>
                    </a:schemeClr>
                  </a:outerShdw>
                </a:effectLst>
                <a:latin typeface="方正卡通简体" panose="03000509000000000000" pitchFamily="65" charset="-122"/>
                <a:ea typeface="方正卡通简体" panose="03000509000000000000" pitchFamily="65" charset="-122"/>
              </a:rPr>
              <a:t>携手</a:t>
            </a:r>
            <a:r>
              <a:rPr lang="zh-CN" altLang="en-US" sz="4400" b="0" spc="-150" dirty="0" smtClean="0">
                <a:ln w="9525">
                  <a:noFill/>
                </a:ln>
                <a:solidFill>
                  <a:schemeClr val="accent1"/>
                </a:solidFill>
                <a:effectLst>
                  <a:outerShdw blurRad="50800" dist="38100" dir="5400000" algn="t" rotWithShape="0">
                    <a:schemeClr val="bg1">
                      <a:alpha val="69000"/>
                    </a:schemeClr>
                  </a:outerShdw>
                </a:effectLst>
                <a:latin typeface="方正卡通简体" panose="03000509000000000000" pitchFamily="65" charset="-122"/>
                <a:ea typeface="方正卡通简体" panose="03000509000000000000" pitchFamily="65" charset="-122"/>
              </a:rPr>
              <a:t>共育</a:t>
            </a:r>
            <a:endParaRPr lang="zh-CN" altLang="en-US" sz="4400" b="0" spc="-150" dirty="0" smtClean="0">
              <a:ln w="9525">
                <a:noFill/>
              </a:ln>
              <a:solidFill>
                <a:schemeClr val="accent1"/>
              </a:solidFill>
              <a:effectLst>
                <a:outerShdw blurRad="50800" dist="38100" dir="5400000" algn="t" rotWithShape="0">
                  <a:schemeClr val="bg1">
                    <a:alpha val="69000"/>
                  </a:schemeClr>
                </a:outerShdw>
              </a:effectLst>
              <a:latin typeface="方正卡通简体" panose="03000509000000000000" pitchFamily="65" charset="-122"/>
              <a:ea typeface="方正卡通简体" panose="03000509000000000000" pitchFamily="65" charset="-122"/>
            </a:endParaRPr>
          </a:p>
        </p:txBody>
      </p:sp>
      <p:sp>
        <p:nvSpPr>
          <p:cNvPr id="2" name="圆角矩形 1"/>
          <p:cNvSpPr/>
          <p:nvPr/>
        </p:nvSpPr>
        <p:spPr>
          <a:xfrm>
            <a:off x="2108688" y="1707654"/>
            <a:ext cx="5089855" cy="1512168"/>
          </a:xfrm>
          <a:prstGeom prst="round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五角星 18"/>
          <p:cNvSpPr/>
          <p:nvPr/>
        </p:nvSpPr>
        <p:spPr>
          <a:xfrm rot="19903756">
            <a:off x="915992" y="2642029"/>
            <a:ext cx="792273" cy="792273"/>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五角星 22"/>
          <p:cNvSpPr/>
          <p:nvPr/>
        </p:nvSpPr>
        <p:spPr>
          <a:xfrm rot="21380687">
            <a:off x="1220061" y="3977407"/>
            <a:ext cx="458393" cy="458393"/>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五角星 35"/>
          <p:cNvSpPr/>
          <p:nvPr/>
        </p:nvSpPr>
        <p:spPr>
          <a:xfrm rot="19938392">
            <a:off x="2639689" y="3915405"/>
            <a:ext cx="364784" cy="364784"/>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五角星 36"/>
          <p:cNvSpPr/>
          <p:nvPr/>
        </p:nvSpPr>
        <p:spPr>
          <a:xfrm rot="19938392">
            <a:off x="1975372" y="3564954"/>
            <a:ext cx="364784" cy="364784"/>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五角星 37"/>
          <p:cNvSpPr/>
          <p:nvPr/>
        </p:nvSpPr>
        <p:spPr>
          <a:xfrm rot="19967404">
            <a:off x="7226638" y="3315717"/>
            <a:ext cx="458393" cy="458393"/>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五角星 38"/>
          <p:cNvSpPr/>
          <p:nvPr/>
        </p:nvSpPr>
        <p:spPr>
          <a:xfrm>
            <a:off x="6343247" y="3703555"/>
            <a:ext cx="253437" cy="253437"/>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1905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五角星 39"/>
          <p:cNvSpPr/>
          <p:nvPr/>
        </p:nvSpPr>
        <p:spPr>
          <a:xfrm>
            <a:off x="8122729" y="3700634"/>
            <a:ext cx="186345" cy="186345"/>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五角星 40"/>
          <p:cNvSpPr/>
          <p:nvPr/>
        </p:nvSpPr>
        <p:spPr>
          <a:xfrm>
            <a:off x="8636173" y="3943977"/>
            <a:ext cx="93172" cy="93172"/>
          </a:xfrm>
          <a:prstGeom prst="star5">
            <a:avLst>
              <a:gd name="adj" fmla="val 23926"/>
              <a:gd name="hf" fmla="val 105146"/>
              <a:gd name="vf" fmla="val 110557"/>
            </a:avLst>
          </a:prstGeom>
          <a:solidFill>
            <a:srgbClr val="FFFF00"/>
          </a:solid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五角星 41"/>
          <p:cNvSpPr/>
          <p:nvPr/>
        </p:nvSpPr>
        <p:spPr>
          <a:xfrm rot="19922997">
            <a:off x="8316952" y="3318529"/>
            <a:ext cx="143799" cy="143799"/>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3" name="Picture 5" descr="C:\Users\Administrator\Desktop\小鸟.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91636" y="1900389"/>
            <a:ext cx="834877" cy="88738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bldLst>
      <p:bldP spid="34" grpId="0"/>
      <p:bldP spid="2" grpId="0" animBg="1"/>
      <p:bldP spid="19" grpId="0" animBg="1"/>
      <p:bldP spid="19" grpId="1" animBg="1"/>
      <p:bldP spid="23" grpId="0" animBg="1"/>
      <p:bldP spid="23" grpId="1" animBg="1"/>
      <p:bldP spid="36" grpId="0" animBg="1"/>
      <p:bldP spid="36" grpId="1" animBg="1"/>
      <p:bldP spid="37" grpId="0" animBg="1"/>
      <p:bldP spid="37" grpId="1" animBg="1"/>
      <p:bldP spid="38" grpId="0" animBg="1"/>
      <p:bldP spid="38" grpId="1" animBg="1"/>
      <p:bldP spid="39" grpId="0" animBg="1"/>
      <p:bldP spid="40" grpId="0" animBg="1"/>
      <p:bldP spid="40" grpId="1" animBg="1"/>
      <p:bldP spid="41" grpId="0" animBg="1"/>
      <p:bldP spid="42" grpId="0" animBg="1"/>
      <p:bldP spid="42"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p:cNvPicPr>
            <a:picLocks noChangeAspect="1" noChangeArrowheads="1"/>
          </p:cNvPicPr>
          <p:nvPr/>
        </p:nvPicPr>
        <p:blipFill>
          <a:blip r:embed="rId1">
            <a:extLst>
              <a:ext uri="{BEBA8EAE-BF5A-486C-A8C5-ECC9F3942E4B}">
                <a14:imgProps xmlns:a14="http://schemas.microsoft.com/office/drawing/2010/main">
                  <a14:imgLayer r:embed="rId2">
                    <a14:imgEffect>
                      <a14:artisticPastelsSmooth/>
                    </a14:imgEffect>
                  </a14:imgLayer>
                </a14:imgProps>
              </a:ext>
              <a:ext uri="{28A0092B-C50C-407E-A947-70E740481C1C}">
                <a14:useLocalDpi xmlns:a14="http://schemas.microsoft.com/office/drawing/2010/main" val="0"/>
              </a:ext>
            </a:extLst>
          </a:blip>
          <a:stretch>
            <a:fillRect/>
          </a:stretch>
        </p:blipFill>
        <p:spPr bwMode="auto">
          <a:xfrm>
            <a:off x="0" y="0"/>
            <a:ext cx="9144000" cy="5143500"/>
          </a:xfrm>
          <a:prstGeom prst="rect">
            <a:avLst/>
          </a:prstGeom>
          <a:noFill/>
        </p:spPr>
      </p:pic>
      <p:grpSp>
        <p:nvGrpSpPr>
          <p:cNvPr id="12" name="组合 11"/>
          <p:cNvGrpSpPr/>
          <p:nvPr/>
        </p:nvGrpSpPr>
        <p:grpSpPr>
          <a:xfrm>
            <a:off x="5940425" y="51435"/>
            <a:ext cx="1746250" cy="1788160"/>
            <a:chOff x="6298565" y="-65088"/>
            <a:chExt cx="2133600" cy="2133600"/>
          </a:xfrm>
          <a:solidFill>
            <a:srgbClr val="FFC000"/>
          </a:solidFill>
        </p:grpSpPr>
        <p:sp>
          <p:nvSpPr>
            <p:cNvPr id="6" name="泪滴形 5"/>
            <p:cNvSpPr/>
            <p:nvPr/>
          </p:nvSpPr>
          <p:spPr bwMode="auto">
            <a:xfrm rot="10800000">
              <a:off x="6298565" y="-65088"/>
              <a:ext cx="2133600" cy="2133600"/>
            </a:xfrm>
            <a:prstGeom prst="teardrop">
              <a:avLst/>
            </a:prstGeom>
            <a:solidFill>
              <a:srgbClr val="FFC000"/>
            </a:solidFill>
            <a:ln w="38100" cap="flat" cmpd="sng" algn="ctr">
              <a:solidFill>
                <a:schemeClr val="bg1">
                  <a:lumMod val="85000"/>
                </a:schemeClr>
              </a:solidFill>
              <a:prstDash val="solid"/>
              <a:round/>
              <a:headEnd type="none" w="med" len="med"/>
              <a:tailEnd type="none" w="med" len="med"/>
            </a:ln>
            <a:effectLst/>
          </p:spPr>
          <p:txBody>
            <a:bodyPr vert="horz" wrap="square" lIns="91440" tIns="45720" rIns="91440" bIns="45720" numCol="1" rtlCol="0" anchor="t" anchorCtr="0" compatLnSpc="1"/>
            <a:p>
              <a:pPr marL="0" marR="0" indent="0" algn="l" defTabSz="914400" rtl="0" eaLnBrk="1" fontAlgn="base" latinLnBrk="0" hangingPunct="1">
                <a:lnSpc>
                  <a:spcPct val="100000"/>
                </a:lnSpc>
                <a:spcBef>
                  <a:spcPct val="0"/>
                </a:spcBef>
                <a:spcAft>
                  <a:spcPct val="0"/>
                </a:spcAft>
                <a:buClrTx/>
                <a:buSzTx/>
                <a:buFontTx/>
                <a:buNone/>
              </a:pPr>
              <a:endParaRPr kumimoji="0" lang="zh-CN" altLang="en-US" sz="1800" b="1" i="0" u="none" strike="noStrike" cap="none" normalizeH="0" baseline="0" dirty="0" smtClean="0">
                <a:ln>
                  <a:noFill/>
                </a:ln>
                <a:solidFill>
                  <a:schemeClr val="tx1"/>
                </a:solidFill>
                <a:effectLst/>
                <a:latin typeface="Arial" panose="020B0604020202020204" pitchFamily="34" charset="0"/>
              </a:endParaRPr>
            </a:p>
          </p:txBody>
        </p:sp>
        <p:sp>
          <p:nvSpPr>
            <p:cNvPr id="7" name="TextBox 17"/>
            <p:cNvSpPr txBox="1"/>
            <p:nvPr/>
          </p:nvSpPr>
          <p:spPr>
            <a:xfrm>
              <a:off x="6422390" y="678546"/>
              <a:ext cx="1808480" cy="714483"/>
            </a:xfrm>
            <a:prstGeom prst="rect">
              <a:avLst/>
            </a:prstGeom>
            <a:solidFill>
              <a:srgbClr val="FFC000"/>
            </a:solidFill>
          </p:spPr>
          <p:txBody>
            <a:bodyPr wrap="square" rtlCol="0">
              <a:spAutoFit/>
            </a:bodyPr>
            <a:p>
              <a:r>
                <a:rPr lang="zh-CN" altLang="en-US" sz="2400" b="1" dirty="0" smtClean="0">
                  <a:solidFill>
                    <a:schemeClr val="bg1"/>
                  </a:solidFill>
                  <a:latin typeface="微软雅黑" panose="020B0503020204020204" pitchFamily="34" charset="-122"/>
                  <a:ea typeface="微软雅黑" panose="020B0503020204020204" pitchFamily="34" charset="-122"/>
                </a:rPr>
                <a:t>园所介绍</a:t>
              </a:r>
              <a:endParaRPr lang="en-US" altLang="zh-CN" sz="2400" b="1" dirty="0" smtClean="0">
                <a:solidFill>
                  <a:schemeClr val="bg1"/>
                </a:solidFill>
                <a:latin typeface="微软雅黑" panose="020B0503020204020204" pitchFamily="34" charset="-122"/>
                <a:ea typeface="微软雅黑" panose="020B0503020204020204" pitchFamily="34" charset="-122"/>
              </a:endParaRPr>
            </a:p>
            <a:p>
              <a:pPr algn="ctr"/>
              <a:r>
                <a:rPr lang="en-US" altLang="zh-CN" sz="900" b="0" dirty="0">
                  <a:solidFill>
                    <a:schemeClr val="bg1"/>
                  </a:solidFill>
                  <a:latin typeface="微软雅黑" panose="020B0503020204020204" pitchFamily="34" charset="-122"/>
                  <a:ea typeface="微软雅黑" panose="020B0503020204020204" pitchFamily="34" charset="-122"/>
                </a:rPr>
                <a:t>YuanSuoJieShao</a:t>
              </a:r>
              <a:endParaRPr lang="en-US" altLang="zh-CN" sz="900" b="0" dirty="0">
                <a:solidFill>
                  <a:schemeClr val="bg1"/>
                </a:solidFill>
                <a:latin typeface="微软雅黑" panose="020B0503020204020204" pitchFamily="34" charset="-122"/>
                <a:ea typeface="微软雅黑" panose="020B0503020204020204" pitchFamily="34" charset="-122"/>
              </a:endParaRPr>
            </a:p>
          </p:txBody>
        </p:sp>
      </p:grpSp>
      <p:pic>
        <p:nvPicPr>
          <p:cNvPr id="3" name="图片 2" descr="C:/Users/Administrator/AppData/Local/Temp/picturecompress_20220607120833/output_1.jpgoutput_1"/>
          <p:cNvPicPr>
            <a:picLocks noChangeAspect="1"/>
          </p:cNvPicPr>
          <p:nvPr/>
        </p:nvPicPr>
        <p:blipFill>
          <a:blip r:embed="rId3"/>
          <a:stretch>
            <a:fillRect/>
          </a:stretch>
        </p:blipFill>
        <p:spPr>
          <a:xfrm>
            <a:off x="45085" y="1739900"/>
            <a:ext cx="3551555" cy="2927350"/>
          </a:xfrm>
          <a:prstGeom prst="rect">
            <a:avLst/>
          </a:prstGeom>
          <a:ln>
            <a:solidFill>
              <a:srgbClr val="00B050"/>
            </a:solidFill>
          </a:ln>
        </p:spPr>
      </p:pic>
      <p:sp>
        <p:nvSpPr>
          <p:cNvPr id="100" name="文本框 99"/>
          <p:cNvSpPr txBox="1"/>
          <p:nvPr/>
        </p:nvSpPr>
        <p:spPr>
          <a:xfrm>
            <a:off x="3564255" y="2335848"/>
            <a:ext cx="5080000" cy="398780"/>
          </a:xfrm>
          <a:prstGeom prst="rect">
            <a:avLst/>
          </a:prstGeom>
          <a:noFill/>
          <a:ln w="9525">
            <a:noFill/>
          </a:ln>
        </p:spPr>
        <p:txBody>
          <a:bodyPr>
            <a:spAutoFit/>
          </a:bodyPr>
          <a:p>
            <a:pPr indent="0"/>
            <a:r>
              <a:rPr lang="zh-CN" sz="2000" b="1">
                <a:latin typeface="方正启体简体" panose="03000509000000000000" charset="-122"/>
                <a:ea typeface="方正启体简体" panose="03000509000000000000" charset="-122"/>
                <a:cs typeface="方正启体简体" panose="03000509000000000000" charset="-122"/>
                <a:sym typeface="+mn-ea"/>
              </a:rPr>
              <a:t>办园理念</a:t>
            </a:r>
            <a:r>
              <a:rPr lang="en-US" altLang="zh-CN" sz="2000" b="1">
                <a:latin typeface="方正启体简体" panose="03000509000000000000" charset="-122"/>
                <a:ea typeface="方正启体简体" panose="03000509000000000000" charset="-122"/>
                <a:cs typeface="方正启体简体" panose="03000509000000000000" charset="-122"/>
                <a:sym typeface="+mn-ea"/>
              </a:rPr>
              <a:t>:  “</a:t>
            </a:r>
            <a:r>
              <a:rPr lang="zh-CN" sz="2000" b="1">
                <a:latin typeface="方正启体简体" panose="03000509000000000000" charset="-122"/>
                <a:ea typeface="方正启体简体" panose="03000509000000000000" charset="-122"/>
                <a:cs typeface="方正启体简体" panose="03000509000000000000" charset="-122"/>
              </a:rPr>
              <a:t>顺自然</a:t>
            </a:r>
            <a:r>
              <a:rPr lang="en-US" altLang="zh-CN" sz="2000" b="1">
                <a:latin typeface="方正启体简体" panose="03000509000000000000" charset="-122"/>
                <a:ea typeface="方正启体简体" panose="03000509000000000000" charset="-122"/>
                <a:cs typeface="方正启体简体" panose="03000509000000000000" charset="-122"/>
              </a:rPr>
              <a:t>  </a:t>
            </a:r>
            <a:r>
              <a:rPr lang="zh-CN" sz="2000" b="1">
                <a:latin typeface="方正启体简体" panose="03000509000000000000" charset="-122"/>
                <a:ea typeface="方正启体简体" panose="03000509000000000000" charset="-122"/>
                <a:cs typeface="方正启体简体" panose="03000509000000000000" charset="-122"/>
              </a:rPr>
              <a:t> 促发展</a:t>
            </a:r>
            <a:r>
              <a:rPr lang="en-US" altLang="zh-CN" sz="2000" b="1">
                <a:latin typeface="方正启体简体" panose="03000509000000000000" charset="-122"/>
                <a:ea typeface="方正启体简体" panose="03000509000000000000" charset="-122"/>
                <a:cs typeface="方正启体简体" panose="03000509000000000000" charset="-122"/>
              </a:rPr>
              <a:t>” </a:t>
            </a:r>
            <a:endParaRPr lang="en-US" altLang="zh-CN" sz="2000" b="1">
              <a:latin typeface="方正启体简体" panose="03000509000000000000" charset="-122"/>
              <a:ea typeface="方正启体简体" panose="03000509000000000000" charset="-122"/>
              <a:cs typeface="方正启体简体" panose="03000509000000000000" charset="-122"/>
            </a:endParaRPr>
          </a:p>
        </p:txBody>
      </p:sp>
      <p:sp>
        <p:nvSpPr>
          <p:cNvPr id="4" name="文本框 3"/>
          <p:cNvSpPr txBox="1"/>
          <p:nvPr/>
        </p:nvSpPr>
        <p:spPr>
          <a:xfrm>
            <a:off x="3564255" y="3029903"/>
            <a:ext cx="5080000" cy="398780"/>
          </a:xfrm>
          <a:prstGeom prst="rect">
            <a:avLst/>
          </a:prstGeom>
          <a:noFill/>
          <a:ln w="9525">
            <a:noFill/>
          </a:ln>
        </p:spPr>
        <p:txBody>
          <a:bodyPr>
            <a:spAutoFit/>
          </a:bodyPr>
          <a:p>
            <a:pPr indent="0"/>
            <a:r>
              <a:rPr lang="zh-CN" altLang="en-US" sz="2000" b="1">
                <a:latin typeface="方正启体简体" panose="03000509000000000000" charset="-122"/>
                <a:ea typeface="方正启体简体" panose="03000509000000000000" charset="-122"/>
                <a:cs typeface="方正启体简体" panose="03000509000000000000" charset="-122"/>
              </a:rPr>
              <a:t>办园宗旨：</a:t>
            </a:r>
            <a:r>
              <a:rPr lang="en-US" altLang="zh-CN" sz="2000" b="1">
                <a:latin typeface="方正启体简体" panose="03000509000000000000" charset="-122"/>
                <a:ea typeface="方正启体简体" panose="03000509000000000000" charset="-122"/>
                <a:cs typeface="方正启体简体" panose="03000509000000000000" charset="-122"/>
              </a:rPr>
              <a:t> “</a:t>
            </a:r>
            <a:r>
              <a:rPr lang="zh-CN" sz="2000" b="1">
                <a:latin typeface="方正启体简体" panose="03000509000000000000" charset="-122"/>
                <a:ea typeface="方正启体简体" panose="03000509000000000000" charset="-122"/>
                <a:cs typeface="方正启体简体" panose="03000509000000000000" charset="-122"/>
              </a:rPr>
              <a:t>趣·玩</a:t>
            </a:r>
            <a:r>
              <a:rPr lang="en-US" altLang="zh-CN" sz="2000" b="1">
                <a:latin typeface="方正启体简体" panose="03000509000000000000" charset="-122"/>
                <a:ea typeface="方正启体简体" panose="03000509000000000000" charset="-122"/>
                <a:cs typeface="方正启体简体" panose="03000509000000000000" charset="-122"/>
              </a:rPr>
              <a:t>”</a:t>
            </a:r>
            <a:r>
              <a:rPr lang="zh-CN" sz="2000" b="1">
                <a:latin typeface="方正启体简体" panose="03000509000000000000" charset="-122"/>
                <a:ea typeface="方正启体简体" panose="03000509000000000000" charset="-122"/>
                <a:cs typeface="方正启体简体" panose="03000509000000000000" charset="-122"/>
              </a:rPr>
              <a:t>逐梦</a:t>
            </a:r>
            <a:r>
              <a:rPr lang="en-US" altLang="zh-CN" sz="2000" b="1">
                <a:latin typeface="方正启体简体" panose="03000509000000000000" charset="-122"/>
                <a:ea typeface="方正启体简体" panose="03000509000000000000" charset="-122"/>
                <a:cs typeface="方正启体简体" panose="03000509000000000000" charset="-122"/>
              </a:rPr>
              <a:t> </a:t>
            </a:r>
            <a:r>
              <a:rPr lang="zh-CN" sz="2000" b="1">
                <a:latin typeface="方正启体简体" panose="03000509000000000000" charset="-122"/>
                <a:ea typeface="方正启体简体" panose="03000509000000000000" charset="-122"/>
                <a:cs typeface="方正启体简体" panose="03000509000000000000" charset="-122"/>
              </a:rPr>
              <a:t> 点亮童年</a:t>
            </a:r>
            <a:endParaRPr lang="zh-CN" altLang="en-US" sz="2000" b="1">
              <a:latin typeface="方正启体简体" panose="03000509000000000000" charset="-122"/>
              <a:ea typeface="方正启体简体" panose="03000509000000000000" charset="-122"/>
              <a:cs typeface="方正启体简体" panose="03000509000000000000" charset="-122"/>
            </a:endParaRPr>
          </a:p>
        </p:txBody>
      </p:sp>
      <p:sp>
        <p:nvSpPr>
          <p:cNvPr id="5" name="文本框 4"/>
          <p:cNvSpPr txBox="1"/>
          <p:nvPr/>
        </p:nvSpPr>
        <p:spPr>
          <a:xfrm>
            <a:off x="3564255" y="3724275"/>
            <a:ext cx="5459095" cy="1014730"/>
          </a:xfrm>
          <a:prstGeom prst="rect">
            <a:avLst/>
          </a:prstGeom>
          <a:noFill/>
          <a:ln w="9525">
            <a:noFill/>
          </a:ln>
        </p:spPr>
        <p:txBody>
          <a:bodyPr wrap="square">
            <a:spAutoFit/>
          </a:bodyPr>
          <a:p>
            <a:pPr indent="0"/>
            <a:r>
              <a:rPr lang="zh-CN" sz="2000" b="1">
                <a:latin typeface="方正启体简体" panose="03000509000000000000" charset="-122"/>
                <a:ea typeface="方正启体简体" panose="03000509000000000000" charset="-122"/>
                <a:cs typeface="方正启体简体" panose="03000509000000000000" charset="-122"/>
              </a:rPr>
              <a:t>培养目标：</a:t>
            </a:r>
            <a:endParaRPr lang="zh-CN" sz="2000" b="1">
              <a:latin typeface="方正启体简体" panose="03000509000000000000" charset="-122"/>
              <a:ea typeface="方正启体简体" panose="03000509000000000000" charset="-122"/>
              <a:cs typeface="方正启体简体" panose="03000509000000000000" charset="-122"/>
            </a:endParaRPr>
          </a:p>
          <a:p>
            <a:pPr indent="0"/>
            <a:r>
              <a:rPr lang="zh-CN" sz="2000" b="1">
                <a:latin typeface="方正启体简体" panose="03000509000000000000" charset="-122"/>
                <a:ea typeface="方正启体简体" panose="03000509000000000000" charset="-122"/>
                <a:cs typeface="方正启体简体" panose="03000509000000000000" charset="-122"/>
              </a:rPr>
              <a:t> </a:t>
            </a:r>
            <a:r>
              <a:rPr lang="en-US" altLang="zh-CN" sz="2000" b="1">
                <a:latin typeface="方正启体简体" panose="03000509000000000000" charset="-122"/>
                <a:ea typeface="方正启体简体" panose="03000509000000000000" charset="-122"/>
                <a:cs typeface="方正启体简体" panose="03000509000000000000" charset="-122"/>
              </a:rPr>
              <a:t>       </a:t>
            </a:r>
            <a:r>
              <a:rPr lang="zh-CN" sz="2000" b="1">
                <a:latin typeface="方正启体简体" panose="03000509000000000000" charset="-122"/>
                <a:ea typeface="方正启体简体" panose="03000509000000000000" charset="-122"/>
                <a:cs typeface="方正启体简体" panose="03000509000000000000" charset="-122"/>
              </a:rPr>
              <a:t>培养“乐长、乐学、乐游、乐助</a:t>
            </a:r>
            <a:r>
              <a:rPr lang="en-US" sz="2000" b="1">
                <a:latin typeface="方正启体简体" panose="03000509000000000000" charset="-122"/>
                <a:ea typeface="方正启体简体" panose="03000509000000000000" charset="-122"/>
                <a:cs typeface="方正启体简体" panose="03000509000000000000" charset="-122"/>
              </a:rPr>
              <a:t>”</a:t>
            </a:r>
            <a:r>
              <a:rPr lang="zh-CN" altLang="en-US" sz="2000" b="1">
                <a:latin typeface="方正启体简体" panose="03000509000000000000" charset="-122"/>
                <a:ea typeface="方正启体简体" panose="03000509000000000000" charset="-122"/>
                <a:cs typeface="方正启体简体" panose="03000509000000000000" charset="-122"/>
              </a:rPr>
              <a:t>身心健康的</a:t>
            </a:r>
            <a:r>
              <a:rPr lang="zh-CN" altLang="en-US" sz="2000" b="1">
                <a:latin typeface="方正启体简体" panose="03000509000000000000" charset="-122"/>
                <a:ea typeface="方正启体简体" panose="03000509000000000000" charset="-122"/>
                <a:cs typeface="方正启体简体" panose="03000509000000000000" charset="-122"/>
              </a:rPr>
              <a:t>宝贝。</a:t>
            </a:r>
            <a:endParaRPr lang="zh-CN" altLang="en-US" sz="2000" b="1">
              <a:latin typeface="方正启体简体" panose="03000509000000000000" charset="-122"/>
              <a:ea typeface="方正启体简体" panose="03000509000000000000" charset="-122"/>
              <a:cs typeface="方正启体简体" panose="03000509000000000000"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2" descr="C:\Users\Administrator\Desktop\4499633_211107066366_2副本.png"/>
          <p:cNvPicPr>
            <a:picLocks noChangeAspect="1" noChangeArrowheads="1"/>
          </p:cNvPicPr>
          <p:nvPr/>
        </p:nvPicPr>
        <p:blipFill>
          <a:blip r:embed="rId1">
            <a:extLst>
              <a:ext uri="{BEBA8EAE-BF5A-486C-A8C5-ECC9F3942E4B}">
                <a14:imgProps xmlns:a14="http://schemas.microsoft.com/office/drawing/2010/main">
                  <a14:imgLayer r:embed="rId2">
                    <a14:imgEffect>
                      <a14:brightnessContrast contrast="20000"/>
                    </a14:imgEffect>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655390" y="1309594"/>
            <a:ext cx="3053718" cy="3062356"/>
          </a:xfrm>
          <a:prstGeom prst="rect">
            <a:avLst/>
          </a:prstGeom>
          <a:noFill/>
          <a:extLst>
            <a:ext uri="{909E8E84-426E-40DD-AFC4-6F175D3DCCD1}">
              <a14:hiddenFill xmlns:a14="http://schemas.microsoft.com/office/drawing/2010/main">
                <a:solidFill>
                  <a:srgbClr val="FFFFFF"/>
                </a:solidFill>
              </a14:hiddenFill>
            </a:ext>
          </a:extLst>
        </p:spPr>
      </p:pic>
      <p:sp>
        <p:nvSpPr>
          <p:cNvPr id="50" name="TextBox 33"/>
          <p:cNvSpPr txBox="1"/>
          <p:nvPr/>
        </p:nvSpPr>
        <p:spPr>
          <a:xfrm rot="20124156">
            <a:off x="718904" y="1704714"/>
            <a:ext cx="1338828" cy="461665"/>
          </a:xfrm>
          <a:prstGeom prst="rect">
            <a:avLst/>
          </a:prstGeom>
          <a:noFill/>
        </p:spPr>
        <p:txBody>
          <a:bodyPr wrap="none" rtlCol="0">
            <a:spAutoFit/>
          </a:bodyPr>
          <a:lstStyle/>
          <a:p>
            <a:pPr algn="l"/>
            <a:r>
              <a:rPr lang="zh-CN" altLang="en-US" sz="2400" b="0" spc="-150" dirty="0" smtClean="0">
                <a:ln w="9525">
                  <a:noFill/>
                </a:ln>
                <a:solidFill>
                  <a:srgbClr val="FFC000"/>
                </a:solidFill>
                <a:effectLst>
                  <a:outerShdw blurRad="50800" dist="38100" dir="5400000" algn="t" rotWithShape="0">
                    <a:schemeClr val="bg1">
                      <a:alpha val="69000"/>
                    </a:schemeClr>
                  </a:outerShdw>
                </a:effectLst>
                <a:latin typeface="方正卡通简体" panose="03000509000000000000" pitchFamily="65" charset="-122"/>
                <a:ea typeface="方正卡通简体" panose="03000509000000000000" pitchFamily="65" charset="-122"/>
              </a:rPr>
              <a:t>我是目录</a:t>
            </a:r>
            <a:endParaRPr lang="zh-CN" altLang="en-US" sz="2400" b="0" spc="-150" dirty="0">
              <a:ln w="9525">
                <a:noFill/>
              </a:ln>
              <a:solidFill>
                <a:srgbClr val="2E9AD0"/>
              </a:solidFill>
              <a:effectLst>
                <a:outerShdw blurRad="50800" dist="38100" dir="5400000" algn="t" rotWithShape="0">
                  <a:schemeClr val="bg1">
                    <a:alpha val="69000"/>
                  </a:schemeClr>
                </a:outerShdw>
              </a:effectLst>
              <a:latin typeface="方正卡通简体" panose="03000509000000000000" pitchFamily="65" charset="-122"/>
              <a:ea typeface="方正卡通简体" panose="03000509000000000000" pitchFamily="65" charset="-122"/>
            </a:endParaRPr>
          </a:p>
        </p:txBody>
      </p:sp>
      <p:sp>
        <p:nvSpPr>
          <p:cNvPr id="142" name="Freeform 5"/>
          <p:cNvSpPr/>
          <p:nvPr/>
        </p:nvSpPr>
        <p:spPr bwMode="auto">
          <a:xfrm>
            <a:off x="3939453" y="620141"/>
            <a:ext cx="606982" cy="4183857"/>
          </a:xfrm>
          <a:custGeom>
            <a:avLst/>
            <a:gdLst>
              <a:gd name="T0" fmla="*/ 0 w 1049"/>
              <a:gd name="T1" fmla="*/ 0 h 7451"/>
              <a:gd name="T2" fmla="*/ 1049 w 1049"/>
              <a:gd name="T3" fmla="*/ 3726 h 7451"/>
              <a:gd name="T4" fmla="*/ 0 w 1049"/>
              <a:gd name="T5" fmla="*/ 7451 h 7451"/>
            </a:gdLst>
            <a:ahLst/>
            <a:cxnLst>
              <a:cxn ang="0">
                <a:pos x="T0" y="T1"/>
              </a:cxn>
              <a:cxn ang="0">
                <a:pos x="T2" y="T3"/>
              </a:cxn>
              <a:cxn ang="0">
                <a:pos x="T4" y="T5"/>
              </a:cxn>
            </a:cxnLst>
            <a:rect l="0" t="0" r="r" b="b"/>
            <a:pathLst>
              <a:path w="1049" h="7451">
                <a:moveTo>
                  <a:pt x="0" y="0"/>
                </a:moveTo>
                <a:cubicBezTo>
                  <a:pt x="665" y="1085"/>
                  <a:pt x="1049" y="2360"/>
                  <a:pt x="1049" y="3726"/>
                </a:cubicBezTo>
                <a:cubicBezTo>
                  <a:pt x="1049" y="5091"/>
                  <a:pt x="665" y="6367"/>
                  <a:pt x="0" y="7451"/>
                </a:cubicBezTo>
              </a:path>
            </a:pathLst>
          </a:custGeom>
          <a:noFill/>
          <a:ln w="10" cap="flat">
            <a:solidFill>
              <a:schemeClr val="bg1">
                <a:lumMod val="65000"/>
              </a:schemeClr>
            </a:solidFill>
            <a:prstDash val="dash"/>
            <a:miter lim="800000"/>
          </a:ln>
          <a:extLst>
            <a:ext uri="{909E8E84-426E-40DD-AFC4-6F175D3DCCD1}">
              <a14:hiddenFill xmlns:a14="http://schemas.microsoft.com/office/drawing/2010/main">
                <a:solidFill>
                  <a:srgbClr val="FFFFFF"/>
                </a:solidFill>
              </a14:hiddenFill>
            </a:ext>
          </a:extLst>
        </p:spPr>
        <p:txBody>
          <a:bodyPr vert="horz" wrap="square" lIns="68562" tIns="34281" rIns="68562" bIns="34281" numCol="1" anchor="t" anchorCtr="0" compatLnSpc="1"/>
          <a:lstStyle/>
          <a:p>
            <a:endParaRPr lang="zh-CN" altLang="en-US"/>
          </a:p>
        </p:txBody>
      </p:sp>
      <p:grpSp>
        <p:nvGrpSpPr>
          <p:cNvPr id="143" name="组合 142"/>
          <p:cNvGrpSpPr/>
          <p:nvPr/>
        </p:nvGrpSpPr>
        <p:grpSpPr>
          <a:xfrm>
            <a:off x="4001585" y="996917"/>
            <a:ext cx="4683760" cy="737235"/>
            <a:chOff x="4441088" y="670090"/>
            <a:chExt cx="6245015" cy="982981"/>
          </a:xfrm>
        </p:grpSpPr>
        <p:grpSp>
          <p:nvGrpSpPr>
            <p:cNvPr id="144" name="组合 143"/>
            <p:cNvGrpSpPr/>
            <p:nvPr/>
          </p:nvGrpSpPr>
          <p:grpSpPr>
            <a:xfrm>
              <a:off x="4441088" y="761746"/>
              <a:ext cx="727764" cy="729238"/>
              <a:chOff x="4339490" y="761746"/>
              <a:chExt cx="727764" cy="729238"/>
            </a:xfrm>
          </p:grpSpPr>
          <p:sp>
            <p:nvSpPr>
              <p:cNvPr id="147" name="任意多边形 82"/>
              <p:cNvSpPr/>
              <p:nvPr/>
            </p:nvSpPr>
            <p:spPr bwMode="auto">
              <a:xfrm rot="3738964">
                <a:off x="4338753" y="762483"/>
                <a:ext cx="729238" cy="727764"/>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solidFill>
                <a:schemeClr val="accent1"/>
              </a:solidFill>
              <a:ln w="25400" cap="flat" cmpd="sng" algn="ctr">
                <a:noFill/>
                <a:prstDash val="solid"/>
              </a:ln>
              <a:effectLst/>
            </p:spPr>
            <p:txBody>
              <a:bodyPr anchor="ctr"/>
              <a:lstStyle/>
              <a:p>
                <a:pPr algn="ctr" fontAlgn="base">
                  <a:spcBef>
                    <a:spcPct val="0"/>
                  </a:spcBef>
                  <a:spcAft>
                    <a:spcPct val="0"/>
                  </a:spcAft>
                  <a:defRPr/>
                </a:pPr>
                <a:endParaRPr lang="zh-CN" altLang="en-US" kern="0">
                  <a:solidFill>
                    <a:srgbClr val="FFFFFF"/>
                  </a:solidFill>
                  <a:latin typeface="Arial" panose="020B0604020202020204"/>
                  <a:ea typeface="宋体" panose="02010600030101010101" pitchFamily="2" charset="-122"/>
                </a:endParaRPr>
              </a:p>
            </p:txBody>
          </p:sp>
          <p:sp>
            <p:nvSpPr>
              <p:cNvPr id="148" name="TextBox 147"/>
              <p:cNvSpPr txBox="1"/>
              <p:nvPr/>
            </p:nvSpPr>
            <p:spPr>
              <a:xfrm>
                <a:off x="4427546" y="837073"/>
                <a:ext cx="534763" cy="636071"/>
              </a:xfrm>
              <a:prstGeom prst="rect">
                <a:avLst/>
              </a:prstGeom>
              <a:noFill/>
            </p:spPr>
            <p:txBody>
              <a:bodyPr wrap="none" rtlCol="0">
                <a:spAutoFit/>
              </a:bodyPr>
              <a:lstStyle/>
              <a:p>
                <a:pPr marL="0" lvl="1"/>
                <a:r>
                  <a:rPr lang="en-US" altLang="zh-CN" sz="2400" spc="225" dirty="0">
                    <a:solidFill>
                      <a:schemeClr val="bg1"/>
                    </a:solidFill>
                    <a:latin typeface="微软雅黑" panose="020B0503020204020204" pitchFamily="34" charset="-122"/>
                    <a:ea typeface="微软雅黑" panose="020B0503020204020204" pitchFamily="34" charset="-122"/>
                  </a:rPr>
                  <a:t>1</a:t>
                </a:r>
                <a:endParaRPr lang="zh-CN" altLang="en-US" sz="2400" spc="225" dirty="0">
                  <a:solidFill>
                    <a:schemeClr val="bg1"/>
                  </a:solidFill>
                  <a:latin typeface="微软雅黑" panose="020B0503020204020204" pitchFamily="34" charset="-122"/>
                  <a:ea typeface="微软雅黑" panose="020B0503020204020204" pitchFamily="34" charset="-122"/>
                </a:endParaRPr>
              </a:p>
            </p:txBody>
          </p:sp>
        </p:grpSp>
        <p:sp>
          <p:nvSpPr>
            <p:cNvPr id="146" name="矩形 39"/>
            <p:cNvSpPr>
              <a:spLocks noChangeArrowheads="1"/>
            </p:cNvSpPr>
            <p:nvPr/>
          </p:nvSpPr>
          <p:spPr bwMode="auto">
            <a:xfrm>
              <a:off x="5201395" y="670090"/>
              <a:ext cx="5484708" cy="982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nSpc>
                  <a:spcPct val="150000"/>
                </a:lnSpc>
                <a:spcBef>
                  <a:spcPts val="750"/>
                </a:spcBef>
              </a:pPr>
              <a:r>
                <a:rPr lang="en-US" altLang="zh-CN" sz="1400" dirty="0" smtClean="0">
                  <a:solidFill>
                    <a:schemeClr val="accent1"/>
                  </a:solidFill>
                  <a:latin typeface="微软雅黑" panose="020B0503020204020204" pitchFamily="34" charset="-122"/>
                  <a:ea typeface="微软雅黑" panose="020B0503020204020204" pitchFamily="34" charset="-122"/>
                  <a:cs typeface="宋体" panose="02010600030101010101" pitchFamily="2" charset="-122"/>
                </a:rPr>
                <a:t>【</a:t>
              </a:r>
              <a:r>
                <a:rPr sz="1400" dirty="0" smtClean="0">
                  <a:solidFill>
                    <a:schemeClr val="accent1"/>
                  </a:solidFill>
                  <a:latin typeface="微软雅黑" panose="020B0503020204020204" pitchFamily="34" charset="-122"/>
                  <a:ea typeface="微软雅黑" panose="020B0503020204020204" pitchFamily="34" charset="-122"/>
                  <a:cs typeface="宋体" panose="02010600030101010101" pitchFamily="2" charset="-122"/>
                </a:rPr>
                <a:t>构建了幼儿园户外体育游戏活动网格化安全管理体系</a:t>
              </a:r>
              <a:r>
                <a:rPr lang="en-US" altLang="zh-CN" sz="1400" dirty="0" smtClean="0">
                  <a:solidFill>
                    <a:schemeClr val="accent1"/>
                  </a:solidFill>
                  <a:latin typeface="微软雅黑" panose="020B0503020204020204" pitchFamily="34" charset="-122"/>
                  <a:ea typeface="微软雅黑" panose="020B0503020204020204" pitchFamily="34" charset="-122"/>
                  <a:cs typeface="宋体" panose="02010600030101010101" pitchFamily="2" charset="-122"/>
                </a:rPr>
                <a:t>】</a:t>
              </a:r>
              <a:endParaRPr lang="zh-CN" altLang="en-US" sz="1400" dirty="0">
                <a:solidFill>
                  <a:schemeClr val="accent1"/>
                </a:solidFill>
                <a:latin typeface="微软雅黑" panose="020B0503020204020204" pitchFamily="34" charset="-122"/>
                <a:ea typeface="微软雅黑" panose="020B0503020204020204" pitchFamily="34" charset="-122"/>
                <a:cs typeface="宋体" panose="02010600030101010101" pitchFamily="2" charset="-122"/>
              </a:endParaRPr>
            </a:p>
          </p:txBody>
        </p:sp>
      </p:grpSp>
      <p:grpSp>
        <p:nvGrpSpPr>
          <p:cNvPr id="149" name="组合 148"/>
          <p:cNvGrpSpPr/>
          <p:nvPr/>
        </p:nvGrpSpPr>
        <p:grpSpPr>
          <a:xfrm>
            <a:off x="4227769" y="1910419"/>
            <a:ext cx="4369435" cy="778185"/>
            <a:chOff x="4441088" y="670090"/>
            <a:chExt cx="5825915" cy="1037581"/>
          </a:xfrm>
        </p:grpSpPr>
        <p:grpSp>
          <p:nvGrpSpPr>
            <p:cNvPr id="150" name="组合 149"/>
            <p:cNvGrpSpPr/>
            <p:nvPr/>
          </p:nvGrpSpPr>
          <p:grpSpPr>
            <a:xfrm>
              <a:off x="4441088" y="761746"/>
              <a:ext cx="1665913" cy="945925"/>
              <a:chOff x="4339490" y="761746"/>
              <a:chExt cx="1665913" cy="945925"/>
            </a:xfrm>
          </p:grpSpPr>
          <p:sp>
            <p:nvSpPr>
              <p:cNvPr id="153" name="任意多边形 82"/>
              <p:cNvSpPr/>
              <p:nvPr/>
            </p:nvSpPr>
            <p:spPr bwMode="auto">
              <a:xfrm rot="3738964">
                <a:off x="4338753" y="762483"/>
                <a:ext cx="729238" cy="727764"/>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solidFill>
                <a:schemeClr val="accent2"/>
              </a:solidFill>
              <a:ln w="25400" cap="flat" cmpd="sng" algn="ctr">
                <a:noFill/>
                <a:prstDash val="solid"/>
              </a:ln>
              <a:effectLst/>
            </p:spPr>
            <p:txBody>
              <a:bodyPr anchor="ctr"/>
              <a:lstStyle/>
              <a:p>
                <a:pPr algn="ctr" fontAlgn="base">
                  <a:spcBef>
                    <a:spcPct val="0"/>
                  </a:spcBef>
                  <a:spcAft>
                    <a:spcPct val="0"/>
                  </a:spcAft>
                  <a:defRPr/>
                </a:pPr>
                <a:endParaRPr lang="zh-CN" altLang="en-US" kern="0">
                  <a:solidFill>
                    <a:srgbClr val="FFFFFF"/>
                  </a:solidFill>
                  <a:latin typeface="Arial" panose="020B0604020202020204"/>
                  <a:ea typeface="宋体" panose="02010600030101010101" pitchFamily="2" charset="-122"/>
                </a:endParaRPr>
              </a:p>
            </p:txBody>
          </p:sp>
          <p:sp>
            <p:nvSpPr>
              <p:cNvPr id="154" name="TextBox 153"/>
              <p:cNvSpPr txBox="1"/>
              <p:nvPr/>
            </p:nvSpPr>
            <p:spPr>
              <a:xfrm>
                <a:off x="5470640" y="1071600"/>
                <a:ext cx="534763" cy="636071"/>
              </a:xfrm>
              <a:prstGeom prst="rect">
                <a:avLst/>
              </a:prstGeom>
              <a:noFill/>
            </p:spPr>
            <p:txBody>
              <a:bodyPr wrap="none" rtlCol="0">
                <a:spAutoFit/>
              </a:bodyPr>
              <a:lstStyle/>
              <a:p>
                <a:pPr marL="0" lvl="1"/>
                <a:r>
                  <a:rPr lang="en-US" altLang="zh-CN" sz="2400" spc="225" dirty="0" smtClean="0">
                    <a:solidFill>
                      <a:schemeClr val="bg1"/>
                    </a:solidFill>
                    <a:latin typeface="微软雅黑" panose="020B0503020204020204" pitchFamily="34" charset="-122"/>
                    <a:ea typeface="微软雅黑" panose="020B0503020204020204" pitchFamily="34" charset="-122"/>
                  </a:rPr>
                  <a:t>2</a:t>
                </a:r>
                <a:endParaRPr lang="zh-CN" altLang="en-US" sz="2400" spc="225" dirty="0">
                  <a:solidFill>
                    <a:schemeClr val="bg1"/>
                  </a:solidFill>
                  <a:latin typeface="微软雅黑" panose="020B0503020204020204" pitchFamily="34" charset="-122"/>
                  <a:ea typeface="微软雅黑" panose="020B0503020204020204" pitchFamily="34" charset="-122"/>
                </a:endParaRPr>
              </a:p>
            </p:txBody>
          </p:sp>
        </p:grpSp>
        <p:sp>
          <p:nvSpPr>
            <p:cNvPr id="152" name="矩形 39"/>
            <p:cNvSpPr>
              <a:spLocks noChangeArrowheads="1"/>
            </p:cNvSpPr>
            <p:nvPr/>
          </p:nvSpPr>
          <p:spPr bwMode="auto">
            <a:xfrm>
              <a:off x="5201395" y="670090"/>
              <a:ext cx="5065608" cy="982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nSpc>
                  <a:spcPct val="150000"/>
                </a:lnSpc>
                <a:spcBef>
                  <a:spcPts val="750"/>
                </a:spcBef>
              </a:pPr>
              <a:r>
                <a:rPr lang="en-US" altLang="zh-CN" sz="1400" dirty="0" smtClean="0">
                  <a:solidFill>
                    <a:schemeClr val="accent2"/>
                  </a:solidFill>
                  <a:latin typeface="微软雅黑" panose="020B0503020204020204" pitchFamily="34" charset="-122"/>
                  <a:ea typeface="微软雅黑" panose="020B0503020204020204" pitchFamily="34" charset="-122"/>
                  <a:cs typeface="宋体" panose="02010600030101010101" pitchFamily="2" charset="-122"/>
                </a:rPr>
                <a:t>【</a:t>
              </a:r>
              <a:r>
                <a:rPr sz="1400" dirty="0" smtClean="0">
                  <a:solidFill>
                    <a:schemeClr val="accent2"/>
                  </a:solidFill>
                  <a:latin typeface="微软雅黑" panose="020B0503020204020204" pitchFamily="34" charset="-122"/>
                  <a:ea typeface="微软雅黑" panose="020B0503020204020204" pitchFamily="34" charset="-122"/>
                  <a:cs typeface="宋体" panose="02010600030101010101" pitchFamily="2" charset="-122"/>
                </a:rPr>
                <a:t>构建了幼儿园户外体育游戏园本研训“1+N”模式 </a:t>
              </a:r>
              <a:r>
                <a:rPr lang="en-US" altLang="zh-CN" sz="1400" dirty="0" smtClean="0">
                  <a:solidFill>
                    <a:schemeClr val="accent2"/>
                  </a:solidFill>
                  <a:latin typeface="微软雅黑" panose="020B0503020204020204" pitchFamily="34" charset="-122"/>
                  <a:ea typeface="微软雅黑" panose="020B0503020204020204" pitchFamily="34" charset="-122"/>
                  <a:cs typeface="宋体" panose="02010600030101010101" pitchFamily="2" charset="-122"/>
                </a:rPr>
                <a:t>】</a:t>
              </a:r>
              <a:endParaRPr lang="zh-CN" altLang="en-US" sz="1400" dirty="0">
                <a:solidFill>
                  <a:schemeClr val="accent2"/>
                </a:solidFill>
                <a:latin typeface="微软雅黑" panose="020B0503020204020204" pitchFamily="34" charset="-122"/>
                <a:ea typeface="微软雅黑" panose="020B0503020204020204" pitchFamily="34" charset="-122"/>
                <a:cs typeface="宋体" panose="02010600030101010101" pitchFamily="2" charset="-122"/>
              </a:endParaRPr>
            </a:p>
          </p:txBody>
        </p:sp>
      </p:grpSp>
      <p:grpSp>
        <p:nvGrpSpPr>
          <p:cNvPr id="155" name="组合 154"/>
          <p:cNvGrpSpPr/>
          <p:nvPr/>
        </p:nvGrpSpPr>
        <p:grpSpPr>
          <a:xfrm>
            <a:off x="4323907" y="2884852"/>
            <a:ext cx="4164330" cy="615670"/>
            <a:chOff x="4441088" y="670090"/>
            <a:chExt cx="5552442" cy="820894"/>
          </a:xfrm>
        </p:grpSpPr>
        <p:grpSp>
          <p:nvGrpSpPr>
            <p:cNvPr id="156" name="组合 155"/>
            <p:cNvGrpSpPr/>
            <p:nvPr/>
          </p:nvGrpSpPr>
          <p:grpSpPr>
            <a:xfrm>
              <a:off x="4441088" y="761746"/>
              <a:ext cx="727764" cy="729238"/>
              <a:chOff x="4339490" y="761746"/>
              <a:chExt cx="727764" cy="729238"/>
            </a:xfrm>
          </p:grpSpPr>
          <p:sp>
            <p:nvSpPr>
              <p:cNvPr id="159" name="任意多边形 82"/>
              <p:cNvSpPr/>
              <p:nvPr/>
            </p:nvSpPr>
            <p:spPr bwMode="auto">
              <a:xfrm rot="3738964">
                <a:off x="4338753" y="762483"/>
                <a:ext cx="729238" cy="727764"/>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solidFill>
                <a:schemeClr val="accent3"/>
              </a:solidFill>
              <a:ln w="25400" cap="flat" cmpd="sng" algn="ctr">
                <a:noFill/>
                <a:prstDash val="solid"/>
              </a:ln>
              <a:effectLst/>
            </p:spPr>
            <p:txBody>
              <a:bodyPr anchor="ctr"/>
              <a:lstStyle/>
              <a:p>
                <a:pPr algn="ctr" fontAlgn="base">
                  <a:spcBef>
                    <a:spcPct val="0"/>
                  </a:spcBef>
                  <a:spcAft>
                    <a:spcPct val="0"/>
                  </a:spcAft>
                  <a:defRPr/>
                </a:pPr>
                <a:endParaRPr lang="zh-CN" altLang="en-US" kern="0">
                  <a:solidFill>
                    <a:srgbClr val="FFFFFF"/>
                  </a:solidFill>
                  <a:latin typeface="Arial" panose="020B0604020202020204"/>
                  <a:ea typeface="宋体" panose="02010600030101010101" pitchFamily="2" charset="-122"/>
                </a:endParaRPr>
              </a:p>
            </p:txBody>
          </p:sp>
          <p:sp>
            <p:nvSpPr>
              <p:cNvPr id="160" name="TextBox 159"/>
              <p:cNvSpPr txBox="1"/>
              <p:nvPr/>
            </p:nvSpPr>
            <p:spPr>
              <a:xfrm>
                <a:off x="4474113" y="801513"/>
                <a:ext cx="534763" cy="636071"/>
              </a:xfrm>
              <a:prstGeom prst="rect">
                <a:avLst/>
              </a:prstGeom>
              <a:noFill/>
            </p:spPr>
            <p:txBody>
              <a:bodyPr wrap="none" rtlCol="0">
                <a:spAutoFit/>
              </a:bodyPr>
              <a:lstStyle/>
              <a:p>
                <a:pPr marL="0" lvl="1"/>
                <a:r>
                  <a:rPr lang="en-US" altLang="zh-CN" sz="2400" spc="225" dirty="0" smtClean="0">
                    <a:solidFill>
                      <a:schemeClr val="bg1"/>
                    </a:solidFill>
                    <a:latin typeface="微软雅黑" panose="020B0503020204020204" pitchFamily="34" charset="-122"/>
                    <a:ea typeface="微软雅黑" panose="020B0503020204020204" pitchFamily="34" charset="-122"/>
                  </a:rPr>
                  <a:t>3</a:t>
                </a:r>
                <a:endParaRPr lang="zh-CN" altLang="en-US" sz="2400" spc="225" dirty="0">
                  <a:solidFill>
                    <a:schemeClr val="bg1"/>
                  </a:solidFill>
                  <a:latin typeface="微软雅黑" panose="020B0503020204020204" pitchFamily="34" charset="-122"/>
                  <a:ea typeface="微软雅黑" panose="020B0503020204020204" pitchFamily="34" charset="-122"/>
                </a:endParaRPr>
              </a:p>
            </p:txBody>
          </p:sp>
        </p:grpSp>
        <p:sp>
          <p:nvSpPr>
            <p:cNvPr id="158" name="矩形 39"/>
            <p:cNvSpPr>
              <a:spLocks noChangeArrowheads="1"/>
            </p:cNvSpPr>
            <p:nvPr/>
          </p:nvSpPr>
          <p:spPr bwMode="auto">
            <a:xfrm>
              <a:off x="5201395" y="670090"/>
              <a:ext cx="4792135" cy="552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nSpc>
                  <a:spcPct val="150000"/>
                </a:lnSpc>
                <a:spcBef>
                  <a:spcPts val="750"/>
                </a:spcBef>
              </a:pPr>
              <a:r>
                <a:rPr lang="en-US" altLang="zh-CN" sz="1400" dirty="0" smtClean="0">
                  <a:solidFill>
                    <a:schemeClr val="accent3"/>
                  </a:solidFill>
                  <a:latin typeface="微软雅黑" panose="020B0503020204020204" pitchFamily="34" charset="-122"/>
                  <a:ea typeface="微软雅黑" panose="020B0503020204020204" pitchFamily="34" charset="-122"/>
                  <a:cs typeface="宋体" panose="02010600030101010101" pitchFamily="2" charset="-122"/>
                </a:rPr>
                <a:t>【</a:t>
              </a:r>
              <a:r>
                <a:rPr lang="zh-CN" altLang="en-US" sz="1400" dirty="0" smtClean="0">
                  <a:solidFill>
                    <a:schemeClr val="accent3"/>
                  </a:solidFill>
                  <a:latin typeface="微软雅黑" panose="020B0503020204020204" pitchFamily="34" charset="-122"/>
                  <a:ea typeface="微软雅黑" panose="020B0503020204020204" pitchFamily="34" charset="-122"/>
                  <a:cs typeface="宋体" panose="02010600030101010101" pitchFamily="2" charset="-122"/>
                </a:rPr>
                <a:t>构建了幼儿园户外体育游戏园本课程</a:t>
              </a:r>
              <a:r>
                <a:rPr lang="en-US" altLang="zh-CN" sz="1400" dirty="0" smtClean="0">
                  <a:solidFill>
                    <a:schemeClr val="accent3"/>
                  </a:solidFill>
                  <a:latin typeface="微软雅黑" panose="020B0503020204020204" pitchFamily="34" charset="-122"/>
                  <a:ea typeface="微软雅黑" panose="020B0503020204020204" pitchFamily="34" charset="-122"/>
                  <a:cs typeface="宋体" panose="02010600030101010101" pitchFamily="2" charset="-122"/>
                </a:rPr>
                <a:t>】</a:t>
              </a:r>
              <a:endParaRPr lang="zh-CN" altLang="en-US" sz="1400" dirty="0">
                <a:solidFill>
                  <a:schemeClr val="accent3"/>
                </a:solidFill>
                <a:latin typeface="微软雅黑" panose="020B0503020204020204" pitchFamily="34" charset="-122"/>
                <a:ea typeface="微软雅黑" panose="020B0503020204020204" pitchFamily="34" charset="-122"/>
                <a:cs typeface="宋体" panose="02010600030101010101" pitchFamily="2" charset="-122"/>
              </a:endParaRPr>
            </a:p>
          </p:txBody>
        </p:sp>
      </p:grpSp>
      <p:grpSp>
        <p:nvGrpSpPr>
          <p:cNvPr id="161" name="组合 160"/>
          <p:cNvGrpSpPr/>
          <p:nvPr/>
        </p:nvGrpSpPr>
        <p:grpSpPr>
          <a:xfrm>
            <a:off x="4067810" y="3796030"/>
            <a:ext cx="4436745" cy="615670"/>
            <a:chOff x="4441088" y="670090"/>
            <a:chExt cx="4736470" cy="820894"/>
          </a:xfrm>
        </p:grpSpPr>
        <p:grpSp>
          <p:nvGrpSpPr>
            <p:cNvPr id="162" name="组合 161"/>
            <p:cNvGrpSpPr/>
            <p:nvPr/>
          </p:nvGrpSpPr>
          <p:grpSpPr>
            <a:xfrm>
              <a:off x="4441088" y="761746"/>
              <a:ext cx="727764" cy="729238"/>
              <a:chOff x="4339490" y="761746"/>
              <a:chExt cx="727764" cy="729238"/>
            </a:xfrm>
          </p:grpSpPr>
          <p:sp>
            <p:nvSpPr>
              <p:cNvPr id="165" name="任意多边形 82"/>
              <p:cNvSpPr/>
              <p:nvPr/>
            </p:nvSpPr>
            <p:spPr bwMode="auto">
              <a:xfrm rot="3738964">
                <a:off x="4338753" y="762483"/>
                <a:ext cx="729238" cy="727764"/>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solidFill>
                <a:schemeClr val="accent4"/>
              </a:solidFill>
              <a:ln w="25400" cap="flat" cmpd="sng" algn="ctr">
                <a:noFill/>
                <a:prstDash val="solid"/>
              </a:ln>
              <a:effectLst/>
            </p:spPr>
            <p:txBody>
              <a:bodyPr anchor="ctr"/>
              <a:lstStyle/>
              <a:p>
                <a:pPr algn="ctr" fontAlgn="base">
                  <a:spcBef>
                    <a:spcPct val="0"/>
                  </a:spcBef>
                  <a:spcAft>
                    <a:spcPct val="0"/>
                  </a:spcAft>
                  <a:defRPr/>
                </a:pPr>
                <a:endParaRPr lang="zh-CN" altLang="en-US" kern="0">
                  <a:solidFill>
                    <a:srgbClr val="FFFFFF"/>
                  </a:solidFill>
                  <a:latin typeface="Arial" panose="020B0604020202020204"/>
                  <a:ea typeface="宋体" panose="02010600030101010101" pitchFamily="2" charset="-122"/>
                </a:endParaRPr>
              </a:p>
            </p:txBody>
          </p:sp>
          <p:sp>
            <p:nvSpPr>
              <p:cNvPr id="166" name="TextBox 165"/>
              <p:cNvSpPr txBox="1"/>
              <p:nvPr/>
            </p:nvSpPr>
            <p:spPr>
              <a:xfrm>
                <a:off x="4474392" y="803233"/>
                <a:ext cx="401315" cy="613834"/>
              </a:xfrm>
              <a:prstGeom prst="rect">
                <a:avLst/>
              </a:prstGeom>
              <a:noFill/>
            </p:spPr>
            <p:txBody>
              <a:bodyPr wrap="square" rtlCol="0">
                <a:spAutoFit/>
              </a:bodyPr>
              <a:lstStyle/>
              <a:p>
                <a:pPr marL="0" lvl="1"/>
                <a:r>
                  <a:rPr lang="en-US" altLang="zh-CN" sz="2400" spc="225" dirty="0" smtClean="0">
                    <a:solidFill>
                      <a:schemeClr val="bg1"/>
                    </a:solidFill>
                    <a:latin typeface="微软雅黑" panose="020B0503020204020204" pitchFamily="34" charset="-122"/>
                    <a:ea typeface="微软雅黑" panose="020B0503020204020204" pitchFamily="34" charset="-122"/>
                  </a:rPr>
                  <a:t>4</a:t>
                </a:r>
                <a:endParaRPr lang="zh-CN" altLang="en-US" sz="2400" spc="225" dirty="0">
                  <a:solidFill>
                    <a:schemeClr val="bg1"/>
                  </a:solidFill>
                  <a:latin typeface="微软雅黑" panose="020B0503020204020204" pitchFamily="34" charset="-122"/>
                  <a:ea typeface="微软雅黑" panose="020B0503020204020204" pitchFamily="34" charset="-122"/>
                </a:endParaRPr>
              </a:p>
            </p:txBody>
          </p:sp>
        </p:grpSp>
        <p:sp>
          <p:nvSpPr>
            <p:cNvPr id="164" name="矩形 39"/>
            <p:cNvSpPr>
              <a:spLocks noChangeArrowheads="1"/>
            </p:cNvSpPr>
            <p:nvPr/>
          </p:nvSpPr>
          <p:spPr bwMode="auto">
            <a:xfrm>
              <a:off x="5201689" y="670090"/>
              <a:ext cx="3975869" cy="552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nSpc>
                  <a:spcPct val="150000"/>
                </a:lnSpc>
                <a:spcBef>
                  <a:spcPts val="750"/>
                </a:spcBef>
              </a:pPr>
              <a:r>
                <a:rPr lang="en-US" altLang="zh-CN" sz="1400" dirty="0" smtClean="0">
                  <a:solidFill>
                    <a:schemeClr val="accent4"/>
                  </a:solidFill>
                  <a:latin typeface="微软雅黑" panose="020B0503020204020204" pitchFamily="34" charset="-122"/>
                  <a:ea typeface="微软雅黑" panose="020B0503020204020204" pitchFamily="34" charset="-122"/>
                  <a:cs typeface="宋体" panose="02010600030101010101" pitchFamily="2" charset="-122"/>
                </a:rPr>
                <a:t>【 </a:t>
              </a:r>
              <a:r>
                <a:rPr lang="zh-CN" altLang="en-US" sz="1400" dirty="0" smtClean="0">
                  <a:solidFill>
                    <a:schemeClr val="accent4"/>
                  </a:solidFill>
                  <a:latin typeface="微软雅黑" panose="020B0503020204020204" pitchFamily="34" charset="-122"/>
                  <a:ea typeface="微软雅黑" panose="020B0503020204020204" pitchFamily="34" charset="-122"/>
                  <a:cs typeface="宋体" panose="02010600030101010101" pitchFamily="2" charset="-122"/>
                </a:rPr>
                <a:t>构建了幼儿园户外体育游戏活动评价体系</a:t>
              </a:r>
              <a:r>
                <a:rPr lang="zh-CN" altLang="en-US" sz="1400" dirty="0" smtClean="0">
                  <a:solidFill>
                    <a:schemeClr val="accent4"/>
                  </a:solidFill>
                  <a:latin typeface="微软雅黑" panose="020B0503020204020204" pitchFamily="34" charset="-122"/>
                  <a:ea typeface="微软雅黑" panose="020B0503020204020204" pitchFamily="34" charset="-122"/>
                  <a:cs typeface="宋体" panose="02010600030101010101" pitchFamily="2" charset="-122"/>
                </a:rPr>
                <a:t> </a:t>
              </a:r>
              <a:r>
                <a:rPr lang="en-US" altLang="zh-CN" sz="1400" dirty="0" smtClean="0">
                  <a:solidFill>
                    <a:schemeClr val="accent4"/>
                  </a:solidFill>
                  <a:latin typeface="微软雅黑" panose="020B0503020204020204" pitchFamily="34" charset="-122"/>
                  <a:ea typeface="微软雅黑" panose="020B0503020204020204" pitchFamily="34" charset="-122"/>
                  <a:cs typeface="宋体" panose="02010600030101010101" pitchFamily="2" charset="-122"/>
                </a:rPr>
                <a:t>】</a:t>
              </a:r>
              <a:endParaRPr lang="zh-CN" altLang="en-US" sz="1400" dirty="0">
                <a:solidFill>
                  <a:schemeClr val="accent4"/>
                </a:solidFill>
                <a:latin typeface="微软雅黑" panose="020B0503020204020204" pitchFamily="34" charset="-122"/>
                <a:ea typeface="微软雅黑" panose="020B0503020204020204" pitchFamily="34" charset="-122"/>
                <a:cs typeface="宋体" panose="02010600030101010101" pitchFamily="2" charset="-122"/>
              </a:endParaRPr>
            </a:p>
          </p:txBody>
        </p:sp>
      </p:grpSp>
      <p:sp>
        <p:nvSpPr>
          <p:cNvPr id="2" name="TextBox 147"/>
          <p:cNvSpPr txBox="1"/>
          <p:nvPr/>
        </p:nvSpPr>
        <p:spPr>
          <a:xfrm>
            <a:off x="4305117" y="1998454"/>
            <a:ext cx="389890" cy="460375"/>
          </a:xfrm>
          <a:prstGeom prst="rect">
            <a:avLst/>
          </a:prstGeom>
          <a:noFill/>
        </p:spPr>
        <p:txBody>
          <a:bodyPr wrap="none" rtlCol="0">
            <a:spAutoFit/>
          </a:bodyPr>
          <a:p>
            <a:pPr marL="0" lvl="1"/>
            <a:r>
              <a:rPr lang="en-US" altLang="zh-CN" sz="2400" spc="225" dirty="0">
                <a:solidFill>
                  <a:schemeClr val="bg1"/>
                </a:solidFill>
                <a:latin typeface="微软雅黑" panose="020B0503020204020204" pitchFamily="34" charset="-122"/>
                <a:ea typeface="微软雅黑" panose="020B0503020204020204" pitchFamily="34" charset="-122"/>
              </a:rPr>
              <a:t>2</a:t>
            </a:r>
            <a:endParaRPr lang="zh-CN" altLang="en-US" sz="2400" spc="225"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ransition spd="slow">
    <p:fade/>
  </p:transition>
  <p:timing>
    <p:tnLst>
      <p:par>
        <p:cTn id="1" dur="indefinite" restart="never" nodeType="tmRoot"/>
      </p:par>
    </p:tnLst>
    <p:bldLst>
      <p:bldP spid="50" grpId="0"/>
      <p:bldP spid="14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p:cNvPicPr>
            <a:picLocks noChangeAspect="1" noChangeArrowheads="1"/>
          </p:cNvPicPr>
          <p:nvPr/>
        </p:nvPicPr>
        <p:blipFill>
          <a:blip r:embed="rId1">
            <a:extLst>
              <a:ext uri="{BEBA8EAE-BF5A-486C-A8C5-ECC9F3942E4B}">
                <a14:imgProps xmlns:a14="http://schemas.microsoft.com/office/drawing/2010/main">
                  <a14:imgLayer r:embed="rId2">
                    <a14:imgEffect>
                      <a14:artisticPastelsSmooth/>
                    </a14:imgEffect>
                  </a14:imgLayer>
                </a14:imgProps>
              </a:ext>
              <a:ext uri="{28A0092B-C50C-407E-A947-70E740481C1C}">
                <a14:useLocalDpi xmlns:a14="http://schemas.microsoft.com/office/drawing/2010/main" val="0"/>
              </a:ext>
            </a:extLst>
          </a:blip>
          <a:stretch>
            <a:fillRect/>
          </a:stretch>
        </p:blipFill>
        <p:spPr bwMode="auto">
          <a:xfrm>
            <a:off x="0" y="0"/>
            <a:ext cx="9144000" cy="5143500"/>
          </a:xfrm>
          <a:prstGeom prst="rect">
            <a:avLst/>
          </a:prstGeom>
          <a:noFill/>
        </p:spPr>
      </p:pic>
      <p:sp>
        <p:nvSpPr>
          <p:cNvPr id="45" name="五角星 44"/>
          <p:cNvSpPr/>
          <p:nvPr/>
        </p:nvSpPr>
        <p:spPr>
          <a:xfrm rot="19967404">
            <a:off x="7226638" y="3099693"/>
            <a:ext cx="458393" cy="458393"/>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五角星 45"/>
          <p:cNvSpPr/>
          <p:nvPr/>
        </p:nvSpPr>
        <p:spPr>
          <a:xfrm>
            <a:off x="6343247" y="3487531"/>
            <a:ext cx="253437" cy="253437"/>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1905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五角星 46"/>
          <p:cNvSpPr/>
          <p:nvPr/>
        </p:nvSpPr>
        <p:spPr>
          <a:xfrm>
            <a:off x="8122729" y="3484610"/>
            <a:ext cx="186345" cy="186345"/>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五角星 47"/>
          <p:cNvSpPr/>
          <p:nvPr/>
        </p:nvSpPr>
        <p:spPr>
          <a:xfrm>
            <a:off x="8636173" y="3727953"/>
            <a:ext cx="93172" cy="93172"/>
          </a:xfrm>
          <a:prstGeom prst="star5">
            <a:avLst>
              <a:gd name="adj" fmla="val 23926"/>
              <a:gd name="hf" fmla="val 105146"/>
              <a:gd name="vf" fmla="val 110557"/>
            </a:avLst>
          </a:prstGeom>
          <a:solidFill>
            <a:srgbClr val="FFFF00"/>
          </a:solid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五角星 50"/>
          <p:cNvSpPr/>
          <p:nvPr/>
        </p:nvSpPr>
        <p:spPr>
          <a:xfrm rot="19922997">
            <a:off x="8316952" y="3102505"/>
            <a:ext cx="143799" cy="143799"/>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2" name="Picture 5" descr="C:\Users\Administrator\Desktop\小鸟.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91636" y="1684365"/>
            <a:ext cx="834877" cy="887385"/>
          </a:xfrm>
          <a:prstGeom prst="rect">
            <a:avLst/>
          </a:prstGeom>
          <a:noFill/>
          <a:extLst>
            <a:ext uri="{909E8E84-426E-40DD-AFC4-6F175D3DCCD1}">
              <a14:hiddenFill xmlns:a14="http://schemas.microsoft.com/office/drawing/2010/main">
                <a:solidFill>
                  <a:srgbClr val="FFFFFF"/>
                </a:solidFill>
              </a14:hiddenFill>
            </a:ext>
          </a:extLst>
        </p:spPr>
      </p:pic>
      <p:sp>
        <p:nvSpPr>
          <p:cNvPr id="146" name="矩形 39"/>
          <p:cNvSpPr>
            <a:spLocks noChangeArrowheads="1"/>
          </p:cNvSpPr>
          <p:nvPr/>
        </p:nvSpPr>
        <p:spPr bwMode="auto">
          <a:xfrm>
            <a:off x="2047240" y="195580"/>
            <a:ext cx="6649085" cy="553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nSpc>
                <a:spcPct val="150000"/>
              </a:lnSpc>
              <a:spcBef>
                <a:spcPts val="750"/>
              </a:spcBef>
            </a:pPr>
            <a:r>
              <a:rPr sz="2000" dirty="0" smtClean="0">
                <a:solidFill>
                  <a:schemeClr val="accent1"/>
                </a:solidFill>
                <a:latin typeface="微软雅黑" panose="020B0503020204020204" pitchFamily="34" charset="-122"/>
                <a:ea typeface="微软雅黑" panose="020B0503020204020204" pitchFamily="34" charset="-122"/>
                <a:cs typeface="宋体" panose="02010600030101010101" pitchFamily="2" charset="-122"/>
              </a:rPr>
              <a:t>构建了幼儿园户外体育游戏活动网格化安全管理体系</a:t>
            </a:r>
            <a:endParaRPr lang="zh-CN" sz="2000" dirty="0" smtClean="0">
              <a:solidFill>
                <a:schemeClr val="accent1"/>
              </a:solidFill>
              <a:latin typeface="微软雅黑" panose="020B0503020204020204" pitchFamily="34" charset="-122"/>
              <a:ea typeface="微软雅黑" panose="020B0503020204020204" pitchFamily="34" charset="-122"/>
              <a:cs typeface="宋体" panose="02010600030101010101" pitchFamily="2" charset="-122"/>
            </a:endParaRPr>
          </a:p>
        </p:txBody>
      </p:sp>
      <p:sp>
        <p:nvSpPr>
          <p:cNvPr id="100" name="文本框 99"/>
          <p:cNvSpPr txBox="1"/>
          <p:nvPr/>
        </p:nvSpPr>
        <p:spPr>
          <a:xfrm>
            <a:off x="282575" y="1203325"/>
            <a:ext cx="4020820" cy="326136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p>
            <a:pPr indent="306070"/>
            <a:r>
              <a:rPr lang="en-US" altLang="zh-CN" sz="1400" b="0">
                <a:ea typeface="宋体" panose="02010600030101010101" pitchFamily="2" charset="-122"/>
              </a:rPr>
              <a:t> </a:t>
            </a:r>
            <a:r>
              <a:rPr lang="zh-CN" sz="1200" b="0">
                <a:ea typeface="宋体" panose="02010600030101010101" pitchFamily="2" charset="-122"/>
              </a:rPr>
              <a:t>幼儿园户外体育游戏活动的开展首要的问题就是安全保障问题，安全问题不解决，教师放不开手脚开展活动，幼儿安全得不到保障。</a:t>
            </a:r>
            <a:r>
              <a:rPr lang="zh-CN" sz="1200" b="0">
                <a:solidFill>
                  <a:srgbClr val="000000"/>
                </a:solidFill>
                <a:ea typeface="宋体" panose="02010600030101010101" pitchFamily="2" charset="-122"/>
              </a:rPr>
              <a:t>我园实行安全网格化管理模式，使</a:t>
            </a:r>
            <a:r>
              <a:rPr lang="en-US" sz="1200" b="0">
                <a:latin typeface="仿宋_GB2312" panose="02010609030101010101" charset="-122"/>
                <a:ea typeface="宋体" panose="02010600030101010101" pitchFamily="2" charset="-122"/>
              </a:rPr>
              <a:t>“</a:t>
            </a:r>
            <a:r>
              <a:rPr lang="zh-CN" sz="1200" b="0">
                <a:ea typeface="宋体" panose="02010600030101010101" pitchFamily="2" charset="-122"/>
              </a:rPr>
              <a:t>一岗双责”责任制落地生根，园长作为第一责任人，全面负责全园安全管理工作，分管副园长作为安全管理直接责任人，根据幼儿园工作部署，结合实际把安全工作融入到业务工作中，同时研究、同时布置、同时检查、同时考核，完善具体管理制度；教师是班级活动第一责任人，在活动中幼儿出现安全问题，当班教师负主要责任。</a:t>
            </a:r>
            <a:r>
              <a:rPr lang="zh-CN" sz="1200" b="0">
                <a:solidFill>
                  <a:srgbClr val="000000"/>
                </a:solidFill>
                <a:ea typeface="宋体" panose="02010600030101010101" pitchFamily="2" charset="-122"/>
              </a:rPr>
              <a:t>活动的开展必须保证幼儿户外体育游戏活动在零安全的基础上有序开展；安全组每周一开展安全大检查，着重检查体育器材、大型玩具、活动场地、周边环境，发现有安全隐患及时上报并立刻整改；教师在组织活动前，要对活动场地、器械进行安全检查，活动前注意观察幼儿的衣着，尽量穿便于运动的衣服和鞋子，检查幼儿是否携带有安全隐患的物品；在活动中要进行随机安全教育，让幼儿从小树立安全意识，形成安全规范，学习自我保护能力。</a:t>
            </a:r>
            <a:endParaRPr lang="zh-CN" altLang="en-US" sz="1200" b="0">
              <a:solidFill>
                <a:srgbClr val="000000"/>
              </a:solidFill>
              <a:ea typeface="宋体" panose="02010600030101010101" pitchFamily="2" charset="-122"/>
            </a:endParaRPr>
          </a:p>
        </p:txBody>
      </p:sp>
      <p:sp>
        <p:nvSpPr>
          <p:cNvPr id="2" name="文本框 1"/>
          <p:cNvSpPr txBox="1"/>
          <p:nvPr/>
        </p:nvSpPr>
        <p:spPr>
          <a:xfrm>
            <a:off x="4064000" y="987425"/>
            <a:ext cx="5080000" cy="337185"/>
          </a:xfrm>
          <a:prstGeom prst="rect">
            <a:avLst/>
          </a:prstGeom>
          <a:noFill/>
          <a:ln w="9525">
            <a:noFill/>
          </a:ln>
        </p:spPr>
        <p:txBody>
          <a:bodyPr>
            <a:spAutoFit/>
          </a:bodyPr>
          <a:p>
            <a:pPr indent="0" algn="ctr"/>
            <a:r>
              <a:rPr lang="zh-CN" altLang="en-US" sz="1600" b="1">
                <a:latin typeface="仿宋_GB2312" panose="02010609030101010101" charset="-122"/>
                <a:ea typeface="宋体" panose="02010600030101010101" pitchFamily="2" charset="-122"/>
              </a:rPr>
              <a:t>玄滩镇中心</a:t>
            </a:r>
            <a:r>
              <a:rPr lang="zh-CN" sz="1600" b="1">
                <a:ea typeface="宋体" panose="02010600030101010101" pitchFamily="2" charset="-122"/>
              </a:rPr>
              <a:t>幼儿园网格化管理图</a:t>
            </a:r>
            <a:endParaRPr lang="zh-CN" altLang="en-US" sz="1600" b="1">
              <a:ea typeface="宋体" panose="02010600030101010101" pitchFamily="2" charset="-122"/>
            </a:endParaRPr>
          </a:p>
        </p:txBody>
      </p:sp>
      <p:pic>
        <p:nvPicPr>
          <p:cNvPr id="8" name="图片 8" descr="RL4Z~9E()2OL{4`)M}XK1D2"/>
          <p:cNvPicPr>
            <a:picLocks noChangeAspect="1"/>
          </p:cNvPicPr>
          <p:nvPr/>
        </p:nvPicPr>
        <p:blipFill>
          <a:blip r:embed="rId7"/>
          <a:stretch>
            <a:fillRect/>
          </a:stretch>
        </p:blipFill>
        <p:spPr>
          <a:xfrm>
            <a:off x="4513580" y="1419225"/>
            <a:ext cx="4180840" cy="3300730"/>
          </a:xfrm>
          <a:prstGeom prst="rect">
            <a:avLst/>
          </a:prstGeom>
        </p:spPr>
      </p:pic>
      <p:sp>
        <p:nvSpPr>
          <p:cNvPr id="3" name="任意多边形 82"/>
          <p:cNvSpPr/>
          <p:nvPr/>
        </p:nvSpPr>
        <p:spPr bwMode="auto">
          <a:xfrm rot="3738964">
            <a:off x="1210842" y="271192"/>
            <a:ext cx="546928" cy="545823"/>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solidFill>
            <a:schemeClr val="accent1"/>
          </a:solidFill>
          <a:ln w="25400" cap="flat" cmpd="sng" algn="ctr">
            <a:noFill/>
            <a:prstDash val="solid"/>
          </a:ln>
          <a:effectLst/>
        </p:spPr>
        <p:txBody>
          <a:bodyPr anchor="ctr"/>
          <a:p>
            <a:pPr algn="ctr" fontAlgn="base">
              <a:spcBef>
                <a:spcPct val="0"/>
              </a:spcBef>
              <a:spcAft>
                <a:spcPct val="0"/>
              </a:spcAft>
              <a:defRPr/>
            </a:pPr>
            <a:endParaRPr lang="zh-CN" altLang="en-US" kern="0">
              <a:solidFill>
                <a:srgbClr val="FFFFFF"/>
              </a:solidFill>
              <a:latin typeface="Arial" panose="020B0604020202020204"/>
              <a:ea typeface="宋体" panose="02010600030101010101" pitchFamily="2" charset="-122"/>
            </a:endParaRPr>
          </a:p>
        </p:txBody>
      </p:sp>
      <p:sp>
        <p:nvSpPr>
          <p:cNvPr id="4" name="TextBox 147"/>
          <p:cNvSpPr txBox="1"/>
          <p:nvPr/>
        </p:nvSpPr>
        <p:spPr>
          <a:xfrm>
            <a:off x="1283152" y="306179"/>
            <a:ext cx="401072" cy="477053"/>
          </a:xfrm>
          <a:prstGeom prst="rect">
            <a:avLst/>
          </a:prstGeom>
          <a:noFill/>
        </p:spPr>
        <p:txBody>
          <a:bodyPr wrap="none" rtlCol="0">
            <a:spAutoFit/>
          </a:bodyPr>
          <a:p>
            <a:pPr marL="0" lvl="1"/>
            <a:r>
              <a:rPr lang="en-US" altLang="zh-CN" sz="2400" spc="225" dirty="0">
                <a:solidFill>
                  <a:schemeClr val="bg1"/>
                </a:solidFill>
                <a:latin typeface="微软雅黑" panose="020B0503020204020204" pitchFamily="34" charset="-122"/>
                <a:ea typeface="微软雅黑" panose="020B0503020204020204" pitchFamily="34" charset="-122"/>
              </a:rPr>
              <a:t>1</a:t>
            </a:r>
            <a:endParaRPr lang="zh-CN" altLang="en-US" sz="2400" spc="225"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ransition spd="slow">
    <p:fade/>
  </p:transition>
  <p:timing>
    <p:tnLst>
      <p:par>
        <p:cTn id="1" dur="indefinite" restart="never" nodeType="tmRoot"/>
      </p:par>
    </p:tnLst>
    <p:bldLst>
      <p:bldP spid="45" grpId="0" animBg="1"/>
      <p:bldP spid="45" grpId="1" animBg="1"/>
      <p:bldP spid="46" grpId="0" animBg="1"/>
      <p:bldP spid="47" grpId="0" animBg="1"/>
      <p:bldP spid="47" grpId="1" animBg="1"/>
      <p:bldP spid="48" grpId="0" animBg="1"/>
      <p:bldP spid="51" grpId="0" animBg="1"/>
      <p:bldP spid="51"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7" name="Picture 2"/>
          <p:cNvPicPr>
            <a:picLocks noChangeAspect="1" noChangeArrowheads="1"/>
          </p:cNvPicPr>
          <p:nvPr/>
        </p:nvPicPr>
        <p:blipFill>
          <a:blip r:embed="rId1">
            <a:extLst>
              <a:ext uri="{BEBA8EAE-BF5A-486C-A8C5-ECC9F3942E4B}">
                <a14:imgProps xmlns:a14="http://schemas.microsoft.com/office/drawing/2010/main">
                  <a14:imgLayer r:embed="rId2">
                    <a14:imgEffect>
                      <a14:artisticPastelsSmooth/>
                    </a14:imgEffect>
                  </a14:imgLayer>
                </a14:imgProps>
              </a:ext>
              <a:ext uri="{28A0092B-C50C-407E-A947-70E740481C1C}">
                <a14:useLocalDpi xmlns:a14="http://schemas.microsoft.com/office/drawing/2010/main" val="0"/>
              </a:ext>
            </a:extLst>
          </a:blip>
          <a:stretch>
            <a:fillRect/>
          </a:stretch>
        </p:blipFill>
        <p:spPr bwMode="auto">
          <a:xfrm>
            <a:off x="35560" y="-20320"/>
            <a:ext cx="9144000" cy="5143500"/>
          </a:xfrm>
          <a:prstGeom prst="rect">
            <a:avLst/>
          </a:prstGeom>
          <a:noFill/>
        </p:spPr>
      </p:pic>
      <p:grpSp>
        <p:nvGrpSpPr>
          <p:cNvPr id="6" name="组合 5"/>
          <p:cNvGrpSpPr/>
          <p:nvPr/>
        </p:nvGrpSpPr>
        <p:grpSpPr>
          <a:xfrm>
            <a:off x="1744440" y="462280"/>
            <a:ext cx="7308120" cy="842234"/>
            <a:chOff x="4889824" y="1086505"/>
            <a:chExt cx="5894469" cy="1799066"/>
          </a:xfrm>
        </p:grpSpPr>
        <p:sp>
          <p:nvSpPr>
            <p:cNvPr id="9" name="TextBox 153"/>
            <p:cNvSpPr txBox="1"/>
            <p:nvPr/>
          </p:nvSpPr>
          <p:spPr>
            <a:xfrm>
              <a:off x="4889824" y="1902181"/>
              <a:ext cx="534763" cy="983390"/>
            </a:xfrm>
            <a:prstGeom prst="rect">
              <a:avLst/>
            </a:prstGeom>
            <a:noFill/>
          </p:spPr>
          <p:txBody>
            <a:bodyPr wrap="square" rtlCol="0">
              <a:spAutoFit/>
            </a:bodyPr>
            <a:lstStyle/>
            <a:p>
              <a:pPr marL="0" lvl="1"/>
              <a:r>
                <a:rPr lang="en-US" altLang="zh-CN" sz="2400" spc="225" dirty="0" smtClean="0">
                  <a:solidFill>
                    <a:schemeClr val="bg1"/>
                  </a:solidFill>
                  <a:latin typeface="微软雅黑" panose="020B0503020204020204" pitchFamily="34" charset="-122"/>
                  <a:ea typeface="微软雅黑" panose="020B0503020204020204" pitchFamily="34" charset="-122"/>
                </a:rPr>
                <a:t>2</a:t>
              </a:r>
              <a:endParaRPr lang="zh-CN" altLang="en-US" sz="2400" spc="225" dirty="0">
                <a:solidFill>
                  <a:schemeClr val="bg1"/>
                </a:solidFill>
                <a:latin typeface="微软雅黑" panose="020B0503020204020204" pitchFamily="34" charset="-122"/>
                <a:ea typeface="微软雅黑" panose="020B0503020204020204" pitchFamily="34" charset="-122"/>
              </a:endParaRPr>
            </a:p>
          </p:txBody>
        </p:sp>
        <p:sp>
          <p:nvSpPr>
            <p:cNvPr id="10" name="矩形 39"/>
            <p:cNvSpPr>
              <a:spLocks noChangeArrowheads="1"/>
            </p:cNvSpPr>
            <p:nvPr/>
          </p:nvSpPr>
          <p:spPr bwMode="auto">
            <a:xfrm>
              <a:off x="5718685" y="1086505"/>
              <a:ext cx="5065608" cy="1082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nSpc>
                  <a:spcPct val="150000"/>
                </a:lnSpc>
                <a:spcBef>
                  <a:spcPts val="750"/>
                </a:spcBef>
              </a:pPr>
              <a:r>
                <a:rPr b="1" dirty="0" smtClean="0">
                  <a:solidFill>
                    <a:schemeClr val="accent2"/>
                  </a:solidFill>
                  <a:latin typeface="微软雅黑" panose="020B0503020204020204" pitchFamily="34" charset="-122"/>
                  <a:ea typeface="微软雅黑" panose="020B0503020204020204" pitchFamily="34" charset="-122"/>
                  <a:cs typeface="宋体" panose="02010600030101010101" pitchFamily="2" charset="-122"/>
                </a:rPr>
                <a:t>构建了幼儿园户外体育游戏园本研训“1+N”模式 </a:t>
              </a:r>
              <a:endParaRPr lang="en-US" altLang="zh-CN" b="1" dirty="0" smtClean="0">
                <a:solidFill>
                  <a:schemeClr val="accent2"/>
                </a:solidFill>
                <a:latin typeface="微软雅黑" panose="020B0503020204020204" pitchFamily="34" charset="-122"/>
                <a:ea typeface="微软雅黑" panose="020B0503020204020204" pitchFamily="34" charset="-122"/>
                <a:cs typeface="宋体" panose="02010600030101010101" pitchFamily="2" charset="-122"/>
              </a:endParaRPr>
            </a:p>
          </p:txBody>
        </p:sp>
      </p:grpSp>
      <p:sp>
        <p:nvSpPr>
          <p:cNvPr id="11" name="TextBox 153"/>
          <p:cNvSpPr txBox="1"/>
          <p:nvPr/>
        </p:nvSpPr>
        <p:spPr>
          <a:xfrm>
            <a:off x="4328736" y="2008986"/>
            <a:ext cx="401072" cy="477053"/>
          </a:xfrm>
          <a:prstGeom prst="rect">
            <a:avLst/>
          </a:prstGeom>
          <a:noFill/>
        </p:spPr>
        <p:txBody>
          <a:bodyPr wrap="none" rtlCol="0">
            <a:spAutoFit/>
          </a:bodyPr>
          <a:p>
            <a:pPr marL="0" lvl="1"/>
            <a:r>
              <a:rPr lang="en-US" altLang="zh-CN" sz="2400" spc="225" dirty="0" smtClean="0">
                <a:solidFill>
                  <a:schemeClr val="bg1"/>
                </a:solidFill>
                <a:latin typeface="微软雅黑" panose="020B0503020204020204" pitchFamily="34" charset="-122"/>
                <a:ea typeface="微软雅黑" panose="020B0503020204020204" pitchFamily="34" charset="-122"/>
              </a:rPr>
              <a:t>2</a:t>
            </a:r>
            <a:endParaRPr lang="zh-CN" altLang="en-US" sz="2400" spc="225" dirty="0">
              <a:solidFill>
                <a:schemeClr val="bg1"/>
              </a:solidFill>
              <a:latin typeface="微软雅黑" panose="020B0503020204020204" pitchFamily="34" charset="-122"/>
              <a:ea typeface="微软雅黑" panose="020B0503020204020204" pitchFamily="34" charset="-122"/>
            </a:endParaRPr>
          </a:p>
        </p:txBody>
      </p:sp>
      <p:sp>
        <p:nvSpPr>
          <p:cNvPr id="12" name="任意多边形 82"/>
          <p:cNvSpPr/>
          <p:nvPr/>
        </p:nvSpPr>
        <p:spPr bwMode="auto">
          <a:xfrm rot="3738964">
            <a:off x="2219346" y="443014"/>
            <a:ext cx="546928" cy="545823"/>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solidFill>
            <a:schemeClr val="accent2"/>
          </a:solidFill>
          <a:ln w="25400" cap="flat" cmpd="sng" algn="ctr">
            <a:noFill/>
            <a:prstDash val="solid"/>
          </a:ln>
          <a:effectLst/>
        </p:spPr>
        <p:txBody>
          <a:bodyPr anchor="ctr"/>
          <a:p>
            <a:pPr algn="ctr" fontAlgn="base">
              <a:spcBef>
                <a:spcPct val="0"/>
              </a:spcBef>
              <a:spcAft>
                <a:spcPct val="0"/>
              </a:spcAft>
              <a:defRPr/>
            </a:pPr>
            <a:endParaRPr lang="zh-CN" altLang="en-US" kern="0">
              <a:solidFill>
                <a:srgbClr val="FFFFFF"/>
              </a:solidFill>
              <a:latin typeface="Arial" panose="020B0604020202020204"/>
              <a:ea typeface="宋体" panose="02010600030101010101" pitchFamily="2" charset="-122"/>
            </a:endParaRPr>
          </a:p>
        </p:txBody>
      </p:sp>
      <p:sp>
        <p:nvSpPr>
          <p:cNvPr id="148" name="TextBox 147"/>
          <p:cNvSpPr txBox="1"/>
          <p:nvPr/>
        </p:nvSpPr>
        <p:spPr>
          <a:xfrm>
            <a:off x="2268037" y="462389"/>
            <a:ext cx="389890" cy="460375"/>
          </a:xfrm>
          <a:prstGeom prst="rect">
            <a:avLst/>
          </a:prstGeom>
          <a:noFill/>
        </p:spPr>
        <p:txBody>
          <a:bodyPr wrap="none" rtlCol="0">
            <a:spAutoFit/>
          </a:bodyPr>
          <a:lstStyle/>
          <a:p>
            <a:pPr marL="0" lvl="1"/>
            <a:r>
              <a:rPr lang="en-US" altLang="zh-CN" sz="2400" spc="225" dirty="0">
                <a:solidFill>
                  <a:schemeClr val="bg1"/>
                </a:solidFill>
                <a:latin typeface="微软雅黑" panose="020B0503020204020204" pitchFamily="34" charset="-122"/>
                <a:ea typeface="微软雅黑" panose="020B0503020204020204" pitchFamily="34" charset="-122"/>
              </a:rPr>
              <a:t>2</a:t>
            </a:r>
            <a:endParaRPr lang="zh-CN" altLang="en-US" sz="2400" spc="225" dirty="0">
              <a:solidFill>
                <a:schemeClr val="bg1"/>
              </a:solidFill>
              <a:latin typeface="微软雅黑" panose="020B0503020204020204" pitchFamily="34" charset="-122"/>
              <a:ea typeface="微软雅黑" panose="020B0503020204020204" pitchFamily="34" charset="-122"/>
            </a:endParaRPr>
          </a:p>
        </p:txBody>
      </p:sp>
      <p:sp>
        <p:nvSpPr>
          <p:cNvPr id="100" name="文本框 99"/>
          <p:cNvSpPr txBox="1"/>
          <p:nvPr/>
        </p:nvSpPr>
        <p:spPr>
          <a:xfrm>
            <a:off x="4211955" y="1084580"/>
            <a:ext cx="4462145" cy="329184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p>
            <a:pPr indent="0"/>
            <a:r>
              <a:rPr lang="en-US" sz="1600" b="1">
                <a:latin typeface="仿宋_GB2312" panose="02010609030101010101" charset="-122"/>
                <a:ea typeface="宋体" panose="02010600030101010101" pitchFamily="2" charset="-122"/>
              </a:rPr>
              <a:t>    </a:t>
            </a:r>
            <a:r>
              <a:rPr lang="zh-CN" sz="1600" b="1">
                <a:ea typeface="宋体" panose="02010600030101010101" pitchFamily="2" charset="-122"/>
              </a:rPr>
              <a:t>“1+N”雁领式园本研训</a:t>
            </a:r>
            <a:endParaRPr lang="zh-CN" sz="1600" b="0">
              <a:solidFill>
                <a:srgbClr val="000000"/>
              </a:solidFill>
              <a:ea typeface="宋体" panose="02010600030101010101" pitchFamily="2" charset="-122"/>
            </a:endParaRPr>
          </a:p>
          <a:p>
            <a:pPr indent="0"/>
            <a:r>
              <a:rPr lang="en-US" altLang="zh-CN" sz="1600" b="0">
                <a:solidFill>
                  <a:srgbClr val="000000"/>
                </a:solidFill>
                <a:ea typeface="宋体" panose="02010600030101010101" pitchFamily="2" charset="-122"/>
              </a:rPr>
              <a:t>         </a:t>
            </a:r>
            <a:r>
              <a:rPr lang="zh-CN" sz="1600" b="0">
                <a:solidFill>
                  <a:srgbClr val="000000"/>
                </a:solidFill>
                <a:ea typeface="宋体" panose="02010600030101010101" pitchFamily="2" charset="-122"/>
              </a:rPr>
              <a:t>积极的游戏是快乐的、有趣的并富有创造性的，但农村幼儿园教师专业素养参差不齐，需要骨干教师的榜样带动作用，引领全园教师在齐头并进的基础上再凸显班级个性化发展。我园按照年龄段分为了三个园本研训小组，“1”代表骨干教师，是1个研训小组的领头雁，研训小组的组长作为领头雁，负责制定本年级组的研训计划，组织教师开展研训实践工作，带领教师设计实施课程内容，做好日常教研资料的整理，形成教研成果。</a:t>
            </a:r>
            <a:endParaRPr lang="zh-CN" sz="1600" b="0">
              <a:ea typeface="宋体" panose="02010600030101010101" pitchFamily="2" charset="-122"/>
            </a:endParaRPr>
          </a:p>
          <a:p>
            <a:pPr indent="0"/>
            <a:r>
              <a:rPr lang="en-US" altLang="zh-CN" sz="1600" b="0">
                <a:ea typeface="宋体" panose="02010600030101010101" pitchFamily="2" charset="-122"/>
              </a:rPr>
              <a:t>    </a:t>
            </a:r>
            <a:r>
              <a:rPr lang="zh-CN" sz="1600" b="0">
                <a:ea typeface="宋体" panose="02010600030101010101" pitchFamily="2" charset="-122"/>
              </a:rPr>
              <a:t>“N”表示研训小组的所有成员参与到研训活动中。</a:t>
            </a:r>
            <a:endParaRPr lang="zh-CN" altLang="en-US"/>
          </a:p>
        </p:txBody>
      </p:sp>
      <p:pic>
        <p:nvPicPr>
          <p:cNvPr id="13" name="图片 9" descr="QQ图片20220505092438"/>
          <p:cNvPicPr>
            <a:picLocks noChangeAspect="1"/>
          </p:cNvPicPr>
          <p:nvPr/>
        </p:nvPicPr>
        <p:blipFill>
          <a:blip r:embed="rId3"/>
          <a:stretch>
            <a:fillRect/>
          </a:stretch>
        </p:blipFill>
        <p:spPr>
          <a:xfrm>
            <a:off x="72390" y="1626870"/>
            <a:ext cx="3947795" cy="2962275"/>
          </a:xfrm>
          <a:prstGeom prst="roundRect">
            <a:avLst/>
          </a:prstGeom>
          <a:ln>
            <a:solidFill>
              <a:schemeClr val="accent2"/>
            </a:solidFill>
          </a:ln>
        </p:spPr>
      </p:pic>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7" name="Picture 2"/>
          <p:cNvPicPr>
            <a:picLocks noChangeAspect="1" noChangeArrowheads="1"/>
          </p:cNvPicPr>
          <p:nvPr/>
        </p:nvPicPr>
        <p:blipFill>
          <a:blip r:embed="rId1">
            <a:extLst>
              <a:ext uri="{BEBA8EAE-BF5A-486C-A8C5-ECC9F3942E4B}">
                <a14:imgProps xmlns:a14="http://schemas.microsoft.com/office/drawing/2010/main">
                  <a14:imgLayer r:embed="rId2">
                    <a14:imgEffect>
                      <a14:artisticPastelsSmooth/>
                    </a14:imgEffect>
                  </a14:imgLayer>
                </a14:imgProps>
              </a:ext>
              <a:ext uri="{28A0092B-C50C-407E-A947-70E740481C1C}">
                <a14:useLocalDpi xmlns:a14="http://schemas.microsoft.com/office/drawing/2010/main" val="0"/>
              </a:ext>
            </a:extLst>
          </a:blip>
          <a:stretch>
            <a:fillRect/>
          </a:stretch>
        </p:blipFill>
        <p:spPr bwMode="auto">
          <a:xfrm>
            <a:off x="35560" y="-20320"/>
            <a:ext cx="9144000" cy="5143500"/>
          </a:xfrm>
          <a:prstGeom prst="rect">
            <a:avLst/>
          </a:prstGeom>
          <a:noFill/>
        </p:spPr>
      </p:pic>
      <p:grpSp>
        <p:nvGrpSpPr>
          <p:cNvPr id="6" name="组合 5"/>
          <p:cNvGrpSpPr/>
          <p:nvPr/>
        </p:nvGrpSpPr>
        <p:grpSpPr>
          <a:xfrm>
            <a:off x="1744440" y="462280"/>
            <a:ext cx="7308120" cy="842234"/>
            <a:chOff x="4889824" y="1086505"/>
            <a:chExt cx="5894469" cy="1799066"/>
          </a:xfrm>
        </p:grpSpPr>
        <p:sp>
          <p:nvSpPr>
            <p:cNvPr id="9" name="TextBox 153"/>
            <p:cNvSpPr txBox="1"/>
            <p:nvPr/>
          </p:nvSpPr>
          <p:spPr>
            <a:xfrm>
              <a:off x="4889824" y="1902181"/>
              <a:ext cx="534763" cy="983390"/>
            </a:xfrm>
            <a:prstGeom prst="rect">
              <a:avLst/>
            </a:prstGeom>
            <a:noFill/>
          </p:spPr>
          <p:txBody>
            <a:bodyPr wrap="square" rtlCol="0">
              <a:spAutoFit/>
            </a:bodyPr>
            <a:lstStyle/>
            <a:p>
              <a:pPr marL="0" lvl="1"/>
              <a:r>
                <a:rPr lang="en-US" altLang="zh-CN" sz="2400" spc="225" dirty="0" smtClean="0">
                  <a:solidFill>
                    <a:schemeClr val="bg1"/>
                  </a:solidFill>
                  <a:latin typeface="微软雅黑" panose="020B0503020204020204" pitchFamily="34" charset="-122"/>
                  <a:ea typeface="微软雅黑" panose="020B0503020204020204" pitchFamily="34" charset="-122"/>
                </a:rPr>
                <a:t>2</a:t>
              </a:r>
              <a:endParaRPr lang="zh-CN" altLang="en-US" sz="2400" spc="225" dirty="0">
                <a:solidFill>
                  <a:schemeClr val="bg1"/>
                </a:solidFill>
                <a:latin typeface="微软雅黑" panose="020B0503020204020204" pitchFamily="34" charset="-122"/>
                <a:ea typeface="微软雅黑" panose="020B0503020204020204" pitchFamily="34" charset="-122"/>
              </a:endParaRPr>
            </a:p>
          </p:txBody>
        </p:sp>
        <p:sp>
          <p:nvSpPr>
            <p:cNvPr id="10" name="矩形 39"/>
            <p:cNvSpPr>
              <a:spLocks noChangeArrowheads="1"/>
            </p:cNvSpPr>
            <p:nvPr/>
          </p:nvSpPr>
          <p:spPr bwMode="auto">
            <a:xfrm>
              <a:off x="5718685" y="1086505"/>
              <a:ext cx="5065608" cy="1082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nSpc>
                  <a:spcPct val="150000"/>
                </a:lnSpc>
                <a:spcBef>
                  <a:spcPts val="750"/>
                </a:spcBef>
              </a:pPr>
              <a:r>
                <a:rPr b="1" dirty="0" smtClean="0">
                  <a:solidFill>
                    <a:schemeClr val="accent2"/>
                  </a:solidFill>
                  <a:latin typeface="微软雅黑" panose="020B0503020204020204" pitchFamily="34" charset="-122"/>
                  <a:ea typeface="微软雅黑" panose="020B0503020204020204" pitchFamily="34" charset="-122"/>
                  <a:cs typeface="宋体" panose="02010600030101010101" pitchFamily="2" charset="-122"/>
                </a:rPr>
                <a:t>构建了幼儿园户外体育游戏园本研训“1+N”模式 </a:t>
              </a:r>
              <a:endParaRPr lang="en-US" altLang="zh-CN" b="1" dirty="0" smtClean="0">
                <a:solidFill>
                  <a:schemeClr val="accent2"/>
                </a:solidFill>
                <a:latin typeface="微软雅黑" panose="020B0503020204020204" pitchFamily="34" charset="-122"/>
                <a:ea typeface="微软雅黑" panose="020B0503020204020204" pitchFamily="34" charset="-122"/>
                <a:cs typeface="宋体" panose="02010600030101010101" pitchFamily="2" charset="-122"/>
              </a:endParaRPr>
            </a:p>
          </p:txBody>
        </p:sp>
      </p:grpSp>
      <p:sp>
        <p:nvSpPr>
          <p:cNvPr id="12" name="任意多边形 82"/>
          <p:cNvSpPr/>
          <p:nvPr/>
        </p:nvSpPr>
        <p:spPr bwMode="auto">
          <a:xfrm rot="3738964">
            <a:off x="2129811" y="558584"/>
            <a:ext cx="546928" cy="545823"/>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solidFill>
            <a:schemeClr val="accent2"/>
          </a:solidFill>
          <a:ln w="25400" cap="flat" cmpd="sng" algn="ctr">
            <a:noFill/>
            <a:prstDash val="solid"/>
          </a:ln>
          <a:effectLst/>
        </p:spPr>
        <p:txBody>
          <a:bodyPr anchor="ctr"/>
          <a:p>
            <a:pPr algn="ctr" fontAlgn="base">
              <a:spcBef>
                <a:spcPct val="0"/>
              </a:spcBef>
              <a:spcAft>
                <a:spcPct val="0"/>
              </a:spcAft>
              <a:defRPr/>
            </a:pPr>
            <a:endParaRPr lang="zh-CN" altLang="en-US" kern="0">
              <a:solidFill>
                <a:srgbClr val="FFFFFF"/>
              </a:solidFill>
              <a:latin typeface="Arial" panose="020B0604020202020204"/>
              <a:ea typeface="宋体" panose="02010600030101010101" pitchFamily="2" charset="-122"/>
            </a:endParaRPr>
          </a:p>
        </p:txBody>
      </p:sp>
      <p:sp>
        <p:nvSpPr>
          <p:cNvPr id="3" name="TextBox 147"/>
          <p:cNvSpPr txBox="1"/>
          <p:nvPr/>
        </p:nvSpPr>
        <p:spPr>
          <a:xfrm>
            <a:off x="2208347" y="600819"/>
            <a:ext cx="389890" cy="460375"/>
          </a:xfrm>
          <a:prstGeom prst="rect">
            <a:avLst/>
          </a:prstGeom>
          <a:noFill/>
        </p:spPr>
        <p:txBody>
          <a:bodyPr wrap="none" rtlCol="0">
            <a:spAutoFit/>
          </a:bodyPr>
          <a:p>
            <a:pPr marL="0" lvl="1"/>
            <a:r>
              <a:rPr lang="en-US" altLang="zh-CN" sz="2400" spc="225" dirty="0">
                <a:solidFill>
                  <a:schemeClr val="bg1"/>
                </a:solidFill>
                <a:latin typeface="微软雅黑" panose="020B0503020204020204" pitchFamily="34" charset="-122"/>
                <a:ea typeface="微软雅黑" panose="020B0503020204020204" pitchFamily="34" charset="-122"/>
              </a:rPr>
              <a:t>2</a:t>
            </a:r>
            <a:endParaRPr lang="zh-CN" altLang="en-US" sz="2400" spc="225" dirty="0">
              <a:solidFill>
                <a:schemeClr val="bg1"/>
              </a:solidFill>
              <a:latin typeface="微软雅黑" panose="020B0503020204020204" pitchFamily="34" charset="-122"/>
              <a:ea typeface="微软雅黑" panose="020B0503020204020204" pitchFamily="34" charset="-122"/>
            </a:endParaRPr>
          </a:p>
        </p:txBody>
      </p:sp>
      <p:sp>
        <p:nvSpPr>
          <p:cNvPr id="100" name="文本框 99"/>
          <p:cNvSpPr txBox="1"/>
          <p:nvPr/>
        </p:nvSpPr>
        <p:spPr>
          <a:xfrm>
            <a:off x="179705" y="1635760"/>
            <a:ext cx="5094605" cy="3046095"/>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p>
            <a:pPr indent="408305"/>
            <a:r>
              <a:rPr lang="zh-CN" sz="1600" b="1">
                <a:ea typeface="宋体" panose="02010600030101010101" pitchFamily="2" charset="-122"/>
              </a:rPr>
              <a:t>“1+N”验证式园本研训</a:t>
            </a:r>
            <a:endParaRPr lang="zh-CN" sz="1600" b="0">
              <a:ea typeface="宋体" panose="02010600030101010101" pitchFamily="2" charset="-122"/>
            </a:endParaRPr>
          </a:p>
          <a:p>
            <a:pPr indent="408305"/>
            <a:r>
              <a:rPr lang="en-US" altLang="zh-CN" sz="1600" b="0">
                <a:ea typeface="宋体" panose="02010600030101010101" pitchFamily="2" charset="-122"/>
              </a:rPr>
              <a:t>  </a:t>
            </a:r>
            <a:r>
              <a:rPr lang="zh-CN" sz="1600" b="0">
                <a:ea typeface="宋体" panose="02010600030101010101" pitchFamily="2" charset="-122"/>
              </a:rPr>
              <a:t>华东师范大学王振宇教授在《如何理解幼儿园游戏》中指出，幼儿园游戏分为自主游戏和工具性游戏两大类。自主游戏就是幼儿自己发动、自导自游、自始自终的游戏。而工具性游戏是指蕴含着教育意图的游戏，包括幼儿发起成人主导的指导性游戏、成人发起幼儿主导的合作游戏、成人发起成人主导幼儿参与的教学游戏三种。我园将户外体育游戏也分为自主游戏和工具性游戏两大类，无论哪一类游戏，我们都通过“1+N”的方式进行验证，“1”即为一个活动方案，“N”即为游戏活动的验证，包括安全性、活动量、趣味性等。</a:t>
            </a:r>
            <a:endParaRPr lang="zh-CN" altLang="en-US"/>
          </a:p>
        </p:txBody>
      </p:sp>
      <p:pic>
        <p:nvPicPr>
          <p:cNvPr id="112" name="图片 111"/>
          <p:cNvPicPr/>
          <p:nvPr/>
        </p:nvPicPr>
        <p:blipFill>
          <a:blip r:embed="rId3"/>
          <a:stretch>
            <a:fillRect/>
          </a:stretch>
        </p:blipFill>
        <p:spPr>
          <a:xfrm>
            <a:off x="5394960" y="1635760"/>
            <a:ext cx="3657600" cy="3034030"/>
          </a:xfrm>
          <a:prstGeom prst="roundRect">
            <a:avLst/>
          </a:prstGeom>
          <a:ln>
            <a:solidFill>
              <a:srgbClr val="FFC000"/>
            </a:solidFill>
          </a:ln>
        </p:spPr>
      </p:pic>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7" name="Picture 2"/>
          <p:cNvPicPr>
            <a:picLocks noChangeAspect="1" noChangeArrowheads="1"/>
          </p:cNvPicPr>
          <p:nvPr/>
        </p:nvPicPr>
        <p:blipFill>
          <a:blip r:embed="rId1">
            <a:extLst>
              <a:ext uri="{BEBA8EAE-BF5A-486C-A8C5-ECC9F3942E4B}">
                <a14:imgProps xmlns:a14="http://schemas.microsoft.com/office/drawing/2010/main">
                  <a14:imgLayer r:embed="rId2">
                    <a14:imgEffect>
                      <a14:artisticPastelsSmooth/>
                    </a14:imgEffect>
                  </a14:imgLayer>
                </a14:imgProps>
              </a:ext>
              <a:ext uri="{28A0092B-C50C-407E-A947-70E740481C1C}">
                <a14:useLocalDpi xmlns:a14="http://schemas.microsoft.com/office/drawing/2010/main" val="0"/>
              </a:ext>
            </a:extLst>
          </a:blip>
          <a:stretch>
            <a:fillRect/>
          </a:stretch>
        </p:blipFill>
        <p:spPr bwMode="auto">
          <a:xfrm>
            <a:off x="35560" y="-20320"/>
            <a:ext cx="9144000" cy="5143500"/>
          </a:xfrm>
          <a:prstGeom prst="rect">
            <a:avLst/>
          </a:prstGeom>
          <a:noFill/>
        </p:spPr>
      </p:pic>
      <p:grpSp>
        <p:nvGrpSpPr>
          <p:cNvPr id="6" name="组合 5"/>
          <p:cNvGrpSpPr/>
          <p:nvPr/>
        </p:nvGrpSpPr>
        <p:grpSpPr>
          <a:xfrm>
            <a:off x="1744440" y="462280"/>
            <a:ext cx="7308120" cy="842234"/>
            <a:chOff x="4889824" y="1086505"/>
            <a:chExt cx="5894469" cy="1799066"/>
          </a:xfrm>
        </p:grpSpPr>
        <p:sp>
          <p:nvSpPr>
            <p:cNvPr id="9" name="TextBox 153"/>
            <p:cNvSpPr txBox="1"/>
            <p:nvPr/>
          </p:nvSpPr>
          <p:spPr>
            <a:xfrm>
              <a:off x="4889824" y="1902181"/>
              <a:ext cx="534763" cy="983390"/>
            </a:xfrm>
            <a:prstGeom prst="rect">
              <a:avLst/>
            </a:prstGeom>
            <a:noFill/>
          </p:spPr>
          <p:txBody>
            <a:bodyPr wrap="square" rtlCol="0">
              <a:spAutoFit/>
            </a:bodyPr>
            <a:lstStyle/>
            <a:p>
              <a:pPr marL="0" lvl="1"/>
              <a:r>
                <a:rPr lang="en-US" altLang="zh-CN" sz="2400" spc="225" dirty="0" smtClean="0">
                  <a:solidFill>
                    <a:schemeClr val="bg1"/>
                  </a:solidFill>
                  <a:latin typeface="微软雅黑" panose="020B0503020204020204" pitchFamily="34" charset="-122"/>
                  <a:ea typeface="微软雅黑" panose="020B0503020204020204" pitchFamily="34" charset="-122"/>
                </a:rPr>
                <a:t>2</a:t>
              </a:r>
              <a:endParaRPr lang="zh-CN" altLang="en-US" sz="2400" spc="225" dirty="0">
                <a:solidFill>
                  <a:schemeClr val="bg1"/>
                </a:solidFill>
                <a:latin typeface="微软雅黑" panose="020B0503020204020204" pitchFamily="34" charset="-122"/>
                <a:ea typeface="微软雅黑" panose="020B0503020204020204" pitchFamily="34" charset="-122"/>
              </a:endParaRPr>
            </a:p>
          </p:txBody>
        </p:sp>
        <p:sp>
          <p:nvSpPr>
            <p:cNvPr id="10" name="矩形 39"/>
            <p:cNvSpPr>
              <a:spLocks noChangeArrowheads="1"/>
            </p:cNvSpPr>
            <p:nvPr/>
          </p:nvSpPr>
          <p:spPr bwMode="auto">
            <a:xfrm>
              <a:off x="5718685" y="1086505"/>
              <a:ext cx="5065608" cy="1082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nSpc>
                  <a:spcPct val="150000"/>
                </a:lnSpc>
                <a:spcBef>
                  <a:spcPts val="750"/>
                </a:spcBef>
              </a:pPr>
              <a:r>
                <a:rPr b="1" dirty="0" smtClean="0">
                  <a:solidFill>
                    <a:schemeClr val="accent2"/>
                  </a:solidFill>
                  <a:latin typeface="微软雅黑" panose="020B0503020204020204" pitchFamily="34" charset="-122"/>
                  <a:ea typeface="微软雅黑" panose="020B0503020204020204" pitchFamily="34" charset="-122"/>
                  <a:cs typeface="宋体" panose="02010600030101010101" pitchFamily="2" charset="-122"/>
                </a:rPr>
                <a:t>构建了幼儿园户外体育游戏园本研训“1+N”模式 </a:t>
              </a:r>
              <a:endParaRPr lang="en-US" altLang="zh-CN" b="1" dirty="0" smtClean="0">
                <a:solidFill>
                  <a:schemeClr val="accent2"/>
                </a:solidFill>
                <a:latin typeface="微软雅黑" panose="020B0503020204020204" pitchFamily="34" charset="-122"/>
                <a:ea typeface="微软雅黑" panose="020B0503020204020204" pitchFamily="34" charset="-122"/>
                <a:cs typeface="宋体" panose="02010600030101010101" pitchFamily="2" charset="-122"/>
              </a:endParaRPr>
            </a:p>
          </p:txBody>
        </p:sp>
      </p:grpSp>
      <p:sp>
        <p:nvSpPr>
          <p:cNvPr id="12" name="任意多边形 82"/>
          <p:cNvSpPr/>
          <p:nvPr/>
        </p:nvSpPr>
        <p:spPr bwMode="auto">
          <a:xfrm rot="3738964">
            <a:off x="2129811" y="558584"/>
            <a:ext cx="546928" cy="545823"/>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solidFill>
            <a:schemeClr val="accent2"/>
          </a:solidFill>
          <a:ln w="25400" cap="flat" cmpd="sng" algn="ctr">
            <a:noFill/>
            <a:prstDash val="solid"/>
          </a:ln>
          <a:effectLst/>
        </p:spPr>
        <p:txBody>
          <a:bodyPr anchor="ctr"/>
          <a:p>
            <a:pPr algn="ctr" fontAlgn="base">
              <a:spcBef>
                <a:spcPct val="0"/>
              </a:spcBef>
              <a:spcAft>
                <a:spcPct val="0"/>
              </a:spcAft>
              <a:defRPr/>
            </a:pPr>
            <a:endParaRPr lang="zh-CN" altLang="en-US" kern="0">
              <a:solidFill>
                <a:srgbClr val="FFFFFF"/>
              </a:solidFill>
              <a:latin typeface="Arial" panose="020B0604020202020204"/>
              <a:ea typeface="宋体" panose="02010600030101010101" pitchFamily="2" charset="-122"/>
            </a:endParaRPr>
          </a:p>
        </p:txBody>
      </p:sp>
      <p:sp>
        <p:nvSpPr>
          <p:cNvPr id="3" name="TextBox 147"/>
          <p:cNvSpPr txBox="1"/>
          <p:nvPr/>
        </p:nvSpPr>
        <p:spPr>
          <a:xfrm>
            <a:off x="2208347" y="600819"/>
            <a:ext cx="389890" cy="460375"/>
          </a:xfrm>
          <a:prstGeom prst="rect">
            <a:avLst/>
          </a:prstGeom>
          <a:noFill/>
        </p:spPr>
        <p:txBody>
          <a:bodyPr wrap="none" rtlCol="0">
            <a:spAutoFit/>
          </a:bodyPr>
          <a:p>
            <a:pPr marL="0" lvl="1"/>
            <a:r>
              <a:rPr lang="en-US" altLang="zh-CN" sz="2400" spc="225" dirty="0">
                <a:solidFill>
                  <a:schemeClr val="bg1"/>
                </a:solidFill>
                <a:latin typeface="微软雅黑" panose="020B0503020204020204" pitchFamily="34" charset="-122"/>
                <a:ea typeface="微软雅黑" panose="020B0503020204020204" pitchFamily="34" charset="-122"/>
              </a:rPr>
              <a:t>2</a:t>
            </a:r>
            <a:endParaRPr lang="zh-CN" altLang="en-US" sz="2400" spc="225" dirty="0">
              <a:solidFill>
                <a:schemeClr val="bg1"/>
              </a:solidFill>
              <a:latin typeface="微软雅黑" panose="020B0503020204020204" pitchFamily="34" charset="-122"/>
              <a:ea typeface="微软雅黑" panose="020B0503020204020204" pitchFamily="34" charset="-122"/>
            </a:endParaRPr>
          </a:p>
        </p:txBody>
      </p:sp>
      <p:sp>
        <p:nvSpPr>
          <p:cNvPr id="100" name="文本框 99"/>
          <p:cNvSpPr txBox="1"/>
          <p:nvPr/>
        </p:nvSpPr>
        <p:spPr>
          <a:xfrm>
            <a:off x="179705" y="2211705"/>
            <a:ext cx="3145790" cy="206121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p>
            <a:pPr indent="152400"/>
            <a:r>
              <a:rPr lang="en-US" sz="1200" b="1">
                <a:latin typeface="仿宋_GB2312" panose="02010609030101010101" charset="-122"/>
                <a:ea typeface="宋体" panose="02010600030101010101" pitchFamily="2" charset="-122"/>
              </a:rPr>
              <a:t> </a:t>
            </a:r>
            <a:r>
              <a:rPr lang="zh-CN" sz="1600" b="1">
                <a:ea typeface="宋体" panose="02010600030101010101" pitchFamily="2" charset="-122"/>
              </a:rPr>
              <a:t>“1+N”协同式园本研训</a:t>
            </a:r>
            <a:endParaRPr lang="zh-CN" sz="1600" b="0">
              <a:ea typeface="宋体" panose="02010600030101010101" pitchFamily="2" charset="-122"/>
            </a:endParaRPr>
          </a:p>
          <a:p>
            <a:pPr indent="152400"/>
            <a:r>
              <a:rPr lang="en-US" altLang="zh-CN" sz="1600" b="0">
                <a:ea typeface="宋体" panose="02010600030101010101" pitchFamily="2" charset="-122"/>
              </a:rPr>
              <a:t>    </a:t>
            </a:r>
            <a:r>
              <a:rPr lang="zh-CN" sz="1600" b="0">
                <a:ea typeface="宋体" panose="02010600030101010101" pitchFamily="2" charset="-122"/>
              </a:rPr>
              <a:t>幼儿的发展是循序渐进的，后一阶段的发展需要前期经验的铺垫，因此，年龄段的划分不是幼儿活动的界限，全园性的园本研训活动首先把幼儿定位为“1”，即完整的个体，“N”为幼儿在园学习的三年时间。</a:t>
            </a:r>
            <a:endParaRPr lang="zh-CN" altLang="en-US"/>
          </a:p>
        </p:txBody>
      </p:sp>
      <p:graphicFrame>
        <p:nvGraphicFramePr>
          <p:cNvPr id="4" name="表格 3"/>
          <p:cNvGraphicFramePr/>
          <p:nvPr>
            <p:custDataLst>
              <p:tags r:id="rId3"/>
            </p:custDataLst>
          </p:nvPr>
        </p:nvGraphicFramePr>
        <p:xfrm>
          <a:off x="3420110" y="1534160"/>
          <a:ext cx="5342890" cy="3527425"/>
        </p:xfrm>
        <a:graphic>
          <a:graphicData uri="http://schemas.openxmlformats.org/drawingml/2006/table">
            <a:tbl>
              <a:tblPr firstRow="1" bandRow="1">
                <a:tableStyleId>{5940675A-B579-460E-94D1-54222C63F5DA}</a:tableStyleId>
              </a:tblPr>
              <a:tblGrid>
                <a:gridCol w="1028065"/>
                <a:gridCol w="1290955"/>
                <a:gridCol w="1585595"/>
                <a:gridCol w="1438275"/>
              </a:tblGrid>
              <a:tr h="487680">
                <a:tc>
                  <a:txBody>
                    <a:bodyPr/>
                    <a:p>
                      <a:pPr indent="0" algn="ctr">
                        <a:buNone/>
                      </a:pPr>
                      <a:r>
                        <a:rPr lang="en-US" sz="1600" b="1">
                          <a:latin typeface="仿宋_GB2312" panose="02010609030101010101" charset="-122"/>
                          <a:ea typeface="仿宋_GB2312" panose="02010609030101010101" charset="-122"/>
                          <a:cs typeface="仿宋_GB2312" panose="02010609030101010101" charset="-122"/>
                        </a:rPr>
                        <a:t>              核心经验</a:t>
                      </a:r>
                      <a:endParaRPr lang="en-US" altLang="en-US" sz="1600" b="1">
                        <a:latin typeface="仿宋_GB2312" panose="02010609030101010101" charset="-122"/>
                        <a:ea typeface="仿宋_GB2312" panose="02010609030101010101" charset="-122"/>
                        <a:cs typeface="仿宋_GB2312" panose="02010609030101010101"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600" b="1">
                          <a:latin typeface="仿宋_GB2312" panose="02010609030101010101" charset="-122"/>
                          <a:ea typeface="仿宋_GB2312" panose="02010609030101010101" charset="-122"/>
                          <a:cs typeface="仿宋_GB2312" panose="02010609030101010101" charset="-122"/>
                        </a:rPr>
                        <a:t>                      小班</a:t>
                      </a:r>
                      <a:endParaRPr lang="en-US" altLang="en-US" sz="1600" b="1">
                        <a:latin typeface="仿宋_GB2312" panose="02010609030101010101" charset="-122"/>
                        <a:ea typeface="仿宋_GB2312" panose="02010609030101010101" charset="-122"/>
                        <a:cs typeface="仿宋_GB2312" panose="02010609030101010101"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600" b="1">
                          <a:latin typeface="仿宋_GB2312" panose="02010609030101010101" charset="-122"/>
                          <a:ea typeface="仿宋_GB2312" panose="02010609030101010101" charset="-122"/>
                          <a:cs typeface="仿宋_GB2312" panose="02010609030101010101" charset="-122"/>
                        </a:rPr>
                        <a:t>                          中班</a:t>
                      </a:r>
                      <a:endParaRPr lang="en-US" altLang="en-US" sz="1600" b="1">
                        <a:latin typeface="仿宋_GB2312" panose="02010609030101010101" charset="-122"/>
                        <a:ea typeface="仿宋_GB2312" panose="02010609030101010101" charset="-122"/>
                        <a:cs typeface="仿宋_GB2312" panose="02010609030101010101"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600" b="1">
                          <a:latin typeface="仿宋_GB2312" panose="02010609030101010101" charset="-122"/>
                          <a:ea typeface="仿宋_GB2312" panose="02010609030101010101" charset="-122"/>
                          <a:cs typeface="仿宋_GB2312" panose="02010609030101010101" charset="-122"/>
                        </a:rPr>
                        <a:t>                        大班</a:t>
                      </a:r>
                      <a:endParaRPr lang="en-US" altLang="en-US" sz="1600" b="1">
                        <a:latin typeface="仿宋_GB2312" panose="02010609030101010101" charset="-122"/>
                        <a:ea typeface="仿宋_GB2312" panose="02010609030101010101" charset="-122"/>
                        <a:cs typeface="仿宋_GB2312" panose="02010609030101010101"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87680">
                <a:tc>
                  <a:txBody>
                    <a:bodyPr/>
                    <a:p>
                      <a:pPr indent="0" algn="ctr">
                        <a:buNone/>
                      </a:pPr>
                      <a:r>
                        <a:rPr lang="en-US" sz="1600" b="1">
                          <a:latin typeface="仿宋_GB2312" panose="02010609030101010101" charset="-122"/>
                          <a:ea typeface="仿宋_GB2312" panose="02010609030101010101" charset="-122"/>
                          <a:cs typeface="仿宋_GB2312" panose="02010609030101010101" charset="-122"/>
                        </a:rPr>
                        <a:t>抓握</a:t>
                      </a:r>
                      <a:endParaRPr lang="en-US" altLang="en-US" sz="1600" b="1">
                        <a:latin typeface="仿宋_GB2312" panose="02010609030101010101" charset="-122"/>
                        <a:ea typeface="仿宋_GB2312" panose="02010609030101010101" charset="-122"/>
                        <a:cs typeface="仿宋_GB2312" panose="02010609030101010101"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600" b="0">
                          <a:latin typeface="仿宋_GB2312" panose="02010609030101010101" charset="-122"/>
                          <a:ea typeface="仿宋_GB2312" panose="02010609030101010101" charset="-122"/>
                          <a:cs typeface="仿宋_GB2312" panose="02010609030101010101" charset="-122"/>
                        </a:rPr>
                        <a:t>纸球、海洋球</a:t>
                      </a:r>
                      <a:endParaRPr lang="en-US" altLang="en-US" sz="1600" b="0">
                        <a:latin typeface="仿宋_GB2312" panose="02010609030101010101" charset="-122"/>
                        <a:ea typeface="仿宋_GB2312" panose="02010609030101010101" charset="-122"/>
                        <a:cs typeface="仿宋_GB2312" panose="02010609030101010101"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600" b="0">
                          <a:latin typeface="仿宋_GB2312" panose="02010609030101010101" charset="-122"/>
                          <a:ea typeface="仿宋_GB2312" panose="02010609030101010101" charset="-122"/>
                          <a:cs typeface="仿宋_GB2312" panose="02010609030101010101" charset="-122"/>
                        </a:rPr>
                        <a:t>报纸求、小篮球</a:t>
                      </a:r>
                      <a:endParaRPr lang="en-US" altLang="en-US" sz="1600" b="0">
                        <a:latin typeface="仿宋_GB2312" panose="02010609030101010101" charset="-122"/>
                        <a:ea typeface="仿宋_GB2312" panose="02010609030101010101" charset="-122"/>
                        <a:cs typeface="仿宋_GB2312" panose="02010609030101010101"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600" b="0">
                          <a:latin typeface="仿宋_GB2312" panose="02010609030101010101" charset="-122"/>
                          <a:ea typeface="仿宋_GB2312" panose="02010609030101010101" charset="-122"/>
                          <a:cs typeface="仿宋_GB2312" panose="02010609030101010101" charset="-122"/>
                        </a:rPr>
                        <a:t>儿童篮球</a:t>
                      </a:r>
                      <a:endParaRPr lang="en-US" altLang="en-US" sz="1600" b="0">
                        <a:latin typeface="仿宋_GB2312" panose="02010609030101010101" charset="-122"/>
                        <a:ea typeface="仿宋_GB2312" panose="02010609030101010101" charset="-122"/>
                        <a:cs typeface="仿宋_GB2312" panose="02010609030101010101"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826135">
                <a:tc>
                  <a:txBody>
                    <a:bodyPr/>
                    <a:p>
                      <a:pPr indent="0" algn="ctr">
                        <a:buNone/>
                      </a:pPr>
                      <a:r>
                        <a:rPr lang="en-US" sz="1600" b="1">
                          <a:latin typeface="仿宋_GB2312" panose="02010609030101010101" charset="-122"/>
                          <a:ea typeface="仿宋_GB2312" panose="02010609030101010101" charset="-122"/>
                          <a:cs typeface="仿宋_GB2312" panose="02010609030101010101" charset="-122"/>
                        </a:rPr>
                        <a:t>躲闪</a:t>
                      </a:r>
                      <a:endParaRPr lang="en-US" altLang="en-US" sz="1600" b="1">
                        <a:latin typeface="仿宋_GB2312" panose="02010609030101010101" charset="-122"/>
                        <a:ea typeface="仿宋_GB2312" panose="02010609030101010101" charset="-122"/>
                        <a:cs typeface="仿宋_GB2312" panose="02010609030101010101"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600" b="0">
                          <a:latin typeface="仿宋_GB2312" panose="02010609030101010101" charset="-122"/>
                          <a:ea typeface="仿宋_GB2312" panose="02010609030101010101" charset="-122"/>
                          <a:cs typeface="仿宋_GB2312" panose="02010609030101010101" charset="-122"/>
                        </a:rPr>
                        <a:t>限定区域内5人以下</a:t>
                      </a:r>
                      <a:endParaRPr lang="en-US" altLang="en-US" sz="1600" b="0">
                        <a:latin typeface="仿宋_GB2312" panose="02010609030101010101" charset="-122"/>
                        <a:ea typeface="仿宋_GB2312" panose="02010609030101010101" charset="-122"/>
                        <a:cs typeface="仿宋_GB2312" panose="02010609030101010101"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600" b="0">
                          <a:latin typeface="仿宋_GB2312" panose="02010609030101010101" charset="-122"/>
                          <a:ea typeface="仿宋_GB2312" panose="02010609030101010101" charset="-122"/>
                          <a:cs typeface="仿宋_GB2312" panose="02010609030101010101" charset="-122"/>
                        </a:rPr>
                        <a:t>限定区域内 5—10人一组</a:t>
                      </a:r>
                      <a:endParaRPr lang="en-US" altLang="en-US" sz="1600" b="0">
                        <a:latin typeface="仿宋_GB2312" panose="02010609030101010101" charset="-122"/>
                        <a:ea typeface="仿宋_GB2312" panose="02010609030101010101" charset="-122"/>
                        <a:cs typeface="仿宋_GB2312" panose="02010609030101010101"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600" b="0">
                          <a:latin typeface="仿宋_GB2312" panose="02010609030101010101" charset="-122"/>
                          <a:ea typeface="仿宋_GB2312" panose="02010609030101010101" charset="-122"/>
                          <a:cs typeface="仿宋_GB2312" panose="02010609030101010101" charset="-122"/>
                        </a:rPr>
                        <a:t>不受场地限制，四处散跑多人一组</a:t>
                      </a:r>
                      <a:endParaRPr lang="en-US" altLang="en-US" sz="1600" b="0">
                        <a:latin typeface="仿宋_GB2312" panose="02010609030101010101" charset="-122"/>
                        <a:ea typeface="仿宋_GB2312" panose="02010609030101010101" charset="-122"/>
                        <a:cs typeface="仿宋_GB2312" panose="02010609030101010101"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826135">
                <a:tc>
                  <a:txBody>
                    <a:bodyPr/>
                    <a:p>
                      <a:pPr indent="0" algn="ctr">
                        <a:buNone/>
                      </a:pPr>
                      <a:r>
                        <a:rPr lang="en-US" sz="1600" b="1">
                          <a:latin typeface="仿宋_GB2312" panose="02010609030101010101" charset="-122"/>
                          <a:ea typeface="仿宋_GB2312" panose="02010609030101010101" charset="-122"/>
                          <a:cs typeface="仿宋_GB2312" panose="02010609030101010101" charset="-122"/>
                        </a:rPr>
                        <a:t>投准</a:t>
                      </a:r>
                      <a:endParaRPr lang="en-US" altLang="en-US" sz="1600" b="1">
                        <a:latin typeface="仿宋_GB2312" panose="02010609030101010101" charset="-122"/>
                        <a:ea typeface="仿宋_GB2312" panose="02010609030101010101" charset="-122"/>
                        <a:cs typeface="仿宋_GB2312" panose="02010609030101010101"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600" b="0">
                          <a:latin typeface="仿宋_GB2312" panose="02010609030101010101" charset="-122"/>
                          <a:ea typeface="仿宋_GB2312" panose="02010609030101010101" charset="-122"/>
                          <a:cs typeface="仿宋_GB2312" panose="02010609030101010101" charset="-122"/>
                        </a:rPr>
                        <a:t>纸飞机等投高或投远</a:t>
                      </a:r>
                      <a:endParaRPr lang="en-US" altLang="en-US" sz="1600" b="0">
                        <a:latin typeface="仿宋_GB2312" panose="02010609030101010101" charset="-122"/>
                        <a:ea typeface="仿宋_GB2312" panose="02010609030101010101" charset="-122"/>
                        <a:cs typeface="仿宋_GB2312" panose="02010609030101010101"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600" b="0">
                          <a:latin typeface="仿宋_GB2312" panose="02010609030101010101" charset="-122"/>
                          <a:ea typeface="仿宋_GB2312" panose="02010609030101010101" charset="-122"/>
                          <a:cs typeface="仿宋_GB2312" panose="02010609030101010101" charset="-122"/>
                        </a:rPr>
                        <a:t>报纸球等投框或投喂玩具人</a:t>
                      </a:r>
                      <a:endParaRPr lang="en-US" altLang="en-US" sz="1600" b="0">
                        <a:latin typeface="仿宋_GB2312" panose="02010609030101010101" charset="-122"/>
                        <a:ea typeface="仿宋_GB2312" panose="02010609030101010101" charset="-122"/>
                        <a:cs typeface="仿宋_GB2312" panose="02010609030101010101"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600" b="0">
                          <a:latin typeface="仿宋_GB2312" panose="02010609030101010101" charset="-122"/>
                          <a:ea typeface="仿宋_GB2312" panose="02010609030101010101" charset="-122"/>
                          <a:cs typeface="仿宋_GB2312" panose="02010609030101010101" charset="-122"/>
                        </a:rPr>
                        <a:t>篮球投框</a:t>
                      </a:r>
                      <a:endParaRPr lang="en-US" altLang="en-US" sz="1600" b="0">
                        <a:latin typeface="仿宋_GB2312" panose="02010609030101010101" charset="-122"/>
                        <a:ea typeface="仿宋_GB2312" panose="02010609030101010101" charset="-122"/>
                        <a:cs typeface="仿宋_GB2312" panose="02010609030101010101"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12115">
                <a:tc>
                  <a:txBody>
                    <a:bodyPr/>
                    <a:p>
                      <a:pPr indent="0" algn="ctr">
                        <a:buNone/>
                      </a:pPr>
                      <a:r>
                        <a:rPr lang="en-US" sz="1600" b="1">
                          <a:latin typeface="仿宋_GB2312" panose="02010609030101010101" charset="-122"/>
                          <a:ea typeface="仿宋_GB2312" panose="02010609030101010101" charset="-122"/>
                          <a:cs typeface="仿宋_GB2312" panose="02010609030101010101" charset="-122"/>
                        </a:rPr>
                        <a:t>......</a:t>
                      </a:r>
                      <a:endParaRPr lang="en-US" altLang="en-US" sz="1600" b="1">
                        <a:latin typeface="仿宋_GB2312" panose="02010609030101010101" charset="-122"/>
                        <a:ea typeface="仿宋_GB2312" panose="02010609030101010101" charset="-122"/>
                        <a:cs typeface="仿宋_GB2312" panose="02010609030101010101"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600" b="0">
                          <a:latin typeface="仿宋_GB2312" panose="02010609030101010101" charset="-122"/>
                          <a:ea typeface="仿宋_GB2312" panose="02010609030101010101" charset="-122"/>
                          <a:cs typeface="仿宋_GB2312" panose="02010609030101010101" charset="-122"/>
                        </a:rPr>
                        <a:t> </a:t>
                      </a:r>
                      <a:endParaRPr lang="en-US" altLang="en-US" sz="1600" b="0">
                        <a:latin typeface="仿宋_GB2312" panose="02010609030101010101" charset="-122"/>
                        <a:ea typeface="仿宋_GB2312" panose="02010609030101010101" charset="-122"/>
                        <a:cs typeface="仿宋_GB2312" panose="02010609030101010101"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600" b="0">
                          <a:latin typeface="仿宋_GB2312" panose="02010609030101010101" charset="-122"/>
                          <a:ea typeface="仿宋_GB2312" panose="02010609030101010101" charset="-122"/>
                          <a:cs typeface="仿宋_GB2312" panose="02010609030101010101" charset="-122"/>
                        </a:rPr>
                        <a:t> </a:t>
                      </a:r>
                      <a:endParaRPr lang="en-US" altLang="en-US" sz="1600" b="0">
                        <a:latin typeface="仿宋_GB2312" panose="02010609030101010101" charset="-122"/>
                        <a:ea typeface="仿宋_GB2312" panose="02010609030101010101" charset="-122"/>
                        <a:cs typeface="仿宋_GB2312" panose="02010609030101010101"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600" b="0">
                          <a:latin typeface="仿宋_GB2312" panose="02010609030101010101" charset="-122"/>
                          <a:ea typeface="仿宋_GB2312" panose="02010609030101010101" charset="-122"/>
                          <a:cs typeface="仿宋_GB2312" panose="02010609030101010101" charset="-122"/>
                        </a:rPr>
                        <a:t> </a:t>
                      </a:r>
                      <a:endParaRPr lang="en-US" altLang="en-US" sz="1600" b="0">
                        <a:latin typeface="仿宋_GB2312" panose="02010609030101010101" charset="-122"/>
                        <a:ea typeface="仿宋_GB2312" panose="02010609030101010101" charset="-122"/>
                        <a:cs typeface="仿宋_GB2312" panose="02010609030101010101"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87680">
                <a:tc>
                  <a:txBody>
                    <a:bodyPr/>
                    <a:p>
                      <a:pPr indent="0" algn="ctr">
                        <a:buNone/>
                      </a:pPr>
                      <a:r>
                        <a:rPr lang="en-US" sz="1600" b="1">
                          <a:latin typeface="仿宋_GB2312" panose="02010609030101010101" charset="-122"/>
                          <a:ea typeface="仿宋_GB2312" panose="02010609030101010101" charset="-122"/>
                          <a:cs typeface="仿宋_GB2312" panose="02010609030101010101" charset="-122"/>
                        </a:rPr>
                        <a:t>综合能力</a:t>
                      </a:r>
                      <a:endParaRPr lang="en-US" altLang="en-US" sz="1600" b="1">
                        <a:latin typeface="仿宋_GB2312" panose="02010609030101010101" charset="-122"/>
                        <a:ea typeface="仿宋_GB2312" panose="02010609030101010101" charset="-122"/>
                        <a:cs typeface="仿宋_GB2312" panose="02010609030101010101"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600" b="0">
                          <a:latin typeface="仿宋_GB2312" panose="02010609030101010101" charset="-122"/>
                          <a:ea typeface="仿宋_GB2312" panose="02010609030101010101" charset="-122"/>
                          <a:cs typeface="仿宋_GB2312" panose="02010609030101010101" charset="-122"/>
                        </a:rPr>
                        <a:t>持球，滚球</a:t>
                      </a:r>
                      <a:endParaRPr lang="en-US" altLang="en-US" sz="1600" b="0">
                        <a:latin typeface="仿宋_GB2312" panose="02010609030101010101" charset="-122"/>
                        <a:ea typeface="仿宋_GB2312" panose="02010609030101010101" charset="-122"/>
                        <a:cs typeface="仿宋_GB2312" panose="02010609030101010101"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600" b="0">
                          <a:latin typeface="仿宋_GB2312" panose="02010609030101010101" charset="-122"/>
                          <a:ea typeface="仿宋_GB2312" panose="02010609030101010101" charset="-122"/>
                          <a:cs typeface="仿宋_GB2312" panose="02010609030101010101" charset="-122"/>
                        </a:rPr>
                        <a:t>传接球；连续拍球</a:t>
                      </a:r>
                      <a:endParaRPr lang="en-US" altLang="en-US" sz="1600" b="0">
                        <a:latin typeface="仿宋_GB2312" panose="02010609030101010101" charset="-122"/>
                        <a:ea typeface="仿宋_GB2312" panose="02010609030101010101" charset="-122"/>
                        <a:cs typeface="仿宋_GB2312" panose="02010609030101010101"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600" b="0">
                          <a:latin typeface="仿宋_GB2312" panose="02010609030101010101" charset="-122"/>
                          <a:ea typeface="仿宋_GB2312" panose="02010609030101010101" charset="-122"/>
                          <a:cs typeface="仿宋_GB2312" panose="02010609030101010101" charset="-122"/>
                        </a:rPr>
                        <a:t>障碍运球；投篮</a:t>
                      </a:r>
                      <a:endParaRPr lang="en-US" altLang="en-US" sz="1600" b="0">
                        <a:latin typeface="仿宋_GB2312" panose="02010609030101010101" charset="-122"/>
                        <a:ea typeface="仿宋_GB2312" panose="02010609030101010101" charset="-122"/>
                        <a:cs typeface="仿宋_GB2312" panose="02010609030101010101"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
        <p:nvSpPr>
          <p:cNvPr id="5" name="文本框 4"/>
          <p:cNvSpPr txBox="1"/>
          <p:nvPr/>
        </p:nvSpPr>
        <p:spPr>
          <a:xfrm>
            <a:off x="4211955" y="1113790"/>
            <a:ext cx="3258820" cy="368300"/>
          </a:xfrm>
          <a:prstGeom prst="rect">
            <a:avLst/>
          </a:prstGeom>
          <a:noFill/>
          <a:ln w="9525">
            <a:noFill/>
          </a:ln>
        </p:spPr>
        <p:txBody>
          <a:bodyPr wrap="square">
            <a:spAutoFit/>
          </a:bodyPr>
          <a:p>
            <a:pPr indent="0" algn="ctr"/>
            <a:r>
              <a:rPr lang="zh-CN" b="1">
                <a:ea typeface="宋体" panose="02010600030101010101" pitchFamily="2" charset="-122"/>
              </a:rPr>
              <a:t>篮球运动核心经验发展表</a:t>
            </a:r>
            <a:endParaRPr lang="zh-CN" altLang="en-US" b="1">
              <a:ea typeface="宋体" panose="02010600030101010101" pitchFamily="2" charset="-122"/>
            </a:endParaRPr>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7" name="Picture 2"/>
          <p:cNvPicPr>
            <a:picLocks noChangeAspect="1" noChangeArrowheads="1"/>
          </p:cNvPicPr>
          <p:nvPr/>
        </p:nvPicPr>
        <p:blipFill>
          <a:blip r:embed="rId1">
            <a:extLst>
              <a:ext uri="{BEBA8EAE-BF5A-486C-A8C5-ECC9F3942E4B}">
                <a14:imgProps xmlns:a14="http://schemas.microsoft.com/office/drawing/2010/main">
                  <a14:imgLayer r:embed="rId2">
                    <a14:imgEffect>
                      <a14:artisticPastelsSmooth/>
                    </a14:imgEffect>
                  </a14:imgLayer>
                </a14:imgProps>
              </a:ext>
              <a:ext uri="{28A0092B-C50C-407E-A947-70E740481C1C}">
                <a14:useLocalDpi xmlns:a14="http://schemas.microsoft.com/office/drawing/2010/main" val="0"/>
              </a:ext>
            </a:extLst>
          </a:blip>
          <a:stretch>
            <a:fillRect/>
          </a:stretch>
        </p:blipFill>
        <p:spPr bwMode="auto">
          <a:xfrm>
            <a:off x="0" y="-92710"/>
            <a:ext cx="9144000" cy="5143500"/>
          </a:xfrm>
          <a:prstGeom prst="rect">
            <a:avLst/>
          </a:prstGeom>
          <a:noFill/>
        </p:spPr>
      </p:pic>
      <p:grpSp>
        <p:nvGrpSpPr>
          <p:cNvPr id="155" name="组合 154"/>
          <p:cNvGrpSpPr/>
          <p:nvPr/>
        </p:nvGrpSpPr>
        <p:grpSpPr>
          <a:xfrm>
            <a:off x="2327593" y="123825"/>
            <a:ext cx="4973002" cy="619001"/>
            <a:chOff x="4427229" y="670090"/>
            <a:chExt cx="5566301" cy="824960"/>
          </a:xfrm>
        </p:grpSpPr>
        <p:grpSp>
          <p:nvGrpSpPr>
            <p:cNvPr id="156" name="组合 155"/>
            <p:cNvGrpSpPr/>
            <p:nvPr/>
          </p:nvGrpSpPr>
          <p:grpSpPr>
            <a:xfrm>
              <a:off x="4427229" y="693620"/>
              <a:ext cx="792849" cy="801430"/>
              <a:chOff x="4325631" y="693620"/>
              <a:chExt cx="792849" cy="801430"/>
            </a:xfrm>
          </p:grpSpPr>
          <p:sp>
            <p:nvSpPr>
              <p:cNvPr id="159" name="任意多边形 82"/>
              <p:cNvSpPr/>
              <p:nvPr/>
            </p:nvSpPr>
            <p:spPr bwMode="auto">
              <a:xfrm rot="3738964">
                <a:off x="4288824" y="730427"/>
                <a:ext cx="801430" cy="727816"/>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solidFill>
                <a:schemeClr val="accent3"/>
              </a:solidFill>
              <a:ln w="25400" cap="flat" cmpd="sng" algn="ctr">
                <a:noFill/>
                <a:prstDash val="solid"/>
              </a:ln>
              <a:effectLst/>
            </p:spPr>
            <p:txBody>
              <a:bodyPr anchor="ctr"/>
              <a:lstStyle/>
              <a:p>
                <a:pPr algn="ctr" fontAlgn="base">
                  <a:spcBef>
                    <a:spcPct val="0"/>
                  </a:spcBef>
                  <a:spcAft>
                    <a:spcPct val="0"/>
                  </a:spcAft>
                  <a:defRPr/>
                </a:pPr>
                <a:endParaRPr lang="zh-CN" altLang="en-US" kern="0">
                  <a:solidFill>
                    <a:srgbClr val="FFFFFF"/>
                  </a:solidFill>
                  <a:latin typeface="Arial" panose="020B0604020202020204"/>
                  <a:ea typeface="宋体" panose="02010600030101010101" pitchFamily="2" charset="-122"/>
                </a:endParaRPr>
              </a:p>
            </p:txBody>
          </p:sp>
          <p:sp>
            <p:nvSpPr>
              <p:cNvPr id="160" name="TextBox 159"/>
              <p:cNvSpPr txBox="1"/>
              <p:nvPr/>
            </p:nvSpPr>
            <p:spPr>
              <a:xfrm>
                <a:off x="4500831" y="787981"/>
                <a:ext cx="617649" cy="613555"/>
              </a:xfrm>
              <a:prstGeom prst="rect">
                <a:avLst/>
              </a:prstGeom>
              <a:noFill/>
            </p:spPr>
            <p:txBody>
              <a:bodyPr wrap="square" rtlCol="0">
                <a:spAutoFit/>
              </a:bodyPr>
              <a:lstStyle/>
              <a:p>
                <a:pPr marL="0" lvl="1"/>
                <a:r>
                  <a:rPr lang="en-US" altLang="zh-CN" sz="2400" spc="225" dirty="0" smtClean="0">
                    <a:solidFill>
                      <a:schemeClr val="bg1"/>
                    </a:solidFill>
                    <a:latin typeface="微软雅黑" panose="020B0503020204020204" pitchFamily="34" charset="-122"/>
                    <a:ea typeface="微软雅黑" panose="020B0503020204020204" pitchFamily="34" charset="-122"/>
                  </a:rPr>
                  <a:t>3</a:t>
                </a:r>
                <a:endParaRPr lang="zh-CN" altLang="en-US" sz="2400" spc="225" dirty="0">
                  <a:solidFill>
                    <a:schemeClr val="bg1"/>
                  </a:solidFill>
                  <a:latin typeface="微软雅黑" panose="020B0503020204020204" pitchFamily="34" charset="-122"/>
                  <a:ea typeface="微软雅黑" panose="020B0503020204020204" pitchFamily="34" charset="-122"/>
                </a:endParaRPr>
              </a:p>
            </p:txBody>
          </p:sp>
        </p:grpSp>
        <p:sp>
          <p:nvSpPr>
            <p:cNvPr id="158" name="矩形 39"/>
            <p:cNvSpPr>
              <a:spLocks noChangeArrowheads="1"/>
            </p:cNvSpPr>
            <p:nvPr/>
          </p:nvSpPr>
          <p:spPr bwMode="auto">
            <a:xfrm>
              <a:off x="5201395" y="670090"/>
              <a:ext cx="4792135" cy="675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nSpc>
                  <a:spcPct val="150000"/>
                </a:lnSpc>
                <a:spcBef>
                  <a:spcPts val="750"/>
                </a:spcBef>
              </a:pPr>
              <a:r>
                <a:rPr lang="zh-CN" altLang="en-US" b="1" dirty="0" smtClean="0">
                  <a:solidFill>
                    <a:schemeClr val="accent3"/>
                  </a:solidFill>
                  <a:latin typeface="微软雅黑" panose="020B0503020204020204" pitchFamily="34" charset="-122"/>
                  <a:ea typeface="微软雅黑" panose="020B0503020204020204" pitchFamily="34" charset="-122"/>
                  <a:cs typeface="宋体" panose="02010600030101010101" pitchFamily="2" charset="-122"/>
                </a:rPr>
                <a:t>构建了幼儿园户外体育游戏园本课程</a:t>
              </a:r>
              <a:endParaRPr lang="zh-CN" altLang="en-US" sz="1400" b="1" dirty="0">
                <a:solidFill>
                  <a:schemeClr val="accent3"/>
                </a:solidFill>
                <a:latin typeface="微软雅黑" panose="020B0503020204020204" pitchFamily="34" charset="-122"/>
                <a:ea typeface="微软雅黑" panose="020B0503020204020204" pitchFamily="34" charset="-122"/>
                <a:cs typeface="宋体" panose="02010600030101010101" pitchFamily="2" charset="-122"/>
              </a:endParaRPr>
            </a:p>
          </p:txBody>
        </p:sp>
      </p:grpSp>
      <p:sp>
        <p:nvSpPr>
          <p:cNvPr id="100" name="文本框 99"/>
          <p:cNvSpPr txBox="1"/>
          <p:nvPr/>
        </p:nvSpPr>
        <p:spPr>
          <a:xfrm>
            <a:off x="113030" y="1203960"/>
            <a:ext cx="3769995" cy="3046095"/>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p>
            <a:pPr indent="406400"/>
            <a:r>
              <a:rPr lang="zh-CN" sz="1600" b="0">
                <a:solidFill>
                  <a:srgbClr val="000000"/>
                </a:solidFill>
                <a:ea typeface="宋体" panose="02010600030101010101" pitchFamily="2" charset="-122"/>
              </a:rPr>
              <a:t>经过实践探索，幼儿园户外体育游戏园本课程的实施必须考虑时间、场地和内容三要素，否则就会成为纸上谈兵，不能落地实施。我园在时间安排上，将户外1小时体育游戏融入了一日活动的几个环节，如晨间活动、早操活动、集体教学活动、区域活动、延时服务等；在场地安排上，因地制宜的划分为了阳光区和遮阳避雨区，解决了场地拥挤和极端天气的正常活动；在内容组织架构上，以幼儿动作发展为主线，依托绳和篮球（民间体育游戏）为载体开发园本课程。</a:t>
            </a:r>
            <a:endParaRPr lang="zh-CN" altLang="en-US"/>
          </a:p>
        </p:txBody>
      </p:sp>
      <p:pic>
        <p:nvPicPr>
          <p:cNvPr id="3" name="图片 2" descr="C:/Users/Administrator/AppData/Local/Temp/picturecompress_20220607145041/output_1.jpgoutput_1"/>
          <p:cNvPicPr>
            <a:picLocks noChangeAspect="1"/>
          </p:cNvPicPr>
          <p:nvPr/>
        </p:nvPicPr>
        <p:blipFill>
          <a:blip r:embed="rId3"/>
          <a:stretch>
            <a:fillRect/>
          </a:stretch>
        </p:blipFill>
        <p:spPr>
          <a:xfrm>
            <a:off x="4284345" y="1275715"/>
            <a:ext cx="3738880" cy="2804160"/>
          </a:xfrm>
          <a:prstGeom prst="round2DiagRect">
            <a:avLst/>
          </a:prstGeom>
          <a:ln>
            <a:solidFill>
              <a:schemeClr val="accent3"/>
            </a:solidFill>
          </a:ln>
        </p:spPr>
      </p:pic>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7" name="Picture 2"/>
          <p:cNvPicPr>
            <a:picLocks noChangeAspect="1" noChangeArrowheads="1"/>
          </p:cNvPicPr>
          <p:nvPr/>
        </p:nvPicPr>
        <p:blipFill>
          <a:blip r:embed="rId1">
            <a:extLst>
              <a:ext uri="{BEBA8EAE-BF5A-486C-A8C5-ECC9F3942E4B}">
                <a14:imgProps xmlns:a14="http://schemas.microsoft.com/office/drawing/2010/main">
                  <a14:imgLayer r:embed="rId2">
                    <a14:imgEffect>
                      <a14:artisticPastelsSmooth/>
                    </a14:imgEffect>
                  </a14:imgLayer>
                </a14:imgProps>
              </a:ext>
              <a:ext uri="{28A0092B-C50C-407E-A947-70E740481C1C}">
                <a14:useLocalDpi xmlns:a14="http://schemas.microsoft.com/office/drawing/2010/main" val="0"/>
              </a:ext>
            </a:extLst>
          </a:blip>
          <a:stretch>
            <a:fillRect/>
          </a:stretch>
        </p:blipFill>
        <p:spPr bwMode="auto">
          <a:xfrm>
            <a:off x="0" y="-92710"/>
            <a:ext cx="9144000" cy="5143500"/>
          </a:xfrm>
          <a:prstGeom prst="rect">
            <a:avLst/>
          </a:prstGeom>
          <a:noFill/>
        </p:spPr>
      </p:pic>
      <p:pic>
        <p:nvPicPr>
          <p:cNvPr id="3" name="图片 2"/>
          <p:cNvPicPr>
            <a:picLocks noChangeAspect="1"/>
          </p:cNvPicPr>
          <p:nvPr/>
        </p:nvPicPr>
        <p:blipFill>
          <a:blip r:embed="rId3"/>
          <a:stretch>
            <a:fillRect/>
          </a:stretch>
        </p:blipFill>
        <p:spPr>
          <a:xfrm>
            <a:off x="179070" y="1059815"/>
            <a:ext cx="3977640" cy="3701415"/>
          </a:xfrm>
          <a:prstGeom prst="rect">
            <a:avLst/>
          </a:prstGeom>
        </p:spPr>
      </p:pic>
      <p:sp>
        <p:nvSpPr>
          <p:cNvPr id="159" name="任意多边形 82"/>
          <p:cNvSpPr/>
          <p:nvPr/>
        </p:nvSpPr>
        <p:spPr bwMode="auto">
          <a:xfrm rot="3738964">
            <a:off x="16510" y="-57592"/>
            <a:ext cx="601345" cy="650240"/>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solidFill>
            <a:schemeClr val="accent3"/>
          </a:solidFill>
          <a:ln w="25400" cap="flat" cmpd="sng" algn="ctr">
            <a:noFill/>
            <a:prstDash val="solid"/>
          </a:ln>
          <a:effectLst/>
        </p:spPr>
        <p:txBody>
          <a:bodyPr anchor="ctr"/>
          <a:lstStyle/>
          <a:p>
            <a:pPr algn="ctr" fontAlgn="base">
              <a:spcBef>
                <a:spcPct val="0"/>
              </a:spcBef>
              <a:spcAft>
                <a:spcPct val="0"/>
              </a:spcAft>
              <a:defRPr/>
            </a:pPr>
            <a:endParaRPr lang="zh-CN" altLang="en-US" kern="0">
              <a:solidFill>
                <a:srgbClr val="FFFFFF"/>
              </a:solidFill>
              <a:latin typeface="Arial" panose="020B0604020202020204"/>
              <a:ea typeface="宋体" panose="02010600030101010101" pitchFamily="2" charset="-122"/>
            </a:endParaRPr>
          </a:p>
        </p:txBody>
      </p:sp>
      <p:sp>
        <p:nvSpPr>
          <p:cNvPr id="160" name="TextBox 159"/>
          <p:cNvSpPr txBox="1"/>
          <p:nvPr/>
        </p:nvSpPr>
        <p:spPr>
          <a:xfrm>
            <a:off x="148589" y="37658"/>
            <a:ext cx="551815" cy="460375"/>
          </a:xfrm>
          <a:prstGeom prst="rect">
            <a:avLst/>
          </a:prstGeom>
          <a:noFill/>
        </p:spPr>
        <p:txBody>
          <a:bodyPr wrap="square" rtlCol="0">
            <a:spAutoFit/>
          </a:bodyPr>
          <a:lstStyle/>
          <a:p>
            <a:pPr marL="0" lvl="1"/>
            <a:r>
              <a:rPr lang="en-US" altLang="zh-CN" sz="2400" spc="225" dirty="0" smtClean="0">
                <a:solidFill>
                  <a:schemeClr val="bg1"/>
                </a:solidFill>
                <a:latin typeface="微软雅黑" panose="020B0503020204020204" pitchFamily="34" charset="-122"/>
                <a:ea typeface="微软雅黑" panose="020B0503020204020204" pitchFamily="34" charset="-122"/>
              </a:rPr>
              <a:t>3</a:t>
            </a:r>
            <a:endParaRPr lang="zh-CN" altLang="en-US" sz="2400" spc="225" dirty="0">
              <a:solidFill>
                <a:schemeClr val="bg1"/>
              </a:solidFill>
              <a:latin typeface="微软雅黑" panose="020B0503020204020204" pitchFamily="34" charset="-122"/>
              <a:ea typeface="微软雅黑" panose="020B0503020204020204" pitchFamily="34" charset="-122"/>
            </a:endParaRPr>
          </a:p>
        </p:txBody>
      </p:sp>
      <p:sp>
        <p:nvSpPr>
          <p:cNvPr id="158" name="矩形 39"/>
          <p:cNvSpPr>
            <a:spLocks noChangeArrowheads="1"/>
          </p:cNvSpPr>
          <p:nvPr/>
        </p:nvSpPr>
        <p:spPr bwMode="auto">
          <a:xfrm>
            <a:off x="683713" y="-50800"/>
            <a:ext cx="4281352" cy="506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nSpc>
                <a:spcPct val="150000"/>
              </a:lnSpc>
              <a:spcBef>
                <a:spcPts val="750"/>
              </a:spcBef>
            </a:pPr>
            <a:r>
              <a:rPr lang="zh-CN" altLang="en-US" b="1" dirty="0" smtClean="0">
                <a:solidFill>
                  <a:schemeClr val="accent3"/>
                </a:solidFill>
                <a:latin typeface="微软雅黑" panose="020B0503020204020204" pitchFamily="34" charset="-122"/>
                <a:ea typeface="微软雅黑" panose="020B0503020204020204" pitchFamily="34" charset="-122"/>
                <a:cs typeface="宋体" panose="02010600030101010101" pitchFamily="2" charset="-122"/>
              </a:rPr>
              <a:t>构建了幼儿园户外体育游戏园本课程</a:t>
            </a:r>
            <a:endParaRPr lang="zh-CN" altLang="en-US" sz="1400" b="1" dirty="0">
              <a:solidFill>
                <a:schemeClr val="accent3"/>
              </a:solidFill>
              <a:latin typeface="微软雅黑" panose="020B0503020204020204" pitchFamily="34" charset="-122"/>
              <a:ea typeface="微软雅黑" panose="020B0503020204020204" pitchFamily="34" charset="-122"/>
              <a:cs typeface="宋体" panose="02010600030101010101" pitchFamily="2" charset="-122"/>
            </a:endParaRPr>
          </a:p>
        </p:txBody>
      </p:sp>
      <p:pic>
        <p:nvPicPr>
          <p:cNvPr id="7" name="图片 6" descr="C:\Users\Administrator\Desktop\照片\QQ图片20220505142739.jpgQQ图片20220505142739"/>
          <p:cNvPicPr>
            <a:picLocks noChangeAspect="1"/>
          </p:cNvPicPr>
          <p:nvPr/>
        </p:nvPicPr>
        <p:blipFill>
          <a:blip r:embed="rId4"/>
          <a:srcRect/>
          <a:stretch>
            <a:fillRect/>
          </a:stretch>
        </p:blipFill>
        <p:spPr>
          <a:xfrm>
            <a:off x="4643755" y="1347470"/>
            <a:ext cx="3398520" cy="3103880"/>
          </a:xfrm>
          <a:prstGeom prst="ellipse">
            <a:avLst/>
          </a:prstGeom>
          <a:ln>
            <a:solidFill>
              <a:schemeClr val="accent3"/>
            </a:solidFill>
          </a:ln>
        </p:spPr>
      </p:pic>
      <p:sp>
        <p:nvSpPr>
          <p:cNvPr id="9" name="椭圆形标注 8"/>
          <p:cNvSpPr/>
          <p:nvPr/>
        </p:nvSpPr>
        <p:spPr>
          <a:xfrm>
            <a:off x="4859655" y="367030"/>
            <a:ext cx="2109470" cy="871855"/>
          </a:xfrm>
          <a:prstGeom prst="wedgeEllipseCallout">
            <a:avLst>
              <a:gd name="adj1" fmla="val -21342"/>
              <a:gd name="adj2" fmla="val 65161"/>
            </a:avLst>
          </a:prstGeom>
        </p:spPr>
        <p:style>
          <a:lnRef idx="2">
            <a:schemeClr val="accent3"/>
          </a:lnRef>
          <a:fillRef idx="1">
            <a:schemeClr val="lt1"/>
          </a:fillRef>
          <a:effectRef idx="0">
            <a:schemeClr val="accent3"/>
          </a:effectRef>
          <a:fontRef idx="minor">
            <a:schemeClr val="dk1"/>
          </a:fontRef>
        </p:style>
        <p:txBody>
          <a:bodyPr rtlCol="0" anchor="ctr"/>
          <a:p>
            <a:pPr algn="ctr"/>
            <a:r>
              <a:rPr lang="en-US" altLang="zh-CN" sz="1400" b="1">
                <a:solidFill>
                  <a:schemeClr val="accent1"/>
                </a:solidFill>
                <a:sym typeface="+mn-ea"/>
              </a:rPr>
              <a:t> </a:t>
            </a:r>
            <a:r>
              <a:rPr lang="zh-CN" altLang="en-US" sz="1400" b="1">
                <a:solidFill>
                  <a:schemeClr val="accent1"/>
                </a:solidFill>
                <a:sym typeface="+mn-ea"/>
              </a:rPr>
              <a:t>各年龄段幼儿的动作技能</a:t>
            </a:r>
            <a:endParaRPr lang="zh-CN" altLang="en-US" sz="1400" b="1">
              <a:solidFill>
                <a:schemeClr val="accent1"/>
              </a:solidFill>
            </a:endParaRPr>
          </a:p>
          <a:p>
            <a:pPr algn="ctr"/>
            <a:endParaRPr lang="zh-CN" altLang="en-US" sz="1400" b="1">
              <a:solidFill>
                <a:schemeClr val="accent1"/>
              </a:solidFill>
            </a:endParaRPr>
          </a:p>
        </p:txBody>
      </p:sp>
    </p:spTree>
  </p:cSld>
  <p:clrMapOvr>
    <a:masterClrMapping/>
  </p:clrMapOvr>
  <p:transition/>
</p:sld>
</file>

<file path=ppt/tags/tag1.xml><?xml version="1.0" encoding="utf-8"?>
<p:tagLst xmlns:p="http://schemas.openxmlformats.org/presentationml/2006/main">
  <p:tag name="KSO_WM_UNIT_TABLE_BEAUTIFY" val="smartTable{78911657-b112-4fe1-87da-457b531ff4a9}"/>
  <p:tag name="TABLE_ENDDRAG_ORIGIN_RECT" val="420*271"/>
  <p:tag name="TABLE_ENDDRAG_RECT" val="269*120*420*271"/>
</p:tagLst>
</file>

<file path=ppt/theme/theme1.xml><?xml version="1.0" encoding="utf-8"?>
<a:theme xmlns:a="http://schemas.openxmlformats.org/drawingml/2006/main" name="Office 主题​​">
  <a:themeElements>
    <a:clrScheme name="四色华丽色系">
      <a:dk1>
        <a:sysClr val="windowText" lastClr="000000"/>
      </a:dk1>
      <a:lt1>
        <a:sysClr val="window" lastClr="FFFFFF"/>
      </a:lt1>
      <a:dk2>
        <a:srgbClr val="2F2F2F"/>
      </a:dk2>
      <a:lt2>
        <a:srgbClr val="FFFFF4"/>
      </a:lt2>
      <a:accent1>
        <a:srgbClr val="FC6E5B"/>
      </a:accent1>
      <a:accent2>
        <a:srgbClr val="FBC75D"/>
      </a:accent2>
      <a:accent3>
        <a:srgbClr val="66BFBC"/>
      </a:accent3>
      <a:accent4>
        <a:srgbClr val="8CC066"/>
      </a:accent4>
      <a:accent5>
        <a:srgbClr val="3F3F3F"/>
      </a:accent5>
      <a:accent6>
        <a:srgbClr val="262626"/>
      </a:accent6>
      <a:hlink>
        <a:srgbClr val="00D5D5"/>
      </a:hlink>
      <a:folHlink>
        <a:srgbClr val="DD00DD"/>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2255</Words>
  <Application>WPS 演示</Application>
  <PresentationFormat>全屏显示(16:9)</PresentationFormat>
  <Paragraphs>180</Paragraphs>
  <Slides>13</Slides>
  <Notes>0</Notes>
  <HiddenSlides>0</HiddenSlides>
  <MMClips>1</MMClips>
  <ScaleCrop>false</ScaleCrop>
  <HeadingPairs>
    <vt:vector size="6" baseType="variant">
      <vt:variant>
        <vt:lpstr>已用的字体</vt:lpstr>
      </vt:variant>
      <vt:variant>
        <vt:i4>10</vt:i4>
      </vt:variant>
      <vt:variant>
        <vt:lpstr>主题</vt:lpstr>
      </vt:variant>
      <vt:variant>
        <vt:i4>1</vt:i4>
      </vt:variant>
      <vt:variant>
        <vt:lpstr>幻灯片标题</vt:lpstr>
      </vt:variant>
      <vt:variant>
        <vt:i4>13</vt:i4>
      </vt:variant>
    </vt:vector>
  </HeadingPairs>
  <TitlesOfParts>
    <vt:vector size="24" baseType="lpstr">
      <vt:lpstr>Arial</vt:lpstr>
      <vt:lpstr>宋体</vt:lpstr>
      <vt:lpstr>Wingdings</vt:lpstr>
      <vt:lpstr>方正卡通简体</vt:lpstr>
      <vt:lpstr>微软雅黑</vt:lpstr>
      <vt:lpstr>方正启体简体</vt:lpstr>
      <vt:lpstr>Arial</vt:lpstr>
      <vt:lpstr>Calibri</vt:lpstr>
      <vt:lpstr>仿宋_GB2312</vt:lpstr>
      <vt:lpstr>Arial Unicode MS</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第五部分  点击此处输入您的标题</vt:lpstr>
      <vt:lpstr>PowerPoint 演示文稿</vt:lpstr>
    </vt:vector>
  </TitlesOfParts>
  <Company>Users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dc:title>
  <dc:creator>1; Windows 用户</dc:creator>
  <cp:keywords>1</cp:keywords>
  <dc:description>1</dc:description>
  <dc:subject>1</dc:subject>
  <cp:category>1</cp:category>
  <cp:lastModifiedBy>静@</cp:lastModifiedBy>
  <cp:revision>74</cp:revision>
  <dcterms:created xsi:type="dcterms:W3CDTF">2015-08-22T03:26:00Z</dcterms:created>
  <dcterms:modified xsi:type="dcterms:W3CDTF">2022-06-08T07:50:04Z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10B77ABD7FE346A5A995412C9BDC4B23</vt:lpwstr>
  </property>
  <property fmtid="{D5CDD505-2E9C-101B-9397-08002B2CF9AE}" pid="3" name="KSOProductBuildVer">
    <vt:lpwstr>2052-11.1.0.10950</vt:lpwstr>
  </property>
</Properties>
</file>