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326" r:id="rId4"/>
    <p:sldId id="327" r:id="rId5"/>
    <p:sldId id="328" r:id="rId6"/>
    <p:sldId id="329" r:id="rId7"/>
    <p:sldId id="330" r:id="rId8"/>
    <p:sldId id="353" r:id="rId9"/>
    <p:sldId id="260" r:id="rId10"/>
    <p:sldId id="331" r:id="rId11"/>
    <p:sldId id="261" r:id="rId12"/>
    <p:sldId id="262" r:id="rId13"/>
    <p:sldId id="263" r:id="rId14"/>
    <p:sldId id="296" r:id="rId15"/>
    <p:sldId id="264" r:id="rId16"/>
    <p:sldId id="265" r:id="rId17"/>
    <p:sldId id="266" r:id="rId18"/>
    <p:sldId id="354" r:id="rId19"/>
    <p:sldId id="355" r:id="rId20"/>
    <p:sldId id="332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D60093"/>
    <a:srgbClr val="009900"/>
    <a:srgbClr val="9933FF"/>
    <a:srgbClr val="FF3399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-153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668588"/>
            <a:ext cx="8455025" cy="889000"/>
          </a:xfrm>
        </p:spPr>
        <p:txBody>
          <a:bodyPr/>
          <a:lstStyle>
            <a:lvl1pPr>
              <a:defRPr sz="4600" b="1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8113" y="3567113"/>
            <a:ext cx="6400800" cy="504825"/>
          </a:xfrm>
          <a:prstGeom prst="rect">
            <a:avLst/>
          </a:prstGeom>
          <a:effectLst>
            <a:outerShdw dist="17961" dir="2700000" algn="ctr" rotWithShape="0">
              <a:srgbClr val="FFFFFF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009900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effectLst>
            <a:outerShdw dist="17961" dir="2700000" algn="ctr" rotWithShape="0">
              <a:srgbClr val="000000"/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effectLst>
            <a:outerShdw dist="17961" dir="2700000" algn="ctr" rotWithShape="0">
              <a:srgbClr val="000000"/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effectLst>
            <a:outerShdw dist="17961" dir="2700000" algn="ctr" rotWithShape="0">
              <a:srgbClr val="000000"/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BAB928-8E0D-4CA6-83EC-DDFFC4C496A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41A34-8F10-4B17-A10B-653C478A07A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44D1A-F5E0-40D1-BDF6-6F14BAC2665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DB826-75B0-4C03-AFEB-07F2EC4110D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71496-801D-4B40-9FDE-AED8A89045B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51618-29AB-4C51-B231-34B04175E53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26CFB-6E52-4FAF-A64B-5917F56540A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60BA5-50C7-4272-B9E6-C57F38D6369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5849F-D82A-444D-9B27-3D190C359D2E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D6FC9-87DC-4DA9-B6CA-91BA1FBE22D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60C5B-4F4A-405D-862D-B1EECEE9D8E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ea typeface="宋体" panose="02010600030101010101" pitchFamily="2" charset="-122"/>
              </a:defRPr>
            </a:lvl1pPr>
          </a:lstStyle>
          <a:p>
            <a:fld id="{CB2248D7-0368-4662-83EA-148E9B6DB872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0.png"/><Relationship Id="rId7" Type="http://schemas.openxmlformats.org/officeDocument/2006/relationships/audio" Target="../media/audio3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" Target="slide11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4.wav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20.png"/><Relationship Id="rId3" Type="http://schemas.openxmlformats.org/officeDocument/2006/relationships/audio" Target="../media/audio3.wav"/><Relationship Id="rId2" Type="http://schemas.openxmlformats.org/officeDocument/2006/relationships/image" Target="../media/image18.png"/><Relationship Id="rId1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6.wav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audio" Target="../media/audio3.wav"/><Relationship Id="rId3" Type="http://schemas.openxmlformats.org/officeDocument/2006/relationships/image" Target="../media/image18.png"/><Relationship Id="rId2" Type="http://schemas.openxmlformats.org/officeDocument/2006/relationships/slide" Target="slide11.xml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7.wav"/><Relationship Id="rId2" Type="http://schemas.openxmlformats.org/officeDocument/2006/relationships/image" Target="../media/image20.png"/><Relationship Id="rId1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0.png"/><Relationship Id="rId3" Type="http://schemas.openxmlformats.org/officeDocument/2006/relationships/audio" Target="../media/audio8.wav"/><Relationship Id="rId2" Type="http://schemas.openxmlformats.org/officeDocument/2006/relationships/image" Target="../media/image18.png"/><Relationship Id="rId1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7.wav"/><Relationship Id="rId2" Type="http://schemas.openxmlformats.org/officeDocument/2006/relationships/image" Target="../media/image20.png"/><Relationship Id="rId1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audio" Target="../media/audio7.wav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tags" Target="../tags/tag3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9184" y="2274838"/>
            <a:ext cx="8022336" cy="2308324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>
                <a:ea typeface="宋体" panose="02010600030101010101" pitchFamily="2" charset="-122"/>
              </a:rPr>
              <a:t>Unit 6 </a:t>
            </a:r>
            <a:br>
              <a:rPr lang="en-US" altLang="zh-CN" sz="4800" dirty="0" smtClean="0">
                <a:ea typeface="宋体" panose="02010600030101010101" pitchFamily="2" charset="-122"/>
              </a:rPr>
            </a:br>
            <a:r>
              <a:rPr lang="en-US" altLang="zh-CN" sz="4800" dirty="0" smtClean="0">
                <a:ea typeface="宋体" panose="02010600030101010101" pitchFamily="2" charset="-122"/>
              </a:rPr>
              <a:t>I’d </a:t>
            </a:r>
            <a:r>
              <a:rPr lang="en-US" altLang="zh-CN" sz="4800" dirty="0">
                <a:ea typeface="宋体" panose="02010600030101010101" pitchFamily="2" charset="-122"/>
              </a:rPr>
              <a:t>like some fried fish with vegetables.</a:t>
            </a:r>
            <a:endParaRPr lang="en-US" altLang="zh-CN" sz="48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71270"/>
            <a:ext cx="1391072" cy="541714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dist="107763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Activity 2 </a:t>
            </a:r>
            <a:endParaRPr lang="en-US" altLang="zh-CN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1376042" y="152843"/>
            <a:ext cx="4223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circle</a:t>
            </a:r>
            <a:r>
              <a:rPr lang="en-US" altLang="zh-CN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</a:rPr>
              <a:t>.</a:t>
            </a:r>
            <a:endParaRPr lang="en-US" altLang="zh-CN" sz="2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anose="020B0503020204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391072" y="586345"/>
            <a:ext cx="5909813" cy="7287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剪去对角的矩形 8"/>
          <p:cNvSpPr/>
          <p:nvPr/>
        </p:nvSpPr>
        <p:spPr>
          <a:xfrm>
            <a:off x="6876256" y="27905"/>
            <a:ext cx="2267743" cy="470225"/>
          </a:xfrm>
          <a:prstGeom prst="snip2DiagRect">
            <a:avLst>
              <a:gd name="adj1" fmla="val 50000"/>
              <a:gd name="adj2" fmla="val 16667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 and speaking</a:t>
            </a:r>
            <a:endParaRPr lang="zh-CN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7" y="1556792"/>
            <a:ext cx="2987419" cy="1991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858" y="3953127"/>
            <a:ext cx="2960284" cy="1973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581833"/>
            <a:ext cx="2974497" cy="1983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矩形 12"/>
          <p:cNvSpPr/>
          <p:nvPr/>
        </p:nvSpPr>
        <p:spPr>
          <a:xfrm>
            <a:off x="267014" y="194078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0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endParaRPr lang="zh-CN" altLang="en-US" sz="5400" b="1" cap="none" spc="0" dirty="0">
              <a:ln w="11430"/>
              <a:solidFill>
                <a:srgbClr val="FF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445527" y="4293096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0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  <a:endParaRPr lang="zh-CN" altLang="en-US" sz="5400" b="1" cap="none" spc="0" dirty="0">
              <a:ln w="11430"/>
              <a:solidFill>
                <a:srgbClr val="FF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39325" y="1982429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0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endParaRPr lang="zh-CN" altLang="en-US" sz="5400" b="1" cap="none" spc="0" dirty="0">
              <a:ln w="11430"/>
              <a:solidFill>
                <a:srgbClr val="FF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Picture 60" descr="read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47" y="218117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72" y="4083526"/>
            <a:ext cx="3084401" cy="208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07.Unit6 (1).wav">
            <a:hlinkClick r:id="" action="ppaction://media"/>
          </p:cNvPr>
          <p:cNvPicPr>
            <a:picLocks noRot="1" noChangeAspect="1"/>
          </p:cNvPicPr>
          <p:nvPr>
            <a:wavAudioFile r:embed="rId7" name="07.Unit6 (1).wav"/>
          </p:nvPr>
        </p:nvPicPr>
        <p:blipFill>
          <a:blip r:embed="rId8" cstate="print"/>
          <a:stretch>
            <a:fillRect/>
          </a:stretch>
        </p:blipFill>
        <p:spPr>
          <a:xfrm>
            <a:off x="4714568" y="208936"/>
            <a:ext cx="360000" cy="360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9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7368076" cy="595207"/>
            <a:chOff x="12236" y="153353"/>
            <a:chExt cx="7368076" cy="595207"/>
          </a:xfrm>
        </p:grpSpPr>
        <p:sp>
          <p:nvSpPr>
            <p:cNvPr id="19462" name="Rectangle 6"/>
            <p:cNvSpPr>
              <a:spLocks noChangeArrowheads="1"/>
            </p:cNvSpPr>
            <p:nvPr/>
          </p:nvSpPr>
          <p:spPr bwMode="auto">
            <a:xfrm>
              <a:off x="12236" y="153353"/>
              <a:ext cx="1391072" cy="541714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dist="107763" dir="2700000" algn="ctr" rotWithShape="0">
                <a:schemeClr val="bg2"/>
              </a:outerShdw>
              <a:reflection blurRad="6350" stA="50000" endA="300" endPos="55000" dir="5400000" sy="-100000" algn="bl" rotWithShape="0"/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Activity 3</a:t>
              </a:r>
              <a:endPara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1505153" y="237652"/>
              <a:ext cx="4223613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Listen and judge.</a:t>
              </a:r>
              <a:endParaRPr lang="en-US" altLang="zh-C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470499" y="741273"/>
              <a:ext cx="5909813" cy="7287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9" name="剪去对角的矩形 8"/>
          <p:cNvSpPr/>
          <p:nvPr/>
        </p:nvSpPr>
        <p:spPr>
          <a:xfrm>
            <a:off x="6876256" y="1"/>
            <a:ext cx="2267743" cy="498130"/>
          </a:xfrm>
          <a:prstGeom prst="snip2DiagRect">
            <a:avLst>
              <a:gd name="adj1" fmla="val 50000"/>
              <a:gd name="adj2" fmla="val 16667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 and speaking</a:t>
            </a:r>
            <a:endParaRPr lang="zh-CN" alt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4569" y="959888"/>
            <a:ext cx="2742894" cy="277916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Emma has</a:t>
            </a:r>
            <a:endParaRPr lang="en-US" altLang="zh-CN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_______  to 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start.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A.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soup  </a:t>
            </a:r>
            <a:endParaRPr lang="en-US" altLang="zh-CN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B.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salad  </a:t>
            </a:r>
            <a:endParaRPr lang="en-US" altLang="zh-CN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C.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cake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46279" y="966836"/>
            <a:ext cx="2716739" cy="277221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Emma orders beef steak for _______.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A. starter  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B. main course  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C. dessert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44567" y="3980350"/>
            <a:ext cx="2716739" cy="277916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3. How would Emma like her steak done? 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A. medium  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B. well-done  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C. </a:t>
            </a:r>
            <a:r>
              <a:rPr lang="en-US" altLang="zh-CN" sz="2400" spc="-2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medium well-done</a:t>
            </a:r>
            <a:endParaRPr lang="zh-CN" altLang="en-US" sz="2400" spc="-21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63203" y="3968964"/>
            <a:ext cx="2716739" cy="277916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4. Emma thinks whiskey is _______. 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A. better 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B. worse  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C. stronger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60" descr="read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312" y="21471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/>
          <p:cNvCxnSpPr/>
          <p:nvPr/>
        </p:nvCxnSpPr>
        <p:spPr>
          <a:xfrm>
            <a:off x="919767" y="3200400"/>
            <a:ext cx="110146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295160" y="3200400"/>
            <a:ext cx="240690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5248311" y="6579631"/>
            <a:ext cx="179725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911844" y="5756031"/>
            <a:ext cx="158517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07.Unit6 (1).wav">
            <a:hlinkClick r:id="" action="ppaction://media"/>
          </p:cNvPr>
          <p:cNvPicPr>
            <a:picLocks noRot="1" noChangeAspect="1"/>
          </p:cNvPicPr>
          <p:nvPr>
            <a:wavAudioFile r:embed="rId3" name="07.Unit6 (1).wav"/>
          </p:nvPr>
        </p:nvPicPr>
        <p:blipFill>
          <a:blip r:embed="rId4" cstate="print"/>
          <a:stretch>
            <a:fillRect/>
          </a:stretch>
        </p:blipFill>
        <p:spPr>
          <a:xfrm>
            <a:off x="4331110" y="223684"/>
            <a:ext cx="360000" cy="360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79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19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0" y="1966745"/>
            <a:ext cx="5953696" cy="4525816"/>
          </a:xfrm>
          <a:prstGeom prst="cloudCallout">
            <a:avLst>
              <a:gd name="adj1" fmla="val 61058"/>
              <a:gd name="adj2" fmla="val -49569"/>
            </a:avLst>
          </a:prstGeom>
          <a:gradFill flip="none" rotWithShape="1">
            <a:gsLst>
              <a:gs pos="0">
                <a:srgbClr val="BAE420">
                  <a:tint val="66000"/>
                  <a:satMod val="160000"/>
                </a:srgbClr>
              </a:gs>
              <a:gs pos="50000">
                <a:srgbClr val="BAE420">
                  <a:tint val="44500"/>
                  <a:satMod val="160000"/>
                </a:srgbClr>
              </a:gs>
              <a:gs pos="100000">
                <a:srgbClr val="BAE420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chemeClr val="accent1"/>
            </a:solidFill>
            <a:prstDash val="soli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 I’d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like to </a:t>
            </a: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______ ______ a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mixed salad.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 The steak tastes </a:t>
            </a: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more ________  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with it.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3.  I’ll be back </a:t>
            </a: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_____ ____ _____ in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moment.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0"/>
            <a:ext cx="7368076" cy="595207"/>
            <a:chOff x="12236" y="153353"/>
            <a:chExt cx="7368076" cy="595207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2236" y="153353"/>
              <a:ext cx="1391072" cy="541714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dist="107763" dir="2700000" algn="ctr" rotWithShape="0">
                <a:schemeClr val="bg2"/>
              </a:outerShdw>
              <a:reflection blurRad="6350" stA="50000" endA="300" endPos="55000" dir="5400000" sy="-100000" algn="bl" rotWithShape="0"/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Activity 4</a:t>
              </a:r>
              <a:endPara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1475656" y="267149"/>
              <a:ext cx="42236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Listen and complete.</a:t>
              </a:r>
              <a:endParaRPr lang="en-US" altLang="zh-C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470499" y="741273"/>
              <a:ext cx="5909813" cy="7287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5" name="剪去对角的矩形 24"/>
          <p:cNvSpPr/>
          <p:nvPr/>
        </p:nvSpPr>
        <p:spPr>
          <a:xfrm>
            <a:off x="6876256" y="1"/>
            <a:ext cx="2267743" cy="498130"/>
          </a:xfrm>
          <a:prstGeom prst="snip2DiagRect">
            <a:avLst>
              <a:gd name="adj1" fmla="val 50000"/>
              <a:gd name="adj2" fmla="val 16667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 and speaking</a:t>
            </a:r>
            <a:endParaRPr lang="zh-CN" alt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wine-world.com/UserFiles/images/2013/lisx/4/01-ordering-food-13062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738" y="1034648"/>
            <a:ext cx="3623431" cy="204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60" descr="rea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47" y="224067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8351" y="2645184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start</a:t>
            </a:r>
            <a:endParaRPr lang="zh-CN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8008" y="3112733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with</a:t>
            </a:r>
            <a:endParaRPr lang="zh-CN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25440" y="4044687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delicious</a:t>
            </a:r>
            <a:endParaRPr lang="zh-CN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830746" y="5089779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order</a:t>
            </a:r>
            <a:endParaRPr lang="zh-CN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92100" y="5104528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your</a:t>
            </a:r>
            <a:endParaRPr lang="zh-CN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701916" y="4611098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with</a:t>
            </a:r>
            <a:endParaRPr lang="zh-CN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07.Unit6 (1).wav">
            <a:hlinkClick r:id="" action="ppaction://media"/>
          </p:cNvPr>
          <p:cNvPicPr>
            <a:picLocks noRot="1" noChangeAspect="1"/>
          </p:cNvPicPr>
          <p:nvPr>
            <a:wavAudioFile r:embed="rId4" name="07.Unit6 (1).wav"/>
          </p:nvPr>
        </p:nvPicPr>
        <p:blipFill>
          <a:blip r:embed="rId5" cstate="print"/>
          <a:stretch>
            <a:fillRect/>
          </a:stretch>
        </p:blipFill>
        <p:spPr>
          <a:xfrm>
            <a:off x="5039033" y="223685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9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 animBg="1"/>
      <p:bldP spid="2" grpId="0"/>
      <p:bldP spid="4" grpId="0"/>
      <p:bldP spid="22" grpId="0"/>
      <p:bldP spid="23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对角的矩形 8"/>
          <p:cNvSpPr/>
          <p:nvPr/>
        </p:nvSpPr>
        <p:spPr>
          <a:xfrm>
            <a:off x="6516216" y="1"/>
            <a:ext cx="2627783" cy="498130"/>
          </a:xfrm>
          <a:prstGeom prst="snip2DiagRect">
            <a:avLst>
              <a:gd name="adj1" fmla="val 50000"/>
              <a:gd name="adj2" fmla="val 16667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 and speaking</a:t>
            </a:r>
            <a:endParaRPr lang="zh-CN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827584" y="534198"/>
            <a:ext cx="7920880" cy="6099221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 w="38100">
            <a:solidFill>
              <a:srgbClr val="00CCFF"/>
            </a:solidFill>
            <a:rou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468447" y="582986"/>
            <a:ext cx="6772876" cy="60016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52500"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defTabSz="952500"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defTabSz="952500"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defTabSz="952500"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defTabSz="952500"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defTabSz="952500" fontAlgn="base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defTabSz="952500" fontAlgn="base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defTabSz="952500" fontAlgn="base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defTabSz="952500" fontAlgn="base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>
              <a:defRPr/>
            </a:pPr>
            <a:r>
              <a:rPr lang="en-US" altLang="zh-CN" dirty="0" smtClean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Waiter</a:t>
            </a:r>
            <a:r>
              <a:rPr lang="en-US" altLang="zh-CN" dirty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:  Excuse me, can I take your order now?</a:t>
            </a:r>
            <a:endParaRPr lang="en-US" altLang="zh-CN" dirty="0">
              <a:solidFill>
                <a:srgbClr val="000000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Emma:  Yes, I’d like to start with a mixed salad.</a:t>
            </a:r>
            <a:endParaRPr lang="en-US" altLang="zh-CN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dirty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Waiter:  What would you like to have for </a:t>
            </a:r>
            <a:r>
              <a:rPr lang="en-US" altLang="zh-CN" dirty="0" smtClean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the</a:t>
            </a:r>
            <a:endParaRPr lang="en-US" altLang="zh-CN" dirty="0" smtClean="0">
              <a:solidFill>
                <a:srgbClr val="000000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dirty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             </a:t>
            </a:r>
            <a:r>
              <a:rPr lang="en-US" altLang="zh-CN" dirty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main course?</a:t>
            </a:r>
            <a:endParaRPr lang="en-US" altLang="zh-CN" dirty="0">
              <a:solidFill>
                <a:srgbClr val="000000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Emma:  I’d like a beef steak.</a:t>
            </a:r>
            <a:endParaRPr lang="en-US" altLang="zh-CN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dirty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Waiter:  How would you like your steak done?</a:t>
            </a:r>
            <a:endParaRPr lang="en-US" altLang="zh-CN" dirty="0">
              <a:solidFill>
                <a:srgbClr val="000000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Emma:  Medium.</a:t>
            </a:r>
            <a:endParaRPr lang="en-US" altLang="zh-CN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dirty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Waiter:  Anything to drink? Would you like </a:t>
            </a:r>
            <a:r>
              <a:rPr lang="en-US" altLang="zh-CN" dirty="0" smtClean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some</a:t>
            </a:r>
            <a:endParaRPr lang="en-US" altLang="zh-CN" dirty="0" smtClean="0">
              <a:solidFill>
                <a:srgbClr val="000000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dirty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            </a:t>
            </a:r>
            <a:r>
              <a:rPr lang="en-US" altLang="zh-CN" dirty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red wine? The steak tastes </a:t>
            </a:r>
            <a:r>
              <a:rPr lang="en-US" altLang="zh-CN" dirty="0" smtClean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more</a:t>
            </a:r>
            <a:endParaRPr lang="en-US" altLang="zh-CN" dirty="0" smtClean="0">
              <a:solidFill>
                <a:srgbClr val="000000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dirty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            delicious with </a:t>
            </a:r>
            <a:r>
              <a:rPr lang="en-US" altLang="zh-CN" dirty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it.</a:t>
            </a:r>
            <a:endParaRPr lang="en-US" altLang="zh-CN" dirty="0">
              <a:solidFill>
                <a:srgbClr val="000000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Emma:  I’d like something stronger. I think </a:t>
            </a:r>
            <a:r>
              <a:rPr lang="en-US" altLang="zh-CN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I’ll</a:t>
            </a:r>
            <a:endParaRPr lang="en-US" altLang="zh-CN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            </a:t>
            </a:r>
            <a:r>
              <a:rPr lang="en-US" altLang="zh-CN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have some whiskey.</a:t>
            </a:r>
            <a:endParaRPr lang="en-US" altLang="zh-CN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dirty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Waiter:  Okay, would you like some ice cubes?</a:t>
            </a:r>
            <a:endParaRPr lang="en-US" altLang="zh-CN" dirty="0">
              <a:solidFill>
                <a:srgbClr val="000000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Emma:  Yes, please.</a:t>
            </a:r>
            <a:endParaRPr lang="en-US" altLang="zh-CN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dirty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Waiter:  All right, I’ll be back with your order in </a:t>
            </a:r>
            <a:r>
              <a:rPr lang="en-US" altLang="zh-CN" dirty="0" smtClean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a</a:t>
            </a:r>
            <a:endParaRPr lang="en-US" altLang="zh-CN" dirty="0" smtClean="0">
              <a:solidFill>
                <a:srgbClr val="000000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altLang="zh-CN" dirty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            </a:t>
            </a:r>
            <a:r>
              <a:rPr lang="en-US" altLang="zh-CN" dirty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moment.</a:t>
            </a:r>
            <a:endParaRPr lang="zh-CN" altLang="en-US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" name="07.Unit6 (1).wav">
            <a:hlinkClick r:id="" action="ppaction://media"/>
          </p:cNvPr>
          <p:cNvPicPr>
            <a:picLocks noRot="1" noChangeAspect="1"/>
          </p:cNvPicPr>
          <p:nvPr>
            <a:wavAudioFile r:embed="rId1" name="07.Unit6 (1).wav"/>
          </p:nvPr>
        </p:nvPicPr>
        <p:blipFill>
          <a:blip r:embed="rId2" cstate="print"/>
          <a:stretch>
            <a:fillRect/>
          </a:stretch>
        </p:blipFill>
        <p:spPr>
          <a:xfrm>
            <a:off x="599768" y="489155"/>
            <a:ext cx="360000" cy="360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ol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9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7368076" cy="595207"/>
            <a:chOff x="12236" y="153353"/>
            <a:chExt cx="7368076" cy="595207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2236" y="153353"/>
              <a:ext cx="1391072" cy="541714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dist="107763" dir="2700000" algn="ctr" rotWithShape="0">
                <a:schemeClr val="bg2"/>
              </a:outerShdw>
              <a:reflection blurRad="6350" stA="50000" endA="300" endPos="55000" dir="5400000" sy="-100000" algn="bl" rotWithShape="0"/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Activity 5</a:t>
              </a:r>
              <a:endPara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1475656" y="267149"/>
              <a:ext cx="42236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Listen and repeat.</a:t>
              </a:r>
              <a:endParaRPr lang="en-US" altLang="zh-C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470499" y="741273"/>
              <a:ext cx="5909813" cy="7287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5" name="剪去对角的矩形 24"/>
          <p:cNvSpPr/>
          <p:nvPr/>
        </p:nvSpPr>
        <p:spPr>
          <a:xfrm>
            <a:off x="6512566" y="25605"/>
            <a:ext cx="2627783" cy="498130"/>
          </a:xfrm>
          <a:prstGeom prst="snip2DiagRect">
            <a:avLst>
              <a:gd name="adj1" fmla="val 50000"/>
              <a:gd name="adj2" fmla="val 16667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 and speaking</a:t>
            </a:r>
            <a:endParaRPr lang="zh-CN" alt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4945" y="856357"/>
            <a:ext cx="8565978" cy="581313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tabLst>
                <a:tab pos="854075" algn="l"/>
              </a:tabLst>
              <a:defRPr/>
            </a:pP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Waiter:    Excuse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me, can I take your order now?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tabLst>
                <a:tab pos="854075" algn="l"/>
              </a:tabLst>
              <a:defRPr/>
            </a:pPr>
            <a:r>
              <a:rPr lang="en-US" altLang="zh-CN" sz="2400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Emma:    Yes</a:t>
            </a:r>
            <a:r>
              <a:rPr lang="en-US" altLang="zh-CN" sz="24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, I’d like to start with mushroom soup.</a:t>
            </a:r>
            <a:endParaRPr lang="en-US" altLang="zh-CN" sz="2400" dirty="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tabLst>
                <a:tab pos="854075" algn="l"/>
              </a:tabLst>
              <a:defRPr/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Waiter:  </a:t>
            </a: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  What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would you like to have for the main course?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tabLst>
                <a:tab pos="854075" algn="l"/>
              </a:tabLst>
              <a:defRPr/>
            </a:pPr>
            <a:r>
              <a:rPr lang="en-US" altLang="zh-CN" sz="2400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Emma:    I’d</a:t>
            </a:r>
            <a:r>
              <a:rPr lang="en-US" altLang="zh-CN" sz="24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	like	some	fried	fish	with	vegetables.</a:t>
            </a:r>
            <a:endParaRPr lang="en-US" altLang="zh-CN" sz="2400" dirty="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tabLst>
                <a:tab pos="854075" algn="l"/>
              </a:tabLst>
              <a:defRPr/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Waiter:  </a:t>
            </a: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  With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tomatoes or with potatoes?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tabLst>
                <a:tab pos="854075" algn="l"/>
              </a:tabLst>
              <a:defRPr/>
            </a:pPr>
            <a:r>
              <a:rPr lang="en-US" altLang="zh-CN" sz="2400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Emma:    Lettuce</a:t>
            </a:r>
            <a:r>
              <a:rPr lang="en-US" altLang="zh-CN" sz="24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	is	fine.</a:t>
            </a:r>
            <a:endParaRPr lang="en-US" altLang="zh-CN" sz="2400" dirty="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tabLst>
                <a:tab pos="854075" algn="l"/>
              </a:tabLst>
              <a:defRPr/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Waiter:  </a:t>
            </a: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  Anything to drink? Would you like to have some</a:t>
            </a:r>
            <a:endParaRPr lang="en-US" altLang="zh-CN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tabLst>
                <a:tab pos="854075" algn="l"/>
              </a:tabLst>
              <a:defRPr/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	</a:t>
            </a: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      wine? The fried fish tastes more delicious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with it.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tabLst>
                <a:tab pos="854075" algn="l"/>
              </a:tabLst>
              <a:defRPr/>
            </a:pPr>
            <a:r>
              <a:rPr lang="en-US" altLang="zh-CN" sz="24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Emma:  </a:t>
            </a:r>
            <a:r>
              <a:rPr lang="en-US" altLang="zh-CN" sz="2400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  I </a:t>
            </a:r>
            <a:r>
              <a:rPr lang="en-US" altLang="zh-CN" sz="24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prefer a soft drink.</a:t>
            </a:r>
            <a:endParaRPr lang="en-US" altLang="zh-CN" sz="2400" dirty="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tabLst>
                <a:tab pos="854075" algn="l"/>
              </a:tabLst>
              <a:defRPr/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Waiter:  </a:t>
            </a: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  How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about a cup of ice tea with lemon?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tabLst>
                <a:tab pos="854075" algn="l"/>
              </a:tabLst>
              <a:defRPr/>
            </a:pPr>
            <a:r>
              <a:rPr lang="en-US" altLang="zh-CN" sz="24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Emma:  </a:t>
            </a:r>
            <a:r>
              <a:rPr lang="en-US" altLang="zh-CN" sz="2400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  I’d </a:t>
            </a:r>
            <a:r>
              <a:rPr lang="en-US" altLang="zh-CN" sz="24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like something warmer. A cup of black tea</a:t>
            </a:r>
            <a:r>
              <a:rPr lang="en-US" altLang="zh-CN" sz="2400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,</a:t>
            </a:r>
            <a:endParaRPr lang="en-US" altLang="zh-CN" sz="2400" dirty="0" smtClean="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tabLst>
                <a:tab pos="854075" algn="l"/>
              </a:tabLst>
              <a:defRPr/>
            </a:pPr>
            <a:r>
              <a:rPr lang="en-US" altLang="zh-CN" sz="2400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                please</a:t>
            </a:r>
            <a:r>
              <a:rPr lang="en-US" altLang="zh-CN" sz="24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  <a:endParaRPr lang="en-US" altLang="zh-CN" sz="2400" dirty="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tabLst>
                <a:tab pos="854075" algn="l"/>
              </a:tabLst>
              <a:defRPr/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Waiter:  </a:t>
            </a: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  All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  <a:cs typeface="Arial" panose="020B0604020202020204" pitchFamily="34" charset="0"/>
              </a:rPr>
              <a:t>right. I’ll be back with your order in a moment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.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</p:txBody>
      </p:sp>
      <p:pic>
        <p:nvPicPr>
          <p:cNvPr id="9" name="Picture 60" descr="read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884" y="245176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07.Unit6 (2).wav">
            <a:hlinkClick r:id="" action="ppaction://media"/>
          </p:cNvPr>
          <p:cNvPicPr>
            <a:picLocks noRot="1" noChangeAspect="1"/>
          </p:cNvPicPr>
          <p:nvPr>
            <a:wavAudioFile r:embed="rId3" name="07.Unit6 (2).wav"/>
          </p:nvPr>
        </p:nvPicPr>
        <p:blipFill>
          <a:blip r:embed="rId4" cstate="print"/>
          <a:stretch>
            <a:fillRect/>
          </a:stretch>
        </p:blipFill>
        <p:spPr>
          <a:xfrm>
            <a:off x="5039032" y="23843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对角的矩形 8"/>
          <p:cNvSpPr/>
          <p:nvPr/>
        </p:nvSpPr>
        <p:spPr>
          <a:xfrm>
            <a:off x="6516216" y="1"/>
            <a:ext cx="2627783" cy="498130"/>
          </a:xfrm>
          <a:prstGeom prst="snip2DiagRect">
            <a:avLst>
              <a:gd name="adj1" fmla="val 50000"/>
              <a:gd name="adj2" fmla="val 16667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 and speaking</a:t>
            </a:r>
            <a:endParaRPr lang="zh-CN" alt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827584" y="498131"/>
            <a:ext cx="7920880" cy="6099221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 w="38100">
            <a:solidFill>
              <a:srgbClr val="00CCFF"/>
            </a:solidFill>
            <a:rou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4D5B6B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468446" y="668215"/>
            <a:ext cx="6784599" cy="5674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defTabSz="952500"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defTabSz="952500"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defTabSz="952500"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defTabSz="952500"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defTabSz="952500"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defTabSz="952500" fontAlgn="base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defTabSz="952500" fontAlgn="base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defTabSz="952500" fontAlgn="base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defTabSz="952500" fontAlgn="base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服务员</a:t>
            </a:r>
            <a:r>
              <a:rPr lang="en-US" altLang="zh-CN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:	</a:t>
            </a:r>
            <a:r>
              <a:rPr lang="zh-CN" alt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打扰</a:t>
            </a:r>
            <a:r>
              <a:rPr lang="zh-CN" alt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一下，您现在需要点餐了吗？</a:t>
            </a:r>
            <a:endParaRPr lang="zh-CN" altLang="en-US" sz="20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altLang="zh-CN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  Emma:	</a:t>
            </a:r>
            <a:r>
              <a:rPr lang="zh-CN" alt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是</a:t>
            </a:r>
            <a:r>
              <a:rPr lang="zh-CN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的，先来一个蘑菇汤</a:t>
            </a:r>
            <a:r>
              <a:rPr lang="zh-CN" alt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。</a:t>
            </a:r>
            <a:endParaRPr lang="en-US" altLang="zh-CN" sz="2000" b="1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服务员</a:t>
            </a:r>
            <a:r>
              <a:rPr lang="en-US" altLang="zh-CN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:	</a:t>
            </a:r>
            <a:r>
              <a:rPr lang="zh-CN" alt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主菜</a:t>
            </a:r>
            <a:r>
              <a:rPr lang="zh-CN" alt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您想吃点什么？</a:t>
            </a:r>
            <a:endParaRPr lang="zh-CN" altLang="en-US" sz="20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altLang="zh-CN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  Emma:	</a:t>
            </a:r>
            <a:r>
              <a:rPr lang="zh-CN" alt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我</a:t>
            </a:r>
            <a:r>
              <a:rPr lang="zh-CN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想来一份炸鱼和蔬菜。</a:t>
            </a:r>
            <a:endParaRPr lang="zh-CN" alt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服务员</a:t>
            </a:r>
            <a:r>
              <a:rPr lang="en-US" altLang="zh-CN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:	</a:t>
            </a:r>
            <a:r>
              <a:rPr lang="zh-CN" alt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配餐</a:t>
            </a:r>
            <a:r>
              <a:rPr lang="zh-CN" alt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要西红柿还是土豆？</a:t>
            </a:r>
            <a:endParaRPr lang="zh-CN" altLang="en-US" sz="20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altLang="zh-CN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  Emma:	</a:t>
            </a:r>
            <a:r>
              <a:rPr lang="zh-CN" alt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生菜</a:t>
            </a:r>
            <a:r>
              <a:rPr lang="zh-CN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就好。</a:t>
            </a:r>
            <a:endParaRPr lang="zh-CN" alt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服务员</a:t>
            </a:r>
            <a:r>
              <a:rPr lang="en-US" altLang="zh-CN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:	</a:t>
            </a:r>
            <a:r>
              <a:rPr lang="zh-CN" alt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要</a:t>
            </a:r>
            <a:r>
              <a:rPr lang="zh-CN" alt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喝点什么吗？要不要来点红酒？炸鱼配着红</a:t>
            </a:r>
            <a:r>
              <a:rPr lang="zh-CN" alt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酒味</a:t>
            </a:r>
            <a:endParaRPr lang="en-US" altLang="zh-CN" sz="2000" b="1" dirty="0" smtClean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altLang="zh-CN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      </a:t>
            </a:r>
            <a:r>
              <a:rPr lang="zh-CN" alt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道</a:t>
            </a:r>
            <a:r>
              <a:rPr lang="zh-CN" alt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会更好。</a:t>
            </a:r>
            <a:endParaRPr lang="zh-CN" altLang="en-US" sz="20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altLang="zh-CN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  Emma:	</a:t>
            </a:r>
            <a:r>
              <a:rPr lang="zh-CN" alt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我</a:t>
            </a:r>
            <a:r>
              <a:rPr lang="zh-CN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更喜欢软饮料。</a:t>
            </a:r>
            <a:endParaRPr lang="zh-CN" alt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服务员</a:t>
            </a:r>
            <a:r>
              <a:rPr lang="en-US" altLang="zh-CN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:	</a:t>
            </a:r>
            <a:r>
              <a:rPr lang="zh-CN" alt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柠檬</a:t>
            </a:r>
            <a:r>
              <a:rPr lang="zh-CN" alt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冰茶怎么样？</a:t>
            </a:r>
            <a:endParaRPr lang="zh-CN" altLang="en-US" sz="20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altLang="zh-CN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  Emma:	</a:t>
            </a:r>
            <a:r>
              <a:rPr lang="zh-CN" alt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我</a:t>
            </a:r>
            <a:r>
              <a:rPr lang="zh-CN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喜欢热一点的。请给我一杯红茶吧。</a:t>
            </a:r>
            <a:endParaRPr lang="zh-CN" alt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服务员</a:t>
            </a:r>
            <a:r>
              <a:rPr lang="en-US" altLang="zh-CN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:	</a:t>
            </a:r>
            <a:r>
              <a:rPr lang="zh-CN" alt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好的</a:t>
            </a:r>
            <a:r>
              <a:rPr lang="zh-CN" alt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。稍后我就给您上菜。</a:t>
            </a:r>
            <a:endParaRPr lang="zh-CN" altLang="en-US" sz="20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" name="07.Unit6 (2).wav">
            <a:hlinkClick r:id="" action="ppaction://media"/>
          </p:cNvPr>
          <p:cNvPicPr>
            <a:picLocks noRot="1" noChangeAspect="1"/>
          </p:cNvPicPr>
          <p:nvPr>
            <a:wavAudioFile r:embed="rId1" name="07.Unit6 (2).wav"/>
          </p:nvPr>
        </p:nvPicPr>
        <p:blipFill>
          <a:blip r:embed="rId2" cstate="print"/>
          <a:stretch>
            <a:fillRect/>
          </a:stretch>
        </p:blipFill>
        <p:spPr>
          <a:xfrm>
            <a:off x="452284" y="680883"/>
            <a:ext cx="360000" cy="360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ol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7368076" cy="595207"/>
            <a:chOff x="12236" y="153353"/>
            <a:chExt cx="7368076" cy="595207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2236" y="153353"/>
              <a:ext cx="1391072" cy="541714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dist="107763" dir="2700000" algn="ctr" rotWithShape="0">
                <a:schemeClr val="bg2"/>
              </a:outerShdw>
              <a:reflection blurRad="6350" stA="50000" endA="300" endPos="55000" dir="5400000" sy="-100000" algn="bl" rotWithShape="0"/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Activity 6</a:t>
              </a:r>
              <a:endPara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1475656" y="267149"/>
              <a:ext cx="42236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Practice and act</a:t>
              </a:r>
              <a:r>
                <a:rPr lang="en-US" altLang="zh-CN" sz="24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altLang="zh-CN" sz="2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470499" y="741273"/>
              <a:ext cx="5909813" cy="7287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5" name="剪去对角的矩形 24"/>
          <p:cNvSpPr/>
          <p:nvPr/>
        </p:nvSpPr>
        <p:spPr>
          <a:xfrm>
            <a:off x="6516216" y="1"/>
            <a:ext cx="2627783" cy="498130"/>
          </a:xfrm>
          <a:prstGeom prst="snip2DiagRect">
            <a:avLst>
              <a:gd name="adj1" fmla="val 50000"/>
              <a:gd name="adj2" fmla="val 16667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 and speaking</a:t>
            </a:r>
            <a:endParaRPr lang="zh-CN" alt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92" y="1109448"/>
            <a:ext cx="4081735" cy="278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标注 4"/>
          <p:cNvSpPr/>
          <p:nvPr/>
        </p:nvSpPr>
        <p:spPr>
          <a:xfrm>
            <a:off x="4026310" y="1138377"/>
            <a:ext cx="5117689" cy="2843687"/>
          </a:xfrm>
          <a:prstGeom prst="wedgeRectCallout">
            <a:avLst>
              <a:gd name="adj1" fmla="val -62243"/>
              <a:gd name="adj2" fmla="val -101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altLang="zh-CN" sz="2400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A: Can I take your order now?/ </a:t>
            </a:r>
            <a:r>
              <a:rPr lang="en-US" altLang="zh-CN" sz="2400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endParaRPr lang="en-US" altLang="zh-CN" sz="2400" i="1" dirty="0" smtClean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en-US" altLang="zh-CN" sz="2400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400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would </a:t>
            </a:r>
            <a:r>
              <a:rPr lang="en-US" altLang="zh-CN" sz="2400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like to start with?</a:t>
            </a:r>
            <a:endParaRPr lang="en-US" altLang="zh-CN" sz="2400" i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en-US" altLang="zh-CN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B:  I’d like….</a:t>
            </a:r>
            <a:endParaRPr lang="en-US" altLang="zh-CN" sz="2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en-US" altLang="zh-CN" sz="2400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A: What would you like to have </a:t>
            </a:r>
            <a:r>
              <a:rPr lang="en-US" altLang="zh-CN" sz="2400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endParaRPr lang="en-US" altLang="zh-CN" sz="2400" i="1" dirty="0" smtClean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en-US" altLang="zh-CN" sz="2400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400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zh-CN" sz="2400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main course?</a:t>
            </a:r>
            <a:endParaRPr lang="en-US" altLang="zh-CN" sz="2400" i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en-US" altLang="zh-CN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B:  I’d like….</a:t>
            </a:r>
            <a:endParaRPr lang="en-US" altLang="zh-CN" sz="2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en-US" altLang="zh-CN" sz="2400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A: Anything to drink?</a:t>
            </a:r>
            <a:endParaRPr lang="en-US" altLang="zh-CN" sz="2400" i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en-US" altLang="zh-CN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B:  I’d like….</a:t>
            </a:r>
            <a:endParaRPr lang="zh-CN" altLang="en-US" sz="2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-2" y="4254052"/>
          <a:ext cx="9144004" cy="219456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286001"/>
                <a:gridCol w="2286001"/>
                <a:gridCol w="2286001"/>
                <a:gridCol w="2286001"/>
              </a:tblGrid>
              <a:tr h="442848">
                <a:tc>
                  <a:txBody>
                    <a:bodyPr/>
                    <a:lstStyle/>
                    <a:p>
                      <a:endParaRPr lang="zh-CN" alt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Starter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Main course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drinks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33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Customer 1</a:t>
                      </a:r>
                      <a:endParaRPr lang="zh-CN" altLang="en-US" sz="2400" b="1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Corn soup</a:t>
                      </a:r>
                      <a:endParaRPr lang="zh-CN" altLang="en-US" sz="2400" b="1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Fried chicken</a:t>
                      </a:r>
                      <a:endParaRPr lang="zh-CN" altLang="en-US" sz="2400" b="1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Coco cola</a:t>
                      </a:r>
                      <a:endParaRPr lang="zh-CN" altLang="en-US" sz="2400" b="1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Customer 2</a:t>
                      </a:r>
                      <a:endParaRPr lang="zh-CN" altLang="en-US" sz="2400" b="1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Green salad</a:t>
                      </a:r>
                      <a:endParaRPr lang="zh-CN" altLang="en-US" sz="2400" b="1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Pork hamburger</a:t>
                      </a:r>
                      <a:endParaRPr lang="zh-CN" altLang="en-US" sz="2400" b="1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Orange juice</a:t>
                      </a:r>
                      <a:endParaRPr lang="zh-CN" altLang="en-US" sz="2400" b="1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Customer</a:t>
                      </a:r>
                      <a:r>
                        <a:rPr lang="en-US" altLang="zh-CN" sz="2400" b="1" baseline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3</a:t>
                      </a:r>
                      <a:endParaRPr lang="zh-CN" altLang="en-US" sz="2400" b="1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Seafood soup</a:t>
                      </a:r>
                      <a:endParaRPr lang="zh-CN" altLang="en-US" sz="2400" b="1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Beef steak</a:t>
                      </a:r>
                      <a:endParaRPr lang="zh-CN" altLang="en-US" sz="2400" b="1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Black coffee</a:t>
                      </a:r>
                      <a:endParaRPr lang="zh-CN" altLang="en-US" sz="2400" b="1" dirty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ol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ol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400" y="0"/>
            <a:ext cx="91306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07315" y="-22225"/>
            <a:ext cx="9323070" cy="70224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8983980" cy="67144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petal_20220517_164256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4470" y="73025"/>
            <a:ext cx="8940165" cy="6713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92075"/>
            <a:ext cx="9018905" cy="68084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petal_20220517_164256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4470" y="73025"/>
            <a:ext cx="8940165" cy="6713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06045"/>
            <a:ext cx="8944610" cy="66452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0190" y="67945"/>
            <a:ext cx="9271635" cy="67900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100965" y="-635"/>
            <a:ext cx="9157335" cy="68624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71270"/>
            <a:ext cx="1391072" cy="541714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dist="107763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Activity 1 </a:t>
            </a:r>
            <a:endParaRPr lang="en-US" altLang="zh-CN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1376042" y="152843"/>
            <a:ext cx="4223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and match</a:t>
            </a:r>
            <a:r>
              <a:rPr lang="en-US" altLang="zh-CN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</a:rPr>
              <a:t>.</a:t>
            </a:r>
            <a:endParaRPr lang="en-US" altLang="zh-CN" sz="2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anose="020B0503020204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391072" y="586345"/>
            <a:ext cx="5909813" cy="7287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剪去对角的矩形 8"/>
          <p:cNvSpPr/>
          <p:nvPr/>
        </p:nvSpPr>
        <p:spPr>
          <a:xfrm>
            <a:off x="7452320" y="27905"/>
            <a:ext cx="1691679" cy="470225"/>
          </a:xfrm>
          <a:prstGeom prst="snip2DiagRect">
            <a:avLst>
              <a:gd name="adj1" fmla="val 50000"/>
              <a:gd name="adj2" fmla="val 16667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in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图片 1"/>
          <p:cNvPicPr preferRelativeResize="0"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878" y="1551799"/>
            <a:ext cx="1836000" cy="1836000"/>
          </a:xfrm>
          <a:prstGeom prst="hexagon">
            <a:avLst/>
          </a:prstGeom>
          <a:ln w="57150">
            <a:solidFill>
              <a:srgbClr val="FF0000"/>
            </a:solidFill>
          </a:ln>
        </p:spPr>
      </p:pic>
      <p:sp>
        <p:nvSpPr>
          <p:cNvPr id="8" name="椭圆 7"/>
          <p:cNvSpPr/>
          <p:nvPr/>
        </p:nvSpPr>
        <p:spPr>
          <a:xfrm>
            <a:off x="3441305" y="2275679"/>
            <a:ext cx="350416" cy="353968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pic>
        <p:nvPicPr>
          <p:cNvPr id="4" name="图片 3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517058"/>
            <a:ext cx="1836000" cy="1836000"/>
          </a:xfrm>
          <a:prstGeom prst="hexagon">
            <a:avLst/>
          </a:prstGeom>
          <a:ln w="57150">
            <a:solidFill>
              <a:srgbClr val="FF0000"/>
            </a:solidFill>
          </a:ln>
        </p:spPr>
      </p:pic>
      <p:sp>
        <p:nvSpPr>
          <p:cNvPr id="17" name="椭圆 16"/>
          <p:cNvSpPr/>
          <p:nvPr/>
        </p:nvSpPr>
        <p:spPr>
          <a:xfrm>
            <a:off x="8554475" y="3184689"/>
            <a:ext cx="360040" cy="353968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6</a:t>
            </a:r>
            <a:endParaRPr lang="zh-CN" altLang="en-US" dirty="0"/>
          </a:p>
        </p:txBody>
      </p:sp>
      <p:pic>
        <p:nvPicPr>
          <p:cNvPr id="15" name="图片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725" y="3636279"/>
            <a:ext cx="1836000" cy="1836000"/>
          </a:xfrm>
          <a:prstGeom prst="hexagon">
            <a:avLst/>
          </a:prstGeom>
          <a:ln w="57150">
            <a:solidFill>
              <a:srgbClr val="FF0000"/>
            </a:solidFill>
          </a:ln>
        </p:spPr>
      </p:pic>
      <p:sp>
        <p:nvSpPr>
          <p:cNvPr id="18" name="椭圆 17"/>
          <p:cNvSpPr/>
          <p:nvPr/>
        </p:nvSpPr>
        <p:spPr>
          <a:xfrm>
            <a:off x="6947178" y="4339334"/>
            <a:ext cx="301017" cy="366087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5</a:t>
            </a:r>
            <a:endParaRPr lang="zh-CN" altLang="en-US" dirty="0"/>
          </a:p>
        </p:txBody>
      </p:sp>
      <p:pic>
        <p:nvPicPr>
          <p:cNvPr id="16" name="图片 15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40" y="1551799"/>
            <a:ext cx="1836000" cy="1836000"/>
          </a:xfrm>
          <a:prstGeom prst="hexagon">
            <a:avLst/>
          </a:prstGeom>
          <a:ln w="57150">
            <a:solidFill>
              <a:srgbClr val="FF0000"/>
            </a:solidFill>
          </a:ln>
        </p:spPr>
      </p:pic>
      <p:sp>
        <p:nvSpPr>
          <p:cNvPr id="19" name="椭圆 18"/>
          <p:cNvSpPr/>
          <p:nvPr/>
        </p:nvSpPr>
        <p:spPr>
          <a:xfrm>
            <a:off x="6916933" y="2275679"/>
            <a:ext cx="318730" cy="388239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grpSp>
        <p:nvGrpSpPr>
          <p:cNvPr id="25" name="组合 24"/>
          <p:cNvGrpSpPr/>
          <p:nvPr/>
        </p:nvGrpSpPr>
        <p:grpSpPr>
          <a:xfrm>
            <a:off x="1983878" y="3669119"/>
            <a:ext cx="1856409" cy="1836000"/>
            <a:chOff x="2347293" y="3844850"/>
            <a:chExt cx="1856409" cy="1530533"/>
          </a:xfrm>
        </p:grpSpPr>
        <p:pic>
          <p:nvPicPr>
            <p:cNvPr id="5" name="图片 4"/>
            <p:cNvPicPr preferRelativeResize="0"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293" y="3844850"/>
              <a:ext cx="1836000" cy="1530533"/>
            </a:xfrm>
            <a:prstGeom prst="hexagon">
              <a:avLst/>
            </a:prstGeom>
            <a:ln w="57150">
              <a:solidFill>
                <a:srgbClr val="FF0000"/>
              </a:solidFill>
            </a:ln>
          </p:spPr>
        </p:pic>
        <p:sp>
          <p:nvSpPr>
            <p:cNvPr id="20" name="椭圆 19"/>
            <p:cNvSpPr/>
            <p:nvPr/>
          </p:nvSpPr>
          <p:spPr>
            <a:xfrm>
              <a:off x="3775672" y="4411579"/>
              <a:ext cx="428030" cy="397074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3</a:t>
              </a:r>
              <a:endParaRPr lang="zh-CN" altLang="en-US" dirty="0"/>
            </a:p>
          </p:txBody>
        </p:sp>
      </p:grpSp>
      <p:pic>
        <p:nvPicPr>
          <p:cNvPr id="3" name="图片 2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5" y="2500454"/>
            <a:ext cx="1836000" cy="1836000"/>
          </a:xfrm>
          <a:prstGeom prst="hexagon">
            <a:avLst/>
          </a:prstGeom>
          <a:ln w="57150">
            <a:solidFill>
              <a:srgbClr val="FF0000"/>
            </a:solidFill>
          </a:ln>
        </p:spPr>
      </p:pic>
      <p:sp>
        <p:nvSpPr>
          <p:cNvPr id="21" name="椭圆 20"/>
          <p:cNvSpPr/>
          <p:nvPr/>
        </p:nvSpPr>
        <p:spPr>
          <a:xfrm>
            <a:off x="1691680" y="3210815"/>
            <a:ext cx="357697" cy="353968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10" name="六边形 9"/>
          <p:cNvSpPr/>
          <p:nvPr/>
        </p:nvSpPr>
        <p:spPr>
          <a:xfrm>
            <a:off x="3488055" y="2493010"/>
            <a:ext cx="2457450" cy="2028825"/>
          </a:xfrm>
          <a:prstGeom prst="hexagon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tasty hot </a:t>
            </a:r>
            <a:endParaRPr lang="en-US" altLang="zh-CN" sz="2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juicy sour </a:t>
            </a:r>
            <a:endParaRPr lang="en-US" altLang="zh-CN" sz="2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fresh  crispy</a:t>
            </a:r>
            <a:endParaRPr lang="zh-CN" altLang="en-US" sz="2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2717" y="1070717"/>
            <a:ext cx="14253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lemon tea</a:t>
            </a:r>
            <a:endParaRPr lang="zh-CN" altLang="en-US" sz="22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4634" y="5589240"/>
            <a:ext cx="859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zh-CN" dirty="0"/>
              <a:t>salad</a:t>
            </a:r>
            <a:endParaRPr lang="zh-CN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50985" y="4402452"/>
            <a:ext cx="1140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zh-CN" dirty="0" smtClean="0"/>
              <a:t>French fries</a:t>
            </a:r>
            <a:endParaRPr lang="zh-CN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854665" y="1070716"/>
            <a:ext cx="8435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zh-CN" dirty="0" smtClean="0"/>
              <a:t>pizza</a:t>
            </a:r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42787" y="2038911"/>
            <a:ext cx="859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zh-CN" dirty="0" smtClean="0"/>
              <a:t>steak</a:t>
            </a:r>
            <a:endParaRPr lang="zh-CN" alt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758125" y="5525487"/>
            <a:ext cx="12522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zh-CN" dirty="0" smtClean="0"/>
              <a:t>fried fish</a:t>
            </a:r>
            <a:endParaRPr lang="zh-CN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 animBg="1"/>
      <p:bldP spid="19" grpId="0" animBg="1"/>
      <p:bldP spid="21" grpId="0" animBg="1"/>
      <p:bldP spid="10" grpId="0" bldLvl="0" animBg="1"/>
      <p:bldP spid="11" grpId="0"/>
      <p:bldP spid="27" grpId="0"/>
      <p:bldP spid="28" grpId="0"/>
      <p:bldP spid="23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445" y="104775"/>
            <a:ext cx="8901430" cy="66636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698*4944*682*68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UNIT_PLACING_PICTURE_USER_VIEWPORT" val="{&quot;height&quot;:7128,&quot;width&quot;:9443}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698*4944*682*68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.xml><?xml version="1.0" encoding="utf-8"?>
<p:tagLst xmlns:p="http://schemas.openxmlformats.org/presentationml/2006/main">
  <p:tag name="KSO_WM_UNIT_PLACING_PICTURE_USER_VIEWPORT" val="{&quot;height&quot;:7128,&quot;width&quot;:9497}"/>
</p:tagLst>
</file>

<file path=ppt/theme/theme1.xml><?xml version="1.0" encoding="utf-8"?>
<a:theme xmlns:a="http://schemas.openxmlformats.org/drawingml/2006/main" name="Default Design">
  <a:themeElements>
    <a:clrScheme name="Default Design 1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99CC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CAE2AA"/>
      </a:accent5>
      <a:accent6>
        <a:srgbClr val="E7B900"/>
      </a:accent6>
      <a:hlink>
        <a:srgbClr val="FF9933"/>
      </a:hlink>
      <a:folHlink>
        <a:srgbClr val="5F5F5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9933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2668</Words>
  <Application>WPS 演示</Application>
  <PresentationFormat>全屏显示(4:3)</PresentationFormat>
  <Paragraphs>196</Paragraphs>
  <Slides>19</Slides>
  <Notes>0</Notes>
  <HiddenSlides>0</HiddenSlides>
  <MMClips>11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Arial</vt:lpstr>
      <vt:lpstr>宋体</vt:lpstr>
      <vt:lpstr>Wingdings</vt:lpstr>
      <vt:lpstr>Calibri</vt:lpstr>
      <vt:lpstr>Corbel</vt:lpstr>
      <vt:lpstr>Comic Sans MS</vt:lpstr>
      <vt:lpstr>Times New Roman</vt:lpstr>
      <vt:lpstr>幼圆</vt:lpstr>
      <vt:lpstr>微软雅黑</vt:lpstr>
      <vt:lpstr>Arial Unicode MS</vt:lpstr>
      <vt:lpstr>Default Design</vt:lpstr>
      <vt:lpstr>Unit 6  I’d like some fried fish with vegetables.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deepjyoti542</dc:creator>
  <cp:lastModifiedBy>Jeanne</cp:lastModifiedBy>
  <cp:revision>74</cp:revision>
  <dcterms:created xsi:type="dcterms:W3CDTF">2009-12-12T18:30:00Z</dcterms:created>
  <dcterms:modified xsi:type="dcterms:W3CDTF">2022-05-20T14:28:25Z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DCE3145889AC4548B02AA6EFC3E7AF24</vt:lpwstr>
  </property>
  <property fmtid="{D5CDD505-2E9C-101B-9397-08002B2CF9AE}" pid="3" name="KSOProductBuildVer">
    <vt:lpwstr>2052-11.1.0.10723</vt:lpwstr>
  </property>
</Properties>
</file>