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sldIdLst>
    <p:sldId id="268" r:id="rId3"/>
    <p:sldId id="256" r:id="rId4"/>
    <p:sldId id="263" r:id="rId5"/>
    <p:sldId id="375" r:id="rId6"/>
    <p:sldId id="265" r:id="rId7"/>
    <p:sldId id="376" r:id="rId8"/>
    <p:sldId id="337" r:id="rId9"/>
    <p:sldId id="338" r:id="rId10"/>
    <p:sldId id="340" r:id="rId11"/>
    <p:sldId id="341" r:id="rId12"/>
    <p:sldId id="373" r:id="rId13"/>
    <p:sldId id="374" r:id="rId14"/>
    <p:sldId id="277" r:id="rId15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Broadway" panose="04040905080002020502" pitchFamily="82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Euphemia" panose="020B0503040102020104" pitchFamily="34" charset="0"/>
      <p:regular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  <p:embeddedFont>
      <p:font typeface="仿宋" panose="02010609060101010101" pitchFamily="49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CC"/>
    <a:srgbClr val="A40C8E"/>
    <a:srgbClr val="8F218A"/>
    <a:srgbClr val="D834B5"/>
    <a:srgbClr val="24E824"/>
    <a:srgbClr val="FFFF66"/>
    <a:srgbClr val="9E1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BD48D2-088A-FE71-AD43-6C6CA7716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0D5992-3379-B504-A0F1-5E18A4CDB4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4FC3CB-85E5-D43B-227E-BB0FB7D311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FE884-CA8F-48EC-811E-D476319C58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93497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50AA5F-9873-07DB-E530-F64B596599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281EA0-6135-8603-68E6-14EA452BD4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2B4553-7B01-6431-9E89-698ECFC9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DAB6F-3CF3-455D-88D7-491E885D37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966935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6F5B21-14EF-4537-D8A8-31B65108A8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32721D-477D-0ED0-88A5-610FA7606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621D5F-DF9A-7E39-523C-BD3378E37A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1685D-5D56-42D6-9ED1-FF61C25EC6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754376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ED47CB-E3C0-9777-3862-C3B615B930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96BABF-1D7F-2467-54E0-D621B6F1A4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BBB6EA-E444-1FDD-30B2-5AD9B68A42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92339-A247-4098-A66C-46B37BB2C8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444392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E634E4-EBE5-F4BC-C3DC-FB741CE45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E15A42-CC1E-84AC-B352-06BA6FE641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D9803A9-74C9-1091-98D4-B2C157ED16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1DC64-DE1A-4EBA-9F53-4E4E82763E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785996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DA58FF-2E8E-2F02-D76B-F9C0C66CD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055D47-1FD5-1E1A-08E2-9102835188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C61492-34FD-E6F0-98DA-4C1BA51FE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3E3B-81D4-4ED8-8191-C36A400FF2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886151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0C239E5-1ADD-7C40-7578-A35FC7AA0D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7A1FFC-4443-92CA-2412-A1B20916C5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F2EBCD-6F67-C44A-F685-1721810A42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615D6-F7AF-43D5-BBA9-1C7A7B527D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784401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D8A4FB-0D46-8D48-5470-391F01A0A0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D5CFA0-F589-ACA0-5372-3697F2826B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34916D-A4F6-D2CB-BAF5-0031918CA6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BAB8-F280-4DEA-B933-ECC2FAB65D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12219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79C9FD-166D-E247-4A4B-0EC9F4D43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EC837D-C5CD-3D87-2989-F02EE09517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F655A-AA89-15DC-0DCD-C9852FDDC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49194-E028-4F37-B00E-377E545734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390914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81A9DD-7FC9-F37C-18F6-B97C571ED9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78F88F-751F-51B1-621C-93BB89795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F7169B-F15E-7879-43EF-639C2F7E1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0DD44-2C37-4CC1-AAB3-559CBF1CD7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384617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85148A-FB02-72B8-1CE4-B7C746121E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9135E8-4FD2-3FAC-15EB-93003D48D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8533E3-73D6-42AD-41F4-05554FC57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6BC62-F249-4E69-B3EC-3DC5524E99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490710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F9495E-01AF-DADA-8181-FA8E4AFBA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4136A4-3721-3993-B219-5748ACB468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3E0717-AB9D-69D0-C663-B5F02A4953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DB2DC-8A5F-4C78-8671-58149F2077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337454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CBD8A95-3840-2D82-DAD2-D6D6864C8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374EDD-EA78-9EB6-83A1-93AE541BB1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0F8EFE2-38E0-677E-8E54-06D00C6F6B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A000A76-8035-CABE-6708-3246D606B5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72FC47B-F36B-2EE8-6C5F-E2B1F8808C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A978C1-B2B5-47F5-ACCC-52513DB3C8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783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C:\Users\bobo\Desktop\U6-4.mp3" TargetMode="External"/><Relationship Id="rId1" Type="http://schemas.microsoft.com/office/2007/relationships/media" Target="file:///C:\Users\bobo\Desktop\U6-4.mp3" TargetMode="External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C:\Users\bobo\Desktop\U6-5-1.mp3" TargetMode="External"/><Relationship Id="rId1" Type="http://schemas.microsoft.com/office/2007/relationships/media" Target="file:///C:\Users\bobo\Desktop\U6-5-1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C:\Users\bobo\Desktop\U6-5-2.mp3" TargetMode="External"/><Relationship Id="rId1" Type="http://schemas.microsoft.com/office/2007/relationships/media" Target="file:///C:\Users\bobo\Desktop\U6-5-2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">
            <a:hlinkClick r:id="" action="ppaction://media"/>
            <a:extLst>
              <a:ext uri="{FF2B5EF4-FFF2-40B4-BE49-F238E27FC236}">
                <a16:creationId xmlns:a16="http://schemas.microsoft.com/office/drawing/2014/main" id="{ABB7297F-E639-BD0F-23DB-864C4D311F5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614" y="-99392"/>
            <a:ext cx="9146614" cy="69127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zh-CN" altLang="en-US" b="1" dirty="0">
                <a:solidFill>
                  <a:schemeClr val="tx2">
                    <a:lumMod val="75000"/>
                  </a:schemeClr>
                </a:solidFill>
              </a:rPr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547664" y="2348880"/>
            <a:ext cx="6192688" cy="2160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00496" y="210901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0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EB6BA53-C678-1F63-A2E4-E3FE491A0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971550"/>
            <a:ext cx="2365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CC0000"/>
                </a:solidFill>
              </a:rPr>
              <a:t>4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 Talk and act.</a:t>
            </a:r>
          </a:p>
        </p:txBody>
      </p:sp>
      <p:sp>
        <p:nvSpPr>
          <p:cNvPr id="20483" name="WordArt 3">
            <a:hlinkClick r:id="rId2" action="ppaction://hlinksldjump"/>
            <a:extLst>
              <a:ext uri="{FF2B5EF4-FFF2-40B4-BE49-F238E27FC236}">
                <a16:creationId xmlns:a16="http://schemas.microsoft.com/office/drawing/2014/main" id="{A0F8E796-2A5B-C354-36C6-FAA44D0E98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1863" y="188913"/>
            <a:ext cx="2951162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1" u="none" strike="noStrike" kern="10" cap="none" spc="0" normalizeH="0" baseline="0" noProof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Listening and speaking</a:t>
            </a:r>
            <a:endParaRPr kumimoji="0" lang="zh-CN" altLang="en-US" sz="2800" b="0" i="1" u="none" strike="noStrike" kern="10" cap="none" spc="0" normalizeH="0" baseline="0" noProof="0">
              <a:ln w="12700">
                <a:solidFill>
                  <a:srgbClr val="FFFFFF"/>
                </a:solidFill>
                <a:round/>
                <a:headEnd/>
                <a:tailEnd/>
              </a:ln>
              <a:solidFill>
                <a:srgbClr val="006699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31">
            <a:extLst>
              <a:ext uri="{FF2B5EF4-FFF2-40B4-BE49-F238E27FC236}">
                <a16:creationId xmlns:a16="http://schemas.microsoft.com/office/drawing/2014/main" id="{8341F6B2-70DA-BDD4-97F3-131A9853C4CF}"/>
              </a:ext>
            </a:extLst>
          </p:cNvPr>
          <p:cNvGrpSpPr>
            <a:grpSpLocks/>
          </p:cNvGrpSpPr>
          <p:nvPr/>
        </p:nvGrpSpPr>
        <p:grpSpPr bwMode="auto">
          <a:xfrm>
            <a:off x="417513" y="2000250"/>
            <a:ext cx="8297862" cy="1820863"/>
            <a:chOff x="417062" y="2000240"/>
            <a:chExt cx="8298342" cy="1821552"/>
          </a:xfrm>
        </p:grpSpPr>
        <p:pic>
          <p:nvPicPr>
            <p:cNvPr id="20490" name="图片 14" descr="408.png">
              <a:extLst>
                <a:ext uri="{FF2B5EF4-FFF2-40B4-BE49-F238E27FC236}">
                  <a16:creationId xmlns:a16="http://schemas.microsoft.com/office/drawing/2014/main" id="{D0A0D791-C42C-4332-B5E9-07F617777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8" y="2000240"/>
              <a:ext cx="8286776" cy="182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91" name="组合 30">
              <a:extLst>
                <a:ext uri="{FF2B5EF4-FFF2-40B4-BE49-F238E27FC236}">
                  <a16:creationId xmlns:a16="http://schemas.microsoft.com/office/drawing/2014/main" id="{742C79E5-E36E-D59D-B160-794CBF799E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062" y="2058978"/>
              <a:ext cx="8226904" cy="1532441"/>
              <a:chOff x="417062" y="2058978"/>
              <a:chExt cx="8226904" cy="1532441"/>
            </a:xfrm>
          </p:grpSpPr>
          <p:sp>
            <p:nvSpPr>
              <p:cNvPr id="20492" name="Rectangle 30">
                <a:extLst>
                  <a:ext uri="{FF2B5EF4-FFF2-40B4-BE49-F238E27FC236}">
                    <a16:creationId xmlns:a16="http://schemas.microsoft.com/office/drawing/2014/main" id="{204CC753-749C-A838-955B-12E72F87A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786" y="2058978"/>
                <a:ext cx="1083104" cy="1034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33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宋体" panose="02010600030101010101" pitchFamily="2" charset="-122"/>
                    <a:cs typeface="+mn-cs"/>
                  </a:rPr>
                  <a:t>Bob: 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宋体" panose="02010600030101010101" pitchFamily="2" charset="-122"/>
                    <a:cs typeface="+mn-cs"/>
                  </a:rPr>
                  <a:t>Doctor:</a:t>
                </a:r>
                <a:endPara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 Black" panose="020B0A040201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493" name="Rectangle 31">
                <a:extLst>
                  <a:ext uri="{FF2B5EF4-FFF2-40B4-BE49-F238E27FC236}">
                    <a16:creationId xmlns:a16="http://schemas.microsoft.com/office/drawing/2014/main" id="{BB95ADBE-1262-3C69-EB66-908772A22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7356" y="2067156"/>
                <a:ext cx="6786610" cy="1524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9933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宋体" panose="02010600030101010101" pitchFamily="2" charset="-122"/>
                    <a:cs typeface="+mn-cs"/>
                  </a:rPr>
                  <a:t>a terrible toothache, a week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宋体" panose="02010600030101010101" pitchFamily="2" charset="-122"/>
                    <a:cs typeface="+mn-cs"/>
                  </a:rPr>
                  <a:t>not serious, brush teeth, eat less sugar, take the medicine twice a day</a:t>
                </a:r>
              </a:p>
            </p:txBody>
          </p:sp>
          <p:sp>
            <p:nvSpPr>
              <p:cNvPr id="20494" name="Rectangle 30">
                <a:extLst>
                  <a:ext uri="{FF2B5EF4-FFF2-40B4-BE49-F238E27FC236}">
                    <a16:creationId xmlns:a16="http://schemas.microsoft.com/office/drawing/2014/main" id="{2ED33021-A1D2-9D2F-35B5-CAE967271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62" y="2111358"/>
                <a:ext cx="511600" cy="913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33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宋体" panose="02010600030101010101" pitchFamily="2" charset="-122"/>
                    <a:cs typeface="+mn-cs"/>
                  </a:rPr>
                  <a:t>1.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 Black" panose="020B0A040201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4" name="组合 32">
            <a:extLst>
              <a:ext uri="{FF2B5EF4-FFF2-40B4-BE49-F238E27FC236}">
                <a16:creationId xmlns:a16="http://schemas.microsoft.com/office/drawing/2014/main" id="{3EB41A96-24AE-6CD4-C08B-624DBAA855A3}"/>
              </a:ext>
            </a:extLst>
          </p:cNvPr>
          <p:cNvGrpSpPr>
            <a:grpSpLocks/>
          </p:cNvGrpSpPr>
          <p:nvPr/>
        </p:nvGrpSpPr>
        <p:grpSpPr bwMode="auto">
          <a:xfrm>
            <a:off x="428625" y="4108450"/>
            <a:ext cx="8297863" cy="1820863"/>
            <a:chOff x="428596" y="4107778"/>
            <a:chExt cx="8298342" cy="1821552"/>
          </a:xfrm>
        </p:grpSpPr>
        <p:pic>
          <p:nvPicPr>
            <p:cNvPr id="20486" name="图片 26" descr="408.png">
              <a:extLst>
                <a:ext uri="{FF2B5EF4-FFF2-40B4-BE49-F238E27FC236}">
                  <a16:creationId xmlns:a16="http://schemas.microsoft.com/office/drawing/2014/main" id="{BC61E116-6446-C107-76B0-244B1D6FE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62" y="4107778"/>
              <a:ext cx="8286776" cy="182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Rectangle 30">
              <a:extLst>
                <a:ext uri="{FF2B5EF4-FFF2-40B4-BE49-F238E27FC236}">
                  <a16:creationId xmlns:a16="http://schemas.microsoft.com/office/drawing/2014/main" id="{18A665C9-7E91-C5C7-AE5B-1EACB7281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320" y="4166516"/>
              <a:ext cx="1083104" cy="108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 Black" panose="020B0A04020102020204" pitchFamily="34" charset="0"/>
                  <a:ea typeface="宋体" panose="02010600030101010101" pitchFamily="2" charset="-122"/>
                  <a:cs typeface="+mn-cs"/>
                </a:rPr>
                <a:t>Eva: </a:t>
              </a:r>
            </a:p>
            <a:p>
              <a:pPr marL="0" marR="0" lvl="0" indent="0" algn="r" defTabSz="914400" rtl="0" eaLnBrk="1" fontAlgn="base" latinLnBrk="0" hangingPunct="1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  <a:ea typeface="宋体" panose="02010600030101010101" pitchFamily="2" charset="-122"/>
                  <a:cs typeface="+mn-cs"/>
                </a:rPr>
                <a:t>Doctor:</a:t>
              </a:r>
              <a:endPara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88" name="Rectangle 31">
              <a:extLst>
                <a:ext uri="{FF2B5EF4-FFF2-40B4-BE49-F238E27FC236}">
                  <a16:creationId xmlns:a16="http://schemas.microsoft.com/office/drawing/2014/main" id="{1E284AEF-834D-02E9-CFD2-FF100CB6E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890" y="4174694"/>
              <a:ext cx="6786610" cy="152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 Black" panose="020B0A04020102020204" pitchFamily="34" charset="0"/>
                  <a:ea typeface="宋体" panose="02010600030101010101" pitchFamily="2" charset="-122"/>
                  <a:cs typeface="+mn-cs"/>
                </a:rPr>
                <a:t>cough, feel cold, one day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  <a:ea typeface="宋体" panose="02010600030101010101" pitchFamily="2" charset="-122"/>
                  <a:cs typeface="+mn-cs"/>
                </a:rPr>
                <a:t>fever, drink more water, stay in bed warm, take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  <a:ea typeface="宋体" panose="02010600030101010101" pitchFamily="2" charset="-122"/>
                  <a:cs typeface="+mn-cs"/>
                </a:rPr>
                <a:t>the medicine three times a day</a:t>
              </a:r>
            </a:p>
          </p:txBody>
        </p:sp>
        <p:sp>
          <p:nvSpPr>
            <p:cNvPr id="20489" name="Rectangle 30">
              <a:extLst>
                <a:ext uri="{FF2B5EF4-FFF2-40B4-BE49-F238E27FC236}">
                  <a16:creationId xmlns:a16="http://schemas.microsoft.com/office/drawing/2014/main" id="{1E8C9C38-C87B-AC7F-4AAD-4CAD7995E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96" y="4218896"/>
              <a:ext cx="5116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 Black" panose="020B0A04020102020204" pitchFamily="34" charset="0"/>
                  <a:ea typeface="宋体" panose="02010600030101010101" pitchFamily="2" charset="-122"/>
                  <a:cs typeface="+mn-cs"/>
                </a:rPr>
                <a:t>2.</a:t>
              </a:r>
            </a:p>
            <a:p>
              <a:pPr marL="0" marR="0" lvl="0" indent="0" algn="r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E5D6BDD-7D5F-0263-64AB-C00F77932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971550"/>
            <a:ext cx="276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7411" name="WordArt 3">
            <a:hlinkClick r:id="rId2" action="ppaction://hlinksldjump"/>
            <a:extLst>
              <a:ext uri="{FF2B5EF4-FFF2-40B4-BE49-F238E27FC236}">
                <a16:creationId xmlns:a16="http://schemas.microsoft.com/office/drawing/2014/main" id="{17E239EF-7BCE-06C4-4D3A-268C93F9F8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1863" y="188913"/>
            <a:ext cx="2951162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i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99"/>
                </a:solidFill>
                <a:latin typeface="Arial Black" panose="020B0A04020102020204" pitchFamily="34" charset="0"/>
              </a:rPr>
              <a:t>Listening and speaking</a:t>
            </a:r>
            <a:endParaRPr lang="zh-CN" altLang="en-US" sz="2800" i="1" kern="1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006699"/>
              </a:solidFill>
              <a:latin typeface="Arial Black" panose="020B0A04020102020204" pitchFamily="34" charset="0"/>
            </a:endParaRPr>
          </a:p>
        </p:txBody>
      </p:sp>
      <p:sp>
        <p:nvSpPr>
          <p:cNvPr id="17412" name="标题 2">
            <a:extLst>
              <a:ext uri="{FF2B5EF4-FFF2-40B4-BE49-F238E27FC236}">
                <a16:creationId xmlns:a16="http://schemas.microsoft.com/office/drawing/2014/main" id="{3ECF5C6B-AF0A-884B-29F1-179A5A4A6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96" y="274638"/>
            <a:ext cx="8651304" cy="1325562"/>
          </a:xfrm>
        </p:spPr>
        <p:txBody>
          <a:bodyPr/>
          <a:lstStyle/>
          <a:p>
            <a:br>
              <a:rPr lang="en-US" altLang="zh-CN" dirty="0">
                <a:solidFill>
                  <a:srgbClr val="FF0000"/>
                </a:solidFill>
              </a:rPr>
            </a:br>
            <a:r>
              <a:rPr lang="en-US" altLang="zh-CN" sz="5400" dirty="0">
                <a:solidFill>
                  <a:srgbClr val="FF0000"/>
                </a:solidFill>
              </a:rPr>
              <a:t>Summary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76BD5F6-E9FE-F03F-BA07-88281575E9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</a:rPr>
              <a:t>Key words:</a:t>
            </a:r>
            <a:endParaRPr lang="en-US" altLang="zh-CN" sz="1800" kern="100" dirty="0">
              <a:solidFill>
                <a:srgbClr val="FF0000"/>
              </a:solidFill>
              <a:latin typeface="仿宋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"/>
              <a:defRPr/>
            </a:pPr>
            <a:r>
              <a:rPr lang="en-US" altLang="zh-CN" sz="2400" kern="100" dirty="0">
                <a:solidFill>
                  <a:srgbClr val="000000"/>
                </a:solidFill>
                <a:cs typeface="Arial" panose="020B0604020202020204" pitchFamily="34" charset="0"/>
              </a:rPr>
              <a:t>Stomachache </a:t>
            </a:r>
          </a:p>
          <a:p>
            <a:pPr algn="just">
              <a:buFont typeface="Wingdings" panose="05000000000000000000" pitchFamily="2" charset="2"/>
              <a:buChar char=""/>
              <a:defRPr/>
            </a:pPr>
            <a:r>
              <a:rPr lang="en-US" altLang="zh-CN" sz="2400" kern="100" dirty="0">
                <a:solidFill>
                  <a:srgbClr val="000000"/>
                </a:solidFill>
                <a:cs typeface="Arial" panose="020B0604020202020204" pitchFamily="34" charset="0"/>
              </a:rPr>
              <a:t>toothache </a:t>
            </a:r>
          </a:p>
          <a:p>
            <a:pPr algn="just">
              <a:buFont typeface="Wingdings" panose="05000000000000000000" pitchFamily="2" charset="2"/>
              <a:buChar char=""/>
              <a:defRPr/>
            </a:pPr>
            <a:r>
              <a:rPr lang="en-US" altLang="zh-CN" sz="2400" kern="100" dirty="0">
                <a:solidFill>
                  <a:srgbClr val="000000"/>
                </a:solidFill>
                <a:cs typeface="Arial" panose="020B0604020202020204" pitchFamily="34" charset="0"/>
              </a:rPr>
              <a:t>fever </a:t>
            </a:r>
          </a:p>
          <a:p>
            <a:pPr algn="just">
              <a:buFont typeface="Wingdings" panose="05000000000000000000" pitchFamily="2" charset="2"/>
              <a:buChar char=""/>
              <a:defRPr/>
            </a:pPr>
            <a:r>
              <a:rPr lang="en-US" altLang="zh-CN" sz="2400" kern="100" dirty="0">
                <a:solidFill>
                  <a:srgbClr val="000000"/>
                </a:solidFill>
                <a:cs typeface="Arial" panose="020B0604020202020204" pitchFamily="34" charset="0"/>
              </a:rPr>
              <a:t>Cough</a:t>
            </a:r>
          </a:p>
          <a:p>
            <a:pPr algn="just">
              <a:buFont typeface="Wingdings" panose="05000000000000000000" pitchFamily="2" charset="2"/>
              <a:buChar char=""/>
              <a:defRPr/>
            </a:pPr>
            <a:r>
              <a:rPr lang="en-US" altLang="zh-CN" sz="2400" kern="100" dirty="0">
                <a:solidFill>
                  <a:srgbClr val="000000"/>
                </a:solidFill>
                <a:cs typeface="Arial" panose="020B0604020202020204" pitchFamily="34" charset="0"/>
              </a:rPr>
              <a:t>headache </a:t>
            </a:r>
          </a:p>
          <a:p>
            <a:pPr algn="just">
              <a:buFont typeface="Wingdings" panose="05000000000000000000" pitchFamily="2" charset="2"/>
              <a:buChar char=""/>
              <a:defRPr/>
            </a:pPr>
            <a:r>
              <a:rPr lang="en-US" altLang="zh-CN" sz="2400" kern="100" dirty="0">
                <a:solidFill>
                  <a:srgbClr val="000000"/>
                </a:solidFill>
                <a:cs typeface="Arial" panose="020B0604020202020204" pitchFamily="34" charset="0"/>
              </a:rPr>
              <a:t>backpain</a:t>
            </a:r>
            <a:endParaRPr lang="zh-CN" altLang="zh-CN" sz="2400" kern="100" dirty="0"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altLang="zh-CN" sz="2400" kern="100" dirty="0">
                <a:cs typeface="Arial" panose="020B0604020202020204" pitchFamily="34" charset="0"/>
              </a:rPr>
              <a:t> </a:t>
            </a:r>
            <a:endParaRPr lang="zh-CN" altLang="zh-CN" sz="2400" kern="100" dirty="0">
              <a:cs typeface="Arial" panose="020B0604020202020204" pitchFamily="34" charset="0"/>
            </a:endParaRPr>
          </a:p>
          <a:p>
            <a:pPr>
              <a:defRPr/>
            </a:pP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4C7892E-17A6-9AFD-9E1E-CCF4FC2DDE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</a:rPr>
              <a:t>Key phrases:</a:t>
            </a:r>
          </a:p>
          <a:p>
            <a:pPr algn="just">
              <a:buFont typeface="Wingdings" panose="05000000000000000000" pitchFamily="2" charset="2"/>
              <a:buChar char=""/>
              <a:defRPr/>
            </a:pPr>
            <a:r>
              <a:rPr lang="en-US" altLang="zh-CN" sz="2400" kern="100" dirty="0">
                <a:solidFill>
                  <a:srgbClr val="000000"/>
                </a:solidFill>
                <a:cs typeface="Arial" panose="020B0604020202020204" pitchFamily="34" charset="0"/>
              </a:rPr>
              <a:t>What’s wrong with you?</a:t>
            </a:r>
            <a:endParaRPr lang="zh-CN" altLang="zh-CN" sz="2400" kern="100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"/>
              <a:defRPr/>
            </a:pPr>
            <a:r>
              <a:rPr lang="en-US" altLang="zh-CN" sz="2400" kern="100" dirty="0">
                <a:solidFill>
                  <a:srgbClr val="000000"/>
                </a:solidFill>
                <a:cs typeface="Arial" panose="020B0604020202020204" pitchFamily="34" charset="0"/>
              </a:rPr>
              <a:t>What’s the matter with you?</a:t>
            </a:r>
            <a:endParaRPr lang="zh-CN" altLang="zh-CN" sz="2400" kern="100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"/>
              <a:defRPr/>
            </a:pPr>
            <a:r>
              <a:rPr lang="en-US" altLang="zh-CN" sz="2400" kern="100" dirty="0">
                <a:solidFill>
                  <a:srgbClr val="000000"/>
                </a:solidFill>
                <a:cs typeface="Arial" panose="020B0604020202020204" pitchFamily="34" charset="0"/>
              </a:rPr>
              <a:t>What’s your trouble?</a:t>
            </a:r>
            <a:endParaRPr lang="zh-CN" altLang="zh-CN" sz="2400" kern="100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"/>
              <a:defRPr/>
            </a:pPr>
            <a:r>
              <a:rPr lang="en-US" altLang="zh-CN" sz="2400" kern="100" dirty="0">
                <a:solidFill>
                  <a:srgbClr val="000000"/>
                </a:solidFill>
                <a:cs typeface="Arial" panose="020B0604020202020204" pitchFamily="34" charset="0"/>
              </a:rPr>
              <a:t>He/she has a …</a:t>
            </a:r>
            <a:endParaRPr lang="zh-CN" altLang="zh-CN" sz="2400" kern="100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"/>
              <a:defRPr/>
            </a:pPr>
            <a:r>
              <a:rPr lang="en-US" altLang="zh-CN" sz="2400" kern="100" dirty="0">
                <a:solidFill>
                  <a:srgbClr val="000000"/>
                </a:solidFill>
                <a:cs typeface="Arial" panose="020B0604020202020204" pitchFamily="34" charset="0"/>
              </a:rPr>
              <a:t>I have a runny nose. </a:t>
            </a:r>
            <a:endParaRPr lang="zh-CN" altLang="zh-CN" sz="2400" kern="100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"/>
              <a:defRPr/>
            </a:pPr>
            <a:r>
              <a:rPr lang="en-US" altLang="zh-CN" sz="2400" kern="100" dirty="0">
                <a:solidFill>
                  <a:srgbClr val="000000"/>
                </a:solidFill>
                <a:cs typeface="Arial" panose="020B0604020202020204" pitchFamily="34" charset="0"/>
              </a:rPr>
              <a:t>And I Cough all the time.</a:t>
            </a:r>
            <a:endParaRPr lang="zh-CN" altLang="zh-CN" sz="2400" kern="100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"/>
              <a:defRPr/>
            </a:pPr>
            <a:r>
              <a:rPr lang="en-US" altLang="zh-CN" sz="2400" kern="100" dirty="0">
                <a:solidFill>
                  <a:srgbClr val="000000"/>
                </a:solidFill>
                <a:cs typeface="Arial" panose="020B0604020202020204" pitchFamily="34" charset="0"/>
              </a:rPr>
              <a:t>How long have you felt this way?</a:t>
            </a:r>
            <a:endParaRPr lang="zh-CN" altLang="zh-CN" sz="2400" kern="1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2400" kern="100" dirty="0">
                <a:solidFill>
                  <a:srgbClr val="000000"/>
                </a:solidFill>
                <a:cs typeface="Arial" panose="020B0604020202020204" pitchFamily="34" charset="0"/>
              </a:rPr>
              <a:t>For about one day.</a:t>
            </a:r>
            <a:endParaRPr lang="zh-CN" alt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15FE77-3BCA-9032-9CE8-DB1FD39C0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dirty="0"/>
            </a:br>
            <a:r>
              <a:rPr lang="en-US" altLang="zh-CN" dirty="0">
                <a:solidFill>
                  <a:srgbClr val="FF0000"/>
                </a:solidFill>
              </a:rPr>
              <a:t>Homework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6CFBE6-5FBB-F021-96EC-28D6A3BEE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sz="4000" dirty="0"/>
              <a:t>1.preview the page 96-97</a:t>
            </a:r>
          </a:p>
          <a:p>
            <a:r>
              <a:rPr lang="en-US" altLang="zh-CN" sz="4000" dirty="0"/>
              <a:t>2.write a dialogue same as activity 7.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4051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410222"/>
            <a:ext cx="9145007" cy="6858000"/>
            <a:chOff x="0" y="0"/>
            <a:chExt cx="9145007" cy="6858000"/>
          </a:xfrm>
        </p:grpSpPr>
        <p:sp>
          <p:nvSpPr>
            <p:cNvPr id="5" name="Rectangle 6"/>
            <p:cNvSpPr/>
            <p:nvPr/>
          </p:nvSpPr>
          <p:spPr>
            <a:xfrm>
              <a:off x="0" y="6400800"/>
              <a:ext cx="9145007" cy="457200"/>
            </a:xfrm>
            <a:prstGeom prst="rect">
              <a:avLst/>
            </a:prstGeom>
            <a:blipFill rotWithShape="1">
              <a:blip r:embed="rId2">
                <a:duotone>
                  <a:srgbClr val="000000">
                    <a:shade val="12000"/>
                    <a:satMod val="240000"/>
                  </a:srgbClr>
                  <a:srgbClr val="000000">
                    <a:tint val="98000"/>
                  </a:srgbClr>
                </a:duotone>
              </a:blip>
              <a:tile tx="0" ty="0" sx="100000" sy="100000" flip="none" algn="ctr"/>
            </a:blipFill>
            <a:ln w="28575" cap="flat" cmpd="sng" algn="ctr">
              <a:noFill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</a:endParaRPr>
            </a:p>
          </p:txBody>
        </p:sp>
        <p:sp>
          <p:nvSpPr>
            <p:cNvPr id="6" name="Rectangle 7"/>
            <p:cNvSpPr/>
            <p:nvPr/>
          </p:nvSpPr>
          <p:spPr>
            <a:xfrm>
              <a:off x="1279" y="6309360"/>
              <a:ext cx="9142721" cy="97215"/>
            </a:xfrm>
            <a:prstGeom prst="rect">
              <a:avLst/>
            </a:prstGeom>
            <a:solidFill>
              <a:srgbClr val="000000"/>
            </a:solidFill>
            <a:ln w="28575" cap="flat" cmpd="sng" algn="ctr">
              <a:noFill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</a:endParaRPr>
            </a:p>
          </p:txBody>
        </p:sp>
        <p:grpSp>
          <p:nvGrpSpPr>
            <p:cNvPr id="7" name="top graphic"/>
            <p:cNvGrpSpPr/>
            <p:nvPr/>
          </p:nvGrpSpPr>
          <p:grpSpPr>
            <a:xfrm>
              <a:off x="1279" y="0"/>
              <a:ext cx="9142721" cy="320040"/>
              <a:chOff x="1279" y="0"/>
              <a:chExt cx="12188952" cy="320040"/>
            </a:xfrm>
          </p:grpSpPr>
          <p:sp>
            <p:nvSpPr>
              <p:cNvPr id="9" name="Rectangle 10"/>
              <p:cNvSpPr/>
              <p:nvPr/>
            </p:nvSpPr>
            <p:spPr>
              <a:xfrm>
                <a:off x="1279" y="0"/>
                <a:ext cx="12188952" cy="170234"/>
              </a:xfrm>
              <a:prstGeom prst="rect">
                <a:avLst/>
              </a:prstGeom>
              <a:solidFill>
                <a:srgbClr val="404040"/>
              </a:solidFill>
              <a:ln w="28575" cap="flat" cmpd="sng" algn="ctr">
                <a:noFill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uphemia"/>
                </a:endParaRPr>
              </a:p>
            </p:txBody>
          </p:sp>
          <p:sp>
            <p:nvSpPr>
              <p:cNvPr id="10" name="Rectangle 11"/>
              <p:cNvSpPr/>
              <p:nvPr/>
            </p:nvSpPr>
            <p:spPr>
              <a:xfrm>
                <a:off x="1279" y="170234"/>
                <a:ext cx="12188952" cy="149806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noFill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uphemia"/>
                </a:endParaRPr>
              </a:p>
            </p:txBody>
          </p:sp>
          <p:sp>
            <p:nvSpPr>
              <p:cNvPr id="11" name="Rectangle 12"/>
              <p:cNvSpPr/>
              <p:nvPr/>
            </p:nvSpPr>
            <p:spPr>
              <a:xfrm>
                <a:off x="1279" y="231421"/>
                <a:ext cx="12188952" cy="2743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uphemia"/>
                </a:endParaRPr>
              </a:p>
            </p:txBody>
          </p:sp>
        </p:grpSp>
        <p:sp>
          <p:nvSpPr>
            <p:cNvPr id="8" name="圆角矩形 7"/>
            <p:cNvSpPr/>
            <p:nvPr/>
          </p:nvSpPr>
          <p:spPr>
            <a:xfrm>
              <a:off x="889000" y="6405466"/>
              <a:ext cx="3791368" cy="409586"/>
            </a:xfrm>
            <a:prstGeom prst="roundRect">
              <a:avLst/>
            </a:prstGeom>
            <a:solidFill>
              <a:srgbClr val="FFFFFF">
                <a:alpha val="34902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928926" y="2714620"/>
            <a:ext cx="42511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rgbClr val="FF66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THANKS</a:t>
            </a:r>
            <a:r>
              <a:rPr lang="zh-CN" altLang="en-US" sz="7200" b="1" dirty="0">
                <a:solidFill>
                  <a:srgbClr val="FF66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5852" y="642939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Unit6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8458199" cy="14700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0" y="6000681"/>
            <a:ext cx="9143999" cy="833287"/>
          </a:xfrm>
          <a:custGeom>
            <a:avLst/>
            <a:gdLst/>
            <a:ahLst/>
            <a:cxnLst/>
            <a:rect l="l" t="t" r="r" b="b"/>
            <a:pathLst>
              <a:path w="9144000" h="1181820">
                <a:moveTo>
                  <a:pt x="4503736" y="0"/>
                </a:moveTo>
                <a:cubicBezTo>
                  <a:pt x="6407413" y="0"/>
                  <a:pt x="8095417" y="403989"/>
                  <a:pt x="9144000" y="1027158"/>
                </a:cubicBezTo>
                <a:lnTo>
                  <a:pt x="9144000" y="1181820"/>
                </a:lnTo>
                <a:cubicBezTo>
                  <a:pt x="8096888" y="552513"/>
                  <a:pt x="6400701" y="144016"/>
                  <a:pt x="4486433" y="144016"/>
                </a:cubicBezTo>
                <a:cubicBezTo>
                  <a:pt x="2673012" y="144016"/>
                  <a:pt x="1055298" y="510606"/>
                  <a:pt x="0" y="1084233"/>
                </a:cubicBezTo>
                <a:lnTo>
                  <a:pt x="0" y="949973"/>
                </a:lnTo>
                <a:cubicBezTo>
                  <a:pt x="1054723" y="370654"/>
                  <a:pt x="2680292" y="0"/>
                  <a:pt x="4503736" y="0"/>
                </a:cubicBezTo>
                <a:close/>
              </a:path>
            </a:pathLst>
          </a:custGeom>
          <a:solidFill>
            <a:srgbClr val="F05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22"/>
          <p:cNvSpPr/>
          <p:nvPr/>
        </p:nvSpPr>
        <p:spPr>
          <a:xfrm>
            <a:off x="1" y="3643314"/>
            <a:ext cx="9144000" cy="856708"/>
          </a:xfrm>
          <a:custGeom>
            <a:avLst/>
            <a:gdLst/>
            <a:ahLst/>
            <a:cxnLst/>
            <a:rect l="l" t="t" r="r" b="b"/>
            <a:pathLst>
              <a:path w="9144001" h="1215037">
                <a:moveTo>
                  <a:pt x="0" y="0"/>
                </a:moveTo>
                <a:cubicBezTo>
                  <a:pt x="1044041" y="640192"/>
                  <a:pt x="2755465" y="1057166"/>
                  <a:pt x="4689494" y="1057166"/>
                </a:cubicBezTo>
                <a:cubicBezTo>
                  <a:pt x="6484806" y="1057166"/>
                  <a:pt x="8088300" y="697861"/>
                  <a:pt x="9144001" y="133798"/>
                </a:cubicBezTo>
                <a:lnTo>
                  <a:pt x="9144001" y="292702"/>
                </a:lnTo>
                <a:cubicBezTo>
                  <a:pt x="8087610" y="855887"/>
                  <a:pt x="6484419" y="1215037"/>
                  <a:pt x="4689494" y="1215037"/>
                </a:cubicBezTo>
                <a:cubicBezTo>
                  <a:pt x="2755571" y="1215037"/>
                  <a:pt x="1044228" y="798109"/>
                  <a:pt x="0" y="157591"/>
                </a:cubicBezTo>
                <a:close/>
              </a:path>
            </a:pathLst>
          </a:custGeom>
          <a:solidFill>
            <a:srgbClr val="F05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38"/>
          <p:cNvSpPr txBox="1"/>
          <p:nvPr/>
        </p:nvSpPr>
        <p:spPr>
          <a:xfrm>
            <a:off x="467544" y="1142984"/>
            <a:ext cx="867645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solidFill>
                  <a:srgbClr val="FC6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Unit6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Tell me when the pain started</a:t>
            </a:r>
            <a:endParaRPr lang="zh-CN" altLang="en-US" sz="4400" b="1" dirty="0">
              <a:solidFill>
                <a:srgbClr val="FC62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1"/>
          <p:cNvSpPr/>
          <p:nvPr/>
        </p:nvSpPr>
        <p:spPr>
          <a:xfrm>
            <a:off x="714348" y="4326412"/>
            <a:ext cx="2502412" cy="1790761"/>
          </a:xfrm>
          <a:custGeom>
            <a:avLst/>
            <a:gdLst/>
            <a:ahLst/>
            <a:cxnLst/>
            <a:rect l="l" t="t" r="r" b="b"/>
            <a:pathLst>
              <a:path w="1877542" h="1790761">
                <a:moveTo>
                  <a:pt x="0" y="0"/>
                </a:moveTo>
                <a:cubicBezTo>
                  <a:pt x="570568" y="146264"/>
                  <a:pt x="1203685" y="250085"/>
                  <a:pt x="1877542" y="300265"/>
                </a:cubicBezTo>
                <a:lnTo>
                  <a:pt x="1877542" y="1523367"/>
                </a:lnTo>
                <a:cubicBezTo>
                  <a:pt x="1207220" y="1562691"/>
                  <a:pt x="574445" y="1655618"/>
                  <a:pt x="0" y="1790761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4"/>
          <p:cNvSpPr/>
          <p:nvPr/>
        </p:nvSpPr>
        <p:spPr>
          <a:xfrm>
            <a:off x="3571868" y="4631620"/>
            <a:ext cx="2143140" cy="1238020"/>
          </a:xfrm>
          <a:custGeom>
            <a:avLst/>
            <a:gdLst/>
            <a:ahLst/>
            <a:cxnLst/>
            <a:rect l="l" t="t" r="r" b="b"/>
            <a:pathLst>
              <a:path w="1877542" h="1238020">
                <a:moveTo>
                  <a:pt x="1877542" y="0"/>
                </a:moveTo>
                <a:lnTo>
                  <a:pt x="1877542" y="1238020"/>
                </a:lnTo>
                <a:cubicBezTo>
                  <a:pt x="1512129" y="1205555"/>
                  <a:pt x="1134200" y="1188873"/>
                  <a:pt x="747365" y="1188873"/>
                </a:cubicBezTo>
                <a:cubicBezTo>
                  <a:pt x="494044" y="1188873"/>
                  <a:pt x="244541" y="1196027"/>
                  <a:pt x="0" y="1212460"/>
                </a:cubicBezTo>
                <a:lnTo>
                  <a:pt x="0" y="754"/>
                </a:lnTo>
                <a:cubicBezTo>
                  <a:pt x="303571" y="25487"/>
                  <a:pt x="615342" y="36744"/>
                  <a:pt x="933122" y="36744"/>
                </a:cubicBezTo>
                <a:cubicBezTo>
                  <a:pt x="1254843" y="36744"/>
                  <a:pt x="1570404" y="25206"/>
                  <a:pt x="1877542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5"/>
          <p:cNvSpPr/>
          <p:nvPr/>
        </p:nvSpPr>
        <p:spPr>
          <a:xfrm>
            <a:off x="5954068" y="4323568"/>
            <a:ext cx="2502412" cy="1891514"/>
          </a:xfrm>
          <a:custGeom>
            <a:avLst/>
            <a:gdLst/>
            <a:ahLst/>
            <a:cxnLst/>
            <a:rect l="l" t="t" r="r" b="b"/>
            <a:pathLst>
              <a:path w="1877542" h="1891514">
                <a:moveTo>
                  <a:pt x="1877542" y="0"/>
                </a:moveTo>
                <a:lnTo>
                  <a:pt x="1877542" y="1891514"/>
                </a:lnTo>
                <a:cubicBezTo>
                  <a:pt x="1311529" y="1732732"/>
                  <a:pt x="677962" y="1616847"/>
                  <a:pt x="0" y="1554265"/>
                </a:cubicBezTo>
                <a:lnTo>
                  <a:pt x="0" y="302354"/>
                </a:lnTo>
                <a:cubicBezTo>
                  <a:pt x="674075" y="251415"/>
                  <a:pt x="1307213" y="146919"/>
                  <a:pt x="1877542" y="0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2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213285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</a:t>
            </a:r>
          </a:p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0" y="6165872"/>
            <a:ext cx="9144000" cy="406400"/>
          </a:xfrm>
          <a:prstGeom prst="rect">
            <a:avLst/>
          </a:prstGeom>
          <a:pattFill prst="wd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961472" y="1500174"/>
            <a:ext cx="4896544" cy="584775"/>
            <a:chOff x="3779912" y="1705942"/>
            <a:chExt cx="4896544" cy="584775"/>
          </a:xfrm>
        </p:grpSpPr>
        <p:sp>
          <p:nvSpPr>
            <p:cNvPr id="12" name="矩形 11"/>
            <p:cNvSpPr/>
            <p:nvPr/>
          </p:nvSpPr>
          <p:spPr>
            <a:xfrm>
              <a:off x="3779912" y="1777380"/>
              <a:ext cx="4896544" cy="432048"/>
            </a:xfrm>
            <a:prstGeom prst="rect">
              <a:avLst/>
            </a:prstGeom>
            <a:noFill/>
            <a:ln w="12700" cap="flat" cmpd="sng" algn="ctr">
              <a:solidFill>
                <a:srgbClr val="F05425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779912" y="1777380"/>
              <a:ext cx="432048" cy="432048"/>
            </a:xfrm>
            <a:prstGeom prst="rect">
              <a:avLst/>
            </a:prstGeom>
            <a:solidFill>
              <a:srgbClr val="F05425"/>
            </a:solidFill>
            <a:ln w="12700" cap="flat" cmpd="sng" algn="ctr">
              <a:solidFill>
                <a:srgbClr val="F0542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roadway" pitchFamily="82" charset="0"/>
                  <a:ea typeface="微软雅黑"/>
                </a:rPr>
                <a:t>1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oadway" pitchFamily="82" charset="0"/>
                <a:ea typeface="微软雅黑"/>
              </a:endParaRPr>
            </a:p>
          </p:txBody>
        </p:sp>
        <p:sp>
          <p:nvSpPr>
            <p:cNvPr id="14" name="TextBox 37"/>
            <p:cNvSpPr txBox="1"/>
            <p:nvPr/>
          </p:nvSpPr>
          <p:spPr>
            <a:xfrm>
              <a:off x="4382368" y="1705942"/>
              <a:ext cx="4078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3200" dirty="0"/>
                <a:t>stomachache</a:t>
              </a:r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胃痛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961472" y="2285992"/>
            <a:ext cx="4896544" cy="584775"/>
            <a:chOff x="3779912" y="1687509"/>
            <a:chExt cx="4896544" cy="584775"/>
          </a:xfrm>
        </p:grpSpPr>
        <p:sp>
          <p:nvSpPr>
            <p:cNvPr id="16" name="矩形 15"/>
            <p:cNvSpPr/>
            <p:nvPr/>
          </p:nvSpPr>
          <p:spPr>
            <a:xfrm>
              <a:off x="3779912" y="1777380"/>
              <a:ext cx="4896544" cy="432048"/>
            </a:xfrm>
            <a:prstGeom prst="rect">
              <a:avLst/>
            </a:prstGeom>
            <a:noFill/>
            <a:ln w="12700" cap="flat" cmpd="sng" algn="ctr">
              <a:solidFill>
                <a:srgbClr val="F05425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779912" y="1777380"/>
              <a:ext cx="432048" cy="432048"/>
            </a:xfrm>
            <a:prstGeom prst="rect">
              <a:avLst/>
            </a:prstGeom>
            <a:solidFill>
              <a:srgbClr val="F05425"/>
            </a:solidFill>
            <a:ln w="12700" cap="flat" cmpd="sng" algn="ctr">
              <a:solidFill>
                <a:srgbClr val="F0542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zh-CN" sz="2400" kern="0" dirty="0">
                  <a:solidFill>
                    <a:sysClr val="window" lastClr="FFFFFF"/>
                  </a:solidFill>
                  <a:latin typeface="Broadway" pitchFamily="82" charset="0"/>
                  <a:ea typeface="微软雅黑"/>
                </a:rPr>
                <a:t>2</a:t>
              </a:r>
              <a:endParaRPr lang="zh-CN" altLang="en-US" sz="2400" kern="0" dirty="0">
                <a:solidFill>
                  <a:sysClr val="window" lastClr="FFFFFF"/>
                </a:solidFill>
                <a:latin typeface="Broadway" pitchFamily="82" charset="0"/>
                <a:ea typeface="微软雅黑"/>
              </a:endParaRPr>
            </a:p>
          </p:txBody>
        </p:sp>
        <p:sp>
          <p:nvSpPr>
            <p:cNvPr id="18" name="TextBox 41"/>
            <p:cNvSpPr txBox="1"/>
            <p:nvPr/>
          </p:nvSpPr>
          <p:spPr>
            <a:xfrm>
              <a:off x="4382368" y="1687509"/>
              <a:ext cx="4078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3200" dirty="0"/>
                <a:t>toothache</a:t>
              </a:r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牙痛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961472" y="3129977"/>
            <a:ext cx="4896544" cy="584775"/>
            <a:chOff x="3779912" y="1727243"/>
            <a:chExt cx="4896544" cy="584775"/>
          </a:xfrm>
        </p:grpSpPr>
        <p:sp>
          <p:nvSpPr>
            <p:cNvPr id="20" name="矩形 19"/>
            <p:cNvSpPr/>
            <p:nvPr/>
          </p:nvSpPr>
          <p:spPr>
            <a:xfrm>
              <a:off x="3779912" y="1777380"/>
              <a:ext cx="4896544" cy="432048"/>
            </a:xfrm>
            <a:prstGeom prst="rect">
              <a:avLst/>
            </a:prstGeom>
            <a:noFill/>
            <a:ln w="12700" cap="flat" cmpd="sng" algn="ctr">
              <a:solidFill>
                <a:srgbClr val="F05425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779912" y="1777380"/>
              <a:ext cx="432048" cy="432048"/>
            </a:xfrm>
            <a:prstGeom prst="rect">
              <a:avLst/>
            </a:prstGeom>
            <a:solidFill>
              <a:srgbClr val="F05425"/>
            </a:solidFill>
            <a:ln w="12700" cap="flat" cmpd="sng" algn="ctr">
              <a:solidFill>
                <a:srgbClr val="F05425"/>
              </a:solidFill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latin typeface="Broadway" pitchFamily="82" charset="0"/>
                  <a:ea typeface="微软雅黑"/>
                </a:rPr>
                <a:t>3</a:t>
              </a:r>
              <a:endParaRPr lang="zh-CN" altLang="en-US" sz="2400" kern="0" dirty="0">
                <a:solidFill>
                  <a:sysClr val="window" lastClr="FFFFFF"/>
                </a:solidFill>
                <a:latin typeface="Broadway" pitchFamily="82" charset="0"/>
                <a:ea typeface="微软雅黑"/>
              </a:endParaRPr>
            </a:p>
          </p:txBody>
        </p:sp>
        <p:sp>
          <p:nvSpPr>
            <p:cNvPr id="22" name="TextBox 45"/>
            <p:cNvSpPr txBox="1"/>
            <p:nvPr/>
          </p:nvSpPr>
          <p:spPr>
            <a:xfrm>
              <a:off x="4382368" y="1727243"/>
              <a:ext cx="4078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3200" dirty="0"/>
                <a:t>fever</a:t>
              </a:r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发烧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961472" y="3929066"/>
            <a:ext cx="4896544" cy="584775"/>
            <a:chOff x="3779912" y="1722082"/>
            <a:chExt cx="4896544" cy="584775"/>
          </a:xfrm>
        </p:grpSpPr>
        <p:sp>
          <p:nvSpPr>
            <p:cNvPr id="24" name="矩形 23"/>
            <p:cNvSpPr/>
            <p:nvPr/>
          </p:nvSpPr>
          <p:spPr>
            <a:xfrm>
              <a:off x="3779912" y="1777380"/>
              <a:ext cx="4896544" cy="432048"/>
            </a:xfrm>
            <a:prstGeom prst="rect">
              <a:avLst/>
            </a:prstGeom>
            <a:noFill/>
            <a:ln w="12700" cap="flat" cmpd="sng" algn="ctr">
              <a:solidFill>
                <a:srgbClr val="F05425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779912" y="1777380"/>
              <a:ext cx="432048" cy="432048"/>
            </a:xfrm>
            <a:prstGeom prst="rect">
              <a:avLst/>
            </a:prstGeom>
            <a:solidFill>
              <a:srgbClr val="F05425"/>
            </a:solidFill>
            <a:ln w="12700" cap="flat" cmpd="sng" algn="ctr">
              <a:solidFill>
                <a:srgbClr val="F05425"/>
              </a:solidFill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latin typeface="Broadway" pitchFamily="82" charset="0"/>
                  <a:ea typeface="微软雅黑"/>
                </a:rPr>
                <a:t>4</a:t>
              </a:r>
              <a:endParaRPr lang="zh-CN" altLang="en-US" sz="2400" kern="0" dirty="0">
                <a:solidFill>
                  <a:sysClr val="window" lastClr="FFFFFF"/>
                </a:solidFill>
                <a:latin typeface="Broadway" pitchFamily="82" charset="0"/>
                <a:ea typeface="微软雅黑"/>
              </a:endParaRPr>
            </a:p>
          </p:txBody>
        </p:sp>
        <p:sp>
          <p:nvSpPr>
            <p:cNvPr id="26" name="TextBox 51"/>
            <p:cNvSpPr txBox="1"/>
            <p:nvPr/>
          </p:nvSpPr>
          <p:spPr>
            <a:xfrm>
              <a:off x="4382368" y="1722082"/>
              <a:ext cx="4078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3200" dirty="0"/>
                <a:t>cough</a:t>
              </a:r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咳嗽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928794" y="4714884"/>
            <a:ext cx="4896544" cy="584775"/>
            <a:chOff x="3779912" y="1705942"/>
            <a:chExt cx="4896544" cy="584775"/>
          </a:xfrm>
        </p:grpSpPr>
        <p:sp>
          <p:nvSpPr>
            <p:cNvPr id="31" name="矩形 30"/>
            <p:cNvSpPr/>
            <p:nvPr/>
          </p:nvSpPr>
          <p:spPr>
            <a:xfrm>
              <a:off x="3779912" y="1777380"/>
              <a:ext cx="4896544" cy="432048"/>
            </a:xfrm>
            <a:prstGeom prst="rect">
              <a:avLst/>
            </a:prstGeom>
            <a:noFill/>
            <a:ln w="12700" cap="flat" cmpd="sng" algn="ctr">
              <a:solidFill>
                <a:srgbClr val="F05425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779912" y="1777380"/>
              <a:ext cx="432048" cy="432048"/>
            </a:xfrm>
            <a:prstGeom prst="rect">
              <a:avLst/>
            </a:prstGeom>
            <a:solidFill>
              <a:srgbClr val="F05425"/>
            </a:solidFill>
            <a:ln w="12700" cap="flat" cmpd="sng" algn="ctr">
              <a:solidFill>
                <a:srgbClr val="F05425"/>
              </a:solidFill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latin typeface="Broadway" pitchFamily="82" charset="0"/>
                  <a:ea typeface="微软雅黑"/>
                </a:rPr>
                <a:t>5</a:t>
              </a:r>
              <a:endParaRPr lang="zh-CN" altLang="en-US" sz="2400" kern="0" dirty="0">
                <a:solidFill>
                  <a:sysClr val="window" lastClr="FFFFFF"/>
                </a:solidFill>
                <a:latin typeface="Broadway" pitchFamily="82" charset="0"/>
                <a:ea typeface="微软雅黑"/>
              </a:endParaRPr>
            </a:p>
          </p:txBody>
        </p:sp>
        <p:sp>
          <p:nvSpPr>
            <p:cNvPr id="33" name="TextBox 51"/>
            <p:cNvSpPr txBox="1"/>
            <p:nvPr/>
          </p:nvSpPr>
          <p:spPr>
            <a:xfrm>
              <a:off x="4382368" y="1705942"/>
              <a:ext cx="4078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3200" dirty="0"/>
                <a:t>headache</a:t>
              </a:r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头疼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928794" y="5429264"/>
            <a:ext cx="4896544" cy="584775"/>
            <a:chOff x="3779912" y="1705942"/>
            <a:chExt cx="4896544" cy="584775"/>
          </a:xfrm>
        </p:grpSpPr>
        <p:sp>
          <p:nvSpPr>
            <p:cNvPr id="35" name="矩形 34"/>
            <p:cNvSpPr/>
            <p:nvPr/>
          </p:nvSpPr>
          <p:spPr>
            <a:xfrm>
              <a:off x="3779912" y="1777380"/>
              <a:ext cx="4896544" cy="432048"/>
            </a:xfrm>
            <a:prstGeom prst="rect">
              <a:avLst/>
            </a:prstGeom>
            <a:noFill/>
            <a:ln w="12700" cap="flat" cmpd="sng" algn="ctr">
              <a:solidFill>
                <a:srgbClr val="F05425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779912" y="1777380"/>
              <a:ext cx="432048" cy="432048"/>
            </a:xfrm>
            <a:prstGeom prst="rect">
              <a:avLst/>
            </a:prstGeom>
            <a:solidFill>
              <a:srgbClr val="F05425"/>
            </a:solidFill>
            <a:ln w="12700" cap="flat" cmpd="sng" algn="ctr">
              <a:solidFill>
                <a:srgbClr val="F05425"/>
              </a:solidFill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latin typeface="Broadway" pitchFamily="82" charset="0"/>
                  <a:ea typeface="微软雅黑"/>
                </a:rPr>
                <a:t>6</a:t>
              </a:r>
              <a:endParaRPr lang="zh-CN" altLang="en-US" sz="2400" kern="0" dirty="0">
                <a:solidFill>
                  <a:sysClr val="window" lastClr="FFFFFF"/>
                </a:solidFill>
                <a:latin typeface="Broadway" pitchFamily="82" charset="0"/>
                <a:ea typeface="微软雅黑"/>
              </a:endParaRPr>
            </a:p>
          </p:txBody>
        </p:sp>
        <p:sp>
          <p:nvSpPr>
            <p:cNvPr id="37" name="TextBox 51"/>
            <p:cNvSpPr txBox="1"/>
            <p:nvPr/>
          </p:nvSpPr>
          <p:spPr>
            <a:xfrm>
              <a:off x="4382368" y="1705942"/>
              <a:ext cx="4078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3200" dirty="0"/>
                <a:t>back pain</a:t>
              </a:r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背疼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995936" y="-6596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B04471-F412-D921-26E2-34E8A51D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CN" dirty="0"/>
            </a:b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33BF0E-29A0-7F98-3422-C6F45C716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sz="4400" dirty="0">
              <a:solidFill>
                <a:srgbClr val="FF0000"/>
              </a:solidFill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</a:rPr>
              <a:t>Act and guess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8864277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C61E6C8-F70A-D141-FD86-A93C9DD28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971550"/>
            <a:ext cx="3584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noProof="0" dirty="0">
                <a:solidFill>
                  <a:srgbClr val="CC0000"/>
                </a:solidFill>
              </a:rPr>
              <a:t>2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 Listen and complete.</a:t>
            </a:r>
          </a:p>
        </p:txBody>
      </p:sp>
      <p:sp>
        <p:nvSpPr>
          <p:cNvPr id="14339" name="WordArt 3">
            <a:hlinkClick r:id="rId4" action="ppaction://hlinksldjump"/>
            <a:extLst>
              <a:ext uri="{FF2B5EF4-FFF2-40B4-BE49-F238E27FC236}">
                <a16:creationId xmlns:a16="http://schemas.microsoft.com/office/drawing/2014/main" id="{19193DB3-FFBA-ED95-410F-E5E10457F9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1863" y="188913"/>
            <a:ext cx="2951162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1" u="none" strike="noStrike" kern="10" cap="none" spc="0" normalizeH="0" baseline="0" noProof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Listening and speaking</a:t>
            </a:r>
            <a:endParaRPr kumimoji="0" lang="zh-CN" altLang="en-US" sz="2800" b="0" i="1" u="none" strike="noStrike" kern="10" cap="none" spc="0" normalizeH="0" baseline="0" noProof="0">
              <a:ln w="12700">
                <a:solidFill>
                  <a:srgbClr val="FFFFFF"/>
                </a:solidFill>
                <a:round/>
                <a:headEnd/>
                <a:tailEnd/>
              </a:ln>
              <a:solidFill>
                <a:srgbClr val="006699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67">
            <a:extLst>
              <a:ext uri="{FF2B5EF4-FFF2-40B4-BE49-F238E27FC236}">
                <a16:creationId xmlns:a16="http://schemas.microsoft.com/office/drawing/2014/main" id="{652A09E7-A02D-2E6E-BB55-859CA6E2B3F8}"/>
              </a:ext>
            </a:extLst>
          </p:cNvPr>
          <p:cNvGrpSpPr>
            <a:grpSpLocks/>
          </p:cNvGrpSpPr>
          <p:nvPr/>
        </p:nvGrpSpPr>
        <p:grpSpPr bwMode="auto">
          <a:xfrm>
            <a:off x="714375" y="2147888"/>
            <a:ext cx="8001000" cy="3432175"/>
            <a:chOff x="714347" y="2148376"/>
            <a:chExt cx="8001193" cy="3432471"/>
          </a:xfrm>
        </p:grpSpPr>
        <p:grpSp>
          <p:nvGrpSpPr>
            <p:cNvPr id="14344" name="组合 66">
              <a:extLst>
                <a:ext uri="{FF2B5EF4-FFF2-40B4-BE49-F238E27FC236}">
                  <a16:creationId xmlns:a16="http://schemas.microsoft.com/office/drawing/2014/main" id="{580303B0-FC2D-23A3-6A00-1EC14845C0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616" y="2148376"/>
              <a:ext cx="8000924" cy="3432471"/>
              <a:chOff x="714616" y="2148376"/>
              <a:chExt cx="8000924" cy="3432471"/>
            </a:xfrm>
          </p:grpSpPr>
          <p:sp>
            <p:nvSpPr>
              <p:cNvPr id="14346" name="Rectangle 52">
                <a:extLst>
                  <a:ext uri="{FF2B5EF4-FFF2-40B4-BE49-F238E27FC236}">
                    <a16:creationId xmlns:a16="http://schemas.microsoft.com/office/drawing/2014/main" id="{770402C3-66A3-CFB6-7D8F-B4BD0FB25A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71" y="4870460"/>
                <a:ext cx="2390770" cy="684000"/>
              </a:xfrm>
              <a:prstGeom prst="rect">
                <a:avLst/>
              </a:prstGeom>
              <a:solidFill>
                <a:srgbClr val="99CCFF"/>
              </a:solidFill>
              <a:ln w="2857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Appointment time</a:t>
                </a:r>
              </a:p>
            </p:txBody>
          </p:sp>
          <p:sp>
            <p:nvSpPr>
              <p:cNvPr id="14347" name="Rectangle 35">
                <a:extLst>
                  <a:ext uri="{FF2B5EF4-FFF2-40B4-BE49-F238E27FC236}">
                    <a16:creationId xmlns:a16="http://schemas.microsoft.com/office/drawing/2014/main" id="{DA3B01C3-B239-03E6-D790-FB4D6FDB7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71" y="4143380"/>
                <a:ext cx="2390770" cy="714380"/>
              </a:xfrm>
              <a:prstGeom prst="rect">
                <a:avLst/>
              </a:prstGeom>
              <a:solidFill>
                <a:srgbClr val="99CCFF"/>
              </a:solidFill>
              <a:ln w="2857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Possible causes</a:t>
                </a:r>
              </a:p>
            </p:txBody>
          </p:sp>
          <p:sp>
            <p:nvSpPr>
              <p:cNvPr id="14348" name="Rectangle 36">
                <a:extLst>
                  <a:ext uri="{FF2B5EF4-FFF2-40B4-BE49-F238E27FC236}">
                    <a16:creationId xmlns:a16="http://schemas.microsoft.com/office/drawing/2014/main" id="{8CD2DB99-C383-85C4-AB11-6E3982114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71" y="3440108"/>
                <a:ext cx="2390770" cy="703272"/>
              </a:xfrm>
              <a:prstGeom prst="rect">
                <a:avLst/>
              </a:prstGeom>
              <a:solidFill>
                <a:srgbClr val="99CCFF"/>
              </a:solidFill>
              <a:ln w="2857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Symptoms (</a:t>
                </a: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症状</a:t>
                </a:r>
                <a:r>
                  <a:rPr kumimoji="0" lang="en-US" altLang="zh-CN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)</a:t>
                </a:r>
              </a:p>
            </p:txBody>
          </p:sp>
          <p:sp>
            <p:nvSpPr>
              <p:cNvPr id="14349" name="Rectangle 37">
                <a:extLst>
                  <a:ext uri="{FF2B5EF4-FFF2-40B4-BE49-F238E27FC236}">
                    <a16:creationId xmlns:a16="http://schemas.microsoft.com/office/drawing/2014/main" id="{C10E3245-17F3-9411-A585-5B6D0D9DB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884" y="2786058"/>
                <a:ext cx="2382936" cy="642942"/>
              </a:xfrm>
              <a:prstGeom prst="rect">
                <a:avLst/>
              </a:prstGeom>
              <a:solidFill>
                <a:srgbClr val="99CCFF"/>
              </a:solidFill>
              <a:ln w="2857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Patient Name</a:t>
                </a:r>
              </a:p>
            </p:txBody>
          </p:sp>
          <p:sp>
            <p:nvSpPr>
              <p:cNvPr id="14350" name="Rectangle 50">
                <a:extLst>
                  <a:ext uri="{FF2B5EF4-FFF2-40B4-BE49-F238E27FC236}">
                    <a16:creationId xmlns:a16="http://schemas.microsoft.com/office/drawing/2014/main" id="{938E6F48-32B4-D167-7435-56637A563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748" y="2155821"/>
                <a:ext cx="7956000" cy="625475"/>
              </a:xfrm>
              <a:prstGeom prst="rect">
                <a:avLst/>
              </a:prstGeom>
              <a:solidFill>
                <a:srgbClr val="0B4293"/>
              </a:solidFill>
              <a:ln w="2857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宋体" panose="02010600030101010101" pitchFamily="2" charset="-122"/>
                    <a:cs typeface="+mn-cs"/>
                  </a:rPr>
                  <a:t>Appointment Report Card</a:t>
                </a:r>
              </a:p>
            </p:txBody>
          </p:sp>
          <p:grpSp>
            <p:nvGrpSpPr>
              <p:cNvPr id="14351" name="组合 65">
                <a:extLst>
                  <a:ext uri="{FF2B5EF4-FFF2-40B4-BE49-F238E27FC236}">
                    <a16:creationId xmlns:a16="http://schemas.microsoft.com/office/drawing/2014/main" id="{A3D65073-C70D-FABE-143C-6DEC8FA73E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4616" y="2148376"/>
                <a:ext cx="8000924" cy="3432471"/>
                <a:chOff x="714616" y="2148376"/>
                <a:chExt cx="8000924" cy="3432471"/>
              </a:xfrm>
            </p:grpSpPr>
            <p:sp>
              <p:nvSpPr>
                <p:cNvPr id="14356" name="Line 52">
                  <a:extLst>
                    <a:ext uri="{FF2B5EF4-FFF2-40B4-BE49-F238E27FC236}">
                      <a16:creationId xmlns:a16="http://schemas.microsoft.com/office/drawing/2014/main" id="{6E2425CB-855C-DB42-5516-BA1C0584A9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2752" y="2148376"/>
                  <a:ext cx="7955923" cy="0"/>
                </a:xfrm>
                <a:prstGeom prst="line">
                  <a:avLst/>
                </a:prstGeom>
                <a:noFill/>
                <a:ln w="28575" cap="sq">
                  <a:solidFill>
                    <a:srgbClr val="00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grpSp>
              <p:nvGrpSpPr>
                <p:cNvPr id="14357" name="组合 64">
                  <a:extLst>
                    <a:ext uri="{FF2B5EF4-FFF2-40B4-BE49-F238E27FC236}">
                      <a16:creationId xmlns:a16="http://schemas.microsoft.com/office/drawing/2014/main" id="{CD910F0D-692E-3D06-7ABE-F7C95104D0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4616" y="2148376"/>
                  <a:ext cx="8000924" cy="3432471"/>
                  <a:chOff x="714616" y="2148376"/>
                  <a:chExt cx="8000924" cy="3432471"/>
                </a:xfrm>
              </p:grpSpPr>
              <p:sp>
                <p:nvSpPr>
                  <p:cNvPr id="14358" name="Line 53">
                    <a:extLst>
                      <a:ext uri="{FF2B5EF4-FFF2-40B4-BE49-F238E27FC236}">
                        <a16:creationId xmlns:a16="http://schemas.microsoft.com/office/drawing/2014/main" id="{4006F4CF-8AC4-287C-60D6-D8BAA3A01B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2482" y="2780915"/>
                    <a:ext cx="79560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33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359" name="Line 54">
                    <a:extLst>
                      <a:ext uri="{FF2B5EF4-FFF2-40B4-BE49-F238E27FC236}">
                        <a16:creationId xmlns:a16="http://schemas.microsoft.com/office/drawing/2014/main" id="{A1969801-AFF5-4A40-80BD-4163BEC4DA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14617" y="3418724"/>
                    <a:ext cx="799192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33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360" name="Line 55">
                    <a:extLst>
                      <a:ext uri="{FF2B5EF4-FFF2-40B4-BE49-F238E27FC236}">
                        <a16:creationId xmlns:a16="http://schemas.microsoft.com/office/drawing/2014/main" id="{8611DCE2-E6F2-3EEC-F7AD-1AAC8AFA6A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14616" y="4135601"/>
                    <a:ext cx="799200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33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361" name="Line 56">
                    <a:extLst>
                      <a:ext uri="{FF2B5EF4-FFF2-40B4-BE49-F238E27FC236}">
                        <a16:creationId xmlns:a16="http://schemas.microsoft.com/office/drawing/2014/main" id="{822BCC0A-BC8C-136A-B60E-6AC057088F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2753" y="5572140"/>
                    <a:ext cx="7955923" cy="0"/>
                  </a:xfrm>
                  <a:prstGeom prst="line">
                    <a:avLst/>
                  </a:prstGeom>
                  <a:noFill/>
                  <a:ln w="28575" cap="sq">
                    <a:solidFill>
                      <a:srgbClr val="0033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362" name="Line 58">
                    <a:extLst>
                      <a:ext uri="{FF2B5EF4-FFF2-40B4-BE49-F238E27FC236}">
                        <a16:creationId xmlns:a16="http://schemas.microsoft.com/office/drawing/2014/main" id="{25BF2418-1AE7-2C2F-2902-4F5009EE54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715540" y="2148376"/>
                    <a:ext cx="0" cy="3427200"/>
                  </a:xfrm>
                  <a:prstGeom prst="line">
                    <a:avLst/>
                  </a:prstGeom>
                  <a:noFill/>
                  <a:ln w="28575" cap="sq">
                    <a:solidFill>
                      <a:srgbClr val="0033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363" name="Line 59">
                    <a:extLst>
                      <a:ext uri="{FF2B5EF4-FFF2-40B4-BE49-F238E27FC236}">
                        <a16:creationId xmlns:a16="http://schemas.microsoft.com/office/drawing/2014/main" id="{1970AFCA-C9F9-A471-84DF-B6EA1FBDAA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43240" y="2791328"/>
                    <a:ext cx="0" cy="2772000"/>
                  </a:xfrm>
                  <a:prstGeom prst="line">
                    <a:avLst/>
                  </a:prstGeom>
                  <a:noFill/>
                  <a:ln w="12700">
                    <a:solidFill>
                      <a:srgbClr val="0033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364" name="Line 58">
                    <a:extLst>
                      <a:ext uri="{FF2B5EF4-FFF2-40B4-BE49-F238E27FC236}">
                        <a16:creationId xmlns:a16="http://schemas.microsoft.com/office/drawing/2014/main" id="{925B069C-1D7D-324F-1979-8E51CC38F5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8905" y="2153647"/>
                    <a:ext cx="0" cy="3427200"/>
                  </a:xfrm>
                  <a:prstGeom prst="line">
                    <a:avLst/>
                  </a:prstGeom>
                  <a:noFill/>
                  <a:ln w="28575" cap="sq">
                    <a:solidFill>
                      <a:srgbClr val="0033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14352" name="Rectangle 37">
                <a:extLst>
                  <a:ext uri="{FF2B5EF4-FFF2-40B4-BE49-F238E27FC236}">
                    <a16:creationId xmlns:a16="http://schemas.microsoft.com/office/drawing/2014/main" id="{2410F54B-76DC-36A8-01B8-BC0373184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240" y="2786058"/>
                <a:ext cx="2008202" cy="642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Tom</a:t>
                </a:r>
              </a:p>
            </p:txBody>
          </p:sp>
          <p:sp>
            <p:nvSpPr>
              <p:cNvPr id="14353" name="Rectangle 37">
                <a:extLst>
                  <a:ext uri="{FF2B5EF4-FFF2-40B4-BE49-F238E27FC236}">
                    <a16:creationId xmlns:a16="http://schemas.microsoft.com/office/drawing/2014/main" id="{271A5AA9-E411-E124-4A3A-B53E827C9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240" y="3500438"/>
                <a:ext cx="5500726" cy="642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a headache, </a:t>
                </a:r>
                <a:r>
                  <a:rPr kumimoji="0" lang="en-US" altLang="zh-CN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________________</a:t>
                </a:r>
                <a:r>
                  <a:rPr kumimoji="0" lang="en-US" altLang="zh-CN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, hurting eyes</a:t>
                </a:r>
              </a:p>
            </p:txBody>
          </p:sp>
          <p:sp>
            <p:nvSpPr>
              <p:cNvPr id="14354" name="Rectangle 37">
                <a:extLst>
                  <a:ext uri="{FF2B5EF4-FFF2-40B4-BE49-F238E27FC236}">
                    <a16:creationId xmlns:a16="http://schemas.microsoft.com/office/drawing/2014/main" id="{CB64D2D4-5592-C093-8246-48424B0F5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240" y="4214818"/>
                <a:ext cx="5500726" cy="571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playing computer games</a:t>
                </a:r>
              </a:p>
            </p:txBody>
          </p:sp>
          <p:sp>
            <p:nvSpPr>
              <p:cNvPr id="58" name="Rectangle 37">
                <a:extLst>
                  <a:ext uri="{FF2B5EF4-FFF2-40B4-BE49-F238E27FC236}">
                    <a16:creationId xmlns:a16="http://schemas.microsoft.com/office/drawing/2014/main" id="{76F3DD25-47A5-BEFE-AFAF-0B0786B64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281" y="4929916"/>
                <a:ext cx="5500821" cy="642992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heavy" strike="noStrike" kern="1200" cap="none" spc="0" normalizeH="0" baseline="0" noProof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宋体" panose="02010600030101010101" pitchFamily="2" charset="-122"/>
                    <a:cs typeface="+mn-cs"/>
                  </a:rPr>
                  <a:t>_____________________________</a:t>
                </a:r>
              </a:p>
            </p:txBody>
          </p:sp>
        </p:grpSp>
        <p:sp>
          <p:nvSpPr>
            <p:cNvPr id="14345" name="Line 55">
              <a:extLst>
                <a:ext uri="{FF2B5EF4-FFF2-40B4-BE49-F238E27FC236}">
                  <a16:creationId xmlns:a16="http://schemas.microsoft.com/office/drawing/2014/main" id="{7268C632-2333-6B4A-B231-B83824249D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4347" y="4857760"/>
              <a:ext cx="7992000" cy="0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3" name="Rectangle 37">
            <a:extLst>
              <a:ext uri="{FF2B5EF4-FFF2-40B4-BE49-F238E27FC236}">
                <a16:creationId xmlns:a16="http://schemas.microsoft.com/office/drawing/2014/main" id="{D02A30F9-005A-F975-4AF4-F4FB2BF52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038" y="3429000"/>
            <a:ext cx="19288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 bad back pain</a:t>
            </a:r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id="{996CD1AE-5375-929A-380F-C1ADCEC01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4929188"/>
            <a:ext cx="44878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at  3  this afternoon</a:t>
            </a:r>
          </a:p>
        </p:txBody>
      </p:sp>
      <p:pic>
        <p:nvPicPr>
          <p:cNvPr id="3" name="U6-4.mp3">
            <a:hlinkClick r:id="" action="ppaction://media"/>
            <a:extLst>
              <a:ext uri="{FF2B5EF4-FFF2-40B4-BE49-F238E27FC236}">
                <a16:creationId xmlns:a16="http://schemas.microsoft.com/office/drawing/2014/main" id="{B1B3219A-547B-F49B-AF62-09FBA71BAFD8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7810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01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266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EEFDF-734C-A459-4B72-6F20B28AD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CN" dirty="0"/>
            </a:br>
            <a:r>
              <a:rPr lang="en-US" altLang="zh-CN" dirty="0">
                <a:solidFill>
                  <a:srgbClr val="FF0000"/>
                </a:solidFill>
              </a:rPr>
              <a:t>Watch a show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539405-BE7B-E731-40B1-035830A92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3600" dirty="0">
                <a:solidFill>
                  <a:srgbClr val="FF0000"/>
                </a:solidFill>
              </a:rPr>
              <a:t>one act nurse, one act patient(Tom)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0441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77B6653-C97E-F4F1-8F19-5F1B829A5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971550"/>
            <a:ext cx="36166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CC0000"/>
                </a:solidFill>
              </a:rPr>
              <a:t>3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 Listen and </a:t>
            </a:r>
            <a:r>
              <a:rPr lang="en-US" altLang="zh-CN" sz="2400" b="1" dirty="0">
                <a:solidFill>
                  <a:srgbClr val="CC0000"/>
                </a:solidFill>
              </a:rPr>
              <a:t>underline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14366" name="Rectangle 30">
            <a:extLst>
              <a:ext uri="{FF2B5EF4-FFF2-40B4-BE49-F238E27FC236}">
                <a16:creationId xmlns:a16="http://schemas.microsoft.com/office/drawing/2014/main" id="{B235B7DE-2E91-50F0-0F0A-EDDF753AB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989138"/>
            <a:ext cx="1031875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Nurse: </a:t>
            </a:r>
          </a:p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Betty: </a:t>
            </a:r>
          </a:p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Nurse: </a:t>
            </a:r>
          </a:p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Betty: </a:t>
            </a:r>
          </a:p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Nurse:</a:t>
            </a:r>
          </a:p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Betty: </a:t>
            </a:r>
          </a:p>
        </p:txBody>
      </p:sp>
      <p:sp>
        <p:nvSpPr>
          <p:cNvPr id="14367" name="Rectangle 31">
            <a:extLst>
              <a:ext uri="{FF2B5EF4-FFF2-40B4-BE49-F238E27FC236}">
                <a16:creationId xmlns:a16="http://schemas.microsoft.com/office/drawing/2014/main" id="{52DDD1C3-F884-EBE4-DEDF-8FA040B29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425" y="1989138"/>
            <a:ext cx="4164013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Good morning, Dr. King’s office.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Good morning, my name is Betty and I would like to make an appointment.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What’s wrong with you?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 have a runny nose. And I cough all the time.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How long have you felt this way?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For about one day.</a:t>
            </a:r>
          </a:p>
        </p:txBody>
      </p:sp>
      <p:sp>
        <p:nvSpPr>
          <p:cNvPr id="15365" name="WordArt 3">
            <a:hlinkClick r:id="rId4" action="ppaction://hlinksldjump"/>
            <a:extLst>
              <a:ext uri="{FF2B5EF4-FFF2-40B4-BE49-F238E27FC236}">
                <a16:creationId xmlns:a16="http://schemas.microsoft.com/office/drawing/2014/main" id="{96EEC8E6-C033-96D2-43CC-6036BB6E1C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1863" y="188913"/>
            <a:ext cx="2951162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1" u="none" strike="noStrike" kern="10" cap="none" spc="0" normalizeH="0" baseline="0" noProof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Listening and speaking</a:t>
            </a:r>
            <a:endParaRPr kumimoji="0" lang="zh-CN" altLang="en-US" sz="2800" b="0" i="1" u="none" strike="noStrike" kern="10" cap="none" spc="0" normalizeH="0" baseline="0" noProof="0">
              <a:ln w="12700">
                <a:solidFill>
                  <a:srgbClr val="FFFFFF"/>
                </a:solidFill>
                <a:round/>
                <a:headEnd/>
                <a:tailEnd/>
              </a:ln>
              <a:solidFill>
                <a:srgbClr val="006699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366" name="图片 14" descr="2-102.png">
            <a:extLst>
              <a:ext uri="{FF2B5EF4-FFF2-40B4-BE49-F238E27FC236}">
                <a16:creationId xmlns:a16="http://schemas.microsoft.com/office/drawing/2014/main" id="{0B8587C3-F0EE-5933-6C16-47CD801D9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857500"/>
            <a:ext cx="311943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U6-5-1.mp3">
            <a:hlinkClick r:id="" action="ppaction://media"/>
            <a:extLst>
              <a:ext uri="{FF2B5EF4-FFF2-40B4-BE49-F238E27FC236}">
                <a16:creationId xmlns:a16="http://schemas.microsoft.com/office/drawing/2014/main" id="{DD6B2835-AABD-6980-9AF3-84720A6EE8CA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9255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386" grpId="0"/>
      <p:bldP spid="14366" grpId="0"/>
      <p:bldP spid="143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AA8B306-624A-F908-285B-361EEE4A4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971550"/>
            <a:ext cx="36166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CC0000"/>
                </a:solidFill>
              </a:rPr>
              <a:t>3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 Listen and </a:t>
            </a:r>
            <a:r>
              <a:rPr lang="en-US" altLang="zh-CN" sz="2400" b="1" dirty="0">
                <a:solidFill>
                  <a:srgbClr val="CC0000"/>
                </a:solidFill>
              </a:rPr>
              <a:t>underline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14366" name="Rectangle 30">
            <a:extLst>
              <a:ext uri="{FF2B5EF4-FFF2-40B4-BE49-F238E27FC236}">
                <a16:creationId xmlns:a16="http://schemas.microsoft.com/office/drawing/2014/main" id="{554FE621-F021-9454-449D-B026F7E79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928813"/>
            <a:ext cx="103187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Nurse: </a:t>
            </a:r>
          </a:p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Betty: </a:t>
            </a:r>
          </a:p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Nurse: </a:t>
            </a:r>
          </a:p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Betty: </a:t>
            </a:r>
          </a:p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Nurse:</a:t>
            </a:r>
          </a:p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Betty: </a:t>
            </a:r>
          </a:p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Nurse: </a:t>
            </a:r>
          </a:p>
          <a:p>
            <a:pPr marL="0" marR="0" lvl="0" indent="0" algn="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Betty: </a:t>
            </a:r>
          </a:p>
        </p:txBody>
      </p:sp>
      <p:sp>
        <p:nvSpPr>
          <p:cNvPr id="14367" name="Rectangle 31">
            <a:extLst>
              <a:ext uri="{FF2B5EF4-FFF2-40B4-BE49-F238E27FC236}">
                <a16:creationId xmlns:a16="http://schemas.microsoft.com/office/drawing/2014/main" id="{F2259E6C-A57F-1467-E019-133829B8B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425" y="1928813"/>
            <a:ext cx="4164013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 see. Do you feel cold?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Yes, I feel very cold. I think I have a fever.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Well, Dr. King is free at 2 this afternoon. Will this be OK for you?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Can you make it earlier?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Well, let me see. What about 11 this morning?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11 is fine.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OK, see you then.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Thank you very much.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9" name="WordArt 3">
            <a:hlinkClick r:id="rId4" action="ppaction://hlinksldjump"/>
            <a:extLst>
              <a:ext uri="{FF2B5EF4-FFF2-40B4-BE49-F238E27FC236}">
                <a16:creationId xmlns:a16="http://schemas.microsoft.com/office/drawing/2014/main" id="{370E40F6-42A4-C58E-81DB-72A4FF23D2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1863" y="188913"/>
            <a:ext cx="2951162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1" u="none" strike="noStrike" kern="10" cap="none" spc="0" normalizeH="0" baseline="0" noProof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Listening and speaking</a:t>
            </a:r>
            <a:endParaRPr kumimoji="0" lang="zh-CN" altLang="en-US" sz="2800" b="0" i="1" u="none" strike="noStrike" kern="10" cap="none" spc="0" normalizeH="0" baseline="0" noProof="0">
              <a:ln w="12700">
                <a:solidFill>
                  <a:srgbClr val="FFFFFF"/>
                </a:solidFill>
                <a:round/>
                <a:headEnd/>
                <a:tailEnd/>
              </a:ln>
              <a:solidFill>
                <a:srgbClr val="006699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6390" name="图片 14" descr="2-102.png">
            <a:extLst>
              <a:ext uri="{FF2B5EF4-FFF2-40B4-BE49-F238E27FC236}">
                <a16:creationId xmlns:a16="http://schemas.microsoft.com/office/drawing/2014/main" id="{6EFD2AEF-C6A9-DB75-8240-16EA5AE31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857500"/>
            <a:ext cx="311943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U6-5-2.mp3">
            <a:hlinkClick r:id="" action="ppaction://media"/>
            <a:extLst>
              <a:ext uri="{FF2B5EF4-FFF2-40B4-BE49-F238E27FC236}">
                <a16:creationId xmlns:a16="http://schemas.microsoft.com/office/drawing/2014/main" id="{759334EB-F13B-21A2-7FDC-4DF385A3C0E9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9366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366" grpId="0"/>
      <p:bldP spid="143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93C9F45-0BAB-EB3C-9C91-BA756B761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971550"/>
            <a:ext cx="30107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CC0000"/>
                </a:solidFill>
              </a:rPr>
              <a:t>Role play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59" name="WordArt 3">
            <a:hlinkClick r:id="rId2" action="ppaction://hlinksldjump"/>
            <a:extLst>
              <a:ext uri="{FF2B5EF4-FFF2-40B4-BE49-F238E27FC236}">
                <a16:creationId xmlns:a16="http://schemas.microsoft.com/office/drawing/2014/main" id="{44DE59EB-DA9F-DA2D-DD04-BB6E22008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1863" y="188913"/>
            <a:ext cx="2951162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1" u="none" strike="noStrike" kern="10" cap="none" spc="0" normalizeH="0" baseline="0" noProof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6699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Listening and speaking</a:t>
            </a:r>
            <a:endParaRPr kumimoji="0" lang="zh-CN" altLang="en-US" sz="2800" b="0" i="1" u="none" strike="noStrike" kern="10" cap="none" spc="0" normalizeH="0" baseline="0" noProof="0">
              <a:ln w="12700">
                <a:solidFill>
                  <a:srgbClr val="FFFFFF"/>
                </a:solidFill>
                <a:round/>
                <a:headEnd/>
                <a:tailEnd/>
              </a:ln>
              <a:solidFill>
                <a:srgbClr val="006699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Group 58">
            <a:extLst>
              <a:ext uri="{FF2B5EF4-FFF2-40B4-BE49-F238E27FC236}">
                <a16:creationId xmlns:a16="http://schemas.microsoft.com/office/drawing/2014/main" id="{4334238E-2865-7C51-904A-8725D2754007}"/>
              </a:ext>
            </a:extLst>
          </p:cNvPr>
          <p:cNvGrpSpPr>
            <a:grpSpLocks/>
          </p:cNvGrpSpPr>
          <p:nvPr/>
        </p:nvGrpSpPr>
        <p:grpSpPr bwMode="auto">
          <a:xfrm>
            <a:off x="850900" y="1954213"/>
            <a:ext cx="7500938" cy="3503612"/>
            <a:chOff x="768" y="1348"/>
            <a:chExt cx="4199" cy="1800"/>
          </a:xfrm>
        </p:grpSpPr>
        <p:sp>
          <p:nvSpPr>
            <p:cNvPr id="19467" name="AutoShape 43">
              <a:extLst>
                <a:ext uri="{FF2B5EF4-FFF2-40B4-BE49-F238E27FC236}">
                  <a16:creationId xmlns:a16="http://schemas.microsoft.com/office/drawing/2014/main" id="{5F2D2043-A65D-8ECA-9891-B2F21A3C2A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8" y="1348"/>
              <a:ext cx="4199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68" name="AutoShape 44">
              <a:extLst>
                <a:ext uri="{FF2B5EF4-FFF2-40B4-BE49-F238E27FC236}">
                  <a16:creationId xmlns:a16="http://schemas.microsoft.com/office/drawing/2014/main" id="{9B99FF93-02D6-FAA7-D3BA-A1F6A128A1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9" y="1353"/>
              <a:ext cx="4145" cy="1766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69" name="AutoShape 45">
              <a:extLst>
                <a:ext uri="{FF2B5EF4-FFF2-40B4-BE49-F238E27FC236}">
                  <a16:creationId xmlns:a16="http://schemas.microsoft.com/office/drawing/2014/main" id="{29826C16-1E61-11E3-66D9-311C4C32B0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0" y="2653"/>
              <a:ext cx="4121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70" name="AutoShape 46">
              <a:extLst>
                <a:ext uri="{FF2B5EF4-FFF2-40B4-BE49-F238E27FC236}">
                  <a16:creationId xmlns:a16="http://schemas.microsoft.com/office/drawing/2014/main" id="{9A7871F9-2E11-BBAC-C32F-EDB86A0A53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0" y="1367"/>
              <a:ext cx="4121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Group 59">
            <a:extLst>
              <a:ext uri="{FF2B5EF4-FFF2-40B4-BE49-F238E27FC236}">
                <a16:creationId xmlns:a16="http://schemas.microsoft.com/office/drawing/2014/main" id="{934ECFC9-A291-AA52-2C88-831D2C0A7845}"/>
              </a:ext>
            </a:extLst>
          </p:cNvPr>
          <p:cNvGrpSpPr>
            <a:grpSpLocks/>
          </p:cNvGrpSpPr>
          <p:nvPr/>
        </p:nvGrpSpPr>
        <p:grpSpPr bwMode="auto">
          <a:xfrm>
            <a:off x="857250" y="5487988"/>
            <a:ext cx="7500938" cy="584200"/>
            <a:chOff x="772" y="3154"/>
            <a:chExt cx="4199" cy="548"/>
          </a:xfrm>
        </p:grpSpPr>
        <p:sp>
          <p:nvSpPr>
            <p:cNvPr id="19465" name="AutoShape 47">
              <a:extLst>
                <a:ext uri="{FF2B5EF4-FFF2-40B4-BE49-F238E27FC236}">
                  <a16:creationId xmlns:a16="http://schemas.microsoft.com/office/drawing/2014/main" id="{F6AB2066-3073-89E9-8A5A-F31E41FD4F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72" y="3154"/>
              <a:ext cx="4199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3399FF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66" name="AutoShape 48">
              <a:extLst>
                <a:ext uri="{FF2B5EF4-FFF2-40B4-BE49-F238E27FC236}">
                  <a16:creationId xmlns:a16="http://schemas.microsoft.com/office/drawing/2014/main" id="{A798D097-CAE2-BFAB-19C4-8A78EAD84D2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0" y="3169"/>
              <a:ext cx="4139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CCFF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15">
            <a:extLst>
              <a:ext uri="{FF2B5EF4-FFF2-40B4-BE49-F238E27FC236}">
                <a16:creationId xmlns:a16="http://schemas.microsoft.com/office/drawing/2014/main" id="{A9D537C7-2651-0D8D-73D0-D4E45789B519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1989138"/>
            <a:ext cx="7286625" cy="3549650"/>
            <a:chOff x="1065188" y="2178535"/>
            <a:chExt cx="7286677" cy="3549186"/>
          </a:xfrm>
        </p:grpSpPr>
        <p:sp>
          <p:nvSpPr>
            <p:cNvPr id="19463" name="Rectangle 30">
              <a:extLst>
                <a:ext uri="{FF2B5EF4-FFF2-40B4-BE49-F238E27FC236}">
                  <a16:creationId xmlns:a16="http://schemas.microsoft.com/office/drawing/2014/main" id="{19EA7B39-C015-C71B-4BF8-515CFE13A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188" y="2178535"/>
              <a:ext cx="1296997" cy="354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 Black" panose="020B0A04020102020204" pitchFamily="34" charset="0"/>
                  <a:ea typeface="宋体" panose="02010600030101010101" pitchFamily="2" charset="-122"/>
                  <a:cs typeface="+mn-cs"/>
                </a:rPr>
                <a:t>Doctor: </a:t>
              </a:r>
            </a:p>
            <a:p>
              <a:pPr marL="0" marR="0" lvl="0" indent="0" algn="r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宋体" panose="02010600030101010101" pitchFamily="2" charset="-122"/>
                  <a:cs typeface="+mn-cs"/>
                </a:rPr>
                <a:t>Patient:</a:t>
              </a: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 Black" panose="020B0A04020102020204" pitchFamily="34" charset="0"/>
                  <a:ea typeface="宋体" panose="02010600030101010101" pitchFamily="2" charset="-122"/>
                  <a:cs typeface="+mn-cs"/>
                </a:rPr>
                <a:t> </a:t>
              </a:r>
            </a:p>
            <a:p>
              <a:pPr marL="0" marR="0" lvl="0" indent="0" algn="r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 Black" panose="020B0A04020102020204" pitchFamily="34" charset="0"/>
                  <a:ea typeface="宋体" panose="02010600030101010101" pitchFamily="2" charset="-122"/>
                  <a:cs typeface="+mn-cs"/>
                </a:rPr>
                <a:t>Doctor: </a:t>
              </a:r>
            </a:p>
            <a:p>
              <a:pPr marL="0" marR="0" lvl="0" indent="0" algn="r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宋体" panose="02010600030101010101" pitchFamily="2" charset="-122"/>
                  <a:cs typeface="+mn-cs"/>
                </a:rPr>
                <a:t>Patient: </a:t>
              </a: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 Black" panose="020B0A04020102020204" pitchFamily="34" charset="0"/>
                  <a:ea typeface="宋体" panose="02010600030101010101" pitchFamily="2" charset="-122"/>
                  <a:cs typeface="+mn-cs"/>
                </a:rPr>
                <a:t>Doctor: </a:t>
              </a:r>
            </a:p>
            <a:p>
              <a:pPr marL="0" marR="0" lvl="0" indent="0" algn="r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宋体" panose="02010600030101010101" pitchFamily="2" charset="-122"/>
                  <a:cs typeface="+mn-cs"/>
                </a:rPr>
                <a:t>Patient:</a:t>
              </a: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 Black" panose="020B0A04020102020204" pitchFamily="34" charset="0"/>
                  <a:ea typeface="宋体" panose="02010600030101010101" pitchFamily="2" charset="-122"/>
                  <a:cs typeface="+mn-cs"/>
                </a:rPr>
                <a:t> </a:t>
              </a:r>
            </a:p>
            <a:p>
              <a:pPr marL="0" marR="0" lvl="0" indent="0" algn="r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64" name="Rectangle 31">
              <a:extLst>
                <a:ext uri="{FF2B5EF4-FFF2-40B4-BE49-F238E27FC236}">
                  <a16:creationId xmlns:a16="http://schemas.microsoft.com/office/drawing/2014/main" id="{E140A146-41DE-9975-C655-CF6854564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9634" y="2207106"/>
              <a:ext cx="6072231" cy="3165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rPr>
                <a:t>What’s wrong with you?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rPr>
                <a:t>I have a headache and a sore throat.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rPr>
                <a:t>How long have you felt this way?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rPr>
                <a:t>For a week.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rPr>
                <a:t>I see. Well, you have caught a cold. Take this medicine three times a day. You should drink more water and have a good rest.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rPr>
                <a:t>Thank you.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4E824"/>
        </a:solidFill>
        <a:ln>
          <a:solidFill>
            <a:srgbClr val="00B05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494</Words>
  <Application>Microsoft Office PowerPoint</Application>
  <PresentationFormat>全屏显示(4:3)</PresentationFormat>
  <Paragraphs>128</Paragraphs>
  <Slides>13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Broadway</vt:lpstr>
      <vt:lpstr>Comic Sans MS</vt:lpstr>
      <vt:lpstr>Arial Black</vt:lpstr>
      <vt:lpstr>Euphemia</vt:lpstr>
      <vt:lpstr>仿宋</vt:lpstr>
      <vt:lpstr>Verdana</vt:lpstr>
      <vt:lpstr>Wingdings</vt:lpstr>
      <vt:lpstr>Arial</vt:lpstr>
      <vt:lpstr>Calibri</vt:lpstr>
      <vt:lpstr>微软雅黑</vt:lpstr>
      <vt:lpstr>Office 主题</vt:lpstr>
      <vt:lpstr>默认设计模板</vt:lpstr>
      <vt:lpstr> </vt:lpstr>
      <vt:lpstr>PowerPoint 演示文稿</vt:lpstr>
      <vt:lpstr>PowerPoint 演示文稿</vt:lpstr>
      <vt:lpstr> </vt:lpstr>
      <vt:lpstr>PowerPoint 演示文稿</vt:lpstr>
      <vt:lpstr> Watch a show</vt:lpstr>
      <vt:lpstr>PowerPoint 演示文稿</vt:lpstr>
      <vt:lpstr>PowerPoint 演示文稿</vt:lpstr>
      <vt:lpstr>PowerPoint 演示文稿</vt:lpstr>
      <vt:lpstr>PowerPoint 演示文稿</vt:lpstr>
      <vt:lpstr> Summary</vt:lpstr>
      <vt:lpstr> Homework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Vivian</dc:creator>
  <cp:lastModifiedBy>2367341065@qq.com</cp:lastModifiedBy>
  <cp:revision>49</cp:revision>
  <dcterms:created xsi:type="dcterms:W3CDTF">2014-01-09T11:04:36Z</dcterms:created>
  <dcterms:modified xsi:type="dcterms:W3CDTF">2022-05-19T00:26:00Z</dcterms:modified>
</cp:coreProperties>
</file>