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1" r:id="rId3"/>
    <p:sldId id="272" r:id="rId4"/>
    <p:sldId id="278" r:id="rId5"/>
    <p:sldId id="277" r:id="rId6"/>
    <p:sldId id="285" r:id="rId7"/>
    <p:sldId id="273" r:id="rId8"/>
    <p:sldId id="280" r:id="rId9"/>
    <p:sldId id="279" r:id="rId10"/>
    <p:sldId id="274" r:id="rId11"/>
    <p:sldId id="282" r:id="rId12"/>
    <p:sldId id="281" r:id="rId13"/>
    <p:sldId id="275" r:id="rId14"/>
    <p:sldId id="276" r:id="rId15"/>
    <p:sldId id="283" r:id="rId1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2" y="1597820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3E75-6489-4C90-874C-498C6E80C55B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9071-EC0F-46CA-95BC-591EBB67C5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216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3E75-6489-4C90-874C-498C6E80C55B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9071-EC0F-46CA-95BC-591EBB67C5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16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9" y="275035"/>
            <a:ext cx="1157287" cy="585073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275035"/>
            <a:ext cx="3319463" cy="585073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3E75-6489-4C90-874C-498C6E80C55B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9071-EC0F-46CA-95BC-591EBB67C5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1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3E75-6489-4C90-874C-498C6E80C55B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9071-EC0F-46CA-95BC-591EBB67C5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5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3E75-6489-4C90-874C-498C6E80C55B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9071-EC0F-46CA-95BC-591EBB67C5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69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1600201"/>
            <a:ext cx="2238375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47951" y="1600201"/>
            <a:ext cx="2238375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3E75-6489-4C90-874C-498C6E80C55B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9071-EC0F-46CA-95BC-591EBB67C5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23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3E75-6489-4C90-874C-498C6E80C55B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9071-EC0F-46CA-95BC-591EBB67C5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90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3E75-6489-4C90-874C-498C6E80C55B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9071-EC0F-46CA-95BC-591EBB67C5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36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3E75-6489-4C90-874C-498C6E80C55B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9071-EC0F-46CA-95BC-591EBB67C5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5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3" y="204789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3E75-6489-4C90-874C-498C6E80C55B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9071-EC0F-46CA-95BC-591EBB67C5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51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3E75-6489-4C90-874C-498C6E80C55B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9071-EC0F-46CA-95BC-591EBB67C5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75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11560" y="12025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13E75-6489-4C90-874C-498C6E80C55B}" type="datetimeFigureOut">
              <a:rPr lang="zh-CN" altLang="en-US" smtClean="0"/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D9071-EC0F-46CA-95BC-591EBB67C5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3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2A7B6B5B-B02B-2124-AFAB-EC68004CF3D1}"/>
              </a:ext>
            </a:extLst>
          </p:cNvPr>
          <p:cNvSpPr txBox="1"/>
          <p:nvPr/>
        </p:nvSpPr>
        <p:spPr>
          <a:xfrm>
            <a:off x="593558" y="1347614"/>
            <a:ext cx="7956884" cy="1976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九年级历史中考冲刺阶段</a:t>
            </a:r>
            <a:endParaRPr lang="en-US" altLang="zh-C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提质增效实战策略及建议</a:t>
            </a:r>
          </a:p>
          <a:p>
            <a:pPr algn="r">
              <a:lnSpc>
                <a:spcPct val="150000"/>
              </a:lnSpc>
            </a:pPr>
            <a:r>
              <a:rPr lang="en-US" altLang="zh-CN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泸县二中外国语实验学校  陈诗能</a:t>
            </a:r>
          </a:p>
        </p:txBody>
      </p:sp>
    </p:spTree>
    <p:extLst>
      <p:ext uri="{BB962C8B-B14F-4D97-AF65-F5344CB8AC3E}">
        <p14:creationId xmlns:p14="http://schemas.microsoft.com/office/powerpoint/2010/main" val="343833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79474E0-09DC-F33A-BDF9-CD6EA7451C0F}"/>
              </a:ext>
            </a:extLst>
          </p:cNvPr>
          <p:cNvSpPr/>
          <p:nvPr/>
        </p:nvSpPr>
        <p:spPr>
          <a:xfrm>
            <a:off x="0" y="771550"/>
            <a:ext cx="9144000" cy="3960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09F646A2-6B19-D869-B643-E2137F55D77A}"/>
              </a:ext>
            </a:extLst>
          </p:cNvPr>
          <p:cNvSpPr txBox="1"/>
          <p:nvPr/>
        </p:nvSpPr>
        <p:spPr>
          <a:xfrm>
            <a:off x="179512" y="699542"/>
            <a:ext cx="5040559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一、教师层面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（三）深耕课堂增强教学效果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塑造教师个人风格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7C0620F0-5577-B6FA-2F74-45DE8FC65E0F}"/>
              </a:ext>
            </a:extLst>
          </p:cNvPr>
          <p:cNvSpPr txBox="1"/>
          <p:nvPr/>
        </p:nvSpPr>
        <p:spPr>
          <a:xfrm>
            <a:off x="611560" y="2052302"/>
            <a:ext cx="7776864" cy="127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）亲其师，信其道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重视教学中的非教学因素；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）对学生发自内心的关心和负责，且让学生感知；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）传递给学生学习的快乐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教师的正能量；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889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79474E0-09DC-F33A-BDF9-CD6EA7451C0F}"/>
              </a:ext>
            </a:extLst>
          </p:cNvPr>
          <p:cNvSpPr/>
          <p:nvPr/>
        </p:nvSpPr>
        <p:spPr>
          <a:xfrm>
            <a:off x="0" y="771550"/>
            <a:ext cx="9144000" cy="3960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09F646A2-6B19-D869-B643-E2137F55D77A}"/>
              </a:ext>
            </a:extLst>
          </p:cNvPr>
          <p:cNvSpPr txBox="1"/>
          <p:nvPr/>
        </p:nvSpPr>
        <p:spPr>
          <a:xfrm>
            <a:off x="179512" y="699542"/>
            <a:ext cx="5040559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一、教师层面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（三）深耕课堂增强教学效果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注重课堂学情监督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A5302E7F-38A8-E91B-E6E3-8B59BD6C6746}"/>
              </a:ext>
            </a:extLst>
          </p:cNvPr>
          <p:cNvSpPr txBox="1"/>
          <p:nvPr/>
        </p:nvSpPr>
        <p:spPr>
          <a:xfrm>
            <a:off x="395536" y="2061455"/>
            <a:ext cx="8208912" cy="127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）课堂的吸收率，专注度、坐姿、课堂资料等；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）重视课堂检测，抽背、默写、测试等；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）注重资料、笔记、试卷的检查；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758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79474E0-09DC-F33A-BDF9-CD6EA7451C0F}"/>
              </a:ext>
            </a:extLst>
          </p:cNvPr>
          <p:cNvSpPr/>
          <p:nvPr/>
        </p:nvSpPr>
        <p:spPr>
          <a:xfrm>
            <a:off x="0" y="771550"/>
            <a:ext cx="9144000" cy="3960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09F646A2-6B19-D869-B643-E2137F55D77A}"/>
              </a:ext>
            </a:extLst>
          </p:cNvPr>
          <p:cNvSpPr txBox="1"/>
          <p:nvPr/>
        </p:nvSpPr>
        <p:spPr>
          <a:xfrm>
            <a:off x="179512" y="699542"/>
            <a:ext cx="5040559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一、教师层面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（三）深耕课堂增强教学效果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提升课堂操作能力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7E0C40F5-F597-CD30-E916-78345F90B3C5}"/>
              </a:ext>
            </a:extLst>
          </p:cNvPr>
          <p:cNvSpPr txBox="1"/>
          <p:nvPr/>
        </p:nvSpPr>
        <p:spPr>
          <a:xfrm>
            <a:off x="395536" y="2014933"/>
            <a:ext cx="8424936" cy="2104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）坚持历史教材语言教学，训练学生的历史答题能力；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）严格执行授课计划，保证课堂容量，</a:t>
            </a:r>
            <a:r>
              <a:rPr lang="zh-CN" altLang="en-US" b="1" dirty="0">
                <a:latin typeface="宋体" panose="02010600030101010101" pitchFamily="2" charset="-122"/>
              </a:rPr>
              <a:t>提升课堂效率；</a:t>
            </a:r>
            <a:endParaRPr lang="en-US" altLang="zh-CN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</a:rPr>
              <a:t>3</a:t>
            </a:r>
            <a:r>
              <a:rPr lang="zh-CN" altLang="en-US" b="1" dirty="0">
                <a:latin typeface="宋体" panose="02010600030101010101" pitchFamily="2" charset="-122"/>
              </a:rPr>
              <a:t>）复习中的设问、纠错等课堂教学行为要及时和规范；</a:t>
            </a:r>
            <a:endParaRPr lang="en-US" altLang="zh-CN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）核心：精心备课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（多少内容多少课，解决什么问题，讲什么内容，练什么题，达到什么效果）</a:t>
            </a:r>
            <a:endParaRPr lang="en-US" altLang="zh-CN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161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2C4FB706-D493-2505-E66A-7F6D25906561}"/>
              </a:ext>
            </a:extLst>
          </p:cNvPr>
          <p:cNvSpPr/>
          <p:nvPr/>
        </p:nvSpPr>
        <p:spPr>
          <a:xfrm>
            <a:off x="0" y="771550"/>
            <a:ext cx="9144000" cy="3960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A9AA0BE3-D7D7-7253-BA11-4481B464EB08}"/>
              </a:ext>
            </a:extLst>
          </p:cNvPr>
          <p:cNvSpPr txBox="1"/>
          <p:nvPr/>
        </p:nvSpPr>
        <p:spPr>
          <a:xfrm>
            <a:off x="179512" y="699542"/>
            <a:ext cx="8640960" cy="335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一、教师层面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（四）重视课后教学成果巩固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制定学生备考计划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制定学生个人或班级背书、练题时间表，夯实知识量提升解题能力；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重视试题练习评讲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试题做到考点全覆盖，练后及时评讲，分析考点、题型、设问、答题等；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针对学情重点辅导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考试成绩分析，寻找班级弱项和考点弱项，有效补强；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021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88D78F16-07BA-092F-67A8-86B3E28E59F1}"/>
              </a:ext>
            </a:extLst>
          </p:cNvPr>
          <p:cNvSpPr/>
          <p:nvPr/>
        </p:nvSpPr>
        <p:spPr>
          <a:xfrm>
            <a:off x="0" y="771550"/>
            <a:ext cx="9144000" cy="3960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61A7BBE1-7E33-2CAC-9EAE-E60DE41B9B5B}"/>
              </a:ext>
            </a:extLst>
          </p:cNvPr>
          <p:cNvSpPr txBox="1"/>
          <p:nvPr/>
        </p:nvSpPr>
        <p:spPr>
          <a:xfrm>
            <a:off x="179512" y="699542"/>
            <a:ext cx="8496943" cy="293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二、学生层面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    1.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塑造良好复习氛围，课堂有序、背书高效；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    2.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重视历史学法培训，指导学生记忆方法、做题方法，自我总结；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    3.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认真培训课代表，督导班级历史复习的相关事务；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    4.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落实背书计划，教师要精修背书内容，学会分层掌握，学会做减法；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    5.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规范答题格式，如认真书写、提示语、序号化、段落化；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    6.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历史错题本，主要写错别字、历史概念等；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184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7C1EB8D-9BC7-3BC3-746F-37677C260443}"/>
              </a:ext>
            </a:extLst>
          </p:cNvPr>
          <p:cNvSpPr/>
          <p:nvPr/>
        </p:nvSpPr>
        <p:spPr>
          <a:xfrm>
            <a:off x="0" y="771550"/>
            <a:ext cx="9144000" cy="3960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图示&#10;&#10;描述已自动生成">
            <a:extLst>
              <a:ext uri="{FF2B5EF4-FFF2-40B4-BE49-F238E27FC236}">
                <a16:creationId xmlns:a16="http://schemas.microsoft.com/office/drawing/2014/main" xmlns="" id="{3FF2F7E7-495E-3C81-A7FE-76146EF3E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38411"/>
            <a:ext cx="5710878" cy="32198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27CA7ECB-B6D5-CBE6-ABA4-B9491FCED661}"/>
              </a:ext>
            </a:extLst>
          </p:cNvPr>
          <p:cNvSpPr txBox="1"/>
          <p:nvPr/>
        </p:nvSpPr>
        <p:spPr>
          <a:xfrm>
            <a:off x="107504" y="925045"/>
            <a:ext cx="2016224" cy="662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高人指点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xmlns="" id="{C738B082-852D-9964-AB7E-4A4006312AC4}"/>
              </a:ext>
            </a:extLst>
          </p:cNvPr>
          <p:cNvCxnSpPr/>
          <p:nvPr/>
        </p:nvCxnSpPr>
        <p:spPr>
          <a:xfrm>
            <a:off x="2051720" y="1347614"/>
            <a:ext cx="648072" cy="0"/>
          </a:xfrm>
          <a:prstGeom prst="straightConnector1">
            <a:avLst/>
          </a:prstGeom>
          <a:ln w="73025">
            <a:solidFill>
              <a:srgbClr val="FF0000"/>
            </a:solidFill>
            <a:bevel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6">
            <a:extLst>
              <a:ext uri="{FF2B5EF4-FFF2-40B4-BE49-F238E27FC236}">
                <a16:creationId xmlns:a16="http://schemas.microsoft.com/office/drawing/2014/main" xmlns="" id="{9CA389FD-56AB-8278-DD8C-C434AB58EB1D}"/>
              </a:ext>
            </a:extLst>
          </p:cNvPr>
          <p:cNvSpPr txBox="1"/>
          <p:nvPr/>
        </p:nvSpPr>
        <p:spPr>
          <a:xfrm>
            <a:off x="523876" y="3555901"/>
            <a:ext cx="2304256" cy="662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谢谢</a:t>
            </a:r>
          </a:p>
        </p:txBody>
      </p:sp>
    </p:spTree>
    <p:extLst>
      <p:ext uri="{BB962C8B-B14F-4D97-AF65-F5344CB8AC3E}">
        <p14:creationId xmlns:p14="http://schemas.microsoft.com/office/powerpoint/2010/main" val="426832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A56752DA-9EA7-9E3C-1643-1764D950C7EA}"/>
              </a:ext>
            </a:extLst>
          </p:cNvPr>
          <p:cNvSpPr/>
          <p:nvPr/>
        </p:nvSpPr>
        <p:spPr>
          <a:xfrm>
            <a:off x="0" y="771550"/>
            <a:ext cx="9144000" cy="3960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8D292B89-E89A-DE68-6AF9-2F7EF4B969A8}"/>
              </a:ext>
            </a:extLst>
          </p:cNvPr>
          <p:cNvSpPr txBox="1"/>
          <p:nvPr/>
        </p:nvSpPr>
        <p:spPr>
          <a:xfrm>
            <a:off x="683568" y="91556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以下发言，属我个人观点，如有不当之处敬请大家指正！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CAF59363-5E82-47CE-4F6C-1F10EAC8FA31}"/>
              </a:ext>
            </a:extLst>
          </p:cNvPr>
          <p:cNvSpPr txBox="1"/>
          <p:nvPr/>
        </p:nvSpPr>
        <p:spPr>
          <a:xfrm>
            <a:off x="606232" y="1397189"/>
            <a:ext cx="2016224" cy="1955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冲刺阶段</a:t>
            </a:r>
            <a:endParaRPr lang="en-US" altLang="zh-C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提质增效</a:t>
            </a:r>
            <a:endParaRPr lang="en-US" altLang="zh-C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实战策略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xmlns="" id="{9C0809E6-EFD5-AFCE-0D58-666B7B54BE58}"/>
              </a:ext>
            </a:extLst>
          </p:cNvPr>
          <p:cNvSpPr txBox="1"/>
          <p:nvPr/>
        </p:nvSpPr>
        <p:spPr>
          <a:xfrm>
            <a:off x="6294866" y="1405768"/>
            <a:ext cx="2016224" cy="1955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基础知识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提升素养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实战能力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xmlns="" id="{5CCB26D4-3843-3AC2-D05A-3986DA004F30}"/>
              </a:ext>
            </a:extLst>
          </p:cNvPr>
          <p:cNvCxnSpPr/>
          <p:nvPr/>
        </p:nvCxnSpPr>
        <p:spPr>
          <a:xfrm>
            <a:off x="2766472" y="2374795"/>
            <a:ext cx="648072" cy="0"/>
          </a:xfrm>
          <a:prstGeom prst="straightConnector1">
            <a:avLst/>
          </a:prstGeom>
          <a:ln w="73025">
            <a:solidFill>
              <a:srgbClr val="FF0000"/>
            </a:solidFill>
            <a:bevel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>
            <a:extLst>
              <a:ext uri="{FF2B5EF4-FFF2-40B4-BE49-F238E27FC236}">
                <a16:creationId xmlns:a16="http://schemas.microsoft.com/office/drawing/2014/main" xmlns="" id="{F73232D7-02C0-0543-1959-1F47B9D802E7}"/>
              </a:ext>
            </a:extLst>
          </p:cNvPr>
          <p:cNvSpPr txBox="1"/>
          <p:nvPr/>
        </p:nvSpPr>
        <p:spPr>
          <a:xfrm>
            <a:off x="3563888" y="1728933"/>
            <a:ext cx="2016224" cy="1308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知识总量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解题能力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xmlns="" id="{8A2C6594-D23E-AFEB-A0FA-197086E719E6}"/>
              </a:ext>
            </a:extLst>
          </p:cNvPr>
          <p:cNvCxnSpPr/>
          <p:nvPr/>
        </p:nvCxnSpPr>
        <p:spPr>
          <a:xfrm>
            <a:off x="5646794" y="2383375"/>
            <a:ext cx="648072" cy="0"/>
          </a:xfrm>
          <a:prstGeom prst="straightConnector1">
            <a:avLst/>
          </a:prstGeom>
          <a:ln w="73025">
            <a:solidFill>
              <a:srgbClr val="FF0000"/>
            </a:solidFill>
            <a:bevel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E30C1A43-F7E0-C491-AE9D-70A3EDD6E403}"/>
              </a:ext>
            </a:extLst>
          </p:cNvPr>
          <p:cNvSpPr txBox="1"/>
          <p:nvPr/>
        </p:nvSpPr>
        <p:spPr>
          <a:xfrm>
            <a:off x="539552" y="3505977"/>
            <a:ext cx="8540504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现状：二轮复习，</a:t>
            </a:r>
            <a:r>
              <a:rPr lang="en-US" altLang="zh-CN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8—10</a:t>
            </a:r>
            <a:r>
              <a:rPr lang="zh-CN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节课；想讲多少与能讲多少？讲了能掌握多少？</a:t>
            </a:r>
            <a:endParaRPr lang="en-US" altLang="zh-CN" sz="2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核心：讲什么？怎么讲？怎么做？</a:t>
            </a:r>
          </a:p>
        </p:txBody>
      </p:sp>
    </p:spTree>
    <p:extLst>
      <p:ext uri="{BB962C8B-B14F-4D97-AF65-F5344CB8AC3E}">
        <p14:creationId xmlns:p14="http://schemas.microsoft.com/office/powerpoint/2010/main" val="76601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2A4DD7A9-D037-FA40-9F10-176041C60F3B}"/>
              </a:ext>
            </a:extLst>
          </p:cNvPr>
          <p:cNvSpPr/>
          <p:nvPr/>
        </p:nvSpPr>
        <p:spPr>
          <a:xfrm>
            <a:off x="0" y="771550"/>
            <a:ext cx="9144000" cy="3960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AAB6A7FA-E040-2014-AF1E-B6235EE95E33}"/>
              </a:ext>
            </a:extLst>
          </p:cNvPr>
          <p:cNvSpPr txBox="1"/>
          <p:nvPr/>
        </p:nvSpPr>
        <p:spPr>
          <a:xfrm>
            <a:off x="179512" y="699542"/>
            <a:ext cx="5040559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一、教师层面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（一）精心备课实现有效复习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研究考纲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文本&#10;&#10;中度可信度描述已自动生成">
            <a:extLst>
              <a:ext uri="{FF2B5EF4-FFF2-40B4-BE49-F238E27FC236}">
                <a16:creationId xmlns:a16="http://schemas.microsoft.com/office/drawing/2014/main" xmlns="" id="{BAB38D61-8E05-9E0F-665C-403E0CFBFE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07728"/>
            <a:ext cx="1788309" cy="24935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 descr="文本&#10;&#10;描述已自动生成">
            <a:extLst>
              <a:ext uri="{FF2B5EF4-FFF2-40B4-BE49-F238E27FC236}">
                <a16:creationId xmlns:a16="http://schemas.microsoft.com/office/drawing/2014/main" xmlns="" id="{BD6B4E49-68B7-5ADC-DC03-FCF6908027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777" y="2007728"/>
            <a:ext cx="1677431" cy="24935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7543FA86-0F7C-C4F4-AFF7-9A6091FED318}"/>
              </a:ext>
            </a:extLst>
          </p:cNvPr>
          <p:cNvSpPr txBox="1"/>
          <p:nvPr/>
        </p:nvSpPr>
        <p:spPr>
          <a:xfrm>
            <a:off x="4136232" y="1975494"/>
            <a:ext cx="46122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）关注分值分配；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en-US" altLang="zh-CN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30%+40%+30%——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全面复习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）分析每册重点；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如：七年级：优秀传统文化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）研究考纲变化；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如：土地问题、中外交流，重点复习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）确定专题复习；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如：中共党史、改革等，确定设计几课时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）有针对性的练习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尽量做到考点全覆盖，勾画考点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2A4DD7A9-D037-FA40-9F10-176041C60F3B}"/>
              </a:ext>
            </a:extLst>
          </p:cNvPr>
          <p:cNvSpPr/>
          <p:nvPr/>
        </p:nvSpPr>
        <p:spPr>
          <a:xfrm>
            <a:off x="0" y="771550"/>
            <a:ext cx="9144000" cy="3960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AAB6A7FA-E040-2014-AF1E-B6235EE95E33}"/>
              </a:ext>
            </a:extLst>
          </p:cNvPr>
          <p:cNvSpPr txBox="1"/>
          <p:nvPr/>
        </p:nvSpPr>
        <p:spPr>
          <a:xfrm>
            <a:off x="179512" y="699542"/>
            <a:ext cx="5040559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一、教师层面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（一）精心备课实现有效复习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分析考点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文本&#10;&#10;中度可信度描述已自动生成">
            <a:extLst>
              <a:ext uri="{FF2B5EF4-FFF2-40B4-BE49-F238E27FC236}">
                <a16:creationId xmlns:a16="http://schemas.microsoft.com/office/drawing/2014/main" xmlns="" id="{EE1218A7-880C-9871-8BD6-4009C70517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3" t="12520" r="55552" b="52705"/>
          <a:stretch/>
        </p:blipFill>
        <p:spPr>
          <a:xfrm>
            <a:off x="323528" y="1989447"/>
            <a:ext cx="1728193" cy="2592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057E120D-9F73-B484-8A68-D44A1AE46AC5}"/>
              </a:ext>
            </a:extLst>
          </p:cNvPr>
          <p:cNvSpPr txBox="1"/>
          <p:nvPr/>
        </p:nvSpPr>
        <p:spPr>
          <a:xfrm>
            <a:off x="2197472" y="1923678"/>
            <a:ext cx="68390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）分析考点的类别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如：七年级考查中国优秀的传统文化（近三年都在考），包含了思想、医学、科技、文学、制度、外交等，在备课中有意识的重视；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）分析考点的联系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如：商鞅变法和王安石变法土地问题，秦汉宋元的政治制度，汉元对边疆的治理措施，汉的丝绸之路与宋元的中外交通。重视古今中外考点联系；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）增加知识的总结与对比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如：以土地问题为例，可以设计秦国、宋代、清（太平天国运动）、抗日战争时期、解放战争时期、建国后土地改革、三大改造、家庭联餐承包责任制的一个微专题，强化学生对知识的强化与运用。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94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2A4DD7A9-D037-FA40-9F10-176041C60F3B}"/>
              </a:ext>
            </a:extLst>
          </p:cNvPr>
          <p:cNvSpPr/>
          <p:nvPr/>
        </p:nvSpPr>
        <p:spPr>
          <a:xfrm>
            <a:off x="0" y="771550"/>
            <a:ext cx="9144000" cy="3960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AAB6A7FA-E040-2014-AF1E-B6235EE95E33}"/>
              </a:ext>
            </a:extLst>
          </p:cNvPr>
          <p:cNvSpPr txBox="1"/>
          <p:nvPr/>
        </p:nvSpPr>
        <p:spPr>
          <a:xfrm>
            <a:off x="179512" y="699542"/>
            <a:ext cx="8496944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一、教师层面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（一）精心备课实现有效复习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重视教材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A2BB233A-EA92-9C83-D0A2-119B157CAA1A}"/>
              </a:ext>
            </a:extLst>
          </p:cNvPr>
          <p:cNvSpPr txBox="1"/>
          <p:nvPr/>
        </p:nvSpPr>
        <p:spPr>
          <a:xfrm>
            <a:off x="467544" y="2014933"/>
            <a:ext cx="8208912" cy="252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）重视新旧教材的变化；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）对教材中重要地图、人物等图片和教材小字部分的研究与复习；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）对知识点的查漏补缺，及时更新复习课件；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）授课语言、答题语言的教材化，学生背诵历史知识的语言教材化；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）重视教材每一单元的单元导读；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）教材知识的结构化、主题化、专题化；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2A4DD7A9-D037-FA40-9F10-176041C60F3B}"/>
              </a:ext>
            </a:extLst>
          </p:cNvPr>
          <p:cNvSpPr/>
          <p:nvPr/>
        </p:nvSpPr>
        <p:spPr>
          <a:xfrm>
            <a:off x="0" y="771550"/>
            <a:ext cx="9144000" cy="3960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AAB6A7FA-E040-2014-AF1E-B6235EE95E33}"/>
              </a:ext>
            </a:extLst>
          </p:cNvPr>
          <p:cNvSpPr txBox="1"/>
          <p:nvPr/>
        </p:nvSpPr>
        <p:spPr>
          <a:xfrm>
            <a:off x="179512" y="699542"/>
            <a:ext cx="849694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一、教师层面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（一）精心备课实现有效复习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65D9DC06-CFF2-8EA4-DEE2-1BB4EECD3C11}"/>
              </a:ext>
            </a:extLst>
          </p:cNvPr>
          <p:cNvSpPr txBox="1"/>
          <p:nvPr/>
        </p:nvSpPr>
        <p:spPr>
          <a:xfrm>
            <a:off x="323528" y="2240473"/>
            <a:ext cx="2016224" cy="662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精心备课</a:t>
            </a: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xmlns="" id="{F496A3A4-C69F-CA28-F544-73CD1870813C}"/>
              </a:ext>
            </a:extLst>
          </p:cNvPr>
          <p:cNvCxnSpPr/>
          <p:nvPr/>
        </p:nvCxnSpPr>
        <p:spPr>
          <a:xfrm>
            <a:off x="2195736" y="2643758"/>
            <a:ext cx="648072" cy="0"/>
          </a:xfrm>
          <a:prstGeom prst="straightConnector1">
            <a:avLst/>
          </a:prstGeom>
          <a:ln w="73025">
            <a:solidFill>
              <a:srgbClr val="0000CC"/>
            </a:solidFill>
            <a:bevel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0DB556F4-9BFD-23E5-F1AF-C87A808C894C}"/>
              </a:ext>
            </a:extLst>
          </p:cNvPr>
          <p:cNvSpPr txBox="1"/>
          <p:nvPr/>
        </p:nvSpPr>
        <p:spPr>
          <a:xfrm>
            <a:off x="2627784" y="2235994"/>
            <a:ext cx="2016224" cy="662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精准授课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xmlns="" id="{CB8D1E8F-8A0A-0CA7-7C44-8B29E89D3E8F}"/>
              </a:ext>
            </a:extLst>
          </p:cNvPr>
          <p:cNvCxnSpPr/>
          <p:nvPr/>
        </p:nvCxnSpPr>
        <p:spPr>
          <a:xfrm>
            <a:off x="4427984" y="2648237"/>
            <a:ext cx="648072" cy="0"/>
          </a:xfrm>
          <a:prstGeom prst="straightConnector1">
            <a:avLst/>
          </a:prstGeom>
          <a:ln w="73025">
            <a:solidFill>
              <a:srgbClr val="0000CC"/>
            </a:solidFill>
            <a:bevel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6">
            <a:extLst>
              <a:ext uri="{FF2B5EF4-FFF2-40B4-BE49-F238E27FC236}">
                <a16:creationId xmlns:a16="http://schemas.microsoft.com/office/drawing/2014/main" xmlns="" id="{B4AD75D9-A464-2E10-E16C-13B01CB2DC41}"/>
              </a:ext>
            </a:extLst>
          </p:cNvPr>
          <p:cNvSpPr txBox="1"/>
          <p:nvPr/>
        </p:nvSpPr>
        <p:spPr>
          <a:xfrm>
            <a:off x="4860032" y="2240473"/>
            <a:ext cx="2016224" cy="662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内容丰富</a:t>
            </a:r>
          </a:p>
        </p:txBody>
      </p:sp>
      <p:sp>
        <p:nvSpPr>
          <p:cNvPr id="11" name="左大括号 10">
            <a:extLst>
              <a:ext uri="{FF2B5EF4-FFF2-40B4-BE49-F238E27FC236}">
                <a16:creationId xmlns:a16="http://schemas.microsoft.com/office/drawing/2014/main" xmlns="" id="{68F82935-EEFC-21DB-9872-215156FF7DAD}"/>
              </a:ext>
            </a:extLst>
          </p:cNvPr>
          <p:cNvSpPr/>
          <p:nvPr/>
        </p:nvSpPr>
        <p:spPr>
          <a:xfrm>
            <a:off x="6610785" y="1203600"/>
            <a:ext cx="265471" cy="2880316"/>
          </a:xfrm>
          <a:prstGeom prst="leftBrace">
            <a:avLst>
              <a:gd name="adj1" fmla="val 52548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fontAlgn="auto"/>
            <a:endParaRPr lang="zh-CN" altLang="en-US" sz="3810" noProof="1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xmlns="" id="{3D903D5B-9A31-CEAD-8E53-9FE0E045D9B8}"/>
              </a:ext>
            </a:extLst>
          </p:cNvPr>
          <p:cNvSpPr txBox="1"/>
          <p:nvPr/>
        </p:nvSpPr>
        <p:spPr>
          <a:xfrm>
            <a:off x="6876256" y="932464"/>
            <a:ext cx="1750753" cy="32696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知识结构</a:t>
            </a:r>
            <a:endParaRPr lang="en-US" altLang="zh-CN" sz="20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专题结构</a:t>
            </a:r>
            <a:endParaRPr lang="en-US" altLang="zh-CN" sz="20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时间轴</a:t>
            </a:r>
            <a:endParaRPr lang="en-US" altLang="zh-CN" sz="20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知识小结</a:t>
            </a:r>
            <a:endParaRPr lang="en-US" altLang="zh-CN" sz="20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认知升华</a:t>
            </a:r>
            <a:endParaRPr lang="en-US" altLang="zh-CN" sz="20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真题讲练</a:t>
            </a:r>
            <a:endParaRPr lang="en-US" altLang="zh-CN" sz="20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题型分析</a:t>
            </a:r>
          </a:p>
        </p:txBody>
      </p:sp>
    </p:spTree>
    <p:extLst>
      <p:ext uri="{BB962C8B-B14F-4D97-AF65-F5344CB8AC3E}">
        <p14:creationId xmlns:p14="http://schemas.microsoft.com/office/powerpoint/2010/main" val="212262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319E41A-9336-DDA7-4B69-DBAD67B06541}"/>
              </a:ext>
            </a:extLst>
          </p:cNvPr>
          <p:cNvSpPr/>
          <p:nvPr/>
        </p:nvSpPr>
        <p:spPr>
          <a:xfrm>
            <a:off x="0" y="771550"/>
            <a:ext cx="9144000" cy="3960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42E2D7EA-AFB6-4FA1-6471-18024EE66BBA}"/>
              </a:ext>
            </a:extLst>
          </p:cNvPr>
          <p:cNvSpPr txBox="1"/>
          <p:nvPr/>
        </p:nvSpPr>
        <p:spPr>
          <a:xfrm>
            <a:off x="179512" y="699542"/>
            <a:ext cx="5040559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一、教师层面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（二）钻研素养提升实战能力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泸州市历史中考能力要求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F7B9262A-CFA9-2651-CF67-0FA4E96689D4}"/>
              </a:ext>
            </a:extLst>
          </p:cNvPr>
          <p:cNvSpPr txBox="1"/>
          <p:nvPr/>
        </p:nvSpPr>
        <p:spPr>
          <a:xfrm>
            <a:off x="717270" y="2041650"/>
            <a:ext cx="7709459" cy="198240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泸州市历史中考关键能力考查：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）分辨能力（史实与结论、叙述与评价、解释与事实）；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）分析能力（原因、意义、影响）；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）归纳概括能力（概括特点、提炼观点、主题）；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）理解能力（解读历史概念、图、表）。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553B7474-B64E-B105-3B81-4FFF5FBF2DB2}"/>
              </a:ext>
            </a:extLst>
          </p:cNvPr>
          <p:cNvSpPr txBox="1"/>
          <p:nvPr/>
        </p:nvSpPr>
        <p:spPr>
          <a:xfrm>
            <a:off x="717270" y="4145779"/>
            <a:ext cx="7239106" cy="44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授课中有意识的培养，循序渐进，教师养成良好的授课习惯；</a:t>
            </a:r>
            <a:endParaRPr lang="en-US" altLang="zh-CN" b="1" dirty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897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319E41A-9336-DDA7-4B69-DBAD67B06541}"/>
              </a:ext>
            </a:extLst>
          </p:cNvPr>
          <p:cNvSpPr/>
          <p:nvPr/>
        </p:nvSpPr>
        <p:spPr>
          <a:xfrm>
            <a:off x="0" y="771550"/>
            <a:ext cx="9144000" cy="3960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42E2D7EA-AFB6-4FA1-6471-18024EE66BBA}"/>
              </a:ext>
            </a:extLst>
          </p:cNvPr>
          <p:cNvSpPr txBox="1"/>
          <p:nvPr/>
        </p:nvSpPr>
        <p:spPr>
          <a:xfrm>
            <a:off x="179512" y="699542"/>
            <a:ext cx="5040559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一、教师层面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（二）钻研素养提升实战能力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历史学科素养与中考命题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0F2AD1E8-BAAB-6E12-5E10-7EEFDA308726}"/>
              </a:ext>
            </a:extLst>
          </p:cNvPr>
          <p:cNvSpPr txBox="1"/>
          <p:nvPr/>
        </p:nvSpPr>
        <p:spPr>
          <a:xfrm>
            <a:off x="1313638" y="2000075"/>
            <a:ext cx="6516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唯物史观、时空观念、史料实证、历史解释、家国情怀</a:t>
            </a:r>
            <a:endParaRPr lang="en-US" altLang="zh-CN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D46DF9B9-6623-EC69-FA1F-18B3944F6291}"/>
              </a:ext>
            </a:extLst>
          </p:cNvPr>
          <p:cNvSpPr txBox="1"/>
          <p:nvPr/>
        </p:nvSpPr>
        <p:spPr>
          <a:xfrm>
            <a:off x="395536" y="2441415"/>
            <a:ext cx="7920880" cy="127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）教师多做中考真题，多分析题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）近年泸州市中考命题思路：情景命题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基础知识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学科素养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）重点：提升选择题得分率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568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319E41A-9336-DDA7-4B69-DBAD67B06541}"/>
              </a:ext>
            </a:extLst>
          </p:cNvPr>
          <p:cNvSpPr/>
          <p:nvPr/>
        </p:nvSpPr>
        <p:spPr>
          <a:xfrm>
            <a:off x="0" y="771550"/>
            <a:ext cx="9144000" cy="3960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42E2D7EA-AFB6-4FA1-6471-18024EE66BBA}"/>
              </a:ext>
            </a:extLst>
          </p:cNvPr>
          <p:cNvSpPr txBox="1"/>
          <p:nvPr/>
        </p:nvSpPr>
        <p:spPr>
          <a:xfrm>
            <a:off x="179512" y="699542"/>
            <a:ext cx="5040559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一、教师层面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（二）钻研素养提升实战能力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中考题型解读与答题策略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B64F9D86-7B5C-E297-99BC-65AC6662D0BF}"/>
              </a:ext>
            </a:extLst>
          </p:cNvPr>
          <p:cNvSpPr txBox="1"/>
          <p:nvPr/>
        </p:nvSpPr>
        <p:spPr>
          <a:xfrm>
            <a:off x="316719" y="2001017"/>
            <a:ext cx="7639657" cy="306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0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zh-CN" sz="10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·四川泸州）</a:t>
            </a:r>
            <a:r>
              <a:rPr lang="en-US" altLang="zh-CN" sz="10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</a:t>
            </a:r>
            <a:r>
              <a:rPr lang="zh-CN" altLang="zh-CN" sz="10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 </a:t>
            </a:r>
            <a:r>
              <a:rPr lang="zh-CN" altLang="zh-CN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）仿照示例，从“邓小平理论”和“科学发展观”中任选一个进行</a:t>
            </a:r>
            <a:r>
              <a:rPr lang="zh-CN" altLang="zh-CN" sz="105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简要的解读。</a:t>
            </a:r>
            <a:r>
              <a:rPr lang="zh-CN" altLang="zh-CN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分）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748C259-B3C4-6D62-E923-CBC1B22D3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77" y="2260845"/>
            <a:ext cx="728620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8288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ctr">
              <a:lnSpc>
                <a:spcPct val="150000"/>
              </a:lnSpc>
            </a:pPr>
            <a:r>
              <a:rPr lang="zh-CN" altLang="en-US" sz="10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0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年泸州中考）</a:t>
            </a:r>
            <a:r>
              <a:rPr lang="en-US" altLang="zh-CN" sz="10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37.</a:t>
            </a:r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）根据材料三并结合所学知识，写一段</a:t>
            </a:r>
            <a:r>
              <a:rPr lang="en-US" altLang="zh-CN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字左右的</a:t>
            </a:r>
            <a:r>
              <a:rPr lang="zh-CN" altLang="en-US" sz="105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图片解读。</a:t>
            </a:r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B244700E-8B37-BF68-338F-6B185AEC8F5C}"/>
              </a:ext>
            </a:extLst>
          </p:cNvPr>
          <p:cNvSpPr txBox="1"/>
          <p:nvPr/>
        </p:nvSpPr>
        <p:spPr>
          <a:xfrm>
            <a:off x="370924" y="2620965"/>
            <a:ext cx="78583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0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(2021·</a:t>
            </a:r>
            <a:r>
              <a:rPr lang="zh-CN" altLang="en-US" sz="10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四川</a:t>
            </a:r>
            <a:r>
              <a:rPr lang="zh-CN" altLang="zh-CN" sz="10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泸州) </a:t>
            </a:r>
            <a:r>
              <a:rPr lang="en-US" altLang="zh-CN" sz="10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37</a:t>
            </a:r>
            <a:r>
              <a:rPr lang="zh-CN" altLang="zh-CN" sz="10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zh-CN" altLang="zh-CN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（3）根据表格内容概括主题，并结合所学知识选择表格中任一</a:t>
            </a:r>
            <a:r>
              <a:rPr lang="zh-CN" altLang="zh-CN" sz="105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关键词进行解读。</a:t>
            </a:r>
            <a:r>
              <a:rPr lang="zh-CN" altLang="zh-CN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（4分）</a:t>
            </a:r>
            <a:endParaRPr lang="zh-CN" altLang="en-US" sz="10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AE244E7-FF2C-D240-8401-ED5AA70CA7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49601" b="-366"/>
          <a:stretch/>
        </p:blipFill>
        <p:spPr>
          <a:xfrm>
            <a:off x="467544" y="2997468"/>
            <a:ext cx="2304256" cy="14144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42BBE9C2-0611-F31D-6347-A4D40C093EC8}"/>
              </a:ext>
            </a:extLst>
          </p:cNvPr>
          <p:cNvSpPr txBox="1"/>
          <p:nvPr/>
        </p:nvSpPr>
        <p:spPr>
          <a:xfrm>
            <a:off x="2843808" y="2914600"/>
            <a:ext cx="5760640" cy="168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）以中考题型分类（图片图表类、概括主题等）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）以设问分类（归纳、概括、总结等）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）以答案来源分类（所学知识、材料中等）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解题思路、答案来源、答案组织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提升得分能力</a:t>
            </a:r>
            <a:endParaRPr lang="en-US" altLang="zh-CN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983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1304</Words>
  <Application>Microsoft Office PowerPoint</Application>
  <PresentationFormat>全屏显示(16:9)</PresentationFormat>
  <Paragraphs>120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dreamsummit</dc:creator>
  <cp:lastModifiedBy>Administrator</cp:lastModifiedBy>
  <cp:revision>14</cp:revision>
  <dcterms:created xsi:type="dcterms:W3CDTF">2022-04-30T12:03:00Z</dcterms:created>
  <dcterms:modified xsi:type="dcterms:W3CDTF">2022-05-18T09:25:28Z</dcterms:modified>
</cp:coreProperties>
</file>