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90" r:id="rId5"/>
    <p:sldId id="258" r:id="rId6"/>
    <p:sldId id="289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x="9144000" cy="6858000" type="screen4x3"/>
  <p:notesSz cx="6858000" cy="9144000"/>
  <p:defaultTextStyle>
    <a:defPPr>
      <a:defRPr lang="en-US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Verdana" panose="020B060403050404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800000"/>
    <a:srgbClr val="660033"/>
    <a:srgbClr val="0033CC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35098"/>
    <p:restoredTop sz="93481"/>
  </p:normalViewPr>
  <p:slideViewPr>
    <p:cSldViewPr showGuides="1">
      <p:cViewPr varScale="1">
        <p:scale>
          <a:sx n="71" d="100"/>
          <a:sy n="71" d="100"/>
        </p:scale>
        <p:origin x="-1122" y="-102"/>
      </p:cViewPr>
      <p:guideLst>
        <p:guide orient="horz" pos="2160"/>
        <p:guide pos="2914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tableStyles" Target="tableStyles.xml"/><Relationship Id="rId16" Type="http://schemas.openxmlformats.org/officeDocument/2006/relationships/viewProps" Target="viewProps.xml"/><Relationship Id="rId15" Type="http://schemas.openxmlformats.org/officeDocument/2006/relationships/presProps" Target="presProps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showMasterPhAnim="0" showMasterSp="0">
  <p:cSld name="标题幻灯片">
    <p:bg>
      <p:bgPr>
        <a:blipFill rotWithShape="0"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5362" name="标题 15361"/>
          <p:cNvSpPr>
            <a:spLocks noGrp="1"/>
          </p:cNvSpPr>
          <p:nvPr>
            <p:ph type="ctrTitle"/>
          </p:nvPr>
        </p:nvSpPr>
        <p:spPr>
          <a:xfrm>
            <a:off x="685800" y="990600"/>
            <a:ext cx="7772400" cy="1371600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lvl="0">
              <a:buClrTx/>
              <a:buSzTx/>
              <a:buFontTx/>
              <a:defRPr sz="4000"/>
            </a:lvl1pPr>
          </a:lstStyle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5363" name="副标题 15362"/>
          <p:cNvSpPr>
            <a:spLocks noGrp="1"/>
          </p:cNvSpPr>
          <p:nvPr>
            <p:ph type="subTitle" idx="1"/>
          </p:nvPr>
        </p:nvSpPr>
        <p:spPr>
          <a:xfrm>
            <a:off x="1447800" y="3429000"/>
            <a:ext cx="7010400" cy="1600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marL="0" lv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1pPr>
            <a:lvl2pPr marL="457200" lvl="1" indent="14605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2pPr>
            <a:lvl3pPr marL="909955" lvl="2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3pPr>
            <a:lvl4pPr marL="1306830" lvl="3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4pPr>
            <a:lvl5pPr marL="1695450" lvl="4" indent="0" algn="ctr">
              <a:buClr>
                <a:schemeClr val="accent2"/>
              </a:buClr>
              <a:buSzTx/>
              <a:buFont typeface="Wingdings" panose="05000000000000000000" pitchFamily="2" charset="2"/>
              <a:buNone/>
              <a:defRPr sz="2800"/>
            </a:lvl5pPr>
          </a:lstStyle>
          <a:p>
            <a:pPr lvl="0"/>
            <a:r>
              <a:rPr lang="zh-CN" altLang="en-US" dirty="0"/>
              <a:t>单击此处编辑母版副标题样式</a:t>
            </a:r>
            <a:endParaRPr lang="zh-CN" altLang="en-US" dirty="0"/>
          </a:p>
        </p:txBody>
      </p:sp>
      <p:sp>
        <p:nvSpPr>
          <p:cNvPr id="15364" name="日期占位符 15363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65" name="页脚占位符 15364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endParaRPr lang="zh-CN" altLang="en-US" dirty="0"/>
          </a:p>
        </p:txBody>
      </p:sp>
      <p:sp>
        <p:nvSpPr>
          <p:cNvPr id="15366" name="灯片编号占位符 15365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5367" name="任意多边形 15366"/>
          <p:cNvSpPr/>
          <p:nvPr/>
        </p:nvSpPr>
        <p:spPr>
          <a:xfrm>
            <a:off x="685800" y="2393950"/>
            <a:ext cx="7772400" cy="109538"/>
          </a:xfrm>
          <a:custGeom>
            <a:avLst/>
            <a:gdLst>
              <a:gd name="A1" fmla="val 618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618" y="0"/>
                </a:lnTo>
                <a:lnTo>
                  <a:pt x="618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/>
            <a:endParaRPr lang="zh-CN" altLang="en-US" sz="2400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536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3">
                                            <p:txEl>
                                              <p:charRg st="0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2" grpId="0"/>
      <p:bldP spid="15363" grpId="0" build="p"/>
    </p:bldLst>
  </p:timing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73441" y="304800"/>
            <a:ext cx="2002234" cy="5715000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566738" y="304800"/>
            <a:ext cx="5890631" cy="5715000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6673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7248" y="1752600"/>
            <a:ext cx="3920490" cy="4267200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14338" name="标题 14337"/>
          <p:cNvSpPr>
            <a:spLocks noGrp="1"/>
          </p:cNvSpPr>
          <p:nvPr>
            <p:ph type="title"/>
          </p:nvPr>
        </p:nvSpPr>
        <p:spPr>
          <a:xfrm>
            <a:off x="574675" y="304800"/>
            <a:ext cx="8001000" cy="121602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4339" name="文本占位符 14338"/>
          <p:cNvSpPr>
            <a:spLocks noGrp="1"/>
          </p:cNvSpPr>
          <p:nvPr>
            <p:ph type="body" idx="1"/>
          </p:nvPr>
        </p:nvSpPr>
        <p:spPr>
          <a:xfrm>
            <a:off x="566738" y="1752600"/>
            <a:ext cx="8001000" cy="426720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4340" name="任意多边形 14339"/>
          <p:cNvSpPr/>
          <p:nvPr/>
        </p:nvSpPr>
        <p:spPr>
          <a:xfrm>
            <a:off x="609600" y="1566863"/>
            <a:ext cx="7958138" cy="109537"/>
          </a:xfrm>
          <a:custGeom>
            <a:avLst/>
            <a:gdLst>
              <a:gd name="A1" fmla="val 585"/>
              <a:gd name="A3" fmla="val 0"/>
              <a:gd name="G0" fmla="+- A1 0 0"/>
            </a:gdLst>
            <a:ahLst/>
            <a:cxnLst/>
            <a:pathLst>
              <a:path w="1000" h="1000" stroke="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close/>
              </a:path>
              <a:path w="1000" h="1000"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525" cap="flat" cmpd="sng">
            <a:solidFill>
              <a:schemeClr val="accent2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pPr lvl="0"/>
            <a:endParaRPr lang="zh-CN" altLang="en-US" sz="2400" dirty="0">
              <a:latin typeface="Times New Roman" panose="02020603050405020304" pitchFamily="18" charset="0"/>
            </a:endParaRPr>
          </a:p>
        </p:txBody>
      </p:sp>
      <p:sp>
        <p:nvSpPr>
          <p:cNvPr id="14341" name="直接连接符 14340"/>
          <p:cNvSpPr/>
          <p:nvPr/>
        </p:nvSpPr>
        <p:spPr>
          <a:xfrm flipV="1">
            <a:off x="609600" y="6172200"/>
            <a:ext cx="7924800" cy="0"/>
          </a:xfrm>
          <a:prstGeom prst="line">
            <a:avLst/>
          </a:prstGeom>
          <a:ln w="317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4342" name="日期占位符 14341"/>
          <p:cNvSpPr>
            <a:spLocks noGrp="1"/>
          </p:cNvSpPr>
          <p:nvPr>
            <p:ph type="dt" sz="half" idx="2"/>
          </p:nvPr>
        </p:nvSpPr>
        <p:spPr>
          <a:xfrm>
            <a:off x="6096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zh-CN" altLang="en-US" dirty="0">
              <a:latin typeface="Times New Roman" panose="02020603050405020304" pitchFamily="18" charset="0"/>
            </a:endParaRPr>
          </a:p>
        </p:txBody>
      </p:sp>
      <p:sp>
        <p:nvSpPr>
          <p:cNvPr id="14343" name="页脚占位符 14342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200">
                <a:latin typeface="Verdana" panose="020B0604030504040204" pitchFamily="34" charset="0"/>
              </a:defRPr>
            </a:lvl1pPr>
          </a:lstStyle>
          <a:p>
            <a:pPr lvl="0"/>
            <a:endParaRPr lang="zh-CN" altLang="en-US" dirty="0"/>
          </a:p>
        </p:txBody>
      </p:sp>
      <p:sp>
        <p:nvSpPr>
          <p:cNvPr id="14344" name="灯片编号占位符 14343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19812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200">
                <a:latin typeface="Verdana" panose="020B0604030504040204" pitchFamily="34" charset="0"/>
              </a:defRPr>
            </a:lvl1pPr>
          </a:lstStyle>
          <a:p>
            <a:pPr lvl="0"/>
            <a:fld id="{9A0DB2DC-4C9A-4742-B13C-FB6460FD3503}" type="slidenum">
              <a:rPr lang="zh-CN" altLang="en-US" dirty="0"/>
            </a:fld>
            <a:endParaRPr lang="zh-CN" altLang="en-US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43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4339">
                                            <p:txEl>
                                              <p:charRg st="0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339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4339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4339">
                                            <p:txEl>
                                              <p:charRg st="13" end="1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339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4339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4339">
                                            <p:txEl>
                                              <p:charRg st="17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1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339">
                                            <p:txEl>
                                              <p:charRg st="21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4339">
                                            <p:txEl>
                                              <p:charRg st="21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4339">
                                            <p:txEl>
                                              <p:charRg st="21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4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indefinite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charRg st="2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339">
                                            <p:txEl>
                                              <p:charRg st="25" end="2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339">
                                            <p:txEl>
                                              <p:charRg st="2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339">
                                            <p:txEl>
                                              <p:charRg st="25" end="2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8" grpId="0"/>
      <p:bldP spid="14339" grpId="0" build="p"/>
    </p:bldLst>
  </p:timing>
  <p:hf sldNum="0" hdr="0" ftr="0" dt="0"/>
  <p:txStyles>
    <p:title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38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469900" lvl="0" indent="-469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3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908050" lvl="1" indent="-436245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6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304925" lvl="2" indent="-39497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o"/>
        <a:defRPr sz="23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94180" lvl="3" indent="-3873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94230" lvl="4" indent="-39878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5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§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Verdana" panose="020B060403050404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image" Target="../media/image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sp>
        <p:nvSpPr>
          <p:cNvPr id="6146" name="标题 6145"/>
          <p:cNvSpPr>
            <a:spLocks noGrp="1"/>
          </p:cNvSpPr>
          <p:nvPr>
            <p:ph type="ctrTitle"/>
          </p:nvPr>
        </p:nvSpPr>
        <p:spPr>
          <a:xfrm>
            <a:off x="683260" y="1125220"/>
            <a:ext cx="7792720" cy="2010410"/>
          </a:xfrm>
        </p:spPr>
        <p:txBody>
          <a:bodyPr anchor="b" anchorCtr="0"/>
          <a:p>
            <a:pPr algn="ctr" defTabSz="914400">
              <a:lnSpc>
                <a:spcPct val="120000"/>
              </a:lnSpc>
              <a:buSzTx/>
              <a:buFontTx/>
              <a:buNone/>
            </a:pPr>
            <a:br>
              <a:rPr lang="zh-CN" altLang="en-US" sz="6000" b="1" kern="1200" baseline="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6000" b="1" kern="1200" baseline="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同课异构</a:t>
            </a:r>
            <a:r>
              <a:rPr lang="en-US" altLang="zh-CN" sz="6000" b="1" kern="1200" baseline="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  </a:t>
            </a:r>
            <a:r>
              <a:rPr lang="zh-CN" altLang="en-US" sz="6000" b="1" kern="1200" baseline="0" dirty="0">
                <a:solidFill>
                  <a:srgbClr val="0000FF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共话衔接</a:t>
            </a:r>
            <a:br>
              <a:rPr lang="zh-CN" altLang="en-US" sz="6000" kern="1200" baseline="0" dirty="0">
                <a:latin typeface="黑体" panose="02010609060101010101" pitchFamily="2" charset="-122"/>
                <a:ea typeface="黑体" panose="02010609060101010101" pitchFamily="2" charset="-122"/>
              </a:rPr>
            </a:br>
            <a:r>
              <a:rPr lang="zh-CN" altLang="en-US" sz="3600" kern="1200" baseline="0" dirty="0">
                <a:latin typeface="黑体" panose="02010609060101010101" pitchFamily="2" charset="-122"/>
                <a:ea typeface="黑体" panose="02010609060101010101" pitchFamily="2" charset="-122"/>
              </a:rPr>
              <a:t>        </a:t>
            </a:r>
            <a:endParaRPr lang="zh-CN" altLang="en-US" sz="2800" kern="1200" baseline="0" dirty="0">
              <a:solidFill>
                <a:schemeClr val="accent2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6147" name="副标题 6146"/>
          <p:cNvSpPr>
            <a:spLocks noGrp="1"/>
          </p:cNvSpPr>
          <p:nvPr>
            <p:ph type="subTitle" idx="1"/>
          </p:nvPr>
        </p:nvSpPr>
        <p:spPr>
          <a:xfrm>
            <a:off x="1187450" y="3284538"/>
            <a:ext cx="7010400" cy="2824162"/>
          </a:xfrm>
        </p:spPr>
        <p:txBody>
          <a:bodyPr anchor="t" anchorCtr="0"/>
          <a:p>
            <a:pPr algn="ctr" defTabSz="914400">
              <a:buSzTx/>
            </a:pPr>
            <a:r>
              <a:rPr lang="zh-CN" altLang="en-US" sz="2400" kern="1200" baseline="0" dirty="0">
                <a:latin typeface="Verdana" panose="020B0604030504040204" pitchFamily="34" charset="0"/>
                <a:ea typeface="宋体" panose="02010600030101010101" pitchFamily="2" charset="-122"/>
              </a:rPr>
              <a:t>  </a:t>
            </a:r>
            <a:endParaRPr lang="zh-CN" altLang="en-US" sz="2400" kern="1200" baseline="0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algn="ctr" defTabSz="914400">
              <a:buSzTx/>
            </a:pPr>
            <a:endParaRPr lang="zh-CN" altLang="en-US" sz="2400" kern="1200" baseline="0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algn="ctr" defTabSz="914400">
              <a:buSzTx/>
            </a:pPr>
            <a:endParaRPr lang="zh-CN" altLang="en-US" sz="2400" kern="1200" baseline="0" dirty="0">
              <a:latin typeface="Verdana" panose="020B0604030504040204" pitchFamily="34" charset="0"/>
              <a:ea typeface="宋体" panose="02010600030101010101" pitchFamily="2" charset="-122"/>
            </a:endParaRPr>
          </a:p>
          <a:p>
            <a:pPr algn="ctr" defTabSz="914400">
              <a:buSzTx/>
            </a:pPr>
            <a:endParaRPr lang="zh-CN" altLang="en-US" sz="2400" kern="1200" baseline="0" dirty="0">
              <a:latin typeface="Verdana" panose="020B0604030504040204" pitchFamily="34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709035" y="3894455"/>
            <a:ext cx="525589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2800" b="1">
                <a:solidFill>
                  <a:srgbClr val="0000FF"/>
                </a:solidFill>
              </a:rPr>
              <a:t>泸县赵雪梅名园长工作室</a:t>
            </a:r>
            <a:r>
              <a:rPr lang="en-US" altLang="zh-CN" sz="2800" b="1">
                <a:solidFill>
                  <a:srgbClr val="0000FF"/>
                </a:solidFill>
              </a:rPr>
              <a:t>   </a:t>
            </a:r>
            <a:r>
              <a:rPr lang="zh-CN" altLang="en-US" sz="2800" b="1">
                <a:solidFill>
                  <a:srgbClr val="0000FF"/>
                </a:solidFill>
              </a:rPr>
              <a:t>刘旭</a:t>
            </a:r>
            <a:endParaRPr lang="zh-CN" altLang="en-US" sz="2800" b="1">
              <a:solidFill>
                <a:srgbClr val="0000FF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0">
          <a:blip r:embed="rId1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/>
      <p:sp>
        <p:nvSpPr>
          <p:cNvPr id="22530" name="标题 2252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五、如何解读同课异构？</a:t>
            </a:r>
            <a:endParaRPr lang="zh-CN" altLang="en-US" sz="3200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2531" name="文本占位符 22530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（三）什么是同课异构中的构？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1.“构”应该包括教学设计、教学构思、教学方法、教学风格、教学策略、教学个性等的总和。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2.“同课异构”在对教材的把握和教学方法的设计上强调“求同存异、异中求同”。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endParaRPr lang="en-US" altLang="zh-CN" sz="2600" b="1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3555" name="文本占位符 23554"/>
          <p:cNvSpPr>
            <a:spLocks noGrp="1"/>
          </p:cNvSpPr>
          <p:nvPr>
            <p:ph type="body" idx="1"/>
          </p:nvPr>
        </p:nvSpPr>
        <p:spPr>
          <a:xfrm>
            <a:off x="567055" y="1752600"/>
            <a:ext cx="8119110" cy="4267200"/>
          </a:xfrm>
        </p:spPr>
        <p:txBody>
          <a:bodyPr/>
          <a:p>
            <a:pPr marL="0" indent="0">
              <a:lnSpc>
                <a:spcPct val="110000"/>
              </a:lnSpc>
              <a:buNone/>
            </a:pPr>
            <a:endParaRPr lang="zh-CN" altLang="en-US" sz="2400" dirty="0">
              <a:solidFill>
                <a:srgbClr val="800000"/>
              </a:solidFill>
              <a:ea typeface="楷体_GB2312" pitchFamily="49" charset="-122"/>
            </a:endParaRPr>
          </a:p>
          <a:p>
            <a:pPr marL="0" indent="0" algn="ctr">
              <a:lnSpc>
                <a:spcPct val="110000"/>
              </a:lnSpc>
              <a:buNone/>
            </a:pPr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同课异构，共话衔接！！！</a:t>
            </a:r>
            <a:endParaRPr lang="zh-CN" altLang="en-US" sz="3200" b="1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  <a:cs typeface="+mj-cs"/>
            </a:endParaRPr>
          </a:p>
          <a:p>
            <a:pPr marL="0" indent="0">
              <a:lnSpc>
                <a:spcPct val="110000"/>
              </a:lnSpc>
              <a:buNone/>
            </a:pPr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  <a:cs typeface="+mj-cs"/>
              </a:rPr>
              <a:t>教学有价值、教学有效果、教学有效率、教学有魅力！！！</a:t>
            </a:r>
            <a:endParaRPr lang="zh-CN" altLang="en-US" sz="3200" b="1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  <a:cs typeface="+mj-cs"/>
            </a:endParaRPr>
          </a:p>
        </p:txBody>
      </p:sp>
    </p:spTree>
  </p:cSld>
  <p:clrMapOvr>
    <a:masterClrMapping/>
  </p:clrMapOvr>
  <p:transition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4578" name="标题 2457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dirty="0">
                <a:solidFill>
                  <a:srgbClr val="0033CC"/>
                </a:solidFill>
              </a:rPr>
              <a:t>感谢聆听！</a:t>
            </a:r>
            <a:endParaRPr lang="zh-CN" altLang="en-US" dirty="0">
              <a:solidFill>
                <a:srgbClr val="0033CC"/>
              </a:solidFill>
            </a:endParaRPr>
          </a:p>
        </p:txBody>
      </p:sp>
      <p:sp>
        <p:nvSpPr>
          <p:cNvPr id="24579" name="文本占位符 24578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lang="zh-CN" altLang="en-US" dirty="0"/>
          </a:p>
          <a:p>
            <a:pPr>
              <a:buNone/>
            </a:pPr>
            <a:r>
              <a:rPr lang="zh-CN" altLang="en-US" dirty="0"/>
              <a:t>                   </a:t>
            </a:r>
            <a:r>
              <a:rPr lang="zh-CN" altLang="en-US" sz="4000" dirty="0">
                <a:solidFill>
                  <a:schemeClr val="accent2"/>
                </a:solidFill>
              </a:rPr>
              <a:t>欢迎批评指正！</a:t>
            </a:r>
            <a:endParaRPr lang="zh-CN" altLang="en-US" sz="4000" dirty="0">
              <a:solidFill>
                <a:schemeClr val="accent2"/>
              </a:solidFill>
            </a:endParaRPr>
          </a:p>
          <a:p>
            <a:pPr>
              <a:buNone/>
            </a:pPr>
            <a:endParaRPr lang="zh-CN" altLang="en-US" sz="3600" dirty="0"/>
          </a:p>
          <a:p>
            <a:pPr>
              <a:buNone/>
            </a:pPr>
            <a:r>
              <a:rPr lang="zh-CN" altLang="en-US" sz="3600" dirty="0"/>
              <a:t>                </a:t>
            </a:r>
            <a:endParaRPr lang="zh-CN" altLang="en-US" sz="3600" dirty="0"/>
          </a:p>
          <a:p>
            <a:pPr>
              <a:buNone/>
            </a:pPr>
            <a:endParaRPr lang="en-US" altLang="zh-CN" sz="3600"/>
          </a:p>
          <a:p>
            <a:pPr>
              <a:buNone/>
            </a:pPr>
            <a:r>
              <a:rPr lang="en-US" altLang="zh-CN" sz="3600"/>
              <a:t>                              </a:t>
            </a:r>
            <a:r>
              <a:rPr lang="en-US" altLang="zh-CN" sz="2800">
                <a:solidFill>
                  <a:srgbClr val="0033CC"/>
                </a:solidFill>
              </a:rPr>
              <a:t>2022</a:t>
            </a:r>
            <a:r>
              <a:rPr lang="zh-CN" altLang="en-US" sz="2800" dirty="0">
                <a:solidFill>
                  <a:srgbClr val="0033CC"/>
                </a:solidFill>
              </a:rPr>
              <a:t>年</a:t>
            </a:r>
            <a:r>
              <a:rPr lang="en-US" altLang="zh-CN" sz="2800">
                <a:solidFill>
                  <a:srgbClr val="0033CC"/>
                </a:solidFill>
              </a:rPr>
              <a:t>4</a:t>
            </a:r>
            <a:r>
              <a:rPr lang="zh-CN" altLang="en-US" sz="2800" dirty="0">
                <a:solidFill>
                  <a:srgbClr val="0033CC"/>
                </a:solidFill>
              </a:rPr>
              <a:t>月</a:t>
            </a:r>
            <a:r>
              <a:rPr lang="en-US" altLang="zh-CN" sz="2800" dirty="0">
                <a:solidFill>
                  <a:srgbClr val="0033CC"/>
                </a:solidFill>
              </a:rPr>
              <a:t>15</a:t>
            </a:r>
            <a:r>
              <a:rPr lang="zh-CN" altLang="en-US" sz="2800" dirty="0">
                <a:solidFill>
                  <a:srgbClr val="0033CC"/>
                </a:solidFill>
              </a:rPr>
              <a:t>日</a:t>
            </a:r>
            <a:endParaRPr lang="zh-CN" altLang="en-US" sz="2800" dirty="0">
              <a:solidFill>
                <a:srgbClr val="0033CC"/>
              </a:solidFill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6" name="标题 1638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sz="4000" b="1" dirty="0">
                <a:solidFill>
                  <a:srgbClr val="0033CC"/>
                </a:solidFill>
                <a:ea typeface="楷体_GB2312" pitchFamily="49" charset="-122"/>
              </a:rPr>
              <a:t>目录</a:t>
            </a:r>
            <a:endParaRPr lang="zh-CN" altLang="en-US" sz="4000" b="1" dirty="0">
              <a:solidFill>
                <a:srgbClr val="0033CC"/>
              </a:solidFill>
              <a:ea typeface="楷体_GB2312" pitchFamily="49" charset="-122"/>
            </a:endParaRPr>
          </a:p>
        </p:txBody>
      </p:sp>
      <p:sp>
        <p:nvSpPr>
          <p:cNvPr id="16387" name="文本占位符 16386"/>
          <p:cNvSpPr>
            <a:spLocks noGrp="1"/>
          </p:cNvSpPr>
          <p:nvPr>
            <p:ph type="body" sz="half" idx="1"/>
          </p:nvPr>
        </p:nvSpPr>
        <p:spPr>
          <a:xfrm>
            <a:off x="567055" y="1752600"/>
            <a:ext cx="4124325" cy="4267200"/>
          </a:xfrm>
        </p:spPr>
        <p:txBody>
          <a:bodyPr/>
          <a:p>
            <a:pPr marL="0" indent="0">
              <a:lnSpc>
                <a:spcPct val="120000"/>
              </a:lnSpc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zh-CN" sz="24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一、</a:t>
            </a:r>
            <a:r>
              <a:rPr sz="24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为何要进行幼小衔接？</a:t>
            </a:r>
            <a:endParaRPr sz="24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lnSpc>
                <a:spcPct val="120000"/>
              </a:lnSpc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endParaRPr sz="24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lnSpc>
                <a:spcPct val="120000"/>
              </a:lnSpc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sz="24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二、幼小衔接，衔接什么？</a:t>
            </a:r>
            <a:endParaRPr sz="24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lnSpc>
                <a:spcPct val="120000"/>
              </a:lnSpc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endParaRPr sz="24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 marL="0" indent="0">
              <a:lnSpc>
                <a:spcPct val="120000"/>
              </a:lnSpc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sz="2400" b="1">
                <a:solidFill>
                  <a:schemeClr val="tx1"/>
                </a:solidFill>
                <a:latin typeface="楷体_GB2312" pitchFamily="49" charset="-122"/>
                <a:ea typeface="楷体_GB2312" pitchFamily="49" charset="-122"/>
              </a:rPr>
              <a:t>三、幼小衔接，幼儿园怎么做？</a:t>
            </a:r>
            <a:endParaRPr sz="2400" b="1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  <a:p>
            <a:pPr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endParaRPr lang="zh-CN" altLang="en-US" sz="2400" b="1" dirty="0">
              <a:solidFill>
                <a:schemeClr val="tx1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6388" name="文本占位符 16387"/>
          <p:cNvSpPr>
            <a:spLocks noGrp="1"/>
          </p:cNvSpPr>
          <p:nvPr>
            <p:ph type="body" sz="half" idx="2"/>
          </p:nvPr>
        </p:nvSpPr>
        <p:spPr>
          <a:xfrm>
            <a:off x="4643438" y="1752600"/>
            <a:ext cx="3924300" cy="4267200"/>
          </a:xfrm>
        </p:spPr>
        <p:txBody>
          <a:bodyPr/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600" b="1" dirty="0">
                <a:solidFill>
                  <a:schemeClr val="tx1"/>
                </a:solidFill>
              </a:rPr>
              <a:t>四、小学教育与幼儿园教育有何不同？</a:t>
            </a:r>
            <a:endParaRPr lang="zh-CN" altLang="en-US" sz="2600" b="1" dirty="0">
              <a:solidFill>
                <a:schemeClr val="tx1"/>
              </a:solidFill>
            </a:endParaRPr>
          </a:p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endParaRPr lang="zh-CN" altLang="en-US" sz="2600" b="1" dirty="0">
              <a:solidFill>
                <a:schemeClr val="tx1"/>
              </a:solidFill>
            </a:endParaRPr>
          </a:p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600" b="1" dirty="0">
                <a:solidFill>
                  <a:schemeClr val="tx1"/>
                </a:solidFill>
              </a:rPr>
              <a:t>五、何为同课异构？</a:t>
            </a:r>
            <a:endParaRPr lang="zh-CN" altLang="en-US" sz="2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7348" name="标题 5734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sz="3200" b="1" dirty="0">
                <a:solidFill>
                  <a:srgbClr val="0033CC"/>
                </a:solidFill>
                <a:ea typeface="楷体_GB2312" pitchFamily="49" charset="-122"/>
              </a:rPr>
              <a:t>一、为何要进行幼小衔接？</a:t>
            </a:r>
            <a:endParaRPr lang="zh-CN" altLang="en-US" sz="3200" b="1" dirty="0">
              <a:solidFill>
                <a:srgbClr val="0033CC"/>
              </a:solidFill>
              <a:ea typeface="楷体_GB2312" pitchFamily="49" charset="-122"/>
            </a:endParaRPr>
          </a:p>
        </p:txBody>
      </p:sp>
      <p:sp>
        <p:nvSpPr>
          <p:cNvPr id="57349" name="文本占位符 57348"/>
          <p:cNvSpPr>
            <a:spLocks noGrp="1"/>
          </p:cNvSpPr>
          <p:nvPr>
            <p:ph type="body" sz="half" idx="1"/>
          </p:nvPr>
        </p:nvSpPr>
        <p:spPr>
          <a:xfrm>
            <a:off x="567055" y="1752600"/>
            <a:ext cx="8068945" cy="4267200"/>
          </a:xfrm>
        </p:spPr>
        <p:txBody>
          <a:bodyPr/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zh-CN" altLang="en-US" sz="2600" b="1" dirty="0"/>
              <a:t>2021年，教育部下发了《关于大力推进幼儿园与小学科学衔接的指导意见》。</a:t>
            </a:r>
            <a:endParaRPr lang="zh-CN" altLang="en-US" sz="2600" b="1" dirty="0"/>
          </a:p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600" b="1" dirty="0"/>
              <a:t>1.</a:t>
            </a:r>
            <a:r>
              <a:rPr lang="zh-CN" altLang="en-US" sz="2600" b="1" dirty="0"/>
              <a:t>培养幼儿</a:t>
            </a:r>
            <a:r>
              <a:rPr lang="en-US" altLang="zh-CN" sz="2600" b="1" dirty="0"/>
              <a:t>坐得住、听得进、会提问、能交流</a:t>
            </a:r>
            <a:r>
              <a:rPr lang="zh-CN" altLang="en-US" sz="2600" b="1" dirty="0"/>
              <a:t>；</a:t>
            </a:r>
            <a:endParaRPr lang="zh-CN" altLang="en-US" sz="2600" b="1" dirty="0"/>
          </a:p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600" b="1" dirty="0"/>
              <a:t>2.</a:t>
            </a:r>
            <a:r>
              <a:rPr sz="2600" b="1" dirty="0"/>
              <a:t>培养孩子良好的生活习惯和学习习惯</a:t>
            </a:r>
            <a:r>
              <a:rPr lang="zh-CN" sz="2600" b="1" dirty="0"/>
              <a:t>，</a:t>
            </a:r>
            <a:r>
              <a:rPr lang="en-US" altLang="zh-CN" sz="2600" b="1" dirty="0">
                <a:sym typeface="+mn-ea"/>
              </a:rPr>
              <a:t>浓厚的学习兴趣</a:t>
            </a:r>
            <a:r>
              <a:rPr lang="zh-CN" altLang="en-US" sz="2600" b="1" dirty="0">
                <a:sym typeface="+mn-ea"/>
              </a:rPr>
              <a:t>；</a:t>
            </a:r>
            <a:endParaRPr lang="zh-CN" sz="2600" b="1" dirty="0"/>
          </a:p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600" b="1" dirty="0"/>
              <a:t>3.掌握一定的学习方法和解决问题的能力</a:t>
            </a:r>
            <a:r>
              <a:rPr lang="zh-CN" altLang="en-US" sz="2600" b="1" dirty="0"/>
              <a:t>。</a:t>
            </a:r>
            <a:endParaRPr lang="zh-CN" altLang="en-US" sz="2600" b="1" dirty="0"/>
          </a:p>
          <a:p>
            <a:pPr marL="0" indent="0">
              <a:buClr>
                <a:schemeClr val="accent2"/>
              </a:buClr>
              <a:buSzTx/>
              <a:buFont typeface="Wingdings" panose="05000000000000000000" pitchFamily="2" charset="2"/>
              <a:buNone/>
            </a:pPr>
            <a:r>
              <a:rPr lang="en-US" altLang="zh-CN" sz="2600" b="1" dirty="0"/>
              <a:t> </a:t>
            </a:r>
            <a:endParaRPr lang="en-US" altLang="zh-CN" sz="2600" b="1" dirty="0"/>
          </a:p>
          <a:p>
            <a:pPr marL="0" algn="l">
              <a:buClrTx/>
              <a:buSzTx/>
              <a:buFontTx/>
              <a:buNone/>
            </a:pPr>
            <a:r>
              <a:rPr lang="zh-CN" altLang="en-US" sz="2800" b="1" dirty="0">
                <a:solidFill>
                  <a:srgbClr val="0033CC"/>
                </a:solidFill>
                <a:latin typeface="+mj-lt"/>
                <a:ea typeface="楷体_GB2312" pitchFamily="49" charset="-122"/>
                <a:cs typeface="+mj-cs"/>
              </a:rPr>
              <a:t>达到就读小学的基本条件，就可以上小学了！！！</a:t>
            </a:r>
            <a:endParaRPr lang="zh-CN" altLang="en-US" sz="2800" b="1" dirty="0">
              <a:solidFill>
                <a:srgbClr val="0033CC"/>
              </a:solidFill>
              <a:latin typeface="+mj-lt"/>
              <a:ea typeface="楷体_GB2312" pitchFamily="49" charset="-122"/>
              <a:cs typeface="+mj-cs"/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7410" name="标题 17409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sz="3200" b="1">
                <a:solidFill>
                  <a:srgbClr val="0033CC"/>
                </a:solidFill>
                <a:ea typeface="楷体_GB2312" pitchFamily="49" charset="-122"/>
              </a:rPr>
              <a:t>二、幼小衔接，衔接什么？</a:t>
            </a:r>
            <a:endParaRPr sz="3200" b="1">
              <a:solidFill>
                <a:srgbClr val="0033CC"/>
              </a:solidFill>
              <a:ea typeface="楷体_GB2312" pitchFamily="49" charset="-122"/>
            </a:endParaRPr>
          </a:p>
        </p:txBody>
      </p:sp>
      <p:sp>
        <p:nvSpPr>
          <p:cNvPr id="17411" name="文本占位符 17410"/>
          <p:cNvSpPr>
            <a:spLocks noGrp="1"/>
          </p:cNvSpPr>
          <p:nvPr>
            <p:ph type="body" idx="1"/>
          </p:nvPr>
        </p:nvSpPr>
        <p:spPr/>
        <p:txBody>
          <a:bodyPr/>
          <a:p>
            <a:pPr>
              <a:lnSpc>
                <a:spcPct val="80000"/>
              </a:lnSpc>
            </a:pPr>
            <a:endParaRPr lang="zh-CN" altLang="en-US" sz="1000" dirty="0"/>
          </a:p>
          <a:p>
            <a:pPr marL="0" algn="l">
              <a:buSzTx/>
              <a:buNone/>
            </a:pPr>
            <a:r>
              <a:rPr lang="en-US" altLang="zh-CN" sz="2600" b="1" dirty="0"/>
              <a:t>一是身心准备；</a:t>
            </a:r>
            <a:endParaRPr lang="en-US" altLang="zh-CN" sz="2600" b="1" dirty="0"/>
          </a:p>
          <a:p>
            <a:pPr marL="0" algn="l">
              <a:buSzTx/>
              <a:buNone/>
            </a:pPr>
            <a:endParaRPr lang="en-US" altLang="zh-CN" sz="2600" b="1" dirty="0"/>
          </a:p>
          <a:p>
            <a:pPr marL="0" algn="l">
              <a:buSzTx/>
              <a:buNone/>
            </a:pPr>
            <a:r>
              <a:rPr lang="en-US" altLang="zh-CN" sz="2600" b="1" dirty="0"/>
              <a:t>二是生活准备；</a:t>
            </a:r>
            <a:endParaRPr lang="en-US" altLang="zh-CN" sz="2600" b="1" dirty="0"/>
          </a:p>
          <a:p>
            <a:pPr marL="0" algn="l">
              <a:buSzTx/>
              <a:buNone/>
            </a:pPr>
            <a:endParaRPr lang="en-US" altLang="zh-CN" sz="2600" b="1" dirty="0"/>
          </a:p>
          <a:p>
            <a:pPr marL="0" algn="l">
              <a:buSzTx/>
              <a:buNone/>
            </a:pPr>
            <a:r>
              <a:rPr lang="en-US" altLang="zh-CN" sz="2600" b="1" dirty="0"/>
              <a:t>三是</a:t>
            </a:r>
            <a:r>
              <a:rPr lang="zh-CN" altLang="en-US" sz="2600" b="1" dirty="0"/>
              <a:t>社会</a:t>
            </a:r>
            <a:r>
              <a:rPr lang="en-US" altLang="zh-CN" sz="2600" b="1" dirty="0"/>
              <a:t>准备；</a:t>
            </a:r>
            <a:endParaRPr lang="en-US" altLang="zh-CN" sz="2600" b="1" dirty="0"/>
          </a:p>
          <a:p>
            <a:pPr marL="0" algn="l">
              <a:buSzTx/>
              <a:buNone/>
            </a:pPr>
            <a:endParaRPr lang="en-US" altLang="zh-CN" sz="2600" b="1" dirty="0"/>
          </a:p>
          <a:p>
            <a:pPr marL="0" algn="l">
              <a:buSzTx/>
              <a:buNone/>
            </a:pPr>
            <a:r>
              <a:rPr lang="en-US" altLang="zh-CN" sz="2600" b="1" dirty="0"/>
              <a:t>四是学习准备</a:t>
            </a:r>
            <a:r>
              <a:rPr lang="zh-CN" altLang="en-US" sz="2600" b="1" dirty="0"/>
              <a:t>。</a:t>
            </a:r>
            <a:endParaRPr lang="zh-CN" altLang="en-US" sz="2600" b="1"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02" name="标题 51201"/>
          <p:cNvSpPr>
            <a:spLocks noGrp="1"/>
          </p:cNvSpPr>
          <p:nvPr>
            <p:ph type="title"/>
          </p:nvPr>
        </p:nvSpPr>
        <p:spPr>
          <a:xfrm>
            <a:off x="539750" y="333375"/>
            <a:ext cx="8001000" cy="1216025"/>
          </a:xfrm>
        </p:spPr>
        <p:txBody>
          <a:bodyPr anchor="b" anchorCtr="0"/>
          <a:p>
            <a:r>
              <a:rPr sz="3200" b="1">
                <a:solidFill>
                  <a:srgbClr val="0033CC"/>
                </a:solidFill>
                <a:ea typeface="楷体_GB2312" pitchFamily="49" charset="-122"/>
              </a:rPr>
              <a:t>三、幼小衔接，幼儿园怎么做？</a:t>
            </a:r>
            <a:endParaRPr sz="3200" b="1">
              <a:solidFill>
                <a:srgbClr val="0033CC"/>
              </a:solidFill>
              <a:ea typeface="楷体_GB2312" pitchFamily="49" charset="-122"/>
            </a:endParaRPr>
          </a:p>
        </p:txBody>
      </p:sp>
      <p:sp>
        <p:nvSpPr>
          <p:cNvPr id="51203" name="文本占位符 5120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0" algn="l">
              <a:lnSpc>
                <a:spcPct val="100000"/>
              </a:lnSpc>
              <a:buSzTx/>
              <a:buNone/>
            </a:pPr>
            <a:r>
              <a:rPr lang="en-US" altLang="zh-CN" sz="2600" b="1" dirty="0"/>
              <a:t>一是向往——了解小学生活，获得积极的情绪体验。</a:t>
            </a:r>
            <a:endParaRPr lang="en-US" altLang="zh-CN" sz="2600" b="1" dirty="0"/>
          </a:p>
          <a:p>
            <a:pPr marL="0" algn="l">
              <a:lnSpc>
                <a:spcPct val="100000"/>
              </a:lnSpc>
              <a:buSzTx/>
              <a:buNone/>
            </a:pPr>
            <a:endParaRPr lang="en-US" altLang="zh-CN" sz="2600" b="1" dirty="0"/>
          </a:p>
          <a:p>
            <a:pPr marL="0" algn="l">
              <a:lnSpc>
                <a:spcPct val="100000"/>
              </a:lnSpc>
              <a:buSzTx/>
              <a:buNone/>
            </a:pPr>
            <a:r>
              <a:rPr lang="en-US" altLang="zh-CN" sz="2600" b="1" dirty="0"/>
              <a:t>二是养正——锻炼生活自理，培养良好的生活习惯。</a:t>
            </a:r>
            <a:endParaRPr lang="en-US" altLang="zh-CN" sz="2600" b="1" dirty="0"/>
          </a:p>
          <a:p>
            <a:pPr marL="0" algn="l">
              <a:lnSpc>
                <a:spcPct val="100000"/>
              </a:lnSpc>
              <a:buSzTx/>
              <a:buNone/>
            </a:pPr>
            <a:endParaRPr lang="en-US" altLang="zh-CN" sz="2600" b="1" dirty="0"/>
          </a:p>
          <a:p>
            <a:pPr marL="0" algn="l">
              <a:lnSpc>
                <a:spcPct val="100000"/>
              </a:lnSpc>
              <a:buSzTx/>
              <a:buNone/>
            </a:pPr>
            <a:r>
              <a:rPr lang="en-US" altLang="zh-CN" sz="2600" b="1" dirty="0"/>
              <a:t>三是守规——引导交往合作，增强自律的规则意识。</a:t>
            </a:r>
            <a:endParaRPr lang="en-US" altLang="zh-CN" sz="2600" b="1" dirty="0"/>
          </a:p>
          <a:p>
            <a:pPr marL="0" algn="l">
              <a:lnSpc>
                <a:spcPct val="100000"/>
              </a:lnSpc>
              <a:buSzTx/>
              <a:buNone/>
            </a:pPr>
            <a:endParaRPr lang="en-US" altLang="zh-CN" sz="2600" b="1" dirty="0"/>
          </a:p>
          <a:p>
            <a:pPr marL="0" algn="l">
              <a:lnSpc>
                <a:spcPct val="100000"/>
              </a:lnSpc>
              <a:buSzTx/>
              <a:buNone/>
            </a:pPr>
            <a:r>
              <a:rPr lang="en-US" altLang="zh-CN" sz="2600" b="1" dirty="0"/>
              <a:t>四是好学——激发兴趣爱好，提高综合的学习能力。</a:t>
            </a:r>
            <a:endParaRPr lang="en-US" altLang="zh-CN" sz="2600" b="1" dirty="0"/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8434" name="标题 18433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四、小学教育与幼儿园教育有何不同？</a:t>
            </a:r>
            <a:endParaRPr lang="zh-CN" altLang="en-US" sz="3200" b="1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8435" name="文本占位符 18434"/>
          <p:cNvSpPr>
            <a:spLocks noGrp="1"/>
          </p:cNvSpPr>
          <p:nvPr>
            <p:ph type="body" idx="1"/>
          </p:nvPr>
        </p:nvSpPr>
        <p:spPr>
          <a:xfrm>
            <a:off x="323850" y="1773238"/>
            <a:ext cx="8424863" cy="4267200"/>
          </a:xfrm>
        </p:spPr>
        <p:txBody>
          <a:bodyPr/>
          <a:p>
            <a:pPr marL="0" algn="l">
              <a:buSzTx/>
              <a:buNone/>
            </a:pPr>
            <a:r>
              <a:rPr lang="en-US" altLang="zh-CN" sz="2600" b="1" dirty="0"/>
              <a:t>1.幼儿园教育是“教养并重”，小学教育则是“以教为主”。</a:t>
            </a:r>
            <a:endParaRPr lang="en-US" altLang="zh-CN" sz="2600" b="1" dirty="0"/>
          </a:p>
          <a:p>
            <a:pPr marL="0" algn="l">
              <a:buSzTx/>
              <a:buNone/>
            </a:pPr>
            <a:endParaRPr lang="en-US" altLang="zh-CN" sz="2600" b="1" dirty="0"/>
          </a:p>
          <a:p>
            <a:pPr marL="0" algn="l">
              <a:buSzTx/>
              <a:buNone/>
            </a:pPr>
            <a:r>
              <a:rPr lang="en-US" altLang="zh-CN" sz="2600" b="1" dirty="0"/>
              <a:t>2.幼儿园课程是综合性的，小学课程则以分科为主。</a:t>
            </a:r>
            <a:endParaRPr lang="en-US" altLang="zh-CN" sz="2600" b="1" dirty="0"/>
          </a:p>
          <a:p>
            <a:pPr marL="0" algn="l">
              <a:buSzTx/>
              <a:buNone/>
            </a:pPr>
            <a:endParaRPr lang="en-US" altLang="zh-CN" sz="2600" b="1" dirty="0"/>
          </a:p>
          <a:p>
            <a:pPr marL="0" algn="l">
              <a:buSzTx/>
              <a:buNone/>
            </a:pPr>
            <a:r>
              <a:rPr lang="en-US" altLang="zh-CN" sz="2600" b="1" dirty="0"/>
              <a:t>3.幼儿园的教育方式以游戏为主，小学则以课堂教学为主。</a:t>
            </a:r>
            <a:endParaRPr lang="en-US" altLang="zh-CN" sz="2600" b="1" dirty="0"/>
          </a:p>
          <a:p>
            <a:endParaRPr lang="zh-CN" altLang="en-US" sz="2400" b="1" dirty="0"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9458" name="标题 19457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</a:rPr>
              <a:t>五、如何解读同课异构？</a:t>
            </a:r>
            <a:endParaRPr lang="zh-CN" altLang="en-US" sz="3200" b="1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19459" name="文本占位符 19458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0" indent="0">
              <a:lnSpc>
                <a:spcPct val="110000"/>
              </a:lnSpc>
              <a:buNone/>
            </a:pPr>
            <a:r>
              <a:rPr lang="en-US" altLang="zh-CN" sz="2600" b="1" dirty="0"/>
              <a:t>同课异构是指同样的教学内容，由不同的教师根据自</a:t>
            </a:r>
            <a:endParaRPr lang="en-US" altLang="zh-CN" sz="2600" b="1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600" b="1" dirty="0"/>
              <a:t>己的实际情况、幼儿的实际情况、现有的教学条件、</a:t>
            </a:r>
            <a:endParaRPr lang="en-US" altLang="zh-CN" sz="2600" b="1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600" b="1" dirty="0"/>
              <a:t>教师自身的特点以及对教材的不同理解而进行不同的</a:t>
            </a:r>
            <a:endParaRPr lang="en-US" altLang="zh-CN" sz="2600" b="1" dirty="0"/>
          </a:p>
          <a:p>
            <a:pPr marL="0" indent="0">
              <a:lnSpc>
                <a:spcPct val="110000"/>
              </a:lnSpc>
              <a:buNone/>
            </a:pPr>
            <a:r>
              <a:rPr lang="en-US" altLang="zh-CN" sz="2600" b="1" dirty="0"/>
              <a:t>教学设计。</a:t>
            </a:r>
            <a:endParaRPr lang="en-US" altLang="zh-CN" sz="2600" b="1" dirty="0"/>
          </a:p>
        </p:txBody>
      </p:sp>
    </p:spTree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82" name="标题 20481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0483" name="文本占位符 20482"/>
          <p:cNvSpPr>
            <a:spLocks noGrp="1"/>
          </p:cNvSpPr>
          <p:nvPr>
            <p:ph type="body" idx="1"/>
          </p:nvPr>
        </p:nvSpPr>
        <p:spPr/>
        <p:txBody>
          <a:bodyPr/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（一）什么是同课异构中的“同”?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1.不同教师选择的教学内容是相同的；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2.在两个教学活动中设立的目标是一致的；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3.不同活动中的施教对象是有共性的。</a:t>
            </a:r>
            <a:endParaRPr lang="en-US" altLang="zh-CN" sz="2600" b="1" dirty="0"/>
          </a:p>
        </p:txBody>
      </p:sp>
      <p:sp>
        <p:nvSpPr>
          <p:cNvPr id="20484" name="矩形 20483"/>
          <p:cNvSpPr/>
          <p:nvPr/>
        </p:nvSpPr>
        <p:spPr>
          <a:xfrm>
            <a:off x="755650" y="908050"/>
            <a:ext cx="4598988" cy="58356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五、如何解读同课异构？</a:t>
            </a:r>
            <a:endParaRPr lang="zh-CN" altLang="en-US" sz="3200" b="1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</a:endParaRPr>
          </a:p>
        </p:txBody>
      </p:sp>
    </p:spTree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1506" name="标题 21505"/>
          <p:cNvSpPr>
            <a:spLocks noGrp="1"/>
          </p:cNvSpPr>
          <p:nvPr>
            <p:ph type="title"/>
          </p:nvPr>
        </p:nvSpPr>
        <p:spPr/>
        <p:txBody>
          <a:bodyPr anchor="b" anchorCtr="0"/>
          <a:p>
            <a:r>
              <a:rPr lang="zh-CN" altLang="en-US" sz="3200" b="1" dirty="0">
                <a:solidFill>
                  <a:srgbClr val="0033CC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五、如何解读同课异构？</a:t>
            </a:r>
            <a:endParaRPr lang="zh-CN" altLang="en-US" sz="3200" b="1" dirty="0">
              <a:solidFill>
                <a:srgbClr val="0033CC"/>
              </a:solidFill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21507" name="文本占位符 21506"/>
          <p:cNvSpPr>
            <a:spLocks noGrp="1"/>
          </p:cNvSpPr>
          <p:nvPr>
            <p:ph type="body" idx="1"/>
          </p:nvPr>
        </p:nvSpPr>
        <p:spPr>
          <a:xfrm>
            <a:off x="611188" y="1700213"/>
            <a:ext cx="8001000" cy="4556125"/>
          </a:xfrm>
        </p:spPr>
        <p:txBody>
          <a:bodyPr/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（二）什么是同课异构中的“异”？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1.教学资源上求异；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2.教材解读上求异；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3.教学设计与构思上求异；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4.教学策略上求异；</a:t>
            </a:r>
            <a:endParaRPr lang="en-US" altLang="zh-CN" sz="2600" b="1" dirty="0"/>
          </a:p>
          <a:p>
            <a:pPr marL="0" algn="l">
              <a:lnSpc>
                <a:spcPct val="110000"/>
              </a:lnSpc>
              <a:buSzTx/>
              <a:buNone/>
            </a:pPr>
            <a:r>
              <a:rPr lang="en-US" altLang="zh-CN" sz="2600" b="1" dirty="0"/>
              <a:t>5.教学风格上求异。</a:t>
            </a:r>
            <a:endParaRPr lang="en-US" altLang="zh-CN" sz="2600" b="1" dirty="0"/>
          </a:p>
        </p:txBody>
      </p:sp>
    </p:spTree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Profile">
  <a:themeElements>
    <a:clrScheme name="">
      <a:dk1>
        <a:srgbClr val="000000"/>
      </a:dk1>
      <a:lt1>
        <a:srgbClr val="FFFFFF"/>
      </a:lt1>
      <a:dk2>
        <a:srgbClr val="000000"/>
      </a:dk2>
      <a:lt2>
        <a:srgbClr val="DDDDDD"/>
      </a:lt2>
      <a:accent1>
        <a:srgbClr val="A3B2C1"/>
      </a:accent1>
      <a:accent2>
        <a:srgbClr val="CC0000"/>
      </a:accent2>
      <a:accent3>
        <a:srgbClr val="FFFFFF"/>
      </a:accent3>
      <a:accent4>
        <a:srgbClr val="000000"/>
      </a:accent4>
      <a:accent5>
        <a:srgbClr val="CED5DC"/>
      </a:accent5>
      <a:accent6>
        <a:srgbClr val="B70000"/>
      </a:accent6>
      <a:hlink>
        <a:srgbClr val="336699"/>
      </a:hlink>
      <a:folHlink>
        <a:srgbClr val="003366"/>
      </a:folHlink>
    </a:clrScheme>
    <a:fontScheme name="">
      <a:majorFont>
        <a:latin typeface="Verdana"/>
        <a:ea typeface="宋体"/>
        <a:cs typeface=""/>
      </a:majorFont>
      <a:minorFont>
        <a:latin typeface="Verdana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800000"/>
        </a:lt1>
        <a:dk2>
          <a:srgbClr val="FFFFFF"/>
        </a:dk2>
        <a:lt2>
          <a:srgbClr val="A50021"/>
        </a:lt2>
        <a:accent1>
          <a:srgbClr val="FF9900"/>
        </a:accent1>
        <a:accent2>
          <a:srgbClr val="FF3300"/>
        </a:accent2>
        <a:accent3>
          <a:srgbClr val="C1AAAA"/>
        </a:accent3>
        <a:accent4>
          <a:srgbClr val="DCDCDC"/>
        </a:accent4>
        <a:accent5>
          <a:srgbClr val="FFCAAA"/>
        </a:accent5>
        <a:accent6>
          <a:srgbClr val="E52D00"/>
        </a:accent6>
        <a:hlink>
          <a:srgbClr val="FFFFCC"/>
        </a:hlink>
        <a:folHlink>
          <a:srgbClr val="FFCC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1072E"/>
        </a:lt1>
        <a:dk2>
          <a:srgbClr val="FFFFFF"/>
        </a:dk2>
        <a:lt2>
          <a:srgbClr val="3C001E"/>
        </a:lt2>
        <a:accent1>
          <a:srgbClr val="89A38F"/>
        </a:accent1>
        <a:accent2>
          <a:srgbClr val="666699"/>
        </a:accent2>
        <a:accent3>
          <a:srgbClr val="B3AAAC"/>
        </a:accent3>
        <a:accent4>
          <a:srgbClr val="DCDCDC"/>
        </a:accent4>
        <a:accent5>
          <a:srgbClr val="C4CEC6"/>
        </a:accent5>
        <a:accent6>
          <a:srgbClr val="5B5B89"/>
        </a:accent6>
        <a:hlink>
          <a:srgbClr val="808000"/>
        </a:hlink>
        <a:folHlink>
          <a:srgbClr val="6666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FFFFFF"/>
        </a:dk2>
        <a:lt2>
          <a:srgbClr val="333333"/>
        </a:lt2>
        <a:accent1>
          <a:srgbClr val="3399FF"/>
        </a:accent1>
        <a:accent2>
          <a:srgbClr val="CC0000"/>
        </a:accent2>
        <a:accent3>
          <a:srgbClr val="AAAAAA"/>
        </a:accent3>
        <a:accent4>
          <a:srgbClr val="DCDCDC"/>
        </a:accent4>
        <a:accent5>
          <a:srgbClr val="ADCAFF"/>
        </a:accent5>
        <a:accent6>
          <a:srgbClr val="B70000"/>
        </a:accent6>
        <a:hlink>
          <a:srgbClr val="666699"/>
        </a:hlink>
        <a:folHlink>
          <a:srgbClr val="6600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0000"/>
        </a:lt1>
        <a:dk2>
          <a:srgbClr val="FFFFFF"/>
        </a:dk2>
        <a:lt2>
          <a:srgbClr val="4B3D1B"/>
        </a:lt2>
        <a:accent1>
          <a:srgbClr val="CC9900"/>
        </a:accent1>
        <a:accent2>
          <a:srgbClr val="CC6600"/>
        </a:accent2>
        <a:accent3>
          <a:srgbClr val="ADAAAA"/>
        </a:accent3>
        <a:accent4>
          <a:srgbClr val="DCDCDC"/>
        </a:accent4>
        <a:accent5>
          <a:srgbClr val="E2CAAA"/>
        </a:accent5>
        <a:accent6>
          <a:srgbClr val="B75B00"/>
        </a:accent6>
        <a:hlink>
          <a:srgbClr val="666699"/>
        </a:hlink>
        <a:folHlink>
          <a:srgbClr val="CC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3366"/>
        </a:lt1>
        <a:dk2>
          <a:srgbClr val="FFFFFF"/>
        </a:dk2>
        <a:lt2>
          <a:srgbClr val="006666"/>
        </a:lt2>
        <a:accent1>
          <a:srgbClr val="0099CC"/>
        </a:accent1>
        <a:accent2>
          <a:srgbClr val="6666FF"/>
        </a:accent2>
        <a:accent3>
          <a:srgbClr val="AAADB9"/>
        </a:accent3>
        <a:accent4>
          <a:srgbClr val="DCDCDC"/>
        </a:accent4>
        <a:accent5>
          <a:srgbClr val="AACAE2"/>
        </a:accent5>
        <a:accent6>
          <a:srgbClr val="5B5BE5"/>
        </a:accent6>
        <a:hlink>
          <a:srgbClr val="FFFFCC"/>
        </a:hlink>
        <a:folHlink>
          <a:srgbClr val="FF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6666"/>
        </a:lt1>
        <a:dk2>
          <a:srgbClr val="FFFFFF"/>
        </a:dk2>
        <a:lt2>
          <a:srgbClr val="003366"/>
        </a:lt2>
        <a:accent1>
          <a:srgbClr val="6699FF"/>
        </a:accent1>
        <a:accent2>
          <a:srgbClr val="00CCFF"/>
        </a:accent2>
        <a:accent3>
          <a:srgbClr val="AAB9B9"/>
        </a:accent3>
        <a:accent4>
          <a:srgbClr val="DCDCDC"/>
        </a:accent4>
        <a:accent5>
          <a:srgbClr val="B9CAFF"/>
        </a:accent5>
        <a:accent6>
          <a:srgbClr val="00B7E5"/>
        </a:accent6>
        <a:hlink>
          <a:srgbClr val="FFFFCC"/>
        </a:hlink>
        <a:folHlink>
          <a:srgbClr val="33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619CB1"/>
        </a:lt1>
        <a:dk2>
          <a:srgbClr val="FFFFFF"/>
        </a:dk2>
        <a:lt2>
          <a:srgbClr val="4E899E"/>
        </a:lt2>
        <a:accent1>
          <a:srgbClr val="FFCC00"/>
        </a:accent1>
        <a:accent2>
          <a:srgbClr val="B6523E"/>
        </a:accent2>
        <a:accent3>
          <a:srgbClr val="B7CBD4"/>
        </a:accent3>
        <a:accent4>
          <a:srgbClr val="000000"/>
        </a:accent4>
        <a:accent5>
          <a:srgbClr val="FFE2AA"/>
        </a:accent5>
        <a:accent6>
          <a:srgbClr val="A34937"/>
        </a:accent6>
        <a:hlink>
          <a:srgbClr val="99CC00"/>
        </a:hlink>
        <a:folHlink>
          <a:srgbClr val="6666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336600"/>
        </a:lt1>
        <a:dk2>
          <a:srgbClr val="FFFFFF"/>
        </a:dk2>
        <a:lt2>
          <a:srgbClr val="598600"/>
        </a:lt2>
        <a:accent1>
          <a:srgbClr val="33CC33"/>
        </a:accent1>
        <a:accent2>
          <a:srgbClr val="99CC00"/>
        </a:accent2>
        <a:accent3>
          <a:srgbClr val="ADB9AA"/>
        </a:accent3>
        <a:accent4>
          <a:srgbClr val="DCDCDC"/>
        </a:accent4>
        <a:accent5>
          <a:srgbClr val="ADE2AD"/>
        </a:accent5>
        <a:accent6>
          <a:srgbClr val="89B700"/>
        </a:accent6>
        <a:hlink>
          <a:srgbClr val="FFCC00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A3B2C1"/>
        </a:accent1>
        <a:accent2>
          <a:srgbClr val="CC0000"/>
        </a:accent2>
        <a:accent3>
          <a:srgbClr val="FFFFFF"/>
        </a:accent3>
        <a:accent4>
          <a:srgbClr val="000000"/>
        </a:accent4>
        <a:accent5>
          <a:srgbClr val="CED5DC"/>
        </a:accent5>
        <a:accent6>
          <a:srgbClr val="B70000"/>
        </a:accent6>
        <a:hlink>
          <a:srgbClr val="336699"/>
        </a:hlink>
        <a:folHlink>
          <a:srgbClr val="00336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">
    <a:dk1>
      <a:srgbClr val="000000"/>
    </a:dk1>
    <a:lt1>
      <a:srgbClr val="FFFFFF"/>
    </a:lt1>
    <a:dk2>
      <a:srgbClr val="000000"/>
    </a:dk2>
    <a:lt2>
      <a:srgbClr val="DDDDDD"/>
    </a:lt2>
    <a:accent1>
      <a:srgbClr val="A3B2C1"/>
    </a:accent1>
    <a:accent2>
      <a:srgbClr val="CC0000"/>
    </a:accent2>
    <a:accent3>
      <a:srgbClr val="FFFFFF"/>
    </a:accent3>
    <a:accent4>
      <a:srgbClr val="000000"/>
    </a:accent4>
    <a:accent5>
      <a:srgbClr val="CED5DC"/>
    </a:accent5>
    <a:accent6>
      <a:srgbClr val="B70000"/>
    </a:accent6>
    <a:hlink>
      <a:srgbClr val="336699"/>
    </a:hlink>
    <a:folHlink>
      <a:srgbClr val="0033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Profile</Template>
  <TotalTime>0</TotalTime>
  <Words>969</Words>
  <Application>WPS 演示</Application>
  <PresentationFormat>在屏幕上显示</PresentationFormat>
  <Paragraphs>104</Paragraphs>
  <Slides>12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12</vt:i4>
      </vt:variant>
    </vt:vector>
  </HeadingPairs>
  <TitlesOfParts>
    <vt:vector size="24" baseType="lpstr">
      <vt:lpstr>Arial</vt:lpstr>
      <vt:lpstr>宋体</vt:lpstr>
      <vt:lpstr>Wingdings</vt:lpstr>
      <vt:lpstr>Verdana</vt:lpstr>
      <vt:lpstr>Times New Roman</vt:lpstr>
      <vt:lpstr>黑体</vt:lpstr>
      <vt:lpstr>楷体_GB2312</vt:lpstr>
      <vt:lpstr>新宋体</vt:lpstr>
      <vt:lpstr>微软雅黑</vt:lpstr>
      <vt:lpstr>Arial Unicode MS</vt:lpstr>
      <vt:lpstr>Calibri</vt:lpstr>
      <vt:lpstr>Profile</vt:lpstr>
      <vt:lpstr> 同课异构  共话衔接         </vt:lpstr>
      <vt:lpstr>目录</vt:lpstr>
      <vt:lpstr>一、为何要进行幼小衔接？</vt:lpstr>
      <vt:lpstr>二、幼小衔接，衔接什么？</vt:lpstr>
      <vt:lpstr>三、幼小衔接，幼儿园怎么做？</vt:lpstr>
      <vt:lpstr>四、小学教育与幼儿园教育有何不同？</vt:lpstr>
      <vt:lpstr>五、如何解读同课异构？</vt:lpstr>
      <vt:lpstr> </vt:lpstr>
      <vt:lpstr>五、如何解读同课异构？</vt:lpstr>
      <vt:lpstr>五、如何解读同课异构？</vt:lpstr>
      <vt:lpstr>PowerPoint 演示文稿</vt:lpstr>
      <vt:lpstr>感谢聆听！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遇见</cp:lastModifiedBy>
  <cp:revision>219</cp:revision>
  <dcterms:created xsi:type="dcterms:W3CDTF">2022-04-13T01:34:00Z</dcterms:created>
  <dcterms:modified xsi:type="dcterms:W3CDTF">2022-04-14T08:57:49Z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75902D512F70402B82F4D9F38ACD16CC</vt:lpwstr>
  </property>
  <property fmtid="{D5CDD505-2E9C-101B-9397-08002B2CF9AE}" pid="3" name="KSOProductBuildVer">
    <vt:lpwstr>2052-11.1.0.10950</vt:lpwstr>
  </property>
</Properties>
</file>