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860" r:id="rId2"/>
    <p:sldId id="861" r:id="rId3"/>
    <p:sldId id="862" r:id="rId4"/>
    <p:sldId id="508" r:id="rId5"/>
    <p:sldId id="867" r:id="rId6"/>
    <p:sldId id="878" r:id="rId7"/>
    <p:sldId id="442" r:id="rId8"/>
    <p:sldId id="868" r:id="rId9"/>
    <p:sldId id="855" r:id="rId10"/>
    <p:sldId id="870" r:id="rId11"/>
    <p:sldId id="871" r:id="rId12"/>
    <p:sldId id="876" r:id="rId13"/>
    <p:sldId id="877" r:id="rId14"/>
    <p:sldId id="873" r:id="rId15"/>
    <p:sldId id="869" r:id="rId16"/>
    <p:sldId id="872" r:id="rId17"/>
    <p:sldId id="874" r:id="rId18"/>
    <p:sldId id="875" r:id="rId19"/>
    <p:sldId id="866" r:id="rId20"/>
  </p:sldIdLst>
  <p:sldSz cx="9144000" cy="5143500" type="screen16x9"/>
  <p:notesSz cx="6858000" cy="9144000"/>
  <p:custDataLst>
    <p:tags r:id="rId22"/>
  </p:custDataLst>
  <p:defaultTex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333333"/>
    <a:srgbClr val="080808"/>
    <a:srgbClr val="C00002"/>
    <a:srgbClr val="1C1C1C"/>
    <a:srgbClr val="000000"/>
    <a:srgbClr val="5F5F5F"/>
    <a:srgbClr val="FCFCFC"/>
    <a:srgbClr val="CCD0D1"/>
    <a:srgbClr val="EED56C"/>
    <a:srgbClr val="D43E0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34587" autoAdjust="0"/>
    <p:restoredTop sz="86406" autoAdjust="0"/>
  </p:normalViewPr>
  <p:slideViewPr>
    <p:cSldViewPr>
      <p:cViewPr>
        <p:scale>
          <a:sx n="77" d="100"/>
          <a:sy n="77" d="100"/>
        </p:scale>
        <p:origin x="-282" y="-318"/>
      </p:cViewPr>
      <p:guideLst>
        <p:guide orient="horz" pos="1620"/>
        <p:guide pos="2880"/>
      </p:guideLst>
    </p:cSldViewPr>
  </p:slideViewPr>
  <p:outlineViewPr>
    <p:cViewPr>
      <p:scale>
        <a:sx n="33" d="100"/>
        <a:sy n="33" d="100"/>
      </p:scale>
      <p:origin x="0" y="-13542"/>
    </p:cViewPr>
  </p:outlineViewPr>
  <p:notesTextViewPr>
    <p:cViewPr>
      <p:scale>
        <a:sx n="125" d="100"/>
        <a:sy n="125" d="100"/>
      </p:scale>
      <p:origin x="0" y="0"/>
    </p:cViewPr>
  </p:notesTextViewPr>
  <p:sorterViewPr>
    <p:cViewPr>
      <p:scale>
        <a:sx n="70" d="100"/>
        <a:sy n="7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微软雅黑" panose="020B0503020204020204" pitchFamily="34" charset="-122"/>
              </a:defRPr>
            </a:lvl1pPr>
          </a:lstStyle>
          <a:p>
            <a:endParaRPr lang="zh-CN" altLang="en-US" dirty="0"/>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ea typeface="微软雅黑" panose="020B0503020204020204" pitchFamily="34" charset="-122"/>
              </a:defRPr>
            </a:lvl1pPr>
          </a:lstStyle>
          <a:p>
            <a:fld id="{673B58EF-4ABD-40F4-ACA4-FE81D742E6DD}" type="datetimeFigureOut">
              <a:rPr lang="zh-CN" altLang="en-US" smtClean="0"/>
              <a:pPr/>
              <a:t>2022/4/13</a:t>
            </a:fld>
            <a:endParaRPr lang="zh-CN" altLang="en-US" dirty="0"/>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dirty="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a typeface="微软雅黑" panose="020B0503020204020204" pitchFamily="34" charset="-122"/>
              </a:defRPr>
            </a:lvl1pPr>
          </a:lstStyle>
          <a:p>
            <a:endParaRPr lang="zh-CN" altLang="en-US" dirty="0"/>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ea typeface="微软雅黑" panose="020B0503020204020204" pitchFamily="34" charset="-122"/>
              </a:defRPr>
            </a:lvl1pPr>
          </a:lstStyle>
          <a:p>
            <a:fld id="{A11FC198-2D83-4DFC-8CDD-7D23AF44D411}" type="slidenum">
              <a:rPr lang="zh-CN" altLang="en-US" smtClean="0"/>
              <a:pPr/>
              <a:t>‹#›</a:t>
            </a:fld>
            <a:endParaRPr lang="zh-CN" alt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微软雅黑" panose="020B0503020204020204" pitchFamily="34" charset="-122"/>
        <a:cs typeface="+mn-cs"/>
      </a:defRPr>
    </a:lvl1pPr>
    <a:lvl2pPr marL="457200" algn="l" defTabSz="914400" rtl="0" eaLnBrk="1" latinLnBrk="0" hangingPunct="1">
      <a:defRPr sz="1200" kern="1200">
        <a:solidFill>
          <a:schemeClr val="tx1"/>
        </a:solidFill>
        <a:latin typeface="+mn-lt"/>
        <a:ea typeface="微软雅黑" panose="020B0503020204020204" pitchFamily="34" charset="-122"/>
        <a:cs typeface="+mn-cs"/>
      </a:defRPr>
    </a:lvl2pPr>
    <a:lvl3pPr marL="914400" algn="l" defTabSz="914400" rtl="0" eaLnBrk="1" latinLnBrk="0" hangingPunct="1">
      <a:defRPr sz="1200" kern="1200">
        <a:solidFill>
          <a:schemeClr val="tx1"/>
        </a:solidFill>
        <a:latin typeface="+mn-lt"/>
        <a:ea typeface="微软雅黑" panose="020B0503020204020204" pitchFamily="34" charset="-122"/>
        <a:cs typeface="+mn-cs"/>
      </a:defRPr>
    </a:lvl3pPr>
    <a:lvl4pPr marL="1371600" algn="l" defTabSz="914400" rtl="0" eaLnBrk="1" latinLnBrk="0" hangingPunct="1">
      <a:defRPr sz="1200" kern="1200">
        <a:solidFill>
          <a:schemeClr val="tx1"/>
        </a:solidFill>
        <a:latin typeface="+mn-lt"/>
        <a:ea typeface="微软雅黑" panose="020B0503020204020204" pitchFamily="34" charset="-122"/>
        <a:cs typeface="+mn-cs"/>
      </a:defRPr>
    </a:lvl4pPr>
    <a:lvl5pPr marL="1828800" algn="l" defTabSz="914400" rtl="0" eaLnBrk="1" latinLnBrk="0" hangingPunct="1">
      <a:defRPr sz="1200" kern="1200">
        <a:solidFill>
          <a:schemeClr val="tx1"/>
        </a:solidFill>
        <a:latin typeface="+mn-lt"/>
        <a:ea typeface="微软雅黑" panose="020B0503020204020204"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pPr/>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pPr/>
              <a:t>10</a:t>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pPr/>
              <a:t>11</a:t>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pPr/>
              <a:t>12</a:t>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pPr/>
              <a:t>13</a:t>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pPr/>
              <a:t>14</a:t>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pPr/>
              <a:t>15</a:t>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pPr/>
              <a:t>16</a:t>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pPr/>
              <a:t>17</a:t>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pPr/>
              <a:t>19</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pPr/>
              <a:t>2</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pPr/>
              <a:t>3</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4</a:t>
            </a:fld>
            <a:endParaRPr lang="zh-CN"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pPr/>
              <a:t>5</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6</a:t>
            </a:fld>
            <a:endParaRPr lang="zh-CN"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7</a:t>
            </a:fld>
            <a:endParaRPr lang="zh-CN"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pPr/>
              <a:t>8</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pPr/>
              <a:t>9</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xmlns="" Requires="p14">
      <p:transition spd="med" p14:dur="700" advClick="0" advTm="0">
        <p:fade/>
      </p:transition>
    </mc:Choice>
    <mc:Fallback>
      <p:transition spd="med" advClick="0" advTm="0">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标题和内容">
    <p:spTree>
      <p:nvGrpSpPr>
        <p:cNvPr id="1" name=""/>
        <p:cNvGrpSpPr/>
        <p:nvPr/>
      </p:nvGrpSpPr>
      <p:grpSpPr>
        <a:xfrm>
          <a:off x="0" y="0"/>
          <a:ext cx="0" cy="0"/>
          <a:chOff x="0" y="0"/>
          <a:chExt cx="0" cy="0"/>
        </a:xfrm>
      </p:grpSpPr>
      <p:sp>
        <p:nvSpPr>
          <p:cNvPr id="2" name="矩形 1"/>
          <p:cNvSpPr/>
          <p:nvPr userDrawn="1"/>
        </p:nvSpPr>
        <p:spPr>
          <a:xfrm>
            <a:off x="130002" y="165609"/>
            <a:ext cx="8884723" cy="48544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mc:Choice xmlns:p14="http://schemas.microsoft.com/office/powerpoint/2010/main" xmlns="" Requires="p14">
      <p:transition spd="med" p14:dur="700" advClick="0" advTm="0">
        <p:fade/>
      </p:transition>
    </mc:Choice>
    <mc:Fallback>
      <p:transition spd="med" advClick="0" advTm="0">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自定义版式">
    <p:spTree>
      <p:nvGrpSpPr>
        <p:cNvPr id="1" name=""/>
        <p:cNvGrpSpPr/>
        <p:nvPr/>
      </p:nvGrpSpPr>
      <p:grpSpPr>
        <a:xfrm>
          <a:off x="0" y="0"/>
          <a:ext cx="0" cy="0"/>
          <a:chOff x="0" y="0"/>
          <a:chExt cx="0" cy="0"/>
        </a:xfrm>
      </p:grpSpPr>
    </p:spTree>
  </p:cSld>
  <p:clrMapOvr>
    <a:masterClrMapping/>
  </p:clrMapOvr>
  <p:transition spd="med" advClick="0" advTm="0">
    <p:pull/>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userDrawn="1">
  <p:cSld name="Title Only">
    <p:spTree>
      <p:nvGrpSpPr>
        <p:cNvPr id="1" name=""/>
        <p:cNvGrpSpPr/>
        <p:nvPr/>
      </p:nvGrpSpPr>
      <p:grpSpPr>
        <a:xfrm>
          <a:off x="0" y="0"/>
          <a:ext cx="0" cy="0"/>
          <a:chOff x="0" y="0"/>
          <a:chExt cx="0" cy="0"/>
        </a:xfrm>
      </p:grpSpPr>
      <p:cxnSp>
        <p:nvCxnSpPr>
          <p:cNvPr id="7" name="Straight Connector 6"/>
          <p:cNvCxnSpPr/>
          <p:nvPr userDrawn="1"/>
        </p:nvCxnSpPr>
        <p:spPr>
          <a:xfrm>
            <a:off x="407084" y="844538"/>
            <a:ext cx="8329832" cy="0"/>
          </a:xfrm>
          <a:prstGeom prst="line">
            <a:avLst/>
          </a:prstGeom>
          <a:ln w="508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nvGrpSpPr>
          <p:cNvPr id="11" name="Group 10"/>
          <p:cNvGrpSpPr/>
          <p:nvPr userDrawn="1"/>
        </p:nvGrpSpPr>
        <p:grpSpPr>
          <a:xfrm>
            <a:off x="8344139" y="294264"/>
            <a:ext cx="374073" cy="390916"/>
            <a:chOff x="11100580" y="393896"/>
            <a:chExt cx="548640" cy="630677"/>
          </a:xfrm>
        </p:grpSpPr>
        <p:sp>
          <p:nvSpPr>
            <p:cNvPr id="10" name="Pentagon 9"/>
            <p:cNvSpPr/>
            <p:nvPr userDrawn="1"/>
          </p:nvSpPr>
          <p:spPr>
            <a:xfrm rot="5400000">
              <a:off x="11091294" y="466647"/>
              <a:ext cx="567212" cy="548639"/>
            </a:xfrm>
            <a:prstGeom prst="homePlate">
              <a:avLst>
                <a:gd name="adj" fmla="val 26654"/>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Pentagon 8"/>
            <p:cNvSpPr/>
            <p:nvPr userDrawn="1"/>
          </p:nvSpPr>
          <p:spPr>
            <a:xfrm rot="5400000">
              <a:off x="11091295" y="403182"/>
              <a:ext cx="567212" cy="548639"/>
            </a:xfrm>
            <a:prstGeom prst="homePlate">
              <a:avLst>
                <a:gd name="adj" fmla="val 26654"/>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5" name="Slide Number Placeholder 4"/>
          <p:cNvSpPr>
            <a:spLocks noGrp="1"/>
          </p:cNvSpPr>
          <p:nvPr>
            <p:ph type="sldNum" sz="quarter" idx="12"/>
          </p:nvPr>
        </p:nvSpPr>
        <p:spPr>
          <a:xfrm>
            <a:off x="8282792" y="309939"/>
            <a:ext cx="496766" cy="273844"/>
          </a:xfrm>
          <a:prstGeom prst="rect">
            <a:avLst/>
          </a:prstGeom>
        </p:spPr>
        <p:txBody>
          <a:bodyPr/>
          <a:lstStyle>
            <a:lvl1pPr algn="ctr">
              <a:defRPr sz="1200">
                <a:solidFill>
                  <a:schemeClr val="bg2"/>
                </a:solidFill>
              </a:defRPr>
            </a:lvl1pPr>
          </a:lstStyle>
          <a:p>
            <a:fld id="{F3481812-CA6E-4CF7-A597-B03BE0D22F0C}" type="slidenum">
              <a:rPr lang="en-GB" smtClean="0"/>
              <a:pPr/>
              <a:t>‹#›</a:t>
            </a:fld>
            <a:endParaRPr lang="en-GB"/>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标题幻灯片">
    <p:spTree>
      <p:nvGrpSpPr>
        <p:cNvPr id="1" name=""/>
        <p:cNvGrpSpPr/>
        <p:nvPr/>
      </p:nvGrpSpPr>
      <p:grpSpPr>
        <a:xfrm>
          <a:off x="0" y="0"/>
          <a:ext cx="0" cy="0"/>
          <a:chOff x="0" y="0"/>
          <a:chExt cx="0" cy="0"/>
        </a:xfrm>
      </p:grpSpPr>
      <p:sp>
        <p:nvSpPr>
          <p:cNvPr id="7" name="文本框 6"/>
          <p:cNvSpPr txBox="1"/>
          <p:nvPr userDrawn="1"/>
        </p:nvSpPr>
        <p:spPr>
          <a:xfrm>
            <a:off x="615791" y="271463"/>
            <a:ext cx="2714625" cy="300082"/>
          </a:xfrm>
          <a:prstGeom prst="rect">
            <a:avLst/>
          </a:prstGeom>
          <a:noFill/>
        </p:spPr>
        <p:txBody>
          <a:bodyPr wrap="square" lIns="68580" tIns="34290" rIns="68580" bIns="34290" rtlCol="0">
            <a:spAutoFit/>
          </a:bodyPr>
          <a:lstStyle/>
          <a:p>
            <a:r>
              <a:rPr lang="zh-CN" altLang="en-US" sz="1500" dirty="0" smtClean="0">
                <a:solidFill>
                  <a:schemeClr val="tx1"/>
                </a:solidFill>
                <a:latin typeface="Century Gothic" pitchFamily="34" charset="0"/>
              </a:rPr>
              <a:t>输入您的标题 </a:t>
            </a:r>
            <a:r>
              <a:rPr lang="en-US" altLang="zh-CN" sz="1500" dirty="0" smtClean="0">
                <a:solidFill>
                  <a:schemeClr val="tx1"/>
                </a:solidFill>
                <a:latin typeface="Century Gothic" pitchFamily="34" charset="0"/>
              </a:rPr>
              <a:t> </a:t>
            </a:r>
            <a:r>
              <a:rPr lang="en-US" altLang="zh-CN" sz="1500" dirty="0">
                <a:solidFill>
                  <a:schemeClr val="tx1"/>
                </a:solidFill>
                <a:latin typeface="Century Gothic" pitchFamily="34" charset="0"/>
              </a:rPr>
              <a:t>HERE</a:t>
            </a:r>
            <a:endParaRPr lang="zh-CN" altLang="en-US" sz="1500" dirty="0">
              <a:solidFill>
                <a:schemeClr val="tx1"/>
              </a:solidFill>
              <a:latin typeface="Century Gothic" pitchFamily="34" charset="0"/>
            </a:endParaRPr>
          </a:p>
        </p:txBody>
      </p:sp>
      <p:sp>
        <p:nvSpPr>
          <p:cNvPr id="8" name="矩形 7"/>
          <p:cNvSpPr/>
          <p:nvPr userDrawn="1"/>
        </p:nvSpPr>
        <p:spPr>
          <a:xfrm>
            <a:off x="615790" y="571546"/>
            <a:ext cx="4572000" cy="207749"/>
          </a:xfrm>
          <a:prstGeom prst="rect">
            <a:avLst/>
          </a:prstGeom>
        </p:spPr>
        <p:txBody>
          <a:bodyPr lIns="68580" tIns="34290" rIns="68580" bIns="34290">
            <a:spAutoFit/>
          </a:bodyPr>
          <a:lstStyle/>
          <a:p>
            <a:r>
              <a:rPr lang="en-US" altLang="zh-CN" sz="900" dirty="0" smtClean="0">
                <a:solidFill>
                  <a:schemeClr val="tx1"/>
                </a:solidFill>
                <a:latin typeface="Century Gothic" pitchFamily="34" charset="0"/>
                <a:ea typeface="华文细黑" panose="02010600040101010101" pitchFamily="2" charset="-122"/>
                <a:cs typeface="Tahoma" panose="020B0604030504040204" pitchFamily="34" charset="0"/>
              </a:rPr>
              <a:t>The PPT design of the Jin horizon</a:t>
            </a:r>
            <a:endParaRPr lang="zh-CN" altLang="en-US" sz="900" dirty="0">
              <a:solidFill>
                <a:schemeClr val="tx1"/>
              </a:solidFill>
              <a:latin typeface="Century Gothic" pitchFamily="34" charset="0"/>
              <a:ea typeface="华文细黑" panose="02010600040101010101" pitchFamily="2" charset="-122"/>
              <a:cs typeface="Tahoma" panose="020B0604030504040204" pitchFamily="34" charset="0"/>
            </a:endParaRPr>
          </a:p>
        </p:txBody>
      </p:sp>
      <p:sp>
        <p:nvSpPr>
          <p:cNvPr id="9" name="矩形 8"/>
          <p:cNvSpPr/>
          <p:nvPr userDrawn="1"/>
        </p:nvSpPr>
        <p:spPr>
          <a:xfrm>
            <a:off x="2" y="309564"/>
            <a:ext cx="34289" cy="403957"/>
          </a:xfrm>
          <a:prstGeom prst="rect">
            <a:avLst/>
          </a:prstGeom>
          <a:solidFill>
            <a:srgbClr val="E8432E"/>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sz="1800"/>
          </a:p>
        </p:txBody>
      </p:sp>
      <p:sp>
        <p:nvSpPr>
          <p:cNvPr id="10" name="矩形 9"/>
          <p:cNvSpPr/>
          <p:nvPr userDrawn="1"/>
        </p:nvSpPr>
        <p:spPr>
          <a:xfrm>
            <a:off x="85725" y="309564"/>
            <a:ext cx="464344" cy="403957"/>
          </a:xfrm>
          <a:prstGeom prst="rect">
            <a:avLst/>
          </a:prstGeom>
          <a:solidFill>
            <a:srgbClr val="E8432E"/>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fld id="{04519913-8645-4F3E-AAB5-4B4F23A00CED}" type="slidenum">
              <a:rPr lang="zh-CN" altLang="en-US" sz="1800" smtClean="0">
                <a:solidFill>
                  <a:schemeClr val="bg1"/>
                </a:solidFill>
                <a:latin typeface="+mj-lt"/>
              </a:rPr>
              <a:pPr algn="ctr"/>
              <a:t>‹#›</a:t>
            </a:fld>
            <a:endParaRPr lang="zh-CN" altLang="en-US" sz="1800" dirty="0">
              <a:solidFill>
                <a:schemeClr val="bg1"/>
              </a:solidFill>
              <a:latin typeface="+mj-lt"/>
            </a:endParaRPr>
          </a:p>
        </p:txBody>
      </p:sp>
      <p:grpSp>
        <p:nvGrpSpPr>
          <p:cNvPr id="12" name="Group 19"/>
          <p:cNvGrpSpPr/>
          <p:nvPr userDrawn="1"/>
        </p:nvGrpSpPr>
        <p:grpSpPr bwMode="auto">
          <a:xfrm>
            <a:off x="4276725" y="4819650"/>
            <a:ext cx="590550" cy="95250"/>
            <a:chOff x="0" y="0"/>
            <a:chExt cx="731305" cy="116541"/>
          </a:xfrm>
          <a:solidFill>
            <a:srgbClr val="E8432E"/>
          </a:solidFill>
        </p:grpSpPr>
        <p:sp>
          <p:nvSpPr>
            <p:cNvPr id="13" name="Oval 20"/>
            <p:cNvSpPr>
              <a:spLocks noChangeArrowheads="1"/>
            </p:cNvSpPr>
            <p:nvPr/>
          </p:nvSpPr>
          <p:spPr bwMode="auto">
            <a:xfrm>
              <a:off x="0" y="0"/>
              <a:ext cx="116541" cy="116541"/>
            </a:xfrm>
            <a:prstGeom prst="ellipse">
              <a:avLst/>
            </a:prstGeom>
            <a:grpFill/>
            <a:ln>
              <a:noFill/>
            </a:ln>
            <a:extLst>
              <a:ext uri="{91240B29-F687-4F45-9708-019B960494DF}">
                <a14:hiddenLine xmlns:a14="http://schemas.microsoft.com/office/drawing/2010/main" xmlns="" w="12700">
                  <a:solidFill>
                    <a:srgbClr val="42719B"/>
                  </a:solidFill>
                  <a:bevel/>
                </a14:hiddenLine>
              </a:ext>
            </a:extLst>
          </p:spPr>
          <p:txBody>
            <a:bodyPr anchor="ctr"/>
            <a:lstStyle/>
            <a:p>
              <a:pPr algn="ctr" eaLnBrk="1" hangingPunct="1">
                <a:buFont typeface="Arial" panose="020B0604020202020204" pitchFamily="34" charset="0"/>
                <a:buNone/>
              </a:pPr>
              <a:endParaRPr lang="zh-CN" altLang="zh-CN" sz="1200">
                <a:solidFill>
                  <a:srgbClr val="FFFFFF"/>
                </a:solidFill>
                <a:latin typeface="Century Gothic" pitchFamily="34" charset="0"/>
                <a:ea typeface="微软雅黑" panose="020B0503020204020204" pitchFamily="34" charset="-122"/>
                <a:sym typeface="宋体" panose="02010600030101010101" pitchFamily="2" charset="-122"/>
              </a:endParaRPr>
            </a:p>
          </p:txBody>
        </p:sp>
        <p:sp>
          <p:nvSpPr>
            <p:cNvPr id="14" name="Oval 21"/>
            <p:cNvSpPr>
              <a:spLocks noChangeArrowheads="1"/>
            </p:cNvSpPr>
            <p:nvPr/>
          </p:nvSpPr>
          <p:spPr bwMode="auto">
            <a:xfrm>
              <a:off x="307382" y="0"/>
              <a:ext cx="116541" cy="116541"/>
            </a:xfrm>
            <a:prstGeom prst="ellipse">
              <a:avLst/>
            </a:prstGeom>
            <a:grpFill/>
            <a:ln>
              <a:noFill/>
            </a:ln>
            <a:extLst>
              <a:ext uri="{91240B29-F687-4F45-9708-019B960494DF}">
                <a14:hiddenLine xmlns:a14="http://schemas.microsoft.com/office/drawing/2010/main" xmlns="" w="12700">
                  <a:solidFill>
                    <a:srgbClr val="42719B"/>
                  </a:solidFill>
                  <a:bevel/>
                </a14:hiddenLine>
              </a:ext>
            </a:extLst>
          </p:spPr>
          <p:txBody>
            <a:bodyPr anchor="ctr"/>
            <a:lstStyle/>
            <a:p>
              <a:pPr algn="ctr" eaLnBrk="1" hangingPunct="1">
                <a:buFont typeface="Arial" panose="020B0604020202020204" pitchFamily="34" charset="0"/>
                <a:buNone/>
              </a:pPr>
              <a:endParaRPr lang="zh-CN" altLang="zh-CN" sz="1200">
                <a:solidFill>
                  <a:srgbClr val="FFFFFF"/>
                </a:solidFill>
                <a:latin typeface="Century Gothic" pitchFamily="34" charset="0"/>
                <a:ea typeface="微软雅黑" panose="020B0503020204020204" pitchFamily="34" charset="-122"/>
                <a:sym typeface="宋体" panose="02010600030101010101" pitchFamily="2" charset="-122"/>
              </a:endParaRPr>
            </a:p>
          </p:txBody>
        </p:sp>
        <p:sp>
          <p:nvSpPr>
            <p:cNvPr id="15" name="Oval 22"/>
            <p:cNvSpPr>
              <a:spLocks noChangeArrowheads="1"/>
            </p:cNvSpPr>
            <p:nvPr/>
          </p:nvSpPr>
          <p:spPr bwMode="auto">
            <a:xfrm>
              <a:off x="614764" y="0"/>
              <a:ext cx="116541" cy="116541"/>
            </a:xfrm>
            <a:prstGeom prst="ellipse">
              <a:avLst/>
            </a:prstGeom>
            <a:grpFill/>
            <a:ln>
              <a:noFill/>
            </a:ln>
            <a:extLst>
              <a:ext uri="{91240B29-F687-4F45-9708-019B960494DF}">
                <a14:hiddenLine xmlns:a14="http://schemas.microsoft.com/office/drawing/2010/main" xmlns="" w="12700">
                  <a:solidFill>
                    <a:srgbClr val="42719B"/>
                  </a:solidFill>
                  <a:bevel/>
                </a14:hiddenLine>
              </a:ext>
            </a:extLst>
          </p:spPr>
          <p:txBody>
            <a:bodyPr anchor="ctr"/>
            <a:lstStyle/>
            <a:p>
              <a:pPr algn="ctr" eaLnBrk="1" hangingPunct="1">
                <a:buFont typeface="Arial" panose="020B0604020202020204" pitchFamily="34" charset="0"/>
                <a:buNone/>
              </a:pPr>
              <a:endParaRPr lang="zh-CN" altLang="zh-CN" sz="1200">
                <a:solidFill>
                  <a:srgbClr val="FFFFFF"/>
                </a:solidFill>
                <a:latin typeface="Century Gothic" pitchFamily="34" charset="0"/>
                <a:ea typeface="微软雅黑" panose="020B0503020204020204" pitchFamily="34" charset="-122"/>
                <a:sym typeface="宋体" panose="02010600030101010101" pitchFamily="2" charset="-122"/>
              </a:endParaRPr>
            </a:p>
          </p:txBody>
        </p:sp>
      </p:grpSp>
    </p:spTree>
  </p:cSld>
  <p:clrMapOvr>
    <a:masterClrMapping/>
  </p:clrMapOvr>
  <mc:AlternateContent xmlns:mc="http://schemas.openxmlformats.org/markup-compatibility/2006">
    <mc:Choice xmlns:p14="http://schemas.microsoft.com/office/powerpoint/2010/main" xmlns="" Requires="p14">
      <p:transition spd="med" p14:dur="700" advClick="0" advTm="0">
        <p:fade/>
      </p:transition>
    </mc:Choice>
    <mc:Fallback>
      <p:transition spd="med"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300"/>
                                        <p:tgtEl>
                                          <p:spTgt spid="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300"/>
                                        <p:tgtEl>
                                          <p:spTgt spid="10"/>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300"/>
                                        <p:tgtEl>
                                          <p:spTgt spid="7"/>
                                        </p:tgtEl>
                                      </p:cBhvr>
                                    </p:animEffect>
                                    <p:anim calcmode="lin" valueType="num">
                                      <p:cBhvr>
                                        <p:cTn id="16" dur="300" fill="hold"/>
                                        <p:tgtEl>
                                          <p:spTgt spid="7"/>
                                        </p:tgtEl>
                                        <p:attrNameLst>
                                          <p:attrName>ppt_x</p:attrName>
                                        </p:attrNameLst>
                                      </p:cBhvr>
                                      <p:tavLst>
                                        <p:tav tm="0">
                                          <p:val>
                                            <p:strVal val="#ppt_x"/>
                                          </p:val>
                                        </p:tav>
                                        <p:tav tm="100000">
                                          <p:val>
                                            <p:strVal val="#ppt_x"/>
                                          </p:val>
                                        </p:tav>
                                      </p:tavLst>
                                    </p:anim>
                                    <p:anim calcmode="lin" valueType="num">
                                      <p:cBhvr>
                                        <p:cTn id="17" dur="300" fill="hold"/>
                                        <p:tgtEl>
                                          <p:spTgt spid="7"/>
                                        </p:tgtEl>
                                        <p:attrNameLst>
                                          <p:attrName>ppt_y</p:attrName>
                                        </p:attrNameLst>
                                      </p:cBhvr>
                                      <p:tavLst>
                                        <p:tav tm="0">
                                          <p:val>
                                            <p:strVal val="#ppt_y+.1"/>
                                          </p:val>
                                        </p:tav>
                                        <p:tav tm="100000">
                                          <p:val>
                                            <p:strVal val="#ppt_y"/>
                                          </p:val>
                                        </p:tav>
                                      </p:tavLst>
                                    </p:anim>
                                  </p:childTnLst>
                                </p:cTn>
                              </p:par>
                              <p:par>
                                <p:cTn id="18" presetID="47" presetClass="entr" presetSubtype="0" fill="hold" grpId="0"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300"/>
                                        <p:tgtEl>
                                          <p:spTgt spid="8"/>
                                        </p:tgtEl>
                                      </p:cBhvr>
                                    </p:animEffect>
                                    <p:anim calcmode="lin" valueType="num">
                                      <p:cBhvr>
                                        <p:cTn id="21" dur="300" fill="hold"/>
                                        <p:tgtEl>
                                          <p:spTgt spid="8"/>
                                        </p:tgtEl>
                                        <p:attrNameLst>
                                          <p:attrName>ppt_x</p:attrName>
                                        </p:attrNameLst>
                                      </p:cBhvr>
                                      <p:tavLst>
                                        <p:tav tm="0">
                                          <p:val>
                                            <p:strVal val="#ppt_x"/>
                                          </p:val>
                                        </p:tav>
                                        <p:tav tm="100000">
                                          <p:val>
                                            <p:strVal val="#ppt_x"/>
                                          </p:val>
                                        </p:tav>
                                      </p:tavLst>
                                    </p:anim>
                                    <p:anim calcmode="lin" valueType="num">
                                      <p:cBhvr>
                                        <p:cTn id="22" dur="3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animBg="1"/>
      <p:bldP spid="10" grpId="0" animBg="1"/>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cSld name="1_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772"/>
            <a:ext cx="6858000" cy="1790700"/>
          </a:xfrm>
          <a:prstGeom prst="rect">
            <a:avLst/>
          </a:prstGeo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2701528"/>
            <a:ext cx="6858000" cy="124182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a:xfrm>
            <a:off x="628650" y="4767263"/>
            <a:ext cx="2057400" cy="273844"/>
          </a:xfrm>
          <a:prstGeom prst="rect">
            <a:avLst/>
          </a:prstGeom>
        </p:spPr>
        <p:txBody>
          <a:bodyPr/>
          <a:lstStyle/>
          <a:p>
            <a:fld id="{60E757B3-F888-4B82-9F55-36912339C967}" type="datetimeFigureOut">
              <a:rPr lang="zh-CN" altLang="en-US" smtClean="0"/>
              <a:pPr/>
              <a:t>2022/4/13</a:t>
            </a:fld>
            <a:endParaRPr lang="zh-CN" altLang="en-US"/>
          </a:p>
        </p:txBody>
      </p:sp>
      <p:sp>
        <p:nvSpPr>
          <p:cNvPr id="5" name="页脚占位符 4"/>
          <p:cNvSpPr>
            <a:spLocks noGrp="1"/>
          </p:cNvSpPr>
          <p:nvPr>
            <p:ph type="ftr" sz="quarter" idx="11"/>
          </p:nvPr>
        </p:nvSpPr>
        <p:spPr>
          <a:xfrm>
            <a:off x="3028950" y="4767263"/>
            <a:ext cx="3086100" cy="273844"/>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457950" y="4767263"/>
            <a:ext cx="2057400" cy="273844"/>
          </a:xfrm>
          <a:prstGeom prst="rect">
            <a:avLst/>
          </a:prstGeom>
        </p:spPr>
        <p:txBody>
          <a:bodyPr/>
          <a:lstStyle/>
          <a:p>
            <a:fld id="{479EB68D-6AC8-44B8-96AB-B60A8B5C5987}" type="slidenum">
              <a:rPr lang="zh-CN" altLang="en-US" smtClean="0"/>
              <a:pPr/>
              <a:t>‹#›</a:t>
            </a:fld>
            <a:endParaRPr lang="zh-CN" altLang="en-US"/>
          </a:p>
        </p:txBody>
      </p:sp>
    </p:spTree>
  </p:cSld>
  <p:clrMapOvr>
    <a:masterClrMapping/>
  </p:clrMapOvr>
  <mc:AlternateContent xmlns:mc="http://schemas.openxmlformats.org/markup-compatibility/2006">
    <mc:Choice xmlns:p14="http://schemas.microsoft.com/office/powerpoint/2010/main" xmlns="" Requires="p14">
      <p:transition spd="med" p14:dur="700" advClick="0" advTm="0">
        <p:fade/>
      </p:transition>
    </mc:Choice>
    <mc:Fallback>
      <p:transition spd="med" advClick="0" advTm="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cSld name="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xmlns="" Requires="p14">
      <p:transition spd="med" p14:dur="700" advClick="0" advTm="0">
        <p:fade/>
      </p:transition>
    </mc:Choice>
    <mc:Fallback>
      <p:transition spd="med" advClick="0" advTm="0">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cSld name="仅标题">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xmlns="" Requires="p14">
      <p:transition spd="med" p14:dur="700" advClick="0" advTm="0">
        <p:fade/>
      </p:transition>
    </mc:Choice>
    <mc:Fallback>
      <p:transition spd="med" advClick="0" advTm="0">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70">
          <a:fgClr>
            <a:srgbClr val="00B0F0"/>
          </a:fgClr>
          <a:bgClr>
            <a:schemeClr val="bg1"/>
          </a:bgClr>
        </a:pattFill>
        <a:effectLst/>
      </p:bgPr>
    </p:bg>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10">
            <a:extLst>
              <a:ext uri="{28A0092B-C50C-407E-A947-70E740481C1C}">
                <a14:useLocalDpi xmlns:a14="http://schemas.microsoft.com/office/drawing/2010/main" xmlns="" val="0"/>
              </a:ext>
            </a:extLst>
          </a:blip>
          <a:stretch>
            <a:fillRect/>
          </a:stretch>
        </p:blipFill>
        <p:spPr>
          <a:xfrm>
            <a:off x="0" y="0"/>
            <a:ext cx="9144000" cy="51435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mc:AlternateContent xmlns:mc="http://schemas.openxmlformats.org/markup-compatibility/2006">
    <mc:Choice xmlns:p14="http://schemas.microsoft.com/office/powerpoint/2010/main" xmlns="" Requires="p14">
      <p:transition spd="med" p14:dur="700" advClick="0" advTm="0">
        <p:fade/>
      </p:transition>
    </mc:Choice>
    <mc:Fallback>
      <p:transition spd="med" advClick="0" advTm="0">
        <p:fade/>
      </p:transition>
    </mc:Fallback>
  </mc:AlternateContent>
  <p:timing>
    <p:tnLst>
      <p:par>
        <p:cTn id="1" dur="indefinite" restart="never" nodeType="tmRoot"/>
      </p:par>
    </p:tnLst>
  </p:timing>
  <p:txStyles>
    <p:titleStyle>
      <a:lvl1pPr algn="ctr" rtl="0" fontAlgn="base">
        <a:spcBef>
          <a:spcPct val="0"/>
        </a:spcBef>
        <a:spcAft>
          <a:spcPct val="0"/>
        </a:spcAft>
        <a:defRPr sz="4400" kern="1200">
          <a:solidFill>
            <a:schemeClr val="tx1"/>
          </a:solidFill>
          <a:latin typeface="+mj-lt"/>
          <a:ea typeface="微软雅黑" panose="020B0503020204020204" pitchFamily="34" charset="-122"/>
          <a:cs typeface="+mj-cs"/>
        </a:defRPr>
      </a:lvl1pPr>
      <a:lvl2pPr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微软雅黑" panose="020B0503020204020204" pitchFamily="34" charset="-122"/>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微软雅黑" panose="020B0503020204020204" pitchFamily="34" charset="-122"/>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微软雅黑" panose="020B0503020204020204" pitchFamily="34" charset="-122"/>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微软雅黑" panose="020B0503020204020204" pitchFamily="34" charset="-122"/>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微软雅黑" panose="020B0503020204020204" pitchFamily="34" charset="-122"/>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8.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8.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矩形 12"/>
          <p:cNvSpPr/>
          <p:nvPr/>
        </p:nvSpPr>
        <p:spPr>
          <a:xfrm>
            <a:off x="130002" y="165609"/>
            <a:ext cx="8884723" cy="48544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矩形 25"/>
          <p:cNvSpPr/>
          <p:nvPr/>
        </p:nvSpPr>
        <p:spPr>
          <a:xfrm>
            <a:off x="2571736" y="857238"/>
            <a:ext cx="6300113" cy="1323439"/>
          </a:xfrm>
          <a:prstGeom prst="rect">
            <a:avLst/>
          </a:prstGeom>
        </p:spPr>
        <p:txBody>
          <a:bodyPr wrap="square">
            <a:spAutoFit/>
            <a:scene3d>
              <a:camera prst="orthographicFront"/>
              <a:lightRig rig="threePt" dir="t"/>
            </a:scene3d>
            <a:sp3d contourW="12700"/>
          </a:bodyPr>
          <a:lstStyle/>
          <a:p>
            <a:r>
              <a:rPr lang="en-US" altLang="zh-CN" sz="4800" dirty="0" smtClean="0"/>
              <a:t>《</a:t>
            </a:r>
            <a:r>
              <a:rPr lang="zh-CN" altLang="en-US" sz="4800" dirty="0" smtClean="0"/>
              <a:t>和孩子一起成长</a:t>
            </a:r>
            <a:r>
              <a:rPr lang="en-US" altLang="zh-CN" sz="4800" dirty="0" smtClean="0"/>
              <a:t>》</a:t>
            </a:r>
          </a:p>
          <a:p>
            <a:r>
              <a:rPr lang="en-US" altLang="zh-CN" sz="3200" dirty="0" smtClean="0"/>
              <a:t>——</a:t>
            </a:r>
            <a:r>
              <a:rPr lang="zh-CN" altLang="en-US" sz="3200" dirty="0" smtClean="0"/>
              <a:t>科学做好幼小衔接专题讲座</a:t>
            </a:r>
            <a:endParaRPr lang="zh-CN" altLang="en-US" sz="3200" dirty="0"/>
          </a:p>
        </p:txBody>
      </p:sp>
      <p:cxnSp>
        <p:nvCxnSpPr>
          <p:cNvPr id="30" name="直接连接符 29"/>
          <p:cNvCxnSpPr/>
          <p:nvPr/>
        </p:nvCxnSpPr>
        <p:spPr>
          <a:xfrm>
            <a:off x="4030394" y="2422663"/>
            <a:ext cx="4592114" cy="7197"/>
          </a:xfrm>
          <a:prstGeom prst="line">
            <a:avLst/>
          </a:prstGeom>
          <a:ln w="762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9" name="椭圆 35"/>
          <p:cNvSpPr/>
          <p:nvPr/>
        </p:nvSpPr>
        <p:spPr>
          <a:xfrm>
            <a:off x="5998134" y="3376350"/>
            <a:ext cx="243536" cy="243081"/>
          </a:xfrm>
          <a:custGeom>
            <a:avLst/>
            <a:gdLst>
              <a:gd name="connsiteX0" fmla="*/ 290910 w 605702"/>
              <a:gd name="connsiteY0" fmla="*/ 156336 h 604568"/>
              <a:gd name="connsiteX1" fmla="*/ 335849 w 605702"/>
              <a:gd name="connsiteY1" fmla="*/ 164992 h 604568"/>
              <a:gd name="connsiteX2" fmla="*/ 288310 w 605702"/>
              <a:gd name="connsiteY2" fmla="*/ 212456 h 604568"/>
              <a:gd name="connsiteX3" fmla="*/ 203632 w 605702"/>
              <a:gd name="connsiteY3" fmla="*/ 244717 h 604568"/>
              <a:gd name="connsiteX4" fmla="*/ 203632 w 605702"/>
              <a:gd name="connsiteY4" fmla="*/ 401388 h 604568"/>
              <a:gd name="connsiteX5" fmla="*/ 360547 w 605702"/>
              <a:gd name="connsiteY5" fmla="*/ 401388 h 604568"/>
              <a:gd name="connsiteX6" fmla="*/ 392859 w 605702"/>
              <a:gd name="connsiteY6" fmla="*/ 316749 h 604568"/>
              <a:gd name="connsiteX7" fmla="*/ 440397 w 605702"/>
              <a:gd name="connsiteY7" fmla="*/ 269284 h 604568"/>
              <a:gd name="connsiteX8" fmla="*/ 400287 w 605702"/>
              <a:gd name="connsiteY8" fmla="*/ 441065 h 604568"/>
              <a:gd name="connsiteX9" fmla="*/ 163892 w 605702"/>
              <a:gd name="connsiteY9" fmla="*/ 441065 h 604568"/>
              <a:gd name="connsiteX10" fmla="*/ 163892 w 605702"/>
              <a:gd name="connsiteY10" fmla="*/ 205040 h 604568"/>
              <a:gd name="connsiteX11" fmla="*/ 290910 w 605702"/>
              <a:gd name="connsiteY11" fmla="*/ 156336 h 604568"/>
              <a:gd name="connsiteX12" fmla="*/ 246542 w 605702"/>
              <a:gd name="connsiteY12" fmla="*/ 43775 h 604568"/>
              <a:gd name="connsiteX13" fmla="*/ 422196 w 605702"/>
              <a:gd name="connsiteY13" fmla="*/ 78723 h 604568"/>
              <a:gd name="connsiteX14" fmla="*/ 376794 w 605702"/>
              <a:gd name="connsiteY14" fmla="*/ 124054 h 604568"/>
              <a:gd name="connsiteX15" fmla="*/ 126109 w 605702"/>
              <a:gd name="connsiteY15" fmla="*/ 167345 h 604568"/>
              <a:gd name="connsiteX16" fmla="*/ 126109 w 605702"/>
              <a:gd name="connsiteY16" fmla="*/ 478820 h 604568"/>
              <a:gd name="connsiteX17" fmla="*/ 438073 w 605702"/>
              <a:gd name="connsiteY17" fmla="*/ 478820 h 604568"/>
              <a:gd name="connsiteX18" fmla="*/ 481432 w 605702"/>
              <a:gd name="connsiteY18" fmla="*/ 228527 h 604568"/>
              <a:gd name="connsiteX19" fmla="*/ 526741 w 605702"/>
              <a:gd name="connsiteY19" fmla="*/ 183011 h 604568"/>
              <a:gd name="connsiteX20" fmla="*/ 481432 w 605702"/>
              <a:gd name="connsiteY20" fmla="*/ 522111 h 604568"/>
              <a:gd name="connsiteX21" fmla="*/ 82657 w 605702"/>
              <a:gd name="connsiteY21" fmla="*/ 522111 h 604568"/>
              <a:gd name="connsiteX22" fmla="*/ 82657 w 605702"/>
              <a:gd name="connsiteY22" fmla="*/ 123961 h 604568"/>
              <a:gd name="connsiteX23" fmla="*/ 246542 w 605702"/>
              <a:gd name="connsiteY23" fmla="*/ 43775 h 604568"/>
              <a:gd name="connsiteX24" fmla="*/ 536061 w 605702"/>
              <a:gd name="connsiteY24" fmla="*/ 0 h 604568"/>
              <a:gd name="connsiteX25" fmla="*/ 544232 w 605702"/>
              <a:gd name="connsiteY25" fmla="*/ 61368 h 604568"/>
              <a:gd name="connsiteX26" fmla="*/ 605702 w 605702"/>
              <a:gd name="connsiteY26" fmla="*/ 69526 h 604568"/>
              <a:gd name="connsiteX27" fmla="*/ 524361 w 605702"/>
              <a:gd name="connsiteY27" fmla="*/ 150732 h 604568"/>
              <a:gd name="connsiteX28" fmla="*/ 498361 w 605702"/>
              <a:gd name="connsiteY28" fmla="*/ 147302 h 604568"/>
              <a:gd name="connsiteX29" fmla="*/ 337721 w 605702"/>
              <a:gd name="connsiteY29" fmla="*/ 307767 h 604568"/>
              <a:gd name="connsiteX30" fmla="*/ 339764 w 605702"/>
              <a:gd name="connsiteY30" fmla="*/ 323063 h 604568"/>
              <a:gd name="connsiteX31" fmla="*/ 282101 w 605702"/>
              <a:gd name="connsiteY31" fmla="*/ 380630 h 604568"/>
              <a:gd name="connsiteX32" fmla="*/ 224437 w 605702"/>
              <a:gd name="connsiteY32" fmla="*/ 323063 h 604568"/>
              <a:gd name="connsiteX33" fmla="*/ 282101 w 605702"/>
              <a:gd name="connsiteY33" fmla="*/ 265495 h 604568"/>
              <a:gd name="connsiteX34" fmla="*/ 297422 w 605702"/>
              <a:gd name="connsiteY34" fmla="*/ 267535 h 604568"/>
              <a:gd name="connsiteX35" fmla="*/ 458155 w 605702"/>
              <a:gd name="connsiteY35" fmla="*/ 107162 h 604568"/>
              <a:gd name="connsiteX36" fmla="*/ 454719 w 605702"/>
              <a:gd name="connsiteY36" fmla="*/ 81206 h 604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05702" h="604568">
                <a:moveTo>
                  <a:pt x="290910" y="156336"/>
                </a:moveTo>
                <a:cubicBezTo>
                  <a:pt x="306137" y="157147"/>
                  <a:pt x="321272" y="160032"/>
                  <a:pt x="335849" y="164992"/>
                </a:cubicBezTo>
                <a:lnTo>
                  <a:pt x="288310" y="212456"/>
                </a:lnTo>
                <a:cubicBezTo>
                  <a:pt x="257856" y="210695"/>
                  <a:pt x="226844" y="221449"/>
                  <a:pt x="203632" y="244717"/>
                </a:cubicBezTo>
                <a:cubicBezTo>
                  <a:pt x="160271" y="287918"/>
                  <a:pt x="160271" y="358187"/>
                  <a:pt x="203632" y="401388"/>
                </a:cubicBezTo>
                <a:cubicBezTo>
                  <a:pt x="246900" y="444680"/>
                  <a:pt x="317279" y="444680"/>
                  <a:pt x="360547" y="401388"/>
                </a:cubicBezTo>
                <a:cubicBezTo>
                  <a:pt x="383852" y="378211"/>
                  <a:pt x="394623" y="347156"/>
                  <a:pt x="392859" y="316749"/>
                </a:cubicBezTo>
                <a:lnTo>
                  <a:pt x="440397" y="269284"/>
                </a:lnTo>
                <a:cubicBezTo>
                  <a:pt x="460267" y="327595"/>
                  <a:pt x="446897" y="394620"/>
                  <a:pt x="400287" y="441065"/>
                </a:cubicBezTo>
                <a:cubicBezTo>
                  <a:pt x="335106" y="506236"/>
                  <a:pt x="229073" y="506236"/>
                  <a:pt x="163892" y="441065"/>
                </a:cubicBezTo>
                <a:cubicBezTo>
                  <a:pt x="98619" y="375987"/>
                  <a:pt x="98619" y="270118"/>
                  <a:pt x="163892" y="205040"/>
                </a:cubicBezTo>
                <a:cubicBezTo>
                  <a:pt x="198711" y="170137"/>
                  <a:pt x="245228" y="153902"/>
                  <a:pt x="290910" y="156336"/>
                </a:cubicBezTo>
                <a:close/>
                <a:moveTo>
                  <a:pt x="246542" y="43775"/>
                </a:moveTo>
                <a:cubicBezTo>
                  <a:pt x="306463" y="36243"/>
                  <a:pt x="368345" y="47900"/>
                  <a:pt x="422196" y="78723"/>
                </a:cubicBezTo>
                <a:lnTo>
                  <a:pt x="376794" y="124054"/>
                </a:lnTo>
                <a:cubicBezTo>
                  <a:pt x="294811" y="85305"/>
                  <a:pt x="193980" y="99581"/>
                  <a:pt x="126109" y="167345"/>
                </a:cubicBezTo>
                <a:cubicBezTo>
                  <a:pt x="39948" y="253371"/>
                  <a:pt x="39948" y="392793"/>
                  <a:pt x="126109" y="478820"/>
                </a:cubicBezTo>
                <a:cubicBezTo>
                  <a:pt x="212271" y="564846"/>
                  <a:pt x="351912" y="564846"/>
                  <a:pt x="438073" y="478820"/>
                </a:cubicBezTo>
                <a:cubicBezTo>
                  <a:pt x="505944" y="411055"/>
                  <a:pt x="520428" y="310382"/>
                  <a:pt x="481432" y="228527"/>
                </a:cubicBezTo>
                <a:lnTo>
                  <a:pt x="526741" y="183011"/>
                </a:lnTo>
                <a:cubicBezTo>
                  <a:pt x="588484" y="290544"/>
                  <a:pt x="573350" y="430244"/>
                  <a:pt x="481432" y="522111"/>
                </a:cubicBezTo>
                <a:cubicBezTo>
                  <a:pt x="371316" y="632054"/>
                  <a:pt x="192866" y="632054"/>
                  <a:pt x="82657" y="522111"/>
                </a:cubicBezTo>
                <a:cubicBezTo>
                  <a:pt x="-27552" y="412168"/>
                  <a:pt x="-27552" y="233997"/>
                  <a:pt x="82657" y="123961"/>
                </a:cubicBezTo>
                <a:cubicBezTo>
                  <a:pt x="128662" y="78028"/>
                  <a:pt x="186622" y="51307"/>
                  <a:pt x="246542" y="43775"/>
                </a:cubicBezTo>
                <a:close/>
                <a:moveTo>
                  <a:pt x="536061" y="0"/>
                </a:moveTo>
                <a:lnTo>
                  <a:pt x="544232" y="61368"/>
                </a:lnTo>
                <a:lnTo>
                  <a:pt x="605702" y="69526"/>
                </a:lnTo>
                <a:lnTo>
                  <a:pt x="524361" y="150732"/>
                </a:lnTo>
                <a:lnTo>
                  <a:pt x="498361" y="147302"/>
                </a:lnTo>
                <a:lnTo>
                  <a:pt x="337721" y="307767"/>
                </a:lnTo>
                <a:cubicBezTo>
                  <a:pt x="339021" y="312588"/>
                  <a:pt x="339764" y="317779"/>
                  <a:pt x="339764" y="323063"/>
                </a:cubicBezTo>
                <a:cubicBezTo>
                  <a:pt x="339764" y="354859"/>
                  <a:pt x="313950" y="380630"/>
                  <a:pt x="282101" y="380630"/>
                </a:cubicBezTo>
                <a:cubicBezTo>
                  <a:pt x="250251" y="380630"/>
                  <a:pt x="224437" y="354859"/>
                  <a:pt x="224437" y="323063"/>
                </a:cubicBezTo>
                <a:cubicBezTo>
                  <a:pt x="224437" y="291266"/>
                  <a:pt x="250251" y="265495"/>
                  <a:pt x="282101" y="265495"/>
                </a:cubicBezTo>
                <a:cubicBezTo>
                  <a:pt x="287393" y="265495"/>
                  <a:pt x="292500" y="266237"/>
                  <a:pt x="297422" y="267535"/>
                </a:cubicBezTo>
                <a:lnTo>
                  <a:pt x="458155" y="107162"/>
                </a:lnTo>
                <a:lnTo>
                  <a:pt x="454719" y="8120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sz="1350">
              <a:latin typeface="+mn-ea"/>
            </a:endParaRPr>
          </a:p>
        </p:txBody>
      </p:sp>
      <p:pic>
        <p:nvPicPr>
          <p:cNvPr id="6" name="图片 5"/>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214478" y="1285866"/>
            <a:ext cx="3318796" cy="3616446"/>
          </a:xfrm>
          <a:prstGeom prst="rect">
            <a:avLst/>
          </a:prstGeom>
        </p:spPr>
      </p:pic>
      <p:pic>
        <p:nvPicPr>
          <p:cNvPr id="12" name="图片 11"/>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6469326" y="3182593"/>
            <a:ext cx="2707594" cy="1867306"/>
          </a:xfrm>
          <a:prstGeom prst="rect">
            <a:avLst/>
          </a:prstGeom>
        </p:spPr>
      </p:pic>
      <p:sp>
        <p:nvSpPr>
          <p:cNvPr id="16" name="TextBox 15"/>
          <p:cNvSpPr txBox="1"/>
          <p:nvPr/>
        </p:nvSpPr>
        <p:spPr>
          <a:xfrm>
            <a:off x="2857488" y="2857502"/>
            <a:ext cx="5643602" cy="369332"/>
          </a:xfrm>
          <a:prstGeom prst="rect">
            <a:avLst/>
          </a:prstGeom>
          <a:noFill/>
        </p:spPr>
        <p:txBody>
          <a:bodyPr wrap="square" lIns="0" tIns="0" rIns="0" bIns="0" rtlCol="0">
            <a:spAutoFit/>
          </a:bodyPr>
          <a:lstStyle/>
          <a:p>
            <a:r>
              <a:rPr lang="zh-CN" altLang="en-US" sz="2400" b="1" dirty="0" smtClean="0">
                <a:latin typeface="宋体" pitchFamily="2" charset="-122"/>
              </a:rPr>
              <a:t>汇报人  泸县方洞镇中心幼儿园  黄修莲</a:t>
            </a:r>
          </a:p>
        </p:txBody>
      </p:sp>
    </p:spTree>
  </p:cSld>
  <p:clrMapOvr>
    <a:masterClrMapping/>
  </p:clrMapOvr>
  <p:transition spd="med" advClick="0">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8"/>
          <p:cNvGrpSpPr/>
          <p:nvPr/>
        </p:nvGrpSpPr>
        <p:grpSpPr>
          <a:xfrm>
            <a:off x="500034" y="428610"/>
            <a:ext cx="4038936" cy="534343"/>
            <a:chOff x="267439" y="117454"/>
            <a:chExt cx="4038936" cy="534343"/>
          </a:xfrm>
        </p:grpSpPr>
        <p:grpSp>
          <p:nvGrpSpPr>
            <p:cNvPr id="3" name="组合 9"/>
            <p:cNvGrpSpPr/>
            <p:nvPr/>
          </p:nvGrpSpPr>
          <p:grpSpPr>
            <a:xfrm>
              <a:off x="267439" y="135493"/>
              <a:ext cx="4038936" cy="516304"/>
              <a:chOff x="267439" y="135493"/>
              <a:chExt cx="4038936" cy="516304"/>
            </a:xfrm>
          </p:grpSpPr>
          <p:sp>
            <p:nvSpPr>
              <p:cNvPr id="12" name="TextBox 18"/>
              <p:cNvSpPr txBox="1"/>
              <p:nvPr/>
            </p:nvSpPr>
            <p:spPr>
              <a:xfrm>
                <a:off x="827584" y="175102"/>
                <a:ext cx="3478791" cy="450123"/>
              </a:xfrm>
              <a:prstGeom prst="rect">
                <a:avLst/>
              </a:prstGeom>
              <a:noFill/>
            </p:spPr>
            <p:txBody>
              <a:bodyPr wrap="square" rtlCol="0">
                <a:spAutoFit/>
              </a:bodyPr>
              <a:lstStyle/>
              <a:p>
                <a:pPr>
                  <a:lnSpc>
                    <a:spcPct val="130000"/>
                  </a:lnSpc>
                  <a:defRPr/>
                </a:pPr>
                <a:r>
                  <a:rPr lang="zh-CN" altLang="en-US" sz="2000" b="1" dirty="0" smtClean="0"/>
                  <a:t>（二）行为规范上的改变</a:t>
                </a:r>
                <a:endParaRPr lang="zh-CN" altLang="en-US" sz="2000" b="1" dirty="0">
                  <a:solidFill>
                    <a:prstClr val="black"/>
                  </a:solidFill>
                  <a:latin typeface="+mj-ea"/>
                  <a:ea typeface="+mj-ea"/>
                </a:endParaRPr>
              </a:p>
            </p:txBody>
          </p:sp>
          <p:grpSp>
            <p:nvGrpSpPr>
              <p:cNvPr id="4" name="组合 12"/>
              <p:cNvGrpSpPr/>
              <p:nvPr/>
            </p:nvGrpSpPr>
            <p:grpSpPr>
              <a:xfrm>
                <a:off x="267439" y="135493"/>
                <a:ext cx="516304" cy="516304"/>
                <a:chOff x="304800" y="673100"/>
                <a:chExt cx="4000500" cy="4000500"/>
              </a:xfrm>
              <a:effectLst>
                <a:outerShdw blurRad="444500" dist="254000" dir="8100000" algn="tr" rotWithShape="0">
                  <a:prstClr val="black">
                    <a:alpha val="50000"/>
                  </a:prstClr>
                </a:outerShdw>
              </a:effectLst>
            </p:grpSpPr>
            <p:sp>
              <p:nvSpPr>
                <p:cNvPr id="14" name="同心圆 13"/>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00">
                    <a:solidFill>
                      <a:srgbClr val="C00000"/>
                    </a:solidFill>
                    <a:latin typeface="+mj-ea"/>
                    <a:ea typeface="+mj-ea"/>
                  </a:endParaRPr>
                </a:p>
              </p:txBody>
            </p:sp>
            <p:sp>
              <p:nvSpPr>
                <p:cNvPr id="15" name="椭圆 14"/>
                <p:cNvSpPr/>
                <p:nvPr/>
              </p:nvSpPr>
              <p:spPr>
                <a:xfrm>
                  <a:off x="392111" y="760414"/>
                  <a:ext cx="3825875" cy="3825878"/>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00">
                    <a:solidFill>
                      <a:srgbClr val="C00000"/>
                    </a:solidFill>
                    <a:latin typeface="+mj-ea"/>
                    <a:ea typeface="+mj-ea"/>
                  </a:endParaRPr>
                </a:p>
              </p:txBody>
            </p:sp>
          </p:grpSp>
        </p:grpSp>
        <p:pic>
          <p:nvPicPr>
            <p:cNvPr id="11" name="Picture 2" descr="C:\Users\Administrator\Desktop\卡通\1 (3).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11919" y="117454"/>
              <a:ext cx="371649" cy="484776"/>
            </a:xfrm>
            <a:prstGeom prst="rect">
              <a:avLst/>
            </a:prstGeom>
            <a:noFill/>
            <a:extLst>
              <a:ext uri="{909E8E84-426E-40DD-AFC4-6F175D3DCCD1}">
                <a14:hiddenFill xmlns:a14="http://schemas.microsoft.com/office/drawing/2010/main" xmlns="">
                  <a:solidFill>
                    <a:srgbClr val="FFFFFF"/>
                  </a:solidFill>
                </a14:hiddenFill>
              </a:ext>
            </a:extLst>
          </p:spPr>
        </p:pic>
      </p:grpSp>
      <p:sp>
        <p:nvSpPr>
          <p:cNvPr id="9" name="TextBox 18"/>
          <p:cNvSpPr txBox="1"/>
          <p:nvPr/>
        </p:nvSpPr>
        <p:spPr>
          <a:xfrm>
            <a:off x="1857356" y="1428742"/>
            <a:ext cx="4929222" cy="1692771"/>
          </a:xfrm>
          <a:prstGeom prst="rect">
            <a:avLst/>
          </a:prstGeom>
          <a:noFill/>
        </p:spPr>
        <p:txBody>
          <a:bodyPr wrap="square" rtlCol="0">
            <a:spAutoFit/>
          </a:bodyPr>
          <a:lstStyle/>
          <a:p>
            <a:pPr>
              <a:lnSpc>
                <a:spcPct val="130000"/>
              </a:lnSpc>
              <a:defRPr/>
            </a:pPr>
            <a:r>
              <a:rPr lang="zh-CN" altLang="en-US" sz="2000" dirty="0" smtClean="0"/>
              <a:t>             行为规范的改变就要学习者要遵守</a:t>
            </a:r>
            <a:r>
              <a:rPr lang="en-US" altLang="zh-CN" sz="2000" dirty="0" smtClean="0"/>
              <a:t>《</a:t>
            </a:r>
            <a:r>
              <a:rPr lang="zh-CN" altLang="en-US" sz="2000" dirty="0" smtClean="0"/>
              <a:t>小学生日常行为规范</a:t>
            </a:r>
            <a:r>
              <a:rPr lang="en-US" altLang="zh-CN" sz="2000" dirty="0" smtClean="0"/>
              <a:t>》</a:t>
            </a:r>
            <a:r>
              <a:rPr lang="zh-CN" altLang="en-US" sz="2000" dirty="0" smtClean="0"/>
              <a:t>、</a:t>
            </a:r>
            <a:r>
              <a:rPr lang="en-US" altLang="zh-CN" sz="2000" dirty="0" smtClean="0"/>
              <a:t>《</a:t>
            </a:r>
            <a:r>
              <a:rPr lang="zh-CN" altLang="en-US" sz="2000" dirty="0" smtClean="0"/>
              <a:t>小学生守则</a:t>
            </a:r>
            <a:r>
              <a:rPr lang="en-US" altLang="zh-CN" sz="2000" dirty="0" smtClean="0"/>
              <a:t>》</a:t>
            </a:r>
            <a:r>
              <a:rPr lang="zh-CN" altLang="en-US" sz="2000" dirty="0" smtClean="0"/>
              <a:t>孩子要学会为自己的行为负责。</a:t>
            </a:r>
          </a:p>
          <a:p>
            <a:pPr>
              <a:lnSpc>
                <a:spcPct val="130000"/>
              </a:lnSpc>
              <a:defRPr/>
            </a:pPr>
            <a:endParaRPr lang="zh-CN" altLang="en-US" sz="2000" b="1" dirty="0">
              <a:solidFill>
                <a:prstClr val="black"/>
              </a:solidFill>
              <a:latin typeface="+mj-ea"/>
              <a:ea typeface="+mj-ea"/>
            </a:endParaRPr>
          </a:p>
        </p:txBody>
      </p:sp>
    </p:spTree>
  </p:cSld>
  <p:clrMapOvr>
    <a:masterClrMapping/>
  </p:clrMapOvr>
  <mc:AlternateContent xmlns:mc="http://schemas.openxmlformats.org/markup-compatibility/2006">
    <mc:Choice xmlns:p14="http://schemas.microsoft.com/office/powerpoint/2010/main" xmlns="" Requires="p14">
      <p:transition spd="slow" p14:dur="1500" advTm="0">
        <p:random/>
      </p:transition>
    </mc:Choice>
    <mc:Fallback>
      <p:transition spd="slow" advTm="0">
        <p:random/>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8"/>
          <p:cNvGrpSpPr/>
          <p:nvPr/>
        </p:nvGrpSpPr>
        <p:grpSpPr>
          <a:xfrm>
            <a:off x="267438" y="214295"/>
            <a:ext cx="4876065" cy="503374"/>
            <a:chOff x="267439" y="117454"/>
            <a:chExt cx="4038936" cy="695740"/>
          </a:xfrm>
        </p:grpSpPr>
        <p:grpSp>
          <p:nvGrpSpPr>
            <p:cNvPr id="3" name="组合 9"/>
            <p:cNvGrpSpPr/>
            <p:nvPr/>
          </p:nvGrpSpPr>
          <p:grpSpPr>
            <a:xfrm>
              <a:off x="267439" y="135493"/>
              <a:ext cx="4038936" cy="677701"/>
              <a:chOff x="267439" y="135493"/>
              <a:chExt cx="4038936" cy="677701"/>
            </a:xfrm>
          </p:grpSpPr>
          <p:sp>
            <p:nvSpPr>
              <p:cNvPr id="12" name="TextBox 18"/>
              <p:cNvSpPr txBox="1"/>
              <p:nvPr/>
            </p:nvSpPr>
            <p:spPr>
              <a:xfrm>
                <a:off x="827584" y="175103"/>
                <a:ext cx="3478791" cy="638091"/>
              </a:xfrm>
              <a:prstGeom prst="rect">
                <a:avLst/>
              </a:prstGeom>
              <a:noFill/>
            </p:spPr>
            <p:txBody>
              <a:bodyPr wrap="square" rtlCol="0">
                <a:spAutoFit/>
              </a:bodyPr>
              <a:lstStyle/>
              <a:p>
                <a:pPr lvl="0" indent="355600"/>
                <a:r>
                  <a:rPr lang="zh-CN" altLang="en-US" sz="2400" b="1" dirty="0" smtClean="0">
                    <a:cs typeface="宋体" pitchFamily="2" charset="-122"/>
                  </a:rPr>
                  <a:t>（三）学习方式里的改变。</a:t>
                </a:r>
                <a:endParaRPr lang="zh-CN" altLang="en-US" sz="1100" b="1" dirty="0" smtClean="0">
                  <a:latin typeface="Arial" pitchFamily="34" charset="0"/>
                  <a:cs typeface="宋体" pitchFamily="2" charset="-122"/>
                </a:endParaRPr>
              </a:p>
            </p:txBody>
          </p:sp>
          <p:grpSp>
            <p:nvGrpSpPr>
              <p:cNvPr id="4" name="组合 12"/>
              <p:cNvGrpSpPr/>
              <p:nvPr/>
            </p:nvGrpSpPr>
            <p:grpSpPr>
              <a:xfrm>
                <a:off x="267439" y="135493"/>
                <a:ext cx="516304" cy="516304"/>
                <a:chOff x="304800" y="673100"/>
                <a:chExt cx="4000500" cy="4000500"/>
              </a:xfrm>
              <a:effectLst>
                <a:outerShdw blurRad="444500" dist="254000" dir="8100000" algn="tr" rotWithShape="0">
                  <a:prstClr val="black">
                    <a:alpha val="50000"/>
                  </a:prstClr>
                </a:outerShdw>
              </a:effectLst>
            </p:grpSpPr>
            <p:sp>
              <p:nvSpPr>
                <p:cNvPr id="14" name="同心圆 13"/>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00">
                    <a:solidFill>
                      <a:srgbClr val="C00000"/>
                    </a:solidFill>
                    <a:latin typeface="+mj-ea"/>
                    <a:ea typeface="+mj-ea"/>
                  </a:endParaRPr>
                </a:p>
              </p:txBody>
            </p:sp>
            <p:sp>
              <p:nvSpPr>
                <p:cNvPr id="15" name="椭圆 14"/>
                <p:cNvSpPr/>
                <p:nvPr/>
              </p:nvSpPr>
              <p:spPr>
                <a:xfrm>
                  <a:off x="392111" y="760414"/>
                  <a:ext cx="3825875" cy="3825878"/>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00">
                    <a:solidFill>
                      <a:srgbClr val="C00000"/>
                    </a:solidFill>
                    <a:latin typeface="+mj-ea"/>
                    <a:ea typeface="+mj-ea"/>
                  </a:endParaRPr>
                </a:p>
              </p:txBody>
            </p:sp>
          </p:grpSp>
        </p:grpSp>
        <p:pic>
          <p:nvPicPr>
            <p:cNvPr id="11" name="Picture 2" descr="C:\Users\Administrator\Desktop\卡通\1 (3).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11919" y="117454"/>
              <a:ext cx="371649" cy="484776"/>
            </a:xfrm>
            <a:prstGeom prst="rect">
              <a:avLst/>
            </a:prstGeom>
            <a:noFill/>
            <a:extLst>
              <a:ext uri="{909E8E84-426E-40DD-AFC4-6F175D3DCCD1}">
                <a14:hiddenFill xmlns:a14="http://schemas.microsoft.com/office/drawing/2010/main" xmlns="">
                  <a:solidFill>
                    <a:srgbClr val="FFFFFF"/>
                  </a:solidFill>
                </a14:hiddenFill>
              </a:ext>
            </a:extLst>
          </p:spPr>
        </p:pic>
      </p:grpSp>
      <p:sp>
        <p:nvSpPr>
          <p:cNvPr id="72705" name="Rectangle 1"/>
          <p:cNvSpPr>
            <a:spLocks noChangeArrowheads="1"/>
          </p:cNvSpPr>
          <p:nvPr/>
        </p:nvSpPr>
        <p:spPr bwMode="auto">
          <a:xfrm>
            <a:off x="357158" y="1071552"/>
            <a:ext cx="8572560" cy="240065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5600" algn="l" defTabSz="914400" rtl="0" eaLnBrk="0" fontAlgn="base" latinLnBrk="0" hangingPunct="0">
              <a:lnSpc>
                <a:spcPts val="3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     </a:t>
            </a:r>
            <a:r>
              <a:rPr kumimoji="0" lang="zh-CN" sz="20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学习上的不一样有：小学与幼儿园在教学形式不同，教学载体不同，学习方法不同，检测方法不同。</a:t>
            </a:r>
            <a:r>
              <a:rPr lang="zh-CN" altLang="en-US" sz="2000" dirty="0" smtClean="0">
                <a:cs typeface="宋体" pitchFamily="2" charset="-122"/>
              </a:rPr>
              <a:t>幼儿园是则是以自由游戏、探索学习、发现学习。他欢迎以培养兴趣爱好、</a:t>
            </a:r>
            <a:r>
              <a:rPr kumimoji="0" lang="zh-CN" sz="20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养成良好的行为习惯为主。</a:t>
            </a:r>
            <a:endParaRPr kumimoji="0" lang="zh-CN" sz="20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355600" algn="l" defTabSz="914400" rtl="0" eaLnBrk="0" fontAlgn="base" latinLnBrk="0" hangingPunct="0">
              <a:lnSpc>
                <a:spcPts val="3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  </a:t>
            </a:r>
            <a:r>
              <a:rPr kumimoji="0" lang="zh-CN" sz="20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小学有正规的科目：如语文、数学、英语、美术、音乐、体育等分科学习。有作业，受教师支配，四十分钟一节课。有测试，有测验成绩。老师主要精力放在教学上，对孩子的生活、活动的关心会相对较少一些。</a:t>
            </a:r>
            <a:endParaRPr kumimoji="0" lang="zh-CN" sz="20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Tree>
  </p:cSld>
  <p:clrMapOvr>
    <a:masterClrMapping/>
  </p:clrMapOvr>
  <mc:AlternateContent xmlns:mc="http://schemas.openxmlformats.org/markup-compatibility/2006">
    <mc:Choice xmlns:p14="http://schemas.microsoft.com/office/powerpoint/2010/main" xmlns="" Requires="p14">
      <p:transition spd="slow" p14:dur="1500" advTm="0">
        <p:random/>
      </p:transition>
    </mc:Choice>
    <mc:Fallback>
      <p:transition spd="slow" advTm="0">
        <p:random/>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8"/>
          <p:cNvGrpSpPr/>
          <p:nvPr/>
        </p:nvGrpSpPr>
        <p:grpSpPr>
          <a:xfrm>
            <a:off x="267438" y="117454"/>
            <a:ext cx="4804627" cy="765534"/>
            <a:chOff x="267439" y="117454"/>
            <a:chExt cx="4038936" cy="765534"/>
          </a:xfrm>
        </p:grpSpPr>
        <p:grpSp>
          <p:nvGrpSpPr>
            <p:cNvPr id="3" name="组合 9"/>
            <p:cNvGrpSpPr/>
            <p:nvPr/>
          </p:nvGrpSpPr>
          <p:grpSpPr>
            <a:xfrm>
              <a:off x="267439" y="135493"/>
              <a:ext cx="4038936" cy="747495"/>
              <a:chOff x="267439" y="135493"/>
              <a:chExt cx="4038936" cy="747495"/>
            </a:xfrm>
          </p:grpSpPr>
          <p:sp>
            <p:nvSpPr>
              <p:cNvPr id="12" name="TextBox 18"/>
              <p:cNvSpPr txBox="1"/>
              <p:nvPr/>
            </p:nvSpPr>
            <p:spPr>
              <a:xfrm>
                <a:off x="827584" y="175102"/>
                <a:ext cx="3478791" cy="707886"/>
              </a:xfrm>
              <a:prstGeom prst="rect">
                <a:avLst/>
              </a:prstGeom>
              <a:noFill/>
            </p:spPr>
            <p:txBody>
              <a:bodyPr wrap="square" rtlCol="0">
                <a:spAutoFit/>
              </a:bodyPr>
              <a:lstStyle/>
              <a:p>
                <a:r>
                  <a:rPr lang="zh-CN" altLang="en-US" sz="2000" b="1" dirty="0" smtClean="0"/>
                  <a:t>（四）对孩子期望水平的改变。</a:t>
                </a:r>
              </a:p>
            </p:txBody>
          </p:sp>
          <p:grpSp>
            <p:nvGrpSpPr>
              <p:cNvPr id="4" name="组合 12"/>
              <p:cNvGrpSpPr/>
              <p:nvPr/>
            </p:nvGrpSpPr>
            <p:grpSpPr>
              <a:xfrm>
                <a:off x="267439" y="135493"/>
                <a:ext cx="516304" cy="516304"/>
                <a:chOff x="304800" y="673100"/>
                <a:chExt cx="4000500" cy="4000500"/>
              </a:xfrm>
              <a:effectLst>
                <a:outerShdw blurRad="444500" dist="254000" dir="8100000" algn="tr" rotWithShape="0">
                  <a:prstClr val="black">
                    <a:alpha val="50000"/>
                  </a:prstClr>
                </a:outerShdw>
              </a:effectLst>
            </p:grpSpPr>
            <p:sp>
              <p:nvSpPr>
                <p:cNvPr id="14" name="同心圆 13"/>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00">
                    <a:solidFill>
                      <a:srgbClr val="C00000"/>
                    </a:solidFill>
                    <a:latin typeface="+mj-ea"/>
                    <a:ea typeface="+mj-ea"/>
                  </a:endParaRPr>
                </a:p>
              </p:txBody>
            </p:sp>
            <p:sp>
              <p:nvSpPr>
                <p:cNvPr id="15" name="椭圆 14"/>
                <p:cNvSpPr/>
                <p:nvPr/>
              </p:nvSpPr>
              <p:spPr>
                <a:xfrm>
                  <a:off x="392111" y="760414"/>
                  <a:ext cx="3825875" cy="3825878"/>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00">
                    <a:solidFill>
                      <a:srgbClr val="C00000"/>
                    </a:solidFill>
                    <a:latin typeface="+mj-ea"/>
                    <a:ea typeface="+mj-ea"/>
                  </a:endParaRPr>
                </a:p>
              </p:txBody>
            </p:sp>
          </p:grpSp>
        </p:grpSp>
        <p:pic>
          <p:nvPicPr>
            <p:cNvPr id="11" name="Picture 2" descr="C:\Users\Administrator\Desktop\卡通\1 (3).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11919" y="117454"/>
              <a:ext cx="371649" cy="484776"/>
            </a:xfrm>
            <a:prstGeom prst="rect">
              <a:avLst/>
            </a:prstGeom>
            <a:noFill/>
            <a:extLst>
              <a:ext uri="{909E8E84-426E-40DD-AFC4-6F175D3DCCD1}">
                <a14:hiddenFill xmlns:a14="http://schemas.microsoft.com/office/drawing/2010/main" xmlns="">
                  <a:solidFill>
                    <a:srgbClr val="FFFFFF"/>
                  </a:solidFill>
                </a14:hiddenFill>
              </a:ext>
            </a:extLst>
          </p:spPr>
        </p:pic>
      </p:grpSp>
      <p:sp>
        <p:nvSpPr>
          <p:cNvPr id="9" name="TextBox 8"/>
          <p:cNvSpPr txBox="1"/>
          <p:nvPr/>
        </p:nvSpPr>
        <p:spPr>
          <a:xfrm>
            <a:off x="571472" y="1214428"/>
            <a:ext cx="7786742" cy="2169825"/>
          </a:xfrm>
          <a:prstGeom prst="rect">
            <a:avLst/>
          </a:prstGeom>
          <a:noFill/>
        </p:spPr>
        <p:txBody>
          <a:bodyPr wrap="square" lIns="0" tIns="0" rIns="0" bIns="0" rtlCol="0">
            <a:spAutoFit/>
          </a:bodyPr>
          <a:lstStyle/>
          <a:p>
            <a:pPr indent="457200">
              <a:lnSpc>
                <a:spcPts val="3000"/>
              </a:lnSpc>
            </a:pPr>
            <a:r>
              <a:rPr lang="zh-CN" altLang="en-US" sz="2000" dirty="0" smtClean="0">
                <a:latin typeface="宋体" pitchFamily="2" charset="-122"/>
              </a:rPr>
              <a:t>幼儿园要求做到：幼儿身心健康、常规活动安全、每天玩得开心。</a:t>
            </a:r>
          </a:p>
          <a:p>
            <a:pPr indent="457200">
              <a:lnSpc>
                <a:spcPts val="3000"/>
              </a:lnSpc>
            </a:pPr>
            <a:r>
              <a:rPr lang="zh-CN" altLang="en-US" sz="2000" dirty="0" smtClean="0">
                <a:latin typeface="宋体" pitchFamily="2" charset="-122"/>
              </a:rPr>
              <a:t>小学要求方面：家长和孩子的期望同。</a:t>
            </a:r>
            <a:endParaRPr lang="en-US" altLang="zh-CN" sz="2000" dirty="0" smtClean="0">
              <a:latin typeface="宋体" pitchFamily="2" charset="-122"/>
            </a:endParaRPr>
          </a:p>
          <a:p>
            <a:pPr indent="457200">
              <a:lnSpc>
                <a:spcPts val="3000"/>
              </a:lnSpc>
            </a:pPr>
            <a:r>
              <a:rPr lang="en-US" sz="2000" dirty="0" smtClean="0">
                <a:latin typeface="宋体" pitchFamily="2" charset="-122"/>
              </a:rPr>
              <a:t>1.</a:t>
            </a:r>
            <a:r>
              <a:rPr lang="zh-CN" altLang="en-US" sz="2000" dirty="0" smtClean="0">
                <a:latin typeface="宋体" pitchFamily="2" charset="-122"/>
              </a:rPr>
              <a:t>家长关注孩子的学习成绩，每天的作业写好没有，每次测试得了多少分。体育成绩达不达标。</a:t>
            </a:r>
            <a:endParaRPr lang="en-US" altLang="zh-CN" sz="2000" dirty="0" smtClean="0">
              <a:latin typeface="宋体" pitchFamily="2" charset="-122"/>
            </a:endParaRPr>
          </a:p>
          <a:p>
            <a:pPr indent="457200">
              <a:lnSpc>
                <a:spcPts val="3000"/>
              </a:lnSpc>
            </a:pPr>
            <a:r>
              <a:rPr lang="en-US" sz="2000" dirty="0" smtClean="0">
                <a:latin typeface="宋体" pitchFamily="2" charset="-122"/>
              </a:rPr>
              <a:t>2.</a:t>
            </a:r>
            <a:r>
              <a:rPr lang="zh-CN" altLang="en-US" sz="2000" dirty="0" smtClean="0">
                <a:latin typeface="宋体" pitchFamily="2" charset="-122"/>
              </a:rPr>
              <a:t>孩子的自我约束能力不够，不太注重学习，想的玩乐较多。</a:t>
            </a:r>
          </a:p>
          <a:p>
            <a:endParaRPr lang="zh-CN" altLang="en-US" sz="1600" b="1" dirty="0" smtClean="0">
              <a:solidFill>
                <a:schemeClr val="accent6"/>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xmlns="" Requires="p14">
      <p:transition spd="slow" p14:dur="1500" advTm="0">
        <p:random/>
      </p:transition>
    </mc:Choice>
    <mc:Fallback>
      <p:transition spd="slow" advTm="0">
        <p:random/>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8"/>
          <p:cNvGrpSpPr/>
          <p:nvPr/>
        </p:nvGrpSpPr>
        <p:grpSpPr>
          <a:xfrm>
            <a:off x="267438" y="117454"/>
            <a:ext cx="7447834" cy="534343"/>
            <a:chOff x="267439" y="117454"/>
            <a:chExt cx="3987766" cy="534343"/>
          </a:xfrm>
        </p:grpSpPr>
        <p:grpSp>
          <p:nvGrpSpPr>
            <p:cNvPr id="3" name="组合 9"/>
            <p:cNvGrpSpPr/>
            <p:nvPr/>
          </p:nvGrpSpPr>
          <p:grpSpPr>
            <a:xfrm>
              <a:off x="267439" y="135493"/>
              <a:ext cx="3987766" cy="516304"/>
              <a:chOff x="267439" y="135493"/>
              <a:chExt cx="3987766" cy="516304"/>
            </a:xfrm>
          </p:grpSpPr>
          <p:sp>
            <p:nvSpPr>
              <p:cNvPr id="12" name="TextBox 18"/>
              <p:cNvSpPr txBox="1"/>
              <p:nvPr/>
            </p:nvSpPr>
            <p:spPr>
              <a:xfrm>
                <a:off x="776414" y="214296"/>
                <a:ext cx="3478791" cy="400110"/>
              </a:xfrm>
              <a:prstGeom prst="rect">
                <a:avLst/>
              </a:prstGeom>
              <a:noFill/>
            </p:spPr>
            <p:txBody>
              <a:bodyPr wrap="square" rtlCol="0">
                <a:spAutoFit/>
              </a:bodyPr>
              <a:lstStyle/>
              <a:p>
                <a:r>
                  <a:rPr lang="zh-CN" altLang="en-US" sz="2000" b="1" dirty="0" smtClean="0">
                    <a:latin typeface="宋体" pitchFamily="2" charset="-122"/>
                  </a:rPr>
                  <a:t>（五）幼儿园与小学学习生活的不同</a:t>
                </a:r>
                <a:r>
                  <a:rPr lang="en-US" altLang="zh-CN" sz="2000" b="1" dirty="0" smtClean="0">
                    <a:latin typeface="宋体" pitchFamily="2" charset="-122"/>
                  </a:rPr>
                  <a:t>——</a:t>
                </a:r>
                <a:endParaRPr lang="zh-CN" altLang="en-US" sz="2000" b="1" dirty="0" smtClean="0">
                  <a:latin typeface="宋体" pitchFamily="2" charset="-122"/>
                </a:endParaRPr>
              </a:p>
            </p:txBody>
          </p:sp>
          <p:grpSp>
            <p:nvGrpSpPr>
              <p:cNvPr id="4" name="组合 12"/>
              <p:cNvGrpSpPr/>
              <p:nvPr/>
            </p:nvGrpSpPr>
            <p:grpSpPr>
              <a:xfrm>
                <a:off x="267439" y="135493"/>
                <a:ext cx="516304" cy="516304"/>
                <a:chOff x="304800" y="673100"/>
                <a:chExt cx="4000500" cy="4000500"/>
              </a:xfrm>
              <a:effectLst>
                <a:outerShdw blurRad="444500" dist="254000" dir="8100000" algn="tr" rotWithShape="0">
                  <a:prstClr val="black">
                    <a:alpha val="50000"/>
                  </a:prstClr>
                </a:outerShdw>
              </a:effectLst>
            </p:grpSpPr>
            <p:sp>
              <p:nvSpPr>
                <p:cNvPr id="14" name="同心圆 13"/>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00">
                    <a:solidFill>
                      <a:srgbClr val="C00000"/>
                    </a:solidFill>
                    <a:latin typeface="+mj-ea"/>
                    <a:ea typeface="+mj-ea"/>
                  </a:endParaRPr>
                </a:p>
              </p:txBody>
            </p:sp>
            <p:sp>
              <p:nvSpPr>
                <p:cNvPr id="15" name="椭圆 14"/>
                <p:cNvSpPr/>
                <p:nvPr/>
              </p:nvSpPr>
              <p:spPr>
                <a:xfrm>
                  <a:off x="392111" y="760414"/>
                  <a:ext cx="3825875" cy="3825878"/>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00">
                    <a:solidFill>
                      <a:srgbClr val="C00000"/>
                    </a:solidFill>
                    <a:latin typeface="+mj-ea"/>
                    <a:ea typeface="+mj-ea"/>
                  </a:endParaRPr>
                </a:p>
              </p:txBody>
            </p:sp>
          </p:grpSp>
        </p:grpSp>
        <p:pic>
          <p:nvPicPr>
            <p:cNvPr id="11" name="Picture 2" descr="C:\Users\Administrator\Desktop\卡通\1 (3).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11919" y="117454"/>
              <a:ext cx="371649" cy="484776"/>
            </a:xfrm>
            <a:prstGeom prst="rect">
              <a:avLst/>
            </a:prstGeom>
            <a:noFill/>
            <a:extLst>
              <a:ext uri="{909E8E84-426E-40DD-AFC4-6F175D3DCCD1}">
                <a14:hiddenFill xmlns:a14="http://schemas.microsoft.com/office/drawing/2010/main" xmlns="">
                  <a:solidFill>
                    <a:srgbClr val="FFFFFF"/>
                  </a:solidFill>
                </a14:hiddenFill>
              </a:ext>
            </a:extLst>
          </p:spPr>
        </p:pic>
      </p:grpSp>
      <p:graphicFrame>
        <p:nvGraphicFramePr>
          <p:cNvPr id="16" name="Group 10"/>
          <p:cNvGraphicFramePr/>
          <p:nvPr/>
        </p:nvGraphicFramePr>
        <p:xfrm>
          <a:off x="1214414" y="714362"/>
          <a:ext cx="7326577" cy="3929090"/>
        </p:xfrm>
        <a:graphic>
          <a:graphicData uri="http://schemas.openxmlformats.org/drawingml/2006/table">
            <a:tbl>
              <a:tblPr/>
              <a:tblGrid>
                <a:gridCol w="399097"/>
                <a:gridCol w="1141277"/>
                <a:gridCol w="2676049"/>
                <a:gridCol w="3110154"/>
              </a:tblGrid>
              <a:tr h="300139">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pPr>
                      <a:endParaRPr kumimoji="0" lang="zh-CN" altLang="zh-CN" sz="1400" b="0" i="0" u="none" strike="noStrike" cap="none" normalizeH="0" baseline="0" dirty="0">
                        <a:ln>
                          <a:noFill/>
                        </a:ln>
                        <a:solidFill>
                          <a:srgbClr val="454141"/>
                        </a:solidFill>
                        <a:effectLst/>
                        <a:latin typeface="微软雅黑" panose="020B0503020204020204" pitchFamily="34" charset="-122"/>
                        <a:ea typeface="微软雅黑" panose="020B0503020204020204" pitchFamily="34" charset="-122"/>
                      </a:endParaRPr>
                    </a:p>
                  </a:txBody>
                  <a:tcPr marL="84592" marR="84592" marT="42296" marB="4229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pPr>
                      <a:endParaRPr kumimoji="0" lang="zh-CN" altLang="zh-CN" sz="1400" b="0" i="0" u="none" strike="noStrike" cap="none" normalizeH="0" baseline="0">
                        <a:ln>
                          <a:noFill/>
                        </a:ln>
                        <a:solidFill>
                          <a:srgbClr val="454141"/>
                        </a:solidFill>
                        <a:effectLst/>
                        <a:latin typeface="微软雅黑" panose="020B0503020204020204" pitchFamily="34" charset="-122"/>
                        <a:ea typeface="微软雅黑" panose="020B0503020204020204" pitchFamily="34" charset="-122"/>
                      </a:endParaRPr>
                    </a:p>
                  </a:txBody>
                  <a:tcPr marL="84592" marR="84592" marT="42296" marB="422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0" lang="zh-CN" altLang="en-US" sz="1400" b="0" i="0" u="none" strike="noStrike" cap="none" normalizeH="0" baseline="0" dirty="0">
                          <a:ln>
                            <a:noFill/>
                          </a:ln>
                          <a:solidFill>
                            <a:srgbClr val="454141"/>
                          </a:solidFill>
                          <a:effectLst/>
                          <a:latin typeface="微软雅黑" panose="020B0503020204020204" pitchFamily="34" charset="-122"/>
                          <a:ea typeface="微软雅黑" panose="020B0503020204020204" pitchFamily="34" charset="-122"/>
                        </a:rPr>
                        <a:t>幼儿园教育</a:t>
                      </a:r>
                    </a:p>
                  </a:txBody>
                  <a:tcPr marL="84592" marR="84592" marT="42296" marB="422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0" lang="zh-CN" altLang="en-US" sz="1400" b="0" i="0" u="none" strike="noStrike" cap="none" normalizeH="0" baseline="0" dirty="0">
                          <a:ln>
                            <a:noFill/>
                          </a:ln>
                          <a:solidFill>
                            <a:srgbClr val="454141"/>
                          </a:solidFill>
                          <a:effectLst/>
                          <a:latin typeface="微软雅黑" panose="020B0503020204020204" pitchFamily="34" charset="-122"/>
                          <a:ea typeface="微软雅黑" panose="020B0503020204020204" pitchFamily="34" charset="-122"/>
                        </a:rPr>
                        <a:t>小学教育</a:t>
                      </a:r>
                    </a:p>
                  </a:txBody>
                  <a:tcPr marL="84592" marR="84592" marT="42296" marB="4229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5173">
                <a:tc rowSpan="3">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pPr>
                      <a:endParaRPr kumimoji="0" lang="en-US" altLang="zh-CN" sz="1400" b="0" i="0" u="none" strike="noStrike" cap="none" normalizeH="0" baseline="0">
                        <a:ln>
                          <a:noFill/>
                        </a:ln>
                        <a:solidFill>
                          <a:srgbClr val="454141"/>
                        </a:solidFill>
                        <a:effectLst/>
                        <a:latin typeface="微软雅黑" panose="020B0503020204020204" pitchFamily="34" charset="-122"/>
                        <a:ea typeface="微软雅黑" panose="020B0503020204020204" pitchFamily="34" charset="-122"/>
                      </a:endParaRPr>
                    </a:p>
                    <a:p>
                      <a:pPr marL="0" marR="0" lvl="0" indent="0" algn="ctr" defTabSz="914400" rtl="0" eaLnBrk="1" fontAlgn="base" latinLnBrk="0" hangingPunct="1">
                        <a:lnSpc>
                          <a:spcPct val="100000"/>
                        </a:lnSpc>
                        <a:spcBef>
                          <a:spcPct val="20000"/>
                        </a:spcBef>
                        <a:spcAft>
                          <a:spcPct val="0"/>
                        </a:spcAft>
                        <a:buClrTx/>
                        <a:buSzTx/>
                        <a:buFontTx/>
                        <a:buNone/>
                      </a:pPr>
                      <a:r>
                        <a:rPr kumimoji="0" lang="zh-CN" altLang="en-US" sz="1400" b="0" i="0" u="none" strike="noStrike" cap="none" normalizeH="0" baseline="0">
                          <a:ln>
                            <a:noFill/>
                          </a:ln>
                          <a:solidFill>
                            <a:srgbClr val="454141"/>
                          </a:solidFill>
                          <a:effectLst/>
                          <a:latin typeface="微软雅黑" panose="020B0503020204020204" pitchFamily="34" charset="-122"/>
                          <a:ea typeface="微软雅黑" panose="020B0503020204020204" pitchFamily="34" charset="-122"/>
                        </a:rPr>
                        <a:t>学</a:t>
                      </a:r>
                    </a:p>
                    <a:p>
                      <a:pPr marL="0" marR="0" lvl="0" indent="0" algn="ctr" defTabSz="914400" rtl="0" eaLnBrk="1" fontAlgn="base" latinLnBrk="0" hangingPunct="1">
                        <a:lnSpc>
                          <a:spcPct val="100000"/>
                        </a:lnSpc>
                        <a:spcBef>
                          <a:spcPct val="20000"/>
                        </a:spcBef>
                        <a:spcAft>
                          <a:spcPct val="0"/>
                        </a:spcAft>
                        <a:buClrTx/>
                        <a:buSzTx/>
                        <a:buFontTx/>
                        <a:buNone/>
                      </a:pPr>
                      <a:endParaRPr kumimoji="0" lang="zh-CN" altLang="en-US" sz="1400" b="0" i="0" u="none" strike="noStrike" cap="none" normalizeH="0" baseline="0">
                        <a:ln>
                          <a:noFill/>
                        </a:ln>
                        <a:solidFill>
                          <a:srgbClr val="454141"/>
                        </a:solidFill>
                        <a:effectLst/>
                        <a:latin typeface="微软雅黑" panose="020B0503020204020204" pitchFamily="34" charset="-122"/>
                        <a:ea typeface="微软雅黑" panose="020B0503020204020204" pitchFamily="34" charset="-122"/>
                      </a:endParaRPr>
                    </a:p>
                    <a:p>
                      <a:pPr marL="0" marR="0" lvl="0" indent="0" algn="ctr" defTabSz="914400" rtl="0" eaLnBrk="1" fontAlgn="base" latinLnBrk="0" hangingPunct="1">
                        <a:lnSpc>
                          <a:spcPct val="100000"/>
                        </a:lnSpc>
                        <a:spcBef>
                          <a:spcPct val="20000"/>
                        </a:spcBef>
                        <a:spcAft>
                          <a:spcPct val="0"/>
                        </a:spcAft>
                        <a:buClrTx/>
                        <a:buSzTx/>
                        <a:buFontTx/>
                        <a:buNone/>
                      </a:pPr>
                      <a:r>
                        <a:rPr kumimoji="0" lang="zh-CN" altLang="en-US" sz="1400" b="0" i="0" u="none" strike="noStrike" cap="none" normalizeH="0" baseline="0">
                          <a:ln>
                            <a:noFill/>
                          </a:ln>
                          <a:solidFill>
                            <a:srgbClr val="454141"/>
                          </a:solidFill>
                          <a:effectLst/>
                          <a:latin typeface="微软雅黑" panose="020B0503020204020204" pitchFamily="34" charset="-122"/>
                          <a:ea typeface="微软雅黑" panose="020B0503020204020204" pitchFamily="34" charset="-122"/>
                        </a:rPr>
                        <a:t>习</a:t>
                      </a:r>
                    </a:p>
                  </a:txBody>
                  <a:tcPr marL="87698" marR="87698" marT="43849" marB="4384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1400" b="0" i="0" u="none" strike="noStrike" cap="none" normalizeH="0" baseline="0">
                          <a:ln>
                            <a:noFill/>
                          </a:ln>
                          <a:solidFill>
                            <a:srgbClr val="454141"/>
                          </a:solidFill>
                          <a:effectLst/>
                          <a:latin typeface="微软雅黑" panose="020B0503020204020204" pitchFamily="34" charset="-122"/>
                          <a:ea typeface="微软雅黑" panose="020B0503020204020204" pitchFamily="34" charset="-122"/>
                        </a:rPr>
                        <a:t>学习环境</a:t>
                      </a:r>
                    </a:p>
                  </a:txBody>
                  <a:tcPr marL="84592" marR="84592" marT="42296" marB="422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1400" b="0" i="0" u="none" strike="noStrike" cap="none" normalizeH="0" baseline="0" dirty="0">
                          <a:ln>
                            <a:noFill/>
                          </a:ln>
                          <a:solidFill>
                            <a:srgbClr val="454141"/>
                          </a:solidFill>
                          <a:effectLst/>
                          <a:latin typeface="微软雅黑" panose="020B0503020204020204" pitchFamily="34" charset="-122"/>
                          <a:ea typeface="微软雅黑" panose="020B0503020204020204" pitchFamily="34" charset="-122"/>
                        </a:rPr>
                        <a:t>宽松活泼</a:t>
                      </a:r>
                    </a:p>
                  </a:txBody>
                  <a:tcPr marL="84592" marR="84592" marT="42296" marB="422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1400" b="0" i="0" u="none" strike="noStrike" cap="none" normalizeH="0" baseline="0" dirty="0">
                          <a:ln>
                            <a:noFill/>
                          </a:ln>
                          <a:solidFill>
                            <a:srgbClr val="454141"/>
                          </a:solidFill>
                          <a:effectLst/>
                          <a:latin typeface="微软雅黑" panose="020B0503020204020204" pitchFamily="34" charset="-122"/>
                          <a:ea typeface="微软雅黑" panose="020B0503020204020204" pitchFamily="34" charset="-122"/>
                        </a:rPr>
                        <a:t>严谨规范</a:t>
                      </a:r>
                    </a:p>
                  </a:txBody>
                  <a:tcPr marL="84592" marR="84592" marT="42296" marB="4229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2273">
                <a:tc vMerge="1">
                  <a:txBody>
                    <a:bodyPr/>
                    <a:lstStyle/>
                    <a:p>
                      <a:endParaRPr lang="zh-CN"/>
                    </a:p>
                  </a:txBody>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1400" b="0" i="0" u="none" strike="noStrike" cap="none" normalizeH="0" baseline="0">
                          <a:ln>
                            <a:noFill/>
                          </a:ln>
                          <a:solidFill>
                            <a:srgbClr val="454141"/>
                          </a:solidFill>
                          <a:effectLst/>
                          <a:latin typeface="微软雅黑" panose="020B0503020204020204" pitchFamily="34" charset="-122"/>
                          <a:ea typeface="微软雅黑" panose="020B0503020204020204" pitchFamily="34" charset="-122"/>
                        </a:rPr>
                        <a:t>学习内容</a:t>
                      </a:r>
                    </a:p>
                  </a:txBody>
                  <a:tcPr marL="84592" marR="84592" marT="42296" marB="422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1400" b="0" i="0" u="none" strike="noStrike" cap="none" normalizeH="0" baseline="0" dirty="0">
                          <a:ln>
                            <a:noFill/>
                          </a:ln>
                          <a:solidFill>
                            <a:srgbClr val="454141"/>
                          </a:solidFill>
                          <a:effectLst/>
                          <a:latin typeface="微软雅黑" panose="020B0503020204020204" pitchFamily="34" charset="-122"/>
                          <a:ea typeface="微软雅黑" panose="020B0503020204020204" pitchFamily="34" charset="-122"/>
                        </a:rPr>
                        <a:t>以动手动脑的游戏为主</a:t>
                      </a:r>
                    </a:p>
                  </a:txBody>
                  <a:tcPr marL="84592" marR="84592" marT="42296" marB="422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1400" b="0" i="0" u="none" strike="noStrike" cap="none" normalizeH="0" baseline="0" dirty="0">
                          <a:ln>
                            <a:noFill/>
                          </a:ln>
                          <a:solidFill>
                            <a:srgbClr val="454141"/>
                          </a:solidFill>
                          <a:effectLst/>
                          <a:latin typeface="微软雅黑" panose="020B0503020204020204" pitchFamily="34" charset="-122"/>
                          <a:ea typeface="微软雅黑" panose="020B0503020204020204" pitchFamily="34" charset="-122"/>
                        </a:rPr>
                        <a:t>学习基本知识和基本技能</a:t>
                      </a:r>
                    </a:p>
                  </a:txBody>
                  <a:tcPr marL="84592" marR="84592" marT="42296" marB="4229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5243">
                <a:tc vMerge="1">
                  <a:txBody>
                    <a:bodyPr/>
                    <a:lstStyle/>
                    <a:p>
                      <a:endParaRPr lang="zh-CN"/>
                    </a:p>
                  </a:txBody>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1400" b="0" i="0" u="none" strike="noStrike" cap="none" normalizeH="0" baseline="0">
                          <a:ln>
                            <a:noFill/>
                          </a:ln>
                          <a:solidFill>
                            <a:srgbClr val="454141"/>
                          </a:solidFill>
                          <a:effectLst/>
                          <a:latin typeface="微软雅黑" panose="020B0503020204020204" pitchFamily="34" charset="-122"/>
                          <a:ea typeface="微软雅黑" panose="020B0503020204020204" pitchFamily="34" charset="-122"/>
                        </a:rPr>
                        <a:t>学习形式</a:t>
                      </a:r>
                    </a:p>
                  </a:txBody>
                  <a:tcPr marL="84592" marR="84592" marT="42296" marB="422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1400" b="0" i="0" u="none" strike="noStrike" cap="none" normalizeH="0" baseline="0">
                          <a:ln>
                            <a:noFill/>
                          </a:ln>
                          <a:solidFill>
                            <a:srgbClr val="454141"/>
                          </a:solidFill>
                          <a:effectLst/>
                          <a:latin typeface="微软雅黑" panose="020B0503020204020204" pitchFamily="34" charset="-122"/>
                          <a:ea typeface="微软雅黑" panose="020B0503020204020204" pitchFamily="34" charset="-122"/>
                        </a:rPr>
                        <a:t>培养学习兴趣并进行知识启蒙教育，没有考试。</a:t>
                      </a:r>
                    </a:p>
                  </a:txBody>
                  <a:tcPr marL="84592" marR="84592" marT="42296" marB="422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1400" b="0" i="0" u="none" strike="noStrike" cap="none" normalizeH="0" baseline="0">
                          <a:ln>
                            <a:noFill/>
                          </a:ln>
                          <a:solidFill>
                            <a:srgbClr val="454141"/>
                          </a:solidFill>
                          <a:effectLst/>
                          <a:latin typeface="微软雅黑" panose="020B0503020204020204" pitchFamily="34" charset="-122"/>
                          <a:ea typeface="微软雅黑" panose="020B0503020204020204" pitchFamily="34" charset="-122"/>
                        </a:rPr>
                        <a:t>系统学习，需要完成作业，有考试的任务和压力。</a:t>
                      </a:r>
                    </a:p>
                  </a:txBody>
                  <a:tcPr marL="84592" marR="84592" marT="42296" marB="4229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5243">
                <a:tc rowSpan="4">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pPr>
                      <a:endParaRPr kumimoji="0" lang="en-US" altLang="zh-CN" sz="1400" b="0" i="0" u="none" strike="noStrike" cap="none" normalizeH="0" baseline="0">
                        <a:ln>
                          <a:noFill/>
                        </a:ln>
                        <a:solidFill>
                          <a:srgbClr val="454141"/>
                        </a:solidFill>
                        <a:effectLst/>
                        <a:latin typeface="微软雅黑" panose="020B0503020204020204" pitchFamily="34" charset="-122"/>
                        <a:ea typeface="微软雅黑" panose="020B0503020204020204" pitchFamily="34" charset="-122"/>
                      </a:endParaRPr>
                    </a:p>
                    <a:p>
                      <a:pPr marL="0" marR="0" lvl="0" indent="0" algn="ctr" defTabSz="914400" rtl="0" eaLnBrk="1" fontAlgn="base" latinLnBrk="0" hangingPunct="1">
                        <a:lnSpc>
                          <a:spcPct val="100000"/>
                        </a:lnSpc>
                        <a:spcBef>
                          <a:spcPct val="20000"/>
                        </a:spcBef>
                        <a:spcAft>
                          <a:spcPct val="0"/>
                        </a:spcAft>
                        <a:buClrTx/>
                        <a:buSzTx/>
                        <a:buFontTx/>
                        <a:buNone/>
                      </a:pPr>
                      <a:endParaRPr kumimoji="0" lang="en-US" altLang="zh-CN" sz="1400" b="0" i="0" u="none" strike="noStrike" cap="none" normalizeH="0" baseline="0">
                        <a:ln>
                          <a:noFill/>
                        </a:ln>
                        <a:solidFill>
                          <a:srgbClr val="454141"/>
                        </a:solidFill>
                        <a:effectLst/>
                        <a:latin typeface="微软雅黑" panose="020B0503020204020204" pitchFamily="34" charset="-122"/>
                        <a:ea typeface="微软雅黑" panose="020B0503020204020204" pitchFamily="34" charset="-122"/>
                      </a:endParaRPr>
                    </a:p>
                    <a:p>
                      <a:pPr marL="0" marR="0" lvl="0" indent="0" algn="ctr" defTabSz="914400" rtl="0" eaLnBrk="1" fontAlgn="base" latinLnBrk="0" hangingPunct="1">
                        <a:lnSpc>
                          <a:spcPct val="100000"/>
                        </a:lnSpc>
                        <a:spcBef>
                          <a:spcPct val="20000"/>
                        </a:spcBef>
                        <a:spcAft>
                          <a:spcPct val="0"/>
                        </a:spcAft>
                        <a:buClrTx/>
                        <a:buSzTx/>
                        <a:buFontTx/>
                        <a:buNone/>
                      </a:pPr>
                      <a:r>
                        <a:rPr kumimoji="0" lang="zh-CN" altLang="en-US" sz="1400" b="0" i="0" u="none" strike="noStrike" cap="none" normalizeH="0" baseline="0">
                          <a:ln>
                            <a:noFill/>
                          </a:ln>
                          <a:solidFill>
                            <a:srgbClr val="454141"/>
                          </a:solidFill>
                          <a:effectLst/>
                          <a:latin typeface="微软雅黑" panose="020B0503020204020204" pitchFamily="34" charset="-122"/>
                          <a:ea typeface="微软雅黑" panose="020B0503020204020204" pitchFamily="34" charset="-122"/>
                        </a:rPr>
                        <a:t>生</a:t>
                      </a:r>
                    </a:p>
                    <a:p>
                      <a:pPr marL="0" marR="0" lvl="0" indent="0" algn="ctr" defTabSz="914400" rtl="0" eaLnBrk="1" fontAlgn="base" latinLnBrk="0" hangingPunct="1">
                        <a:lnSpc>
                          <a:spcPct val="100000"/>
                        </a:lnSpc>
                        <a:spcBef>
                          <a:spcPct val="20000"/>
                        </a:spcBef>
                        <a:spcAft>
                          <a:spcPct val="0"/>
                        </a:spcAft>
                        <a:buClrTx/>
                        <a:buSzTx/>
                        <a:buFontTx/>
                        <a:buNone/>
                      </a:pPr>
                      <a:endParaRPr kumimoji="0" lang="zh-CN" altLang="en-US" sz="1400" b="0" i="0" u="none" strike="noStrike" cap="none" normalizeH="0" baseline="0">
                        <a:ln>
                          <a:noFill/>
                        </a:ln>
                        <a:solidFill>
                          <a:srgbClr val="454141"/>
                        </a:solidFill>
                        <a:effectLst/>
                        <a:latin typeface="微软雅黑" panose="020B0503020204020204" pitchFamily="34" charset="-122"/>
                        <a:ea typeface="微软雅黑" panose="020B0503020204020204" pitchFamily="34" charset="-122"/>
                      </a:endParaRPr>
                    </a:p>
                    <a:p>
                      <a:pPr marL="0" marR="0" lvl="0" indent="0" algn="ctr" defTabSz="914400" rtl="0" eaLnBrk="1" fontAlgn="base" latinLnBrk="0" hangingPunct="1">
                        <a:lnSpc>
                          <a:spcPct val="100000"/>
                        </a:lnSpc>
                        <a:spcBef>
                          <a:spcPct val="20000"/>
                        </a:spcBef>
                        <a:spcAft>
                          <a:spcPct val="0"/>
                        </a:spcAft>
                        <a:buClrTx/>
                        <a:buSzTx/>
                        <a:buFontTx/>
                        <a:buNone/>
                      </a:pPr>
                      <a:r>
                        <a:rPr kumimoji="0" lang="zh-CN" altLang="en-US" sz="1400" b="0" i="0" u="none" strike="noStrike" cap="none" normalizeH="0" baseline="0">
                          <a:ln>
                            <a:noFill/>
                          </a:ln>
                          <a:solidFill>
                            <a:srgbClr val="454141"/>
                          </a:solidFill>
                          <a:effectLst/>
                          <a:latin typeface="微软雅黑" panose="020B0503020204020204" pitchFamily="34" charset="-122"/>
                          <a:ea typeface="微软雅黑" panose="020B0503020204020204" pitchFamily="34" charset="-122"/>
                        </a:rPr>
                        <a:t>活</a:t>
                      </a:r>
                    </a:p>
                  </a:txBody>
                  <a:tcPr marL="87698" marR="87698" marT="43849" marB="4384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1400" b="0" i="0" u="none" strike="noStrike" cap="none" normalizeH="0" baseline="0">
                          <a:ln>
                            <a:noFill/>
                          </a:ln>
                          <a:solidFill>
                            <a:srgbClr val="454141"/>
                          </a:solidFill>
                          <a:effectLst/>
                          <a:latin typeface="微软雅黑" panose="020B0503020204020204" pitchFamily="34" charset="-122"/>
                          <a:ea typeface="微软雅黑" panose="020B0503020204020204" pitchFamily="34" charset="-122"/>
                        </a:rPr>
                        <a:t>教育不同</a:t>
                      </a:r>
                    </a:p>
                  </a:txBody>
                  <a:tcPr marL="84592" marR="84592" marT="42296" marB="422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1400" b="0" i="0" u="none" strike="noStrike" cap="none" normalizeH="0" baseline="0">
                          <a:ln>
                            <a:noFill/>
                          </a:ln>
                          <a:solidFill>
                            <a:srgbClr val="454141"/>
                          </a:solidFill>
                          <a:effectLst/>
                          <a:latin typeface="微软雅黑" panose="020B0503020204020204" pitchFamily="34" charset="-122"/>
                          <a:ea typeface="微软雅黑" panose="020B0503020204020204" pitchFamily="34" charset="-122"/>
                        </a:rPr>
                        <a:t>老师像妈妈一样照顾生活，保教一体。</a:t>
                      </a:r>
                    </a:p>
                  </a:txBody>
                  <a:tcPr marL="84592" marR="84592" marT="42296" marB="422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1400" b="0" i="0" u="none" strike="noStrike" cap="none" normalizeH="0" baseline="0">
                          <a:ln>
                            <a:noFill/>
                          </a:ln>
                          <a:solidFill>
                            <a:srgbClr val="454141"/>
                          </a:solidFill>
                          <a:effectLst/>
                          <a:latin typeface="微软雅黑" panose="020B0503020204020204" pitchFamily="34" charset="-122"/>
                          <a:ea typeface="微软雅黑" panose="020B0503020204020204" pitchFamily="34" charset="-122"/>
                        </a:rPr>
                        <a:t>老师侧重于学习与品德的教育，生活照顾相对较少。</a:t>
                      </a:r>
                    </a:p>
                  </a:txBody>
                  <a:tcPr marL="84592" marR="84592" marT="42296" marB="4229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5429">
                <a:tc vMerge="1">
                  <a:txBody>
                    <a:bodyPr/>
                    <a:lstStyle/>
                    <a:p>
                      <a:endParaRPr lang="zh-CN"/>
                    </a:p>
                  </a:txBody>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1400" b="0" i="0" u="none" strike="noStrike" cap="none" normalizeH="0" baseline="0">
                          <a:ln>
                            <a:noFill/>
                          </a:ln>
                          <a:solidFill>
                            <a:srgbClr val="454141"/>
                          </a:solidFill>
                          <a:effectLst/>
                          <a:latin typeface="微软雅黑" panose="020B0503020204020204" pitchFamily="34" charset="-122"/>
                          <a:ea typeface="微软雅黑" panose="020B0503020204020204" pitchFamily="34" charset="-122"/>
                        </a:rPr>
                        <a:t>时间不同</a:t>
                      </a:r>
                    </a:p>
                  </a:txBody>
                  <a:tcPr marL="84592" marR="84592" marT="42296" marB="422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pPr>
                      <a:r>
                        <a:rPr kumimoji="0" lang="en-US" altLang="zh-CN" sz="1400" b="0" i="0" u="none" strike="noStrike" cap="none" normalizeH="0" baseline="0" dirty="0">
                          <a:ln>
                            <a:noFill/>
                          </a:ln>
                          <a:solidFill>
                            <a:srgbClr val="454141"/>
                          </a:solidFill>
                          <a:effectLst/>
                          <a:latin typeface="微软雅黑" panose="020B0503020204020204" pitchFamily="34" charset="-122"/>
                          <a:ea typeface="微软雅黑" panose="020B0503020204020204" pitchFamily="34" charset="-122"/>
                        </a:rPr>
                        <a:t>30</a:t>
                      </a:r>
                      <a:r>
                        <a:rPr kumimoji="0" lang="zh-CN" altLang="en-US" sz="1400" b="0" i="0" u="none" strike="noStrike" cap="none" normalizeH="0" baseline="0" dirty="0">
                          <a:ln>
                            <a:noFill/>
                          </a:ln>
                          <a:solidFill>
                            <a:srgbClr val="454141"/>
                          </a:solidFill>
                          <a:effectLst/>
                          <a:latin typeface="微软雅黑" panose="020B0503020204020204" pitchFamily="34" charset="-122"/>
                          <a:ea typeface="微软雅黑" panose="020B0503020204020204" pitchFamily="34" charset="-122"/>
                        </a:rPr>
                        <a:t>分钟教学以游戏为主</a:t>
                      </a:r>
                    </a:p>
                  </a:txBody>
                  <a:tcPr marL="84592" marR="84592" marT="42296" marB="422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pPr>
                      <a:r>
                        <a:rPr kumimoji="0" lang="en-US" altLang="zh-CN" sz="1400" b="0" i="0" u="none" strike="noStrike" cap="none" normalizeH="0" baseline="0">
                          <a:ln>
                            <a:noFill/>
                          </a:ln>
                          <a:solidFill>
                            <a:srgbClr val="454141"/>
                          </a:solidFill>
                          <a:effectLst/>
                          <a:latin typeface="微软雅黑" panose="020B0503020204020204" pitchFamily="34" charset="-122"/>
                          <a:ea typeface="微软雅黑" panose="020B0503020204020204" pitchFamily="34" charset="-122"/>
                        </a:rPr>
                        <a:t>45</a:t>
                      </a:r>
                      <a:r>
                        <a:rPr kumimoji="0" lang="zh-CN" altLang="en-US" sz="1400" b="0" i="0" u="none" strike="noStrike" cap="none" normalizeH="0" baseline="0">
                          <a:ln>
                            <a:noFill/>
                          </a:ln>
                          <a:solidFill>
                            <a:srgbClr val="454141"/>
                          </a:solidFill>
                          <a:effectLst/>
                          <a:latin typeface="微软雅黑" panose="020B0503020204020204" pitchFamily="34" charset="-122"/>
                          <a:ea typeface="微软雅黑" panose="020B0503020204020204" pitchFamily="34" charset="-122"/>
                        </a:rPr>
                        <a:t>分钟课堂以听课为主</a:t>
                      </a:r>
                    </a:p>
                  </a:txBody>
                  <a:tcPr marL="84592" marR="84592" marT="42296" marB="4229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5243">
                <a:tc vMerge="1">
                  <a:txBody>
                    <a:bodyPr/>
                    <a:lstStyle/>
                    <a:p>
                      <a:endParaRPr lang="zh-CN"/>
                    </a:p>
                  </a:txBody>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1400" b="0" i="0" u="none" strike="noStrike" cap="none" normalizeH="0" baseline="0">
                          <a:ln>
                            <a:noFill/>
                          </a:ln>
                          <a:solidFill>
                            <a:srgbClr val="454141"/>
                          </a:solidFill>
                          <a:effectLst/>
                          <a:latin typeface="微软雅黑" panose="020B0503020204020204" pitchFamily="34" charset="-122"/>
                          <a:ea typeface="微软雅黑" panose="020B0503020204020204" pitchFamily="34" charset="-122"/>
                        </a:rPr>
                        <a:t>行为规范不同</a:t>
                      </a:r>
                    </a:p>
                  </a:txBody>
                  <a:tcPr marL="84592" marR="84592" marT="42296" marB="422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1400" b="0" i="0" u="none" strike="noStrike" cap="none" normalizeH="0" baseline="0">
                          <a:ln>
                            <a:noFill/>
                          </a:ln>
                          <a:solidFill>
                            <a:srgbClr val="454141"/>
                          </a:solidFill>
                          <a:effectLst/>
                          <a:latin typeface="微软雅黑" panose="020B0503020204020204" pitchFamily="34" charset="-122"/>
                          <a:ea typeface="微软雅黑" panose="020B0503020204020204" pitchFamily="34" charset="-122"/>
                        </a:rPr>
                        <a:t>较自由</a:t>
                      </a:r>
                      <a:r>
                        <a:rPr kumimoji="0" lang="en-US" altLang="zh-CN" sz="1400" b="0" i="0" u="none" strike="noStrike" cap="none" normalizeH="0" baseline="0">
                          <a:ln>
                            <a:noFill/>
                          </a:ln>
                          <a:solidFill>
                            <a:srgbClr val="454141"/>
                          </a:solidFill>
                          <a:effectLst/>
                          <a:latin typeface="微软雅黑" panose="020B0503020204020204" pitchFamily="34" charset="-122"/>
                          <a:ea typeface="微软雅黑" panose="020B0503020204020204" pitchFamily="34" charset="-122"/>
                        </a:rPr>
                        <a:t>,</a:t>
                      </a:r>
                      <a:r>
                        <a:rPr kumimoji="0" lang="zh-CN" altLang="en-US" sz="1400" b="0" i="0" u="none" strike="noStrike" cap="none" normalizeH="0" baseline="0">
                          <a:ln>
                            <a:noFill/>
                          </a:ln>
                          <a:solidFill>
                            <a:srgbClr val="454141"/>
                          </a:solidFill>
                          <a:effectLst/>
                          <a:latin typeface="微软雅黑" panose="020B0503020204020204" pitchFamily="34" charset="-122"/>
                          <a:ea typeface="微软雅黑" panose="020B0503020204020204" pitchFamily="34" charset="-122"/>
                        </a:rPr>
                        <a:t>鼓励孩子自由发展。</a:t>
                      </a:r>
                    </a:p>
                  </a:txBody>
                  <a:tcPr marL="84592" marR="84592" marT="42296" marB="422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1400" b="0" i="0" u="none" strike="noStrike" cap="none" normalizeH="0" baseline="0">
                          <a:ln>
                            <a:noFill/>
                          </a:ln>
                          <a:solidFill>
                            <a:srgbClr val="454141"/>
                          </a:solidFill>
                          <a:effectLst/>
                          <a:latin typeface="微软雅黑" panose="020B0503020204020204" pitchFamily="34" charset="-122"/>
                          <a:ea typeface="微软雅黑" panose="020B0503020204020204" pitchFamily="34" charset="-122"/>
                        </a:rPr>
                        <a:t>较规范，学校规章严格。</a:t>
                      </a:r>
                    </a:p>
                  </a:txBody>
                  <a:tcPr marL="84592" marR="84592" marT="42296" marB="4229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347">
                <a:tc vMerge="1">
                  <a:txBody>
                    <a:bodyPr/>
                    <a:lstStyle/>
                    <a:p>
                      <a:endParaRPr lang="zh-CN"/>
                    </a:p>
                  </a:txBody>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1400" b="0" i="0" u="none" strike="noStrike" cap="none" normalizeH="0" baseline="0">
                          <a:ln>
                            <a:noFill/>
                          </a:ln>
                          <a:solidFill>
                            <a:srgbClr val="454141"/>
                          </a:solidFill>
                          <a:effectLst/>
                          <a:latin typeface="微软雅黑" panose="020B0503020204020204" pitchFamily="34" charset="-122"/>
                          <a:ea typeface="微软雅黑" panose="020B0503020204020204" pitchFamily="34" charset="-122"/>
                        </a:rPr>
                        <a:t>交往不同</a:t>
                      </a:r>
                    </a:p>
                  </a:txBody>
                  <a:tcPr marL="84592" marR="84592" marT="42296" marB="422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1400" b="0" i="0" u="none" strike="noStrike" cap="none" normalizeH="0" baseline="0">
                          <a:ln>
                            <a:noFill/>
                          </a:ln>
                          <a:solidFill>
                            <a:srgbClr val="454141"/>
                          </a:solidFill>
                          <a:effectLst/>
                          <a:latin typeface="微软雅黑" panose="020B0503020204020204" pitchFamily="34" charset="-122"/>
                          <a:ea typeface="微软雅黑" panose="020B0503020204020204" pitchFamily="34" charset="-122"/>
                        </a:rPr>
                        <a:t>多在老师和家长视线范围和老师的组织范围内与小朋友交往。</a:t>
                      </a:r>
                    </a:p>
                  </a:txBody>
                  <a:tcPr marL="84592" marR="84592" marT="42296" marB="422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1400" b="0" i="0" u="none" strike="noStrike" cap="none" normalizeH="0" baseline="0" dirty="0">
                          <a:ln>
                            <a:noFill/>
                          </a:ln>
                          <a:solidFill>
                            <a:srgbClr val="454141"/>
                          </a:solidFill>
                          <a:effectLst/>
                          <a:latin typeface="微软雅黑" panose="020B0503020204020204" pitchFamily="34" charset="-122"/>
                          <a:ea typeface="微软雅黑" panose="020B0503020204020204" pitchFamily="34" charset="-122"/>
                        </a:rPr>
                        <a:t>课间、课外由学生自由支配和小朋友交往的独立性强。</a:t>
                      </a:r>
                    </a:p>
                  </a:txBody>
                  <a:tcPr marL="84592" marR="84592" marT="42296" marB="4229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mc:AlternateContent xmlns:mc="http://schemas.openxmlformats.org/markup-compatibility/2006">
    <mc:Choice xmlns:p14="http://schemas.microsoft.com/office/powerpoint/2010/main" xmlns="" Requires="p14">
      <p:transition spd="slow" p14:dur="1500" advTm="0">
        <p:random/>
      </p:transition>
    </mc:Choice>
    <mc:Fallback>
      <p:transition spd="slow" advTm="0">
        <p:random/>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8"/>
          <p:cNvGrpSpPr/>
          <p:nvPr/>
        </p:nvGrpSpPr>
        <p:grpSpPr>
          <a:xfrm>
            <a:off x="267438" y="117454"/>
            <a:ext cx="7447834" cy="534343"/>
            <a:chOff x="267439" y="117454"/>
            <a:chExt cx="3987766" cy="534343"/>
          </a:xfrm>
        </p:grpSpPr>
        <p:grpSp>
          <p:nvGrpSpPr>
            <p:cNvPr id="3" name="组合 9"/>
            <p:cNvGrpSpPr/>
            <p:nvPr/>
          </p:nvGrpSpPr>
          <p:grpSpPr>
            <a:xfrm>
              <a:off x="267439" y="135493"/>
              <a:ext cx="3987766" cy="516304"/>
              <a:chOff x="267439" y="135493"/>
              <a:chExt cx="3987766" cy="516304"/>
            </a:xfrm>
          </p:grpSpPr>
          <p:sp>
            <p:nvSpPr>
              <p:cNvPr id="12" name="TextBox 18"/>
              <p:cNvSpPr txBox="1"/>
              <p:nvPr/>
            </p:nvSpPr>
            <p:spPr>
              <a:xfrm>
                <a:off x="776414" y="214296"/>
                <a:ext cx="3478791" cy="400110"/>
              </a:xfrm>
              <a:prstGeom prst="rect">
                <a:avLst/>
              </a:prstGeom>
              <a:noFill/>
            </p:spPr>
            <p:txBody>
              <a:bodyPr wrap="square" rtlCol="0">
                <a:spAutoFit/>
              </a:bodyPr>
              <a:lstStyle/>
              <a:p>
                <a:r>
                  <a:rPr lang="zh-CN" altLang="en-US" sz="2000" b="1" dirty="0" smtClean="0">
                    <a:solidFill>
                      <a:srgbClr val="5A5656"/>
                    </a:solidFill>
                    <a:latin typeface="宋体" pitchFamily="2" charset="-122"/>
                    <a:sym typeface="Arial" panose="020B0604020202020204" pitchFamily="34" charset="0"/>
                  </a:rPr>
                  <a:t>（六）孩子</a:t>
                </a:r>
                <a:r>
                  <a:rPr lang="zh-CN" altLang="en-US" sz="2000" b="1" dirty="0" smtClean="0">
                    <a:solidFill>
                      <a:srgbClr val="5A5656"/>
                    </a:solidFill>
                    <a:latin typeface="宋体" pitchFamily="2" charset="-122"/>
                    <a:sym typeface="Arial" panose="020B0604020202020204" pitchFamily="34" charset="0"/>
                  </a:rPr>
                  <a:t>入小学后都会出现哪些不适应</a:t>
                </a:r>
                <a:r>
                  <a:rPr lang="zh-CN" altLang="en-US" sz="2000" b="1" dirty="0" smtClean="0">
                    <a:solidFill>
                      <a:srgbClr val="5A5656"/>
                    </a:solidFill>
                    <a:latin typeface="宋体" pitchFamily="2" charset="-122"/>
                    <a:sym typeface="Arial" panose="020B0604020202020204" pitchFamily="34" charset="0"/>
                  </a:rPr>
                  <a:t>？（举例）</a:t>
                </a:r>
                <a:endParaRPr lang="zh-CN" altLang="en-US" sz="2000" b="1" dirty="0" smtClean="0">
                  <a:latin typeface="宋体" pitchFamily="2" charset="-122"/>
                </a:endParaRPr>
              </a:p>
            </p:txBody>
          </p:sp>
          <p:grpSp>
            <p:nvGrpSpPr>
              <p:cNvPr id="4" name="组合 12"/>
              <p:cNvGrpSpPr/>
              <p:nvPr/>
            </p:nvGrpSpPr>
            <p:grpSpPr>
              <a:xfrm>
                <a:off x="267439" y="135493"/>
                <a:ext cx="516304" cy="516304"/>
                <a:chOff x="304800" y="673100"/>
                <a:chExt cx="4000500" cy="4000500"/>
              </a:xfrm>
              <a:effectLst>
                <a:outerShdw blurRad="444500" dist="254000" dir="8100000" algn="tr" rotWithShape="0">
                  <a:prstClr val="black">
                    <a:alpha val="50000"/>
                  </a:prstClr>
                </a:outerShdw>
              </a:effectLst>
            </p:grpSpPr>
            <p:sp>
              <p:nvSpPr>
                <p:cNvPr id="14" name="同心圆 13"/>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00">
                    <a:solidFill>
                      <a:srgbClr val="C00000"/>
                    </a:solidFill>
                    <a:latin typeface="+mj-ea"/>
                    <a:ea typeface="+mj-ea"/>
                  </a:endParaRPr>
                </a:p>
              </p:txBody>
            </p:sp>
            <p:sp>
              <p:nvSpPr>
                <p:cNvPr id="15" name="椭圆 14"/>
                <p:cNvSpPr/>
                <p:nvPr/>
              </p:nvSpPr>
              <p:spPr>
                <a:xfrm>
                  <a:off x="392111" y="760414"/>
                  <a:ext cx="3825875" cy="3825878"/>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00">
                    <a:solidFill>
                      <a:srgbClr val="C00000"/>
                    </a:solidFill>
                    <a:latin typeface="+mj-ea"/>
                    <a:ea typeface="+mj-ea"/>
                  </a:endParaRPr>
                </a:p>
              </p:txBody>
            </p:sp>
          </p:grpSp>
        </p:grpSp>
        <p:pic>
          <p:nvPicPr>
            <p:cNvPr id="11" name="Picture 2" descr="C:\Users\Administrator\Desktop\卡通\1 (3).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11919" y="117454"/>
              <a:ext cx="371649" cy="484776"/>
            </a:xfrm>
            <a:prstGeom prst="rect">
              <a:avLst/>
            </a:prstGeom>
            <a:noFill/>
            <a:extLst>
              <a:ext uri="{909E8E84-426E-40DD-AFC4-6F175D3DCCD1}">
                <a14:hiddenFill xmlns:a14="http://schemas.microsoft.com/office/drawing/2010/main" xmlns="">
                  <a:solidFill>
                    <a:srgbClr val="FFFFFF"/>
                  </a:solidFill>
                </a14:hiddenFill>
              </a:ext>
            </a:extLst>
          </p:spPr>
        </p:pic>
      </p:grpSp>
      <p:sp>
        <p:nvSpPr>
          <p:cNvPr id="9" name="TextBox 8"/>
          <p:cNvSpPr txBox="1"/>
          <p:nvPr/>
        </p:nvSpPr>
        <p:spPr>
          <a:xfrm>
            <a:off x="642910" y="928676"/>
            <a:ext cx="8072494" cy="923330"/>
          </a:xfrm>
          <a:prstGeom prst="rect">
            <a:avLst/>
          </a:prstGeom>
          <a:noFill/>
        </p:spPr>
        <p:txBody>
          <a:bodyPr wrap="square" lIns="0" tIns="0" rIns="0" bIns="0" rtlCol="0">
            <a:spAutoFit/>
          </a:bodyPr>
          <a:lstStyle/>
          <a:p>
            <a:pPr marL="285750" indent="-285750">
              <a:lnSpc>
                <a:spcPct val="150000"/>
              </a:lnSpc>
              <a:buFont typeface="Wingdings" panose="05000000000000000000" pitchFamily="2" charset="2"/>
              <a:buChar char="Ø"/>
            </a:pPr>
            <a:r>
              <a:rPr lang="zh-CN" altLang="en-US" sz="2000" dirty="0" smtClean="0">
                <a:solidFill>
                  <a:srgbClr val="454141"/>
                </a:solidFill>
                <a:latin typeface="宋体" pitchFamily="2" charset="-122"/>
                <a:cs typeface="微软雅黑" panose="020B0503020204020204" pitchFamily="34" charset="-122"/>
              </a:rPr>
              <a:t>一到上学时间就烦躁、不安、焦急，甚至哭闹，有的孩子则出现不愿上学、上学情绪低落，放学欢腾活跃的现象；</a:t>
            </a:r>
            <a:endParaRPr lang="zh-CN" altLang="en-US" sz="2000" dirty="0">
              <a:solidFill>
                <a:srgbClr val="454141"/>
              </a:solidFill>
              <a:latin typeface="宋体" pitchFamily="2" charset="-122"/>
              <a:cs typeface="微软雅黑" panose="020B0503020204020204" pitchFamily="34" charset="-122"/>
            </a:endParaRPr>
          </a:p>
        </p:txBody>
      </p:sp>
      <p:sp>
        <p:nvSpPr>
          <p:cNvPr id="10" name="TextBox 9"/>
          <p:cNvSpPr txBox="1"/>
          <p:nvPr/>
        </p:nvSpPr>
        <p:spPr>
          <a:xfrm>
            <a:off x="642910" y="1928808"/>
            <a:ext cx="7786742" cy="389530"/>
          </a:xfrm>
          <a:prstGeom prst="rect">
            <a:avLst/>
          </a:prstGeom>
          <a:noFill/>
        </p:spPr>
        <p:txBody>
          <a:bodyPr wrap="square" lIns="0" tIns="0" rIns="0" bIns="0" rtlCol="0">
            <a:spAutoFit/>
          </a:bodyPr>
          <a:lstStyle/>
          <a:p>
            <a:pPr marL="285750" indent="-285750">
              <a:lnSpc>
                <a:spcPct val="150000"/>
              </a:lnSpc>
              <a:buFont typeface="Wingdings" panose="05000000000000000000" pitchFamily="2" charset="2"/>
              <a:buChar char="Ø"/>
            </a:pPr>
            <a:r>
              <a:rPr lang="zh-CN" altLang="en-US" sz="2000" dirty="0" smtClean="0">
                <a:solidFill>
                  <a:srgbClr val="454141"/>
                </a:solidFill>
                <a:latin typeface="宋体" pitchFamily="2" charset="-122"/>
                <a:cs typeface="微软雅黑" panose="020B0503020204020204" pitchFamily="34" charset="-122"/>
              </a:rPr>
              <a:t>进入不了学习状态，学习习惯差，不能主动完成学习任务；</a:t>
            </a:r>
            <a:endParaRPr lang="zh-CN" altLang="en-US" sz="2000" dirty="0">
              <a:solidFill>
                <a:srgbClr val="454141"/>
              </a:solidFill>
              <a:latin typeface="宋体" pitchFamily="2" charset="-122"/>
              <a:cs typeface="微软雅黑" panose="020B0503020204020204" pitchFamily="34" charset="-122"/>
            </a:endParaRPr>
          </a:p>
        </p:txBody>
      </p:sp>
      <p:sp>
        <p:nvSpPr>
          <p:cNvPr id="13" name="TextBox 12"/>
          <p:cNvSpPr txBox="1"/>
          <p:nvPr/>
        </p:nvSpPr>
        <p:spPr>
          <a:xfrm>
            <a:off x="642910" y="2500312"/>
            <a:ext cx="7786742" cy="868956"/>
          </a:xfrm>
          <a:prstGeom prst="rect">
            <a:avLst/>
          </a:prstGeom>
          <a:noFill/>
        </p:spPr>
        <p:txBody>
          <a:bodyPr wrap="square" lIns="0" tIns="0" rIns="0" bIns="0" rtlCol="0">
            <a:spAutoFit/>
          </a:bodyPr>
          <a:lstStyle/>
          <a:p>
            <a:pPr marL="285750" indent="-285750">
              <a:lnSpc>
                <a:spcPct val="150000"/>
              </a:lnSpc>
              <a:buFont typeface="Wingdings" panose="05000000000000000000" pitchFamily="2" charset="2"/>
              <a:buChar char="Ø"/>
            </a:pPr>
            <a:r>
              <a:rPr lang="zh-CN" altLang="en-US" sz="2000" dirty="0" smtClean="0">
                <a:solidFill>
                  <a:srgbClr val="454141"/>
                </a:solidFill>
                <a:latin typeface="宋体" pitchFamily="2" charset="-122"/>
                <a:cs typeface="微软雅黑" panose="020B0503020204020204" pitchFamily="34" charset="-122"/>
              </a:rPr>
              <a:t>上课注意力不集中，听课效率低；</a:t>
            </a:r>
          </a:p>
          <a:p>
            <a:pPr marL="285750" indent="-285750">
              <a:lnSpc>
                <a:spcPct val="150000"/>
              </a:lnSpc>
            </a:pPr>
            <a:endParaRPr lang="zh-CN" altLang="en-US" sz="2000" dirty="0">
              <a:solidFill>
                <a:srgbClr val="45414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7" name="TextBox 16"/>
          <p:cNvSpPr txBox="1"/>
          <p:nvPr/>
        </p:nvSpPr>
        <p:spPr>
          <a:xfrm>
            <a:off x="642910" y="3143254"/>
            <a:ext cx="7786742" cy="868956"/>
          </a:xfrm>
          <a:prstGeom prst="rect">
            <a:avLst/>
          </a:prstGeom>
          <a:noFill/>
        </p:spPr>
        <p:txBody>
          <a:bodyPr wrap="square" lIns="0" tIns="0" rIns="0" bIns="0" rtlCol="0">
            <a:spAutoFit/>
          </a:bodyPr>
          <a:lstStyle/>
          <a:p>
            <a:pPr marL="285750" indent="-285750">
              <a:lnSpc>
                <a:spcPct val="150000"/>
              </a:lnSpc>
              <a:buFont typeface="Wingdings" panose="05000000000000000000" pitchFamily="2" charset="2"/>
              <a:buChar char="Ø"/>
            </a:pPr>
            <a:r>
              <a:rPr lang="zh-CN" altLang="en-US" sz="2000" dirty="0" smtClean="0">
                <a:solidFill>
                  <a:srgbClr val="454141"/>
                </a:solidFill>
                <a:latin typeface="宋体" pitchFamily="2" charset="-122"/>
                <a:cs typeface="微软雅黑" panose="020B0503020204020204" pitchFamily="34" charset="-122"/>
              </a:rPr>
              <a:t>上学还没几天就开始怕学、厌学；</a:t>
            </a:r>
          </a:p>
          <a:p>
            <a:pPr marL="285750" indent="-285750">
              <a:lnSpc>
                <a:spcPct val="150000"/>
              </a:lnSpc>
            </a:pPr>
            <a:endParaRPr lang="zh-CN" altLang="en-US" sz="2000" dirty="0">
              <a:solidFill>
                <a:srgbClr val="45414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8" name="TextBox 17"/>
          <p:cNvSpPr txBox="1"/>
          <p:nvPr/>
        </p:nvSpPr>
        <p:spPr>
          <a:xfrm>
            <a:off x="642910" y="3857634"/>
            <a:ext cx="7786742" cy="389530"/>
          </a:xfrm>
          <a:prstGeom prst="rect">
            <a:avLst/>
          </a:prstGeom>
          <a:noFill/>
        </p:spPr>
        <p:txBody>
          <a:bodyPr wrap="square" lIns="0" tIns="0" rIns="0" bIns="0" rtlCol="0">
            <a:spAutoFit/>
          </a:bodyPr>
          <a:lstStyle/>
          <a:p>
            <a:pPr marL="285750" indent="-285750">
              <a:lnSpc>
                <a:spcPct val="150000"/>
              </a:lnSpc>
              <a:buFont typeface="Wingdings" panose="05000000000000000000" pitchFamily="2" charset="2"/>
              <a:buChar char="Ø"/>
            </a:pPr>
            <a:r>
              <a:rPr lang="zh-CN" altLang="en-US" sz="2000" dirty="0" smtClean="0">
                <a:solidFill>
                  <a:srgbClr val="454141"/>
                </a:solidFill>
                <a:latin typeface="宋体" pitchFamily="2" charset="-122"/>
                <a:cs typeface="微软雅黑" panose="020B0503020204020204" pitchFamily="34" charset="-122"/>
              </a:rPr>
              <a:t>性情发生改变，如变得退缩、</a:t>
            </a:r>
            <a:r>
              <a:rPr lang="zh-CN" altLang="en-US" sz="2000" dirty="0" smtClean="0">
                <a:solidFill>
                  <a:srgbClr val="454141"/>
                </a:solidFill>
                <a:latin typeface="宋体" pitchFamily="2" charset="-122"/>
                <a:cs typeface="微软雅黑" panose="020B0503020204020204" pitchFamily="34" charset="-122"/>
              </a:rPr>
              <a:t>烦躁或攻击行为</a:t>
            </a:r>
            <a:r>
              <a:rPr lang="zh-CN" altLang="en-US" sz="2000" dirty="0" smtClean="0">
                <a:solidFill>
                  <a:srgbClr val="454141"/>
                </a:solidFill>
                <a:latin typeface="宋体" pitchFamily="2" charset="-122"/>
                <a:cs typeface="微软雅黑" panose="020B0503020204020204" pitchFamily="34" charset="-122"/>
              </a:rPr>
              <a:t>增多。</a:t>
            </a:r>
            <a:endParaRPr lang="zh-CN" altLang="en-US" sz="2000" dirty="0">
              <a:solidFill>
                <a:srgbClr val="454141"/>
              </a:solidFill>
              <a:latin typeface="宋体" pitchFamily="2" charset="-122"/>
              <a:cs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xmlns="" Requires="p14">
      <p:transition spd="slow" p14:dur="1500" advTm="0">
        <p:random/>
      </p:transition>
    </mc:Choice>
    <mc:Fallback>
      <p:transition spd="slow" advTm="0">
        <p:random/>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矩形 19"/>
          <p:cNvSpPr/>
          <p:nvPr/>
        </p:nvSpPr>
        <p:spPr>
          <a:xfrm>
            <a:off x="0" y="289087"/>
            <a:ext cx="8884723" cy="48544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4071934" y="2214560"/>
            <a:ext cx="4357718" cy="1754326"/>
          </a:xfrm>
          <a:prstGeom prst="rect">
            <a:avLst/>
          </a:prstGeom>
        </p:spPr>
        <p:txBody>
          <a:bodyPr wrap="square">
            <a:spAutoFit/>
            <a:scene3d>
              <a:camera prst="orthographicFront"/>
              <a:lightRig rig="threePt" dir="t"/>
            </a:scene3d>
            <a:sp3d contourW="12700"/>
          </a:bodyPr>
          <a:lstStyle/>
          <a:p>
            <a:r>
              <a:rPr lang="zh-CN" altLang="en-US" sz="3600" dirty="0" smtClean="0"/>
              <a:t>幼小衔接中家庭教育存在的问题。</a:t>
            </a:r>
          </a:p>
          <a:p>
            <a:endParaRPr lang="zh-CN" altLang="en-US" sz="3600" dirty="0"/>
          </a:p>
        </p:txBody>
      </p:sp>
      <p:sp>
        <p:nvSpPr>
          <p:cNvPr id="18" name="矩形 17"/>
          <p:cNvSpPr/>
          <p:nvPr/>
        </p:nvSpPr>
        <p:spPr>
          <a:xfrm>
            <a:off x="4139952" y="1563638"/>
            <a:ext cx="2867464" cy="768480"/>
          </a:xfrm>
          <a:prstGeom prst="rect">
            <a:avLst/>
          </a:prstGeom>
        </p:spPr>
        <p:txBody>
          <a:bodyPr wrap="square">
            <a:spAutoFit/>
            <a:scene3d>
              <a:camera prst="orthographicFront"/>
              <a:lightRig rig="threePt" dir="t"/>
            </a:scene3d>
            <a:sp3d contourW="12700"/>
          </a:bodyPr>
          <a:lstStyle/>
          <a:p>
            <a:pPr>
              <a:lnSpc>
                <a:spcPct val="120000"/>
              </a:lnSpc>
            </a:pPr>
            <a:r>
              <a:rPr lang="en-US" altLang="zh-CN" sz="4050" dirty="0">
                <a:solidFill>
                  <a:schemeClr val="accent1"/>
                </a:solidFill>
                <a:latin typeface="Century Gothic" pitchFamily="34" charset="0"/>
              </a:rPr>
              <a:t>PART </a:t>
            </a:r>
            <a:r>
              <a:rPr lang="en-US" altLang="zh-CN" sz="4050" dirty="0" smtClean="0">
                <a:solidFill>
                  <a:schemeClr val="accent1"/>
                </a:solidFill>
                <a:latin typeface="Century Gothic" pitchFamily="34" charset="0"/>
              </a:rPr>
              <a:t>04</a:t>
            </a:r>
            <a:endParaRPr lang="zh-CN" altLang="en-US" sz="4050" dirty="0">
              <a:solidFill>
                <a:schemeClr val="tx1">
                  <a:lumMod val="75000"/>
                  <a:lumOff val="25000"/>
                </a:schemeClr>
              </a:solidFill>
              <a:latin typeface="Century Gothic" pitchFamily="34" charset="0"/>
            </a:endParaRPr>
          </a:p>
        </p:txBody>
      </p:sp>
      <p:pic>
        <p:nvPicPr>
          <p:cNvPr id="15" name="图片 1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88188" y="1109206"/>
            <a:ext cx="3005673" cy="3005673"/>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med" p14:dur="700" advTm="0">
        <p:fade/>
      </p:transition>
    </mc:Choice>
    <mc:Fallback>
      <p:transition spd="med" advTm="0">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8"/>
          <p:cNvGrpSpPr/>
          <p:nvPr/>
        </p:nvGrpSpPr>
        <p:grpSpPr>
          <a:xfrm>
            <a:off x="267439" y="117454"/>
            <a:ext cx="4038936" cy="534343"/>
            <a:chOff x="267439" y="117454"/>
            <a:chExt cx="4038936" cy="534343"/>
          </a:xfrm>
        </p:grpSpPr>
        <p:grpSp>
          <p:nvGrpSpPr>
            <p:cNvPr id="3" name="组合 9"/>
            <p:cNvGrpSpPr/>
            <p:nvPr/>
          </p:nvGrpSpPr>
          <p:grpSpPr>
            <a:xfrm>
              <a:off x="267439" y="135493"/>
              <a:ext cx="4038936" cy="516304"/>
              <a:chOff x="267439" y="135493"/>
              <a:chExt cx="4038936" cy="516304"/>
            </a:xfrm>
          </p:grpSpPr>
          <p:sp>
            <p:nvSpPr>
              <p:cNvPr id="12" name="TextBox 18"/>
              <p:cNvSpPr txBox="1"/>
              <p:nvPr/>
            </p:nvSpPr>
            <p:spPr>
              <a:xfrm>
                <a:off x="827584" y="175102"/>
                <a:ext cx="3478791" cy="450123"/>
              </a:xfrm>
              <a:prstGeom prst="rect">
                <a:avLst/>
              </a:prstGeom>
              <a:noFill/>
            </p:spPr>
            <p:txBody>
              <a:bodyPr wrap="square" rtlCol="0">
                <a:spAutoFit/>
              </a:bodyPr>
              <a:lstStyle/>
              <a:p>
                <a:pPr>
                  <a:lnSpc>
                    <a:spcPct val="130000"/>
                  </a:lnSpc>
                  <a:defRPr/>
                </a:pPr>
                <a:r>
                  <a:rPr lang="zh-CN" altLang="en-US" sz="2000" b="1" dirty="0" smtClean="0"/>
                  <a:t>家庭教育存在的问题</a:t>
                </a:r>
                <a:endParaRPr lang="zh-CN" altLang="en-US" sz="2000" b="1" dirty="0">
                  <a:solidFill>
                    <a:prstClr val="black"/>
                  </a:solidFill>
                  <a:latin typeface="+mj-ea"/>
                  <a:ea typeface="+mj-ea"/>
                </a:endParaRPr>
              </a:p>
            </p:txBody>
          </p:sp>
          <p:grpSp>
            <p:nvGrpSpPr>
              <p:cNvPr id="4" name="组合 12"/>
              <p:cNvGrpSpPr/>
              <p:nvPr/>
            </p:nvGrpSpPr>
            <p:grpSpPr>
              <a:xfrm>
                <a:off x="267439" y="135493"/>
                <a:ext cx="516304" cy="516304"/>
                <a:chOff x="304800" y="673100"/>
                <a:chExt cx="4000500" cy="4000500"/>
              </a:xfrm>
              <a:effectLst>
                <a:outerShdw blurRad="444500" dist="254000" dir="8100000" algn="tr" rotWithShape="0">
                  <a:prstClr val="black">
                    <a:alpha val="50000"/>
                  </a:prstClr>
                </a:outerShdw>
              </a:effectLst>
            </p:grpSpPr>
            <p:sp>
              <p:nvSpPr>
                <p:cNvPr id="14" name="同心圆 13"/>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00">
                    <a:solidFill>
                      <a:srgbClr val="C00000"/>
                    </a:solidFill>
                    <a:latin typeface="+mj-ea"/>
                    <a:ea typeface="+mj-ea"/>
                  </a:endParaRPr>
                </a:p>
              </p:txBody>
            </p:sp>
            <p:sp>
              <p:nvSpPr>
                <p:cNvPr id="15" name="椭圆 14"/>
                <p:cNvSpPr/>
                <p:nvPr/>
              </p:nvSpPr>
              <p:spPr>
                <a:xfrm>
                  <a:off x="392111" y="760414"/>
                  <a:ext cx="3825875" cy="3825878"/>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00">
                    <a:solidFill>
                      <a:srgbClr val="C00000"/>
                    </a:solidFill>
                    <a:latin typeface="+mj-ea"/>
                    <a:ea typeface="+mj-ea"/>
                  </a:endParaRPr>
                </a:p>
              </p:txBody>
            </p:sp>
          </p:grpSp>
        </p:grpSp>
        <p:pic>
          <p:nvPicPr>
            <p:cNvPr id="11" name="Picture 2" descr="C:\Users\Administrator\Desktop\卡通\1 (3).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11919" y="117454"/>
              <a:ext cx="371649" cy="484776"/>
            </a:xfrm>
            <a:prstGeom prst="rect">
              <a:avLst/>
            </a:prstGeom>
            <a:noFill/>
            <a:extLst>
              <a:ext uri="{909E8E84-426E-40DD-AFC4-6F175D3DCCD1}">
                <a14:hiddenFill xmlns:a14="http://schemas.microsoft.com/office/drawing/2010/main" xmlns="">
                  <a:solidFill>
                    <a:srgbClr val="FFFFFF"/>
                  </a:solidFill>
                </a14:hiddenFill>
              </a:ext>
            </a:extLst>
          </p:spPr>
        </p:pic>
      </p:grpSp>
      <p:sp>
        <p:nvSpPr>
          <p:cNvPr id="70657" name="Rectangle 1"/>
          <p:cNvSpPr>
            <a:spLocks noChangeArrowheads="1"/>
          </p:cNvSpPr>
          <p:nvPr/>
        </p:nvSpPr>
        <p:spPr bwMode="auto">
          <a:xfrm>
            <a:off x="214282" y="1071552"/>
            <a:ext cx="8643998" cy="19754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ts val="3000"/>
              </a:lnSpc>
              <a:spcBef>
                <a:spcPct val="0"/>
              </a:spcBef>
              <a:spcAft>
                <a:spcPct val="0"/>
              </a:spcAft>
              <a:buClrTx/>
              <a:buSzTx/>
              <a:buFontTx/>
              <a:buNone/>
              <a:tabLst/>
            </a:pPr>
            <a:r>
              <a:rPr kumimoji="0" lang="zh-CN" altLang="en-US" sz="20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（一）</a:t>
            </a:r>
            <a:r>
              <a:rPr kumimoji="0" lang="zh-CN" sz="20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我是不是应该教会孩子一些小学知识，这样他才能在小学一年级系统地学习中跟得上，甚至领先。</a:t>
            </a:r>
            <a:endParaRPr lang="en-US" altLang="zh-CN" sz="2000" dirty="0" smtClean="0">
              <a:latin typeface="Arial" pitchFamily="34" charset="0"/>
              <a:cs typeface="宋体" pitchFamily="2" charset="-122"/>
            </a:endParaRPr>
          </a:p>
          <a:p>
            <a:pPr marL="0" marR="0" lvl="0" indent="457200" algn="l" defTabSz="914400" rtl="0" eaLnBrk="1" fontAlgn="base" latinLnBrk="0" hangingPunct="1">
              <a:lnSpc>
                <a:spcPts val="3000"/>
              </a:lnSpc>
              <a:spcBef>
                <a:spcPct val="0"/>
              </a:spcBef>
              <a:spcAft>
                <a:spcPct val="0"/>
              </a:spcAft>
              <a:buClrTx/>
              <a:buSzTx/>
              <a:buFontTx/>
              <a:buNone/>
              <a:tabLst/>
            </a:pPr>
            <a:r>
              <a:rPr kumimoji="0" lang="zh-CN" sz="20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（二）你还可能会遇到这样的问题，他在幼儿园里很受老师欢迎，可是小学老师似乎不太看重我的小孩。</a:t>
            </a:r>
            <a:endParaRPr kumimoji="0" lang="zh-CN" sz="20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457200" algn="l" defTabSz="914400" rtl="0" eaLnBrk="0" fontAlgn="base" latinLnBrk="0" hangingPunct="0">
              <a:lnSpc>
                <a:spcPts val="3000"/>
              </a:lnSpc>
              <a:spcBef>
                <a:spcPct val="0"/>
              </a:spcBef>
              <a:spcAft>
                <a:spcPct val="0"/>
              </a:spcAft>
              <a:buClrTx/>
              <a:buSzTx/>
              <a:buFontTx/>
              <a:buNone/>
              <a:tabLst/>
            </a:pPr>
            <a:r>
              <a:rPr kumimoji="0" lang="zh-CN" sz="20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（三）在学校里总与同学间有这样或那样的矛盾，回来就哭。</a:t>
            </a:r>
            <a:endParaRPr kumimoji="0" lang="zh-CN" sz="20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Tree>
  </p:cSld>
  <p:clrMapOvr>
    <a:masterClrMapping/>
  </p:clrMapOvr>
  <mc:AlternateContent xmlns:mc="http://schemas.openxmlformats.org/markup-compatibility/2006">
    <mc:Choice xmlns:p14="http://schemas.microsoft.com/office/powerpoint/2010/main" xmlns="" Requires="p14">
      <p:transition spd="slow" p14:dur="1500" advTm="0">
        <p:random/>
      </p:transition>
    </mc:Choice>
    <mc:Fallback>
      <p:transition spd="slow" advTm="0">
        <p:random/>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8"/>
          <p:cNvGrpSpPr/>
          <p:nvPr/>
        </p:nvGrpSpPr>
        <p:grpSpPr>
          <a:xfrm>
            <a:off x="267439" y="117454"/>
            <a:ext cx="4038936" cy="534343"/>
            <a:chOff x="267439" y="117454"/>
            <a:chExt cx="4038936" cy="534343"/>
          </a:xfrm>
        </p:grpSpPr>
        <p:grpSp>
          <p:nvGrpSpPr>
            <p:cNvPr id="3" name="组合 9"/>
            <p:cNvGrpSpPr/>
            <p:nvPr/>
          </p:nvGrpSpPr>
          <p:grpSpPr>
            <a:xfrm>
              <a:off x="267439" y="135493"/>
              <a:ext cx="4038936" cy="516304"/>
              <a:chOff x="267439" y="135493"/>
              <a:chExt cx="4038936" cy="516304"/>
            </a:xfrm>
          </p:grpSpPr>
          <p:sp>
            <p:nvSpPr>
              <p:cNvPr id="12" name="TextBox 18"/>
              <p:cNvSpPr txBox="1"/>
              <p:nvPr/>
            </p:nvSpPr>
            <p:spPr>
              <a:xfrm>
                <a:off x="827584" y="175102"/>
                <a:ext cx="3478791" cy="450123"/>
              </a:xfrm>
              <a:prstGeom prst="rect">
                <a:avLst/>
              </a:prstGeom>
              <a:noFill/>
            </p:spPr>
            <p:txBody>
              <a:bodyPr wrap="square" rtlCol="0">
                <a:spAutoFit/>
              </a:bodyPr>
              <a:lstStyle/>
              <a:p>
                <a:pPr>
                  <a:lnSpc>
                    <a:spcPct val="130000"/>
                  </a:lnSpc>
                  <a:defRPr/>
                </a:pPr>
                <a:r>
                  <a:rPr lang="zh-CN" altLang="en-US" sz="2000" b="1" dirty="0" smtClean="0"/>
                  <a:t>家庭教育存在的问题</a:t>
                </a:r>
                <a:endParaRPr lang="zh-CN" altLang="en-US" sz="2000" b="1" dirty="0">
                  <a:solidFill>
                    <a:prstClr val="black"/>
                  </a:solidFill>
                  <a:latin typeface="+mj-ea"/>
                  <a:ea typeface="+mj-ea"/>
                </a:endParaRPr>
              </a:p>
            </p:txBody>
          </p:sp>
          <p:grpSp>
            <p:nvGrpSpPr>
              <p:cNvPr id="4" name="组合 12"/>
              <p:cNvGrpSpPr/>
              <p:nvPr/>
            </p:nvGrpSpPr>
            <p:grpSpPr>
              <a:xfrm>
                <a:off x="267439" y="135493"/>
                <a:ext cx="516304" cy="516304"/>
                <a:chOff x="304800" y="673100"/>
                <a:chExt cx="4000500" cy="4000500"/>
              </a:xfrm>
              <a:effectLst>
                <a:outerShdw blurRad="444500" dist="254000" dir="8100000" algn="tr" rotWithShape="0">
                  <a:prstClr val="black">
                    <a:alpha val="50000"/>
                  </a:prstClr>
                </a:outerShdw>
              </a:effectLst>
            </p:grpSpPr>
            <p:sp>
              <p:nvSpPr>
                <p:cNvPr id="14" name="同心圆 13"/>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00">
                    <a:solidFill>
                      <a:srgbClr val="C00000"/>
                    </a:solidFill>
                    <a:latin typeface="+mj-ea"/>
                    <a:ea typeface="+mj-ea"/>
                  </a:endParaRPr>
                </a:p>
              </p:txBody>
            </p:sp>
            <p:sp>
              <p:nvSpPr>
                <p:cNvPr id="15" name="椭圆 14"/>
                <p:cNvSpPr/>
                <p:nvPr/>
              </p:nvSpPr>
              <p:spPr>
                <a:xfrm>
                  <a:off x="392111" y="760414"/>
                  <a:ext cx="3825875" cy="3825878"/>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00">
                    <a:solidFill>
                      <a:srgbClr val="C00000"/>
                    </a:solidFill>
                    <a:latin typeface="+mj-ea"/>
                    <a:ea typeface="+mj-ea"/>
                  </a:endParaRPr>
                </a:p>
              </p:txBody>
            </p:sp>
          </p:grpSp>
        </p:grpSp>
        <p:pic>
          <p:nvPicPr>
            <p:cNvPr id="11" name="Picture 2" descr="C:\Users\Administrator\Desktop\卡通\1 (3).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11919" y="117454"/>
              <a:ext cx="371649" cy="484776"/>
            </a:xfrm>
            <a:prstGeom prst="rect">
              <a:avLst/>
            </a:prstGeom>
            <a:noFill/>
            <a:extLst>
              <a:ext uri="{909E8E84-426E-40DD-AFC4-6F175D3DCCD1}">
                <a14:hiddenFill xmlns:a14="http://schemas.microsoft.com/office/drawing/2010/main" xmlns="">
                  <a:solidFill>
                    <a:srgbClr val="FFFFFF"/>
                  </a:solidFill>
                </a14:hiddenFill>
              </a:ext>
            </a:extLst>
          </p:spPr>
        </p:pic>
      </p:grpSp>
      <p:sp>
        <p:nvSpPr>
          <p:cNvPr id="70657" name="Rectangle 1"/>
          <p:cNvSpPr>
            <a:spLocks noChangeArrowheads="1"/>
          </p:cNvSpPr>
          <p:nvPr/>
        </p:nvSpPr>
        <p:spPr bwMode="auto">
          <a:xfrm>
            <a:off x="428596" y="928676"/>
            <a:ext cx="8215370" cy="21698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77800" algn="l" defTabSz="914400" rtl="0" eaLnBrk="1" fontAlgn="base" latinLnBrk="0" hangingPunct="1">
              <a:lnSpc>
                <a:spcPct val="100000"/>
              </a:lnSpc>
              <a:spcBef>
                <a:spcPct val="0"/>
              </a:spcBef>
              <a:spcAft>
                <a:spcPct val="0"/>
              </a:spcAft>
              <a:buClrTx/>
              <a:buSzTx/>
              <a:buFontTx/>
              <a:buNone/>
              <a:tabLst/>
            </a:pPr>
            <a:endParaRPr kumimoji="0" lang="zh-CN" sz="10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355600" algn="l" defTabSz="914400" rtl="0" eaLnBrk="0" fontAlgn="base" latinLnBrk="0" hangingPunct="0">
              <a:lnSpc>
                <a:spcPts val="3000"/>
              </a:lnSpc>
              <a:spcBef>
                <a:spcPct val="0"/>
              </a:spcBef>
              <a:spcAft>
                <a:spcPct val="0"/>
              </a:spcAft>
              <a:buClrTx/>
              <a:buSzTx/>
              <a:buFontTx/>
              <a:buNone/>
              <a:tabLst/>
            </a:pPr>
            <a:r>
              <a:rPr kumimoji="0" lang="zh-CN" sz="20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（四）我都不知道怎么教他做作业，因为我都不懂。</a:t>
            </a:r>
            <a:endParaRPr kumimoji="0" lang="zh-CN" sz="20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355600" algn="l" defTabSz="914400" rtl="0" eaLnBrk="0" fontAlgn="base" latinLnBrk="0" hangingPunct="0">
              <a:lnSpc>
                <a:spcPts val="3000"/>
              </a:lnSpc>
              <a:spcBef>
                <a:spcPct val="0"/>
              </a:spcBef>
              <a:spcAft>
                <a:spcPct val="0"/>
              </a:spcAft>
              <a:buClrTx/>
              <a:buSzTx/>
              <a:buFontTx/>
              <a:buNone/>
              <a:tabLst/>
            </a:pPr>
            <a:r>
              <a:rPr kumimoji="0" lang="zh-CN" sz="20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（五）孩子变得脾气暴躁，有时不想上学。</a:t>
            </a:r>
            <a:endParaRPr kumimoji="0" lang="zh-CN" sz="20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355600" algn="l" defTabSz="914400" rtl="0" eaLnBrk="0" fontAlgn="base" latinLnBrk="0" hangingPunct="0">
              <a:lnSpc>
                <a:spcPts val="3000"/>
              </a:lnSpc>
              <a:spcBef>
                <a:spcPct val="0"/>
              </a:spcBef>
              <a:spcAft>
                <a:spcPct val="0"/>
              </a:spcAft>
              <a:buClrTx/>
              <a:buSzTx/>
              <a:buFontTx/>
              <a:buNone/>
              <a:tabLst/>
            </a:pPr>
            <a:r>
              <a:rPr kumimoji="0" lang="zh-CN" sz="20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（六）孩子上小学后，好像变瘦了。</a:t>
            </a:r>
            <a:endParaRPr kumimoji="0" lang="zh-CN" sz="20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355600" algn="l" defTabSz="914400" rtl="0" eaLnBrk="0" fontAlgn="base" latinLnBrk="0" hangingPunct="0">
              <a:lnSpc>
                <a:spcPts val="3000"/>
              </a:lnSpc>
              <a:spcBef>
                <a:spcPct val="0"/>
              </a:spcBef>
              <a:spcAft>
                <a:spcPct val="0"/>
              </a:spcAft>
              <a:buClrTx/>
              <a:buSzTx/>
              <a:buFontTx/>
              <a:buNone/>
              <a:tabLst/>
            </a:pPr>
            <a:r>
              <a:rPr kumimoji="0" lang="zh-CN" sz="20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（七）在孩子面前谈论入小学的事情，要用愉快的语调</a:t>
            </a:r>
            <a:r>
              <a:rPr kumimoji="0" lang="zh-CN" sz="20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a:t>
            </a:r>
            <a:endParaRPr kumimoji="0" lang="en-US" altLang="zh-CN" sz="2000" b="0" i="0" u="none" strike="noStrike" cap="none" normalizeH="0" baseline="0" dirty="0" smtClean="0">
              <a:ln>
                <a:noFill/>
              </a:ln>
              <a:solidFill>
                <a:schemeClr val="tx1"/>
              </a:solidFill>
              <a:effectLst/>
              <a:latin typeface="Calibri" pitchFamily="34" charset="0"/>
              <a:ea typeface="宋体" pitchFamily="2" charset="-122"/>
              <a:cs typeface="宋体" pitchFamily="2" charset="-122"/>
            </a:endParaRPr>
          </a:p>
          <a:p>
            <a:pPr marL="0" marR="0" lvl="0" indent="355600" algn="l" defTabSz="914400" rtl="0" eaLnBrk="0" fontAlgn="base" latinLnBrk="0" hangingPunct="0">
              <a:lnSpc>
                <a:spcPts val="3000"/>
              </a:lnSpc>
              <a:spcBef>
                <a:spcPct val="0"/>
              </a:spcBef>
              <a:spcAft>
                <a:spcPct val="0"/>
              </a:spcAft>
              <a:buClrTx/>
              <a:buSzTx/>
              <a:buFontTx/>
              <a:buNone/>
              <a:tabLst/>
            </a:pPr>
            <a:r>
              <a:rPr lang="en-US" altLang="zh-CN" sz="2000" dirty="0" smtClean="0">
                <a:cs typeface="宋体" pitchFamily="2" charset="-122"/>
              </a:rPr>
              <a:t> </a:t>
            </a:r>
            <a:r>
              <a:rPr lang="en-US" altLang="zh-CN" sz="2000" dirty="0" smtClean="0">
                <a:cs typeface="宋体" pitchFamily="2" charset="-122"/>
              </a:rPr>
              <a:t>  </a:t>
            </a:r>
            <a:r>
              <a:rPr lang="zh-CN" altLang="en-US" sz="2000" dirty="0" smtClean="0">
                <a:cs typeface="宋体" pitchFamily="2" charset="-122"/>
              </a:rPr>
              <a:t>和孩子共同成长</a:t>
            </a:r>
            <a:r>
              <a:rPr lang="en-US" altLang="zh-CN" sz="2000" dirty="0" smtClean="0">
                <a:cs typeface="宋体" pitchFamily="2" charset="-122"/>
              </a:rPr>
              <a:t>……</a:t>
            </a:r>
            <a:endParaRPr kumimoji="0" lang="zh-CN" sz="20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Tree>
  </p:cSld>
  <p:clrMapOvr>
    <a:masterClrMapping/>
  </p:clrMapOvr>
  <mc:AlternateContent xmlns:mc="http://schemas.openxmlformats.org/markup-compatibility/2006">
    <mc:Choice xmlns:p14="http://schemas.microsoft.com/office/powerpoint/2010/main" xmlns="" Requires="p14">
      <p:transition spd="slow" p14:dur="1500" advTm="0">
        <p:random/>
      </p:transition>
    </mc:Choice>
    <mc:Fallback>
      <p:transition spd="slow" advTm="0">
        <p:random/>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1"/>
          <p:cNvSpPr>
            <a:spLocks noChangeArrowheads="1"/>
          </p:cNvSpPr>
          <p:nvPr/>
        </p:nvSpPr>
        <p:spPr bwMode="auto">
          <a:xfrm>
            <a:off x="428596" y="857238"/>
            <a:ext cx="8429684"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5600" algn="l" defTabSz="914400" rtl="0" eaLnBrk="1" fontAlgn="base" latinLnBrk="0" hangingPunct="1">
              <a:lnSpc>
                <a:spcPts val="3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   </a:t>
            </a:r>
            <a:r>
              <a:rPr kumimoji="0" lang="zh-CN" sz="20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陪伴</a:t>
            </a:r>
            <a:r>
              <a:rPr kumimoji="0" lang="zh-CN" sz="20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孩子一路走来的是父母，因此，最需要“衔接”的是家长，父母的良好开端是成功的一半</a:t>
            </a:r>
            <a:r>
              <a:rPr kumimoji="0" lang="en-US" altLang="zh-CN" sz="20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a:t>
            </a:r>
            <a:r>
              <a:rPr kumimoji="0" lang="zh-CN" altLang="en-US" sz="20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幼小衔接的提出是教育的需要，支持幼儿园开展幼小衔接活动，让孩子参与各种适应性的活动。如参观小学校、听讲座</a:t>
            </a:r>
            <a:r>
              <a:rPr kumimoji="0" lang="zh-CN" altLang="en-US" sz="20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、与小学</a:t>
            </a:r>
            <a:r>
              <a:rPr kumimoji="0" lang="zh-CN" altLang="en-US" sz="20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开展互动活动等。</a:t>
            </a:r>
            <a:endParaRPr kumimoji="0" lang="zh-CN" altLang="en-US" sz="20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355600" algn="l" defTabSz="914400" rtl="0" eaLnBrk="0" fontAlgn="base" latinLnBrk="0" hangingPunct="0">
              <a:lnSpc>
                <a:spcPts val="3000"/>
              </a:lnSpc>
              <a:spcBef>
                <a:spcPct val="0"/>
              </a:spcBef>
              <a:spcAft>
                <a:spcPct val="0"/>
              </a:spcAft>
              <a:buClrTx/>
              <a:buSzTx/>
              <a:buFontTx/>
              <a:buNone/>
              <a:tabLst/>
            </a:pPr>
            <a:r>
              <a:rPr kumimoji="0" lang="zh-CN" altLang="en-US" sz="2000" b="0" i="0" u="none" strike="noStrike" cap="none" normalizeH="0" baseline="0" dirty="0" smtClean="0">
                <a:ln>
                  <a:noFill/>
                </a:ln>
                <a:solidFill>
                  <a:schemeClr val="tx1"/>
                </a:solidFill>
                <a:effectLst/>
                <a:latin typeface="Arial" pitchFamily="34" charset="0"/>
                <a:ea typeface="宋体" pitchFamily="2" charset="-122"/>
                <a:cs typeface="宋体" pitchFamily="2" charset="-122"/>
              </a:rPr>
              <a:t>  总之</a:t>
            </a:r>
            <a:r>
              <a:rPr kumimoji="0" lang="zh-CN" altLang="en-US" sz="2000" b="0" i="0" u="none" strike="noStrike" cap="none" normalizeH="0" baseline="0" dirty="0" smtClean="0">
                <a:ln>
                  <a:noFill/>
                </a:ln>
                <a:solidFill>
                  <a:schemeClr val="tx1"/>
                </a:solidFill>
                <a:effectLst/>
                <a:latin typeface="Arial" pitchFamily="34" charset="0"/>
                <a:ea typeface="宋体" pitchFamily="2" charset="-122"/>
                <a:cs typeface="宋体" pitchFamily="2" charset="-122"/>
              </a:rPr>
              <a:t>，我们以游戏引导坚持练习</a:t>
            </a:r>
            <a:r>
              <a:rPr kumimoji="0" lang="zh-CN" altLang="en-US" sz="2000" b="0" i="0" u="none" strike="noStrike" cap="none" normalizeH="0" baseline="0" dirty="0" smtClean="0">
                <a:ln>
                  <a:noFill/>
                </a:ln>
                <a:solidFill>
                  <a:schemeClr val="tx1"/>
                </a:solidFill>
                <a:effectLst/>
                <a:latin typeface="Arial" pitchFamily="34" charset="0"/>
                <a:ea typeface="宋体" pitchFamily="2" charset="-122"/>
                <a:cs typeface="宋体" pitchFamily="2" charset="-122"/>
              </a:rPr>
              <a:t>，不断</a:t>
            </a:r>
            <a:r>
              <a:rPr kumimoji="0" lang="zh-CN" altLang="en-US" sz="2000" b="0" i="0" u="none" strike="noStrike" cap="none" normalizeH="0" baseline="0" dirty="0" smtClean="0">
                <a:ln>
                  <a:noFill/>
                </a:ln>
                <a:solidFill>
                  <a:schemeClr val="tx1"/>
                </a:solidFill>
                <a:effectLst/>
                <a:latin typeface="Arial" pitchFamily="34" charset="0"/>
                <a:ea typeface="宋体" pitchFamily="2" charset="-122"/>
                <a:cs typeface="宋体" pitchFamily="2" charset="-122"/>
              </a:rPr>
              <a:t>地在实践中得以形成良好的习惯。从幼儿园到小学要平缓衔接，包括幼儿的习惯养成、心理适应和学习适应等方面，养成良好的学习品质比知识技能的准备更重要。让我们家园携手，助力幼儿顺利过渡到小学阶段吧！ </a:t>
            </a:r>
          </a:p>
        </p:txBody>
      </p:sp>
      <p:grpSp>
        <p:nvGrpSpPr>
          <p:cNvPr id="4" name="组合 8"/>
          <p:cNvGrpSpPr/>
          <p:nvPr/>
        </p:nvGrpSpPr>
        <p:grpSpPr>
          <a:xfrm>
            <a:off x="267439" y="117454"/>
            <a:ext cx="4038936" cy="534343"/>
            <a:chOff x="267439" y="117454"/>
            <a:chExt cx="4038936" cy="534343"/>
          </a:xfrm>
        </p:grpSpPr>
        <p:grpSp>
          <p:nvGrpSpPr>
            <p:cNvPr id="5" name="组合 9"/>
            <p:cNvGrpSpPr/>
            <p:nvPr/>
          </p:nvGrpSpPr>
          <p:grpSpPr>
            <a:xfrm>
              <a:off x="267439" y="135493"/>
              <a:ext cx="4038936" cy="516304"/>
              <a:chOff x="267439" y="135493"/>
              <a:chExt cx="4038936" cy="516304"/>
            </a:xfrm>
          </p:grpSpPr>
          <p:sp>
            <p:nvSpPr>
              <p:cNvPr id="7" name="TextBox 18"/>
              <p:cNvSpPr txBox="1"/>
              <p:nvPr/>
            </p:nvSpPr>
            <p:spPr>
              <a:xfrm>
                <a:off x="827584" y="175102"/>
                <a:ext cx="3478791" cy="450123"/>
              </a:xfrm>
              <a:prstGeom prst="rect">
                <a:avLst/>
              </a:prstGeom>
              <a:noFill/>
            </p:spPr>
            <p:txBody>
              <a:bodyPr wrap="square" rtlCol="0">
                <a:spAutoFit/>
              </a:bodyPr>
              <a:lstStyle/>
              <a:p>
                <a:pPr>
                  <a:lnSpc>
                    <a:spcPct val="130000"/>
                  </a:lnSpc>
                  <a:defRPr/>
                </a:pPr>
                <a:r>
                  <a:rPr lang="zh-CN" altLang="en-US" sz="2000" b="1" dirty="0" smtClean="0">
                    <a:solidFill>
                      <a:prstClr val="black"/>
                    </a:solidFill>
                    <a:latin typeface="+mj-ea"/>
                    <a:ea typeface="+mj-ea"/>
                  </a:rPr>
                  <a:t>结束语</a:t>
                </a:r>
                <a:r>
                  <a:rPr lang="en-US" altLang="zh-CN" sz="2000" b="1" dirty="0" smtClean="0">
                    <a:solidFill>
                      <a:prstClr val="black"/>
                    </a:solidFill>
                    <a:latin typeface="+mj-ea"/>
                    <a:ea typeface="+mj-ea"/>
                  </a:rPr>
                  <a:t>——</a:t>
                </a:r>
                <a:endParaRPr lang="zh-CN" altLang="en-US" sz="2000" b="1" dirty="0">
                  <a:solidFill>
                    <a:prstClr val="black"/>
                  </a:solidFill>
                  <a:latin typeface="+mj-ea"/>
                  <a:ea typeface="+mj-ea"/>
                </a:endParaRPr>
              </a:p>
            </p:txBody>
          </p:sp>
          <p:grpSp>
            <p:nvGrpSpPr>
              <p:cNvPr id="8" name="组合 12"/>
              <p:cNvGrpSpPr/>
              <p:nvPr/>
            </p:nvGrpSpPr>
            <p:grpSpPr>
              <a:xfrm>
                <a:off x="267439" y="135493"/>
                <a:ext cx="516304" cy="516304"/>
                <a:chOff x="304800" y="673100"/>
                <a:chExt cx="4000500" cy="4000500"/>
              </a:xfrm>
              <a:effectLst>
                <a:outerShdw blurRad="444500" dist="254000" dir="8100000" algn="tr" rotWithShape="0">
                  <a:prstClr val="black">
                    <a:alpha val="50000"/>
                  </a:prstClr>
                </a:outerShdw>
              </a:effectLst>
            </p:grpSpPr>
            <p:sp>
              <p:nvSpPr>
                <p:cNvPr id="9" name="同心圆 8"/>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00">
                    <a:solidFill>
                      <a:srgbClr val="C00000"/>
                    </a:solidFill>
                    <a:latin typeface="+mj-ea"/>
                    <a:ea typeface="+mj-ea"/>
                  </a:endParaRPr>
                </a:p>
              </p:txBody>
            </p:sp>
            <p:sp>
              <p:nvSpPr>
                <p:cNvPr id="10" name="椭圆 9"/>
                <p:cNvSpPr/>
                <p:nvPr/>
              </p:nvSpPr>
              <p:spPr>
                <a:xfrm>
                  <a:off x="392111" y="760414"/>
                  <a:ext cx="3825875" cy="3825878"/>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00">
                    <a:solidFill>
                      <a:srgbClr val="C00000"/>
                    </a:solidFill>
                    <a:latin typeface="+mj-ea"/>
                    <a:ea typeface="+mj-ea"/>
                  </a:endParaRPr>
                </a:p>
              </p:txBody>
            </p:sp>
          </p:grpSp>
        </p:grpSp>
        <p:pic>
          <p:nvPicPr>
            <p:cNvPr id="6" name="Picture 2" descr="C:\Users\Administrator\Desktop\卡通\1 (3).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11919" y="117454"/>
              <a:ext cx="371649" cy="484776"/>
            </a:xfrm>
            <a:prstGeom prst="rect">
              <a:avLst/>
            </a:prstGeom>
            <a:noFill/>
            <a:extLst>
              <a:ext uri="{909E8E84-426E-40DD-AFC4-6F175D3DCCD1}">
                <a14:hiddenFill xmlns:a14="http://schemas.microsoft.com/office/drawing/2010/main" xmlns="">
                  <a:solidFill>
                    <a:srgbClr val="FFFFFF"/>
                  </a:solidFill>
                </a14:hiddenFill>
              </a:ext>
            </a:extLst>
          </p:spPr>
        </p:pic>
      </p:grpSp>
    </p:spTree>
  </p:cSld>
  <p:clrMapOvr>
    <a:masterClrMapping/>
  </p:clrMapOvr>
  <mc:AlternateContent xmlns:mc="http://schemas.openxmlformats.org/markup-compatibility/2006">
    <mc:Choice xmlns:p14="http://schemas.microsoft.com/office/powerpoint/2010/main" xmlns="" Requires="p14">
      <p:transition spd="med" p14:dur="700" advClick="0" advTm="0">
        <p:fade/>
      </p:transition>
    </mc:Choice>
    <mc:Fallback>
      <p:transition spd="med" advClick="0" advTm="0">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矩形 12"/>
          <p:cNvSpPr/>
          <p:nvPr/>
        </p:nvSpPr>
        <p:spPr>
          <a:xfrm>
            <a:off x="130002" y="165609"/>
            <a:ext cx="8884723" cy="48544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矩形 25"/>
          <p:cNvSpPr/>
          <p:nvPr/>
        </p:nvSpPr>
        <p:spPr>
          <a:xfrm>
            <a:off x="3923928" y="1291158"/>
            <a:ext cx="5090797" cy="1106457"/>
          </a:xfrm>
          <a:prstGeom prst="rect">
            <a:avLst/>
          </a:prstGeom>
        </p:spPr>
        <p:txBody>
          <a:bodyPr wrap="square">
            <a:spAutoFit/>
            <a:scene3d>
              <a:camera prst="orthographicFront"/>
              <a:lightRig rig="threePt" dir="t"/>
            </a:scene3d>
            <a:sp3d contourW="12700"/>
          </a:bodyPr>
          <a:lstStyle/>
          <a:p>
            <a:pPr>
              <a:lnSpc>
                <a:spcPct val="120000"/>
              </a:lnSpc>
            </a:pPr>
            <a:r>
              <a:rPr lang="zh-CN" altLang="en-US" sz="6000" b="1" dirty="0" smtClean="0">
                <a:solidFill>
                  <a:schemeClr val="tx1">
                    <a:lumMod val="75000"/>
                    <a:lumOff val="25000"/>
                  </a:schemeClr>
                </a:solidFill>
                <a:latin typeface="+mn-ea"/>
                <a:ea typeface="+mn-ea"/>
              </a:rPr>
              <a:t>感谢您的聆听！</a:t>
            </a:r>
            <a:endParaRPr lang="zh-CN" altLang="en-US" sz="6000" b="1" dirty="0">
              <a:solidFill>
                <a:schemeClr val="tx1">
                  <a:lumMod val="75000"/>
                  <a:lumOff val="25000"/>
                </a:schemeClr>
              </a:solidFill>
              <a:latin typeface="+mn-ea"/>
              <a:ea typeface="+mn-ea"/>
            </a:endParaRPr>
          </a:p>
        </p:txBody>
      </p:sp>
      <p:cxnSp>
        <p:nvCxnSpPr>
          <p:cNvPr id="30" name="直接连接符 29"/>
          <p:cNvCxnSpPr/>
          <p:nvPr/>
        </p:nvCxnSpPr>
        <p:spPr>
          <a:xfrm>
            <a:off x="4030394" y="2422663"/>
            <a:ext cx="4592114" cy="7197"/>
          </a:xfrm>
          <a:prstGeom prst="line">
            <a:avLst/>
          </a:prstGeom>
          <a:ln w="762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7" name="椭圆 33"/>
          <p:cNvSpPr/>
          <p:nvPr/>
        </p:nvSpPr>
        <p:spPr>
          <a:xfrm>
            <a:off x="4486486" y="3376305"/>
            <a:ext cx="243537" cy="243170"/>
          </a:xfrm>
          <a:custGeom>
            <a:avLst/>
            <a:gdLst>
              <a:gd name="connsiteX0" fmla="*/ 497258 w 607634"/>
              <a:gd name="connsiteY0" fmla="*/ 328620 h 606719"/>
              <a:gd name="connsiteX1" fmla="*/ 544969 w 607634"/>
              <a:gd name="connsiteY1" fmla="*/ 350839 h 606719"/>
              <a:gd name="connsiteX2" fmla="*/ 543545 w 607634"/>
              <a:gd name="connsiteY2" fmla="*/ 393856 h 606719"/>
              <a:gd name="connsiteX3" fmla="*/ 541230 w 607634"/>
              <a:gd name="connsiteY3" fmla="*/ 396167 h 606719"/>
              <a:gd name="connsiteX4" fmla="*/ 540607 w 607634"/>
              <a:gd name="connsiteY4" fmla="*/ 409588 h 606719"/>
              <a:gd name="connsiteX5" fmla="*/ 545236 w 607634"/>
              <a:gd name="connsiteY5" fmla="*/ 413676 h 606719"/>
              <a:gd name="connsiteX6" fmla="*/ 550933 w 607634"/>
              <a:gd name="connsiteY6" fmla="*/ 432074 h 606719"/>
              <a:gd name="connsiteX7" fmla="*/ 548173 w 607634"/>
              <a:gd name="connsiteY7" fmla="*/ 454116 h 606719"/>
              <a:gd name="connsiteX8" fmla="*/ 535534 w 607634"/>
              <a:gd name="connsiteY8" fmla="*/ 472158 h 606719"/>
              <a:gd name="connsiteX9" fmla="*/ 515684 w 607634"/>
              <a:gd name="connsiteY9" fmla="*/ 511353 h 606719"/>
              <a:gd name="connsiteX10" fmla="*/ 517286 w 607634"/>
              <a:gd name="connsiteY10" fmla="*/ 517663 h 606719"/>
              <a:gd name="connsiteX11" fmla="*/ 555295 w 607634"/>
              <a:gd name="connsiteY11" fmla="*/ 527173 h 606719"/>
              <a:gd name="connsiteX12" fmla="*/ 607634 w 607634"/>
              <a:gd name="connsiteY12" fmla="*/ 594009 h 606719"/>
              <a:gd name="connsiteX13" fmla="*/ 594905 w 607634"/>
              <a:gd name="connsiteY13" fmla="*/ 606719 h 606719"/>
              <a:gd name="connsiteX14" fmla="*/ 341752 w 607634"/>
              <a:gd name="connsiteY14" fmla="*/ 606719 h 606719"/>
              <a:gd name="connsiteX15" fmla="*/ 329112 w 607634"/>
              <a:gd name="connsiteY15" fmla="*/ 594098 h 606719"/>
              <a:gd name="connsiteX16" fmla="*/ 381363 w 607634"/>
              <a:gd name="connsiteY16" fmla="*/ 527173 h 606719"/>
              <a:gd name="connsiteX17" fmla="*/ 419372 w 607634"/>
              <a:gd name="connsiteY17" fmla="*/ 517663 h 606719"/>
              <a:gd name="connsiteX18" fmla="*/ 421241 w 607634"/>
              <a:gd name="connsiteY18" fmla="*/ 510286 h 606719"/>
              <a:gd name="connsiteX19" fmla="*/ 402459 w 607634"/>
              <a:gd name="connsiteY19" fmla="*/ 472513 h 606719"/>
              <a:gd name="connsiteX20" fmla="*/ 388484 w 607634"/>
              <a:gd name="connsiteY20" fmla="*/ 454116 h 606719"/>
              <a:gd name="connsiteX21" fmla="*/ 385725 w 607634"/>
              <a:gd name="connsiteY21" fmla="*/ 432074 h 606719"/>
              <a:gd name="connsiteX22" fmla="*/ 391510 w 607634"/>
              <a:gd name="connsiteY22" fmla="*/ 413587 h 606719"/>
              <a:gd name="connsiteX23" fmla="*/ 396584 w 607634"/>
              <a:gd name="connsiteY23" fmla="*/ 409232 h 606719"/>
              <a:gd name="connsiteX24" fmla="*/ 395071 w 607634"/>
              <a:gd name="connsiteY24" fmla="*/ 390746 h 606719"/>
              <a:gd name="connsiteX25" fmla="*/ 453375 w 607634"/>
              <a:gd name="connsiteY25" fmla="*/ 339641 h 606719"/>
              <a:gd name="connsiteX26" fmla="*/ 497258 w 607634"/>
              <a:gd name="connsiteY26" fmla="*/ 328620 h 606719"/>
              <a:gd name="connsiteX27" fmla="*/ 316494 w 607634"/>
              <a:gd name="connsiteY27" fmla="*/ 278076 h 606719"/>
              <a:gd name="connsiteX28" fmla="*/ 300206 w 607634"/>
              <a:gd name="connsiteY28" fmla="*/ 281898 h 606719"/>
              <a:gd name="connsiteX29" fmla="*/ 325395 w 607634"/>
              <a:gd name="connsiteY29" fmla="*/ 307050 h 606719"/>
              <a:gd name="connsiteX30" fmla="*/ 325395 w 607634"/>
              <a:gd name="connsiteY30" fmla="*/ 324913 h 606719"/>
              <a:gd name="connsiteX31" fmla="*/ 316494 w 607634"/>
              <a:gd name="connsiteY31" fmla="*/ 328646 h 606719"/>
              <a:gd name="connsiteX32" fmla="*/ 307505 w 607634"/>
              <a:gd name="connsiteY32" fmla="*/ 324913 h 606719"/>
              <a:gd name="connsiteX33" fmla="*/ 282316 w 607634"/>
              <a:gd name="connsiteY33" fmla="*/ 299762 h 606719"/>
              <a:gd name="connsiteX34" fmla="*/ 278489 w 607634"/>
              <a:gd name="connsiteY34" fmla="*/ 316026 h 606719"/>
              <a:gd name="connsiteX35" fmla="*/ 316494 w 607634"/>
              <a:gd name="connsiteY35" fmla="*/ 353887 h 606719"/>
              <a:gd name="connsiteX36" fmla="*/ 354411 w 607634"/>
              <a:gd name="connsiteY36" fmla="*/ 316026 h 606719"/>
              <a:gd name="connsiteX37" fmla="*/ 316494 w 607634"/>
              <a:gd name="connsiteY37" fmla="*/ 278076 h 606719"/>
              <a:gd name="connsiteX38" fmla="*/ 175289 w 607634"/>
              <a:gd name="connsiteY38" fmla="*/ 238820 h 606719"/>
              <a:gd name="connsiteX39" fmla="*/ 184947 w 607634"/>
              <a:gd name="connsiteY39" fmla="*/ 239342 h 606719"/>
              <a:gd name="connsiteX40" fmla="*/ 190911 w 607634"/>
              <a:gd name="connsiteY40" fmla="*/ 256137 h 606719"/>
              <a:gd name="connsiteX41" fmla="*/ 177202 w 607634"/>
              <a:gd name="connsiteY41" fmla="*/ 315941 h 606719"/>
              <a:gd name="connsiteX42" fmla="*/ 348911 w 607634"/>
              <a:gd name="connsiteY42" fmla="*/ 451012 h 606719"/>
              <a:gd name="connsiteX43" fmla="*/ 364133 w 607634"/>
              <a:gd name="connsiteY43" fmla="*/ 460431 h 606719"/>
              <a:gd name="connsiteX44" fmla="*/ 354786 w 607634"/>
              <a:gd name="connsiteY44" fmla="*/ 475626 h 606719"/>
              <a:gd name="connsiteX45" fmla="*/ 316510 w 607634"/>
              <a:gd name="connsiteY45" fmla="*/ 480336 h 606719"/>
              <a:gd name="connsiteX46" fmla="*/ 151922 w 607634"/>
              <a:gd name="connsiteY46" fmla="*/ 316030 h 606719"/>
              <a:gd name="connsiteX47" fmla="*/ 168034 w 607634"/>
              <a:gd name="connsiteY47" fmla="*/ 245296 h 606719"/>
              <a:gd name="connsiteX48" fmla="*/ 175289 w 607634"/>
              <a:gd name="connsiteY48" fmla="*/ 238820 h 606719"/>
              <a:gd name="connsiteX49" fmla="*/ 102834 w 607634"/>
              <a:gd name="connsiteY49" fmla="*/ 164298 h 606719"/>
              <a:gd name="connsiteX50" fmla="*/ 112334 w 607634"/>
              <a:gd name="connsiteY50" fmla="*/ 166119 h 606719"/>
              <a:gd name="connsiteX51" fmla="*/ 115894 w 607634"/>
              <a:gd name="connsiteY51" fmla="*/ 183626 h 606719"/>
              <a:gd name="connsiteX52" fmla="*/ 75936 w 607634"/>
              <a:gd name="connsiteY52" fmla="*/ 316038 h 606719"/>
              <a:gd name="connsiteX53" fmla="*/ 295840 w 607634"/>
              <a:gd name="connsiteY53" fmla="*/ 555090 h 606719"/>
              <a:gd name="connsiteX54" fmla="*/ 307409 w 607634"/>
              <a:gd name="connsiteY54" fmla="*/ 568775 h 606719"/>
              <a:gd name="connsiteX55" fmla="*/ 294772 w 607634"/>
              <a:gd name="connsiteY55" fmla="*/ 580328 h 606719"/>
              <a:gd name="connsiteX56" fmla="*/ 293704 w 607634"/>
              <a:gd name="connsiteY56" fmla="*/ 580328 h 606719"/>
              <a:gd name="connsiteX57" fmla="*/ 50661 w 607634"/>
              <a:gd name="connsiteY57" fmla="*/ 316038 h 606719"/>
              <a:gd name="connsiteX58" fmla="*/ 94802 w 607634"/>
              <a:gd name="connsiteY58" fmla="*/ 169674 h 606719"/>
              <a:gd name="connsiteX59" fmla="*/ 102834 w 607634"/>
              <a:gd name="connsiteY59" fmla="*/ 164298 h 606719"/>
              <a:gd name="connsiteX60" fmla="*/ 316510 w 607634"/>
              <a:gd name="connsiteY60" fmla="*/ 151713 h 606719"/>
              <a:gd name="connsiteX61" fmla="*/ 479124 w 607634"/>
              <a:gd name="connsiteY61" fmla="*/ 292417 h 606719"/>
              <a:gd name="connsiteX62" fmla="*/ 468443 w 607634"/>
              <a:gd name="connsiteY62" fmla="*/ 306727 h 606719"/>
              <a:gd name="connsiteX63" fmla="*/ 466574 w 607634"/>
              <a:gd name="connsiteY63" fmla="*/ 306816 h 606719"/>
              <a:gd name="connsiteX64" fmla="*/ 454113 w 607634"/>
              <a:gd name="connsiteY64" fmla="*/ 295972 h 606719"/>
              <a:gd name="connsiteX65" fmla="*/ 316510 w 607634"/>
              <a:gd name="connsiteY65" fmla="*/ 176956 h 606719"/>
              <a:gd name="connsiteX66" fmla="*/ 256609 w 607634"/>
              <a:gd name="connsiteY66" fmla="*/ 190644 h 606719"/>
              <a:gd name="connsiteX67" fmla="*/ 239697 w 607634"/>
              <a:gd name="connsiteY67" fmla="*/ 184689 h 606719"/>
              <a:gd name="connsiteX68" fmla="*/ 245661 w 607634"/>
              <a:gd name="connsiteY68" fmla="*/ 167890 h 606719"/>
              <a:gd name="connsiteX69" fmla="*/ 316510 w 607634"/>
              <a:gd name="connsiteY69" fmla="*/ 151713 h 606719"/>
              <a:gd name="connsiteX70" fmla="*/ 316477 w 607634"/>
              <a:gd name="connsiteY70" fmla="*/ 50592 h 606719"/>
              <a:gd name="connsiteX71" fmla="*/ 582230 w 607634"/>
              <a:gd name="connsiteY71" fmla="*/ 316062 h 606719"/>
              <a:gd name="connsiteX72" fmla="*/ 582141 w 607634"/>
              <a:gd name="connsiteY72" fmla="*/ 319350 h 606719"/>
              <a:gd name="connsiteX73" fmla="*/ 569325 w 607634"/>
              <a:gd name="connsiteY73" fmla="*/ 332148 h 606719"/>
              <a:gd name="connsiteX74" fmla="*/ 568880 w 607634"/>
              <a:gd name="connsiteY74" fmla="*/ 332148 h 606719"/>
              <a:gd name="connsiteX75" fmla="*/ 556687 w 607634"/>
              <a:gd name="connsiteY75" fmla="*/ 320416 h 606719"/>
              <a:gd name="connsiteX76" fmla="*/ 556865 w 607634"/>
              <a:gd name="connsiteY76" fmla="*/ 317661 h 606719"/>
              <a:gd name="connsiteX77" fmla="*/ 316477 w 607634"/>
              <a:gd name="connsiteY77" fmla="*/ 75832 h 606719"/>
              <a:gd name="connsiteX78" fmla="*/ 183956 w 607634"/>
              <a:gd name="connsiteY78" fmla="*/ 115737 h 606719"/>
              <a:gd name="connsiteX79" fmla="*/ 166334 w 607634"/>
              <a:gd name="connsiteY79" fmla="*/ 112182 h 606719"/>
              <a:gd name="connsiteX80" fmla="*/ 169894 w 607634"/>
              <a:gd name="connsiteY80" fmla="*/ 94674 h 606719"/>
              <a:gd name="connsiteX81" fmla="*/ 316477 w 607634"/>
              <a:gd name="connsiteY81" fmla="*/ 50592 h 606719"/>
              <a:gd name="connsiteX82" fmla="*/ 58464 w 607634"/>
              <a:gd name="connsiteY82" fmla="*/ 964 h 606719"/>
              <a:gd name="connsiteX83" fmla="*/ 72260 w 607634"/>
              <a:gd name="connsiteY83" fmla="*/ 3719 h 606719"/>
              <a:gd name="connsiteX84" fmla="*/ 122905 w 607634"/>
              <a:gd name="connsiteY84" fmla="*/ 54289 h 606719"/>
              <a:gd name="connsiteX85" fmla="*/ 126554 w 607634"/>
              <a:gd name="connsiteY85" fmla="*/ 63177 h 606719"/>
              <a:gd name="connsiteX86" fmla="*/ 126554 w 607634"/>
              <a:gd name="connsiteY86" fmla="*/ 108503 h 606719"/>
              <a:gd name="connsiteX87" fmla="*/ 281604 w 607634"/>
              <a:gd name="connsiteY87" fmla="*/ 263323 h 606719"/>
              <a:gd name="connsiteX88" fmla="*/ 316494 w 607634"/>
              <a:gd name="connsiteY88" fmla="*/ 252836 h 606719"/>
              <a:gd name="connsiteX89" fmla="*/ 379778 w 607634"/>
              <a:gd name="connsiteY89" fmla="*/ 316026 h 606719"/>
              <a:gd name="connsiteX90" fmla="*/ 316494 w 607634"/>
              <a:gd name="connsiteY90" fmla="*/ 379216 h 606719"/>
              <a:gd name="connsiteX91" fmla="*/ 253122 w 607634"/>
              <a:gd name="connsiteY91" fmla="*/ 316026 h 606719"/>
              <a:gd name="connsiteX92" fmla="*/ 263713 w 607634"/>
              <a:gd name="connsiteY92" fmla="*/ 281187 h 606719"/>
              <a:gd name="connsiteX93" fmla="*/ 108664 w 607634"/>
              <a:gd name="connsiteY93" fmla="*/ 126367 h 606719"/>
              <a:gd name="connsiteX94" fmla="*/ 63270 w 607634"/>
              <a:gd name="connsiteY94" fmla="*/ 126367 h 606719"/>
              <a:gd name="connsiteX95" fmla="*/ 54280 w 607634"/>
              <a:gd name="connsiteY95" fmla="*/ 122723 h 606719"/>
              <a:gd name="connsiteX96" fmla="*/ 3724 w 607634"/>
              <a:gd name="connsiteY96" fmla="*/ 72153 h 606719"/>
              <a:gd name="connsiteX97" fmla="*/ 965 w 607634"/>
              <a:gd name="connsiteY97" fmla="*/ 58377 h 606719"/>
              <a:gd name="connsiteX98" fmla="*/ 12625 w 607634"/>
              <a:gd name="connsiteY98" fmla="*/ 50556 h 606719"/>
              <a:gd name="connsiteX99" fmla="*/ 50631 w 607634"/>
              <a:gd name="connsiteY99" fmla="*/ 50556 h 606719"/>
              <a:gd name="connsiteX100" fmla="*/ 50631 w 607634"/>
              <a:gd name="connsiteY100" fmla="*/ 12607 h 606719"/>
              <a:gd name="connsiteX101" fmla="*/ 58464 w 607634"/>
              <a:gd name="connsiteY101" fmla="*/ 964 h 606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607634" h="606719">
                <a:moveTo>
                  <a:pt x="497258" y="328620"/>
                </a:moveTo>
                <a:cubicBezTo>
                  <a:pt x="524674" y="328620"/>
                  <a:pt x="538293" y="340707"/>
                  <a:pt x="544969" y="350839"/>
                </a:cubicBezTo>
                <a:cubicBezTo>
                  <a:pt x="558944" y="372170"/>
                  <a:pt x="550132" y="386924"/>
                  <a:pt x="543545" y="393856"/>
                </a:cubicBezTo>
                <a:lnTo>
                  <a:pt x="541230" y="396167"/>
                </a:lnTo>
                <a:lnTo>
                  <a:pt x="540607" y="409588"/>
                </a:lnTo>
                <a:cubicBezTo>
                  <a:pt x="542299" y="410743"/>
                  <a:pt x="543901" y="412076"/>
                  <a:pt x="545236" y="413676"/>
                </a:cubicBezTo>
                <a:cubicBezTo>
                  <a:pt x="549687" y="418742"/>
                  <a:pt x="551734" y="425408"/>
                  <a:pt x="550933" y="432074"/>
                </a:cubicBezTo>
                <a:lnTo>
                  <a:pt x="548173" y="454116"/>
                </a:lnTo>
                <a:cubicBezTo>
                  <a:pt x="547105" y="462026"/>
                  <a:pt x="542299" y="468692"/>
                  <a:pt x="535534" y="472158"/>
                </a:cubicBezTo>
                <a:cubicBezTo>
                  <a:pt x="532596" y="486556"/>
                  <a:pt x="525564" y="500510"/>
                  <a:pt x="515684" y="511353"/>
                </a:cubicBezTo>
                <a:lnTo>
                  <a:pt x="517286" y="517663"/>
                </a:lnTo>
                <a:lnTo>
                  <a:pt x="555295" y="527173"/>
                </a:lnTo>
                <a:cubicBezTo>
                  <a:pt x="586093" y="534817"/>
                  <a:pt x="607634" y="562369"/>
                  <a:pt x="607634" y="594009"/>
                </a:cubicBezTo>
                <a:cubicBezTo>
                  <a:pt x="607634" y="601031"/>
                  <a:pt x="601937" y="606719"/>
                  <a:pt x="594905" y="606719"/>
                </a:cubicBezTo>
                <a:lnTo>
                  <a:pt x="341752" y="606719"/>
                </a:lnTo>
                <a:cubicBezTo>
                  <a:pt x="334809" y="606719"/>
                  <a:pt x="329112" y="601031"/>
                  <a:pt x="329112" y="594098"/>
                </a:cubicBezTo>
                <a:cubicBezTo>
                  <a:pt x="329112" y="562369"/>
                  <a:pt x="350653" y="534817"/>
                  <a:pt x="381363" y="527173"/>
                </a:cubicBezTo>
                <a:lnTo>
                  <a:pt x="419372" y="517663"/>
                </a:lnTo>
                <a:lnTo>
                  <a:pt x="421241" y="510286"/>
                </a:lnTo>
                <a:cubicBezTo>
                  <a:pt x="411983" y="499621"/>
                  <a:pt x="405307" y="486289"/>
                  <a:pt x="402459" y="472513"/>
                </a:cubicBezTo>
                <a:cubicBezTo>
                  <a:pt x="394804" y="469136"/>
                  <a:pt x="389552" y="462381"/>
                  <a:pt x="388484" y="454116"/>
                </a:cubicBezTo>
                <a:lnTo>
                  <a:pt x="385725" y="432074"/>
                </a:lnTo>
                <a:cubicBezTo>
                  <a:pt x="384923" y="425408"/>
                  <a:pt x="386971" y="418653"/>
                  <a:pt x="391510" y="413587"/>
                </a:cubicBezTo>
                <a:cubicBezTo>
                  <a:pt x="392935" y="411899"/>
                  <a:pt x="394715" y="410388"/>
                  <a:pt x="396584" y="409232"/>
                </a:cubicBezTo>
                <a:cubicBezTo>
                  <a:pt x="395872" y="402655"/>
                  <a:pt x="395071" y="394834"/>
                  <a:pt x="395071" y="390746"/>
                </a:cubicBezTo>
                <a:cubicBezTo>
                  <a:pt x="395071" y="369504"/>
                  <a:pt x="401213" y="341507"/>
                  <a:pt x="453375" y="339641"/>
                </a:cubicBezTo>
                <a:cubicBezTo>
                  <a:pt x="470999" y="328620"/>
                  <a:pt x="489247" y="328620"/>
                  <a:pt x="497258" y="328620"/>
                </a:cubicBezTo>
                <a:close/>
                <a:moveTo>
                  <a:pt x="316494" y="278076"/>
                </a:moveTo>
                <a:cubicBezTo>
                  <a:pt x="310620" y="278076"/>
                  <a:pt x="305102" y="279498"/>
                  <a:pt x="300206" y="281898"/>
                </a:cubicBezTo>
                <a:lnTo>
                  <a:pt x="325395" y="307050"/>
                </a:lnTo>
                <a:cubicBezTo>
                  <a:pt x="330379" y="312027"/>
                  <a:pt x="330379" y="320025"/>
                  <a:pt x="325395" y="324913"/>
                </a:cubicBezTo>
                <a:cubicBezTo>
                  <a:pt x="322903" y="327402"/>
                  <a:pt x="319699" y="328646"/>
                  <a:pt x="316494" y="328646"/>
                </a:cubicBezTo>
                <a:cubicBezTo>
                  <a:pt x="313201" y="328646"/>
                  <a:pt x="309997" y="327402"/>
                  <a:pt x="307505" y="324913"/>
                </a:cubicBezTo>
                <a:lnTo>
                  <a:pt x="282316" y="299762"/>
                </a:lnTo>
                <a:cubicBezTo>
                  <a:pt x="279913" y="304739"/>
                  <a:pt x="278489" y="310160"/>
                  <a:pt x="278489" y="316026"/>
                </a:cubicBezTo>
                <a:cubicBezTo>
                  <a:pt x="278489" y="336912"/>
                  <a:pt x="295489" y="353887"/>
                  <a:pt x="316494" y="353887"/>
                </a:cubicBezTo>
                <a:cubicBezTo>
                  <a:pt x="337411" y="353887"/>
                  <a:pt x="354411" y="336912"/>
                  <a:pt x="354411" y="316026"/>
                </a:cubicBezTo>
                <a:cubicBezTo>
                  <a:pt x="354411" y="295051"/>
                  <a:pt x="337411" y="278076"/>
                  <a:pt x="316494" y="278076"/>
                </a:cubicBezTo>
                <a:close/>
                <a:moveTo>
                  <a:pt x="175289" y="238820"/>
                </a:moveTo>
                <a:cubicBezTo>
                  <a:pt x="178360" y="237743"/>
                  <a:pt x="181831" y="237832"/>
                  <a:pt x="184947" y="239342"/>
                </a:cubicBezTo>
                <a:cubicBezTo>
                  <a:pt x="191267" y="242364"/>
                  <a:pt x="193937" y="249828"/>
                  <a:pt x="190911" y="256137"/>
                </a:cubicBezTo>
                <a:cubicBezTo>
                  <a:pt x="181831" y="275154"/>
                  <a:pt x="177202" y="295236"/>
                  <a:pt x="177202" y="315941"/>
                </a:cubicBezTo>
                <a:cubicBezTo>
                  <a:pt x="177202" y="403115"/>
                  <a:pt x="257048" y="472783"/>
                  <a:pt x="348911" y="451012"/>
                </a:cubicBezTo>
                <a:cubicBezTo>
                  <a:pt x="355766" y="449412"/>
                  <a:pt x="362531" y="453589"/>
                  <a:pt x="364133" y="460431"/>
                </a:cubicBezTo>
                <a:cubicBezTo>
                  <a:pt x="365735" y="467273"/>
                  <a:pt x="361552" y="474027"/>
                  <a:pt x="354786" y="475626"/>
                </a:cubicBezTo>
                <a:cubicBezTo>
                  <a:pt x="341790" y="478736"/>
                  <a:pt x="328972" y="480336"/>
                  <a:pt x="316510" y="480336"/>
                </a:cubicBezTo>
                <a:cubicBezTo>
                  <a:pt x="225715" y="480336"/>
                  <a:pt x="151922" y="406581"/>
                  <a:pt x="151922" y="316030"/>
                </a:cubicBezTo>
                <a:cubicBezTo>
                  <a:pt x="151922" y="291504"/>
                  <a:pt x="157352" y="267689"/>
                  <a:pt x="168034" y="245296"/>
                </a:cubicBezTo>
                <a:cubicBezTo>
                  <a:pt x="169547" y="242142"/>
                  <a:pt x="172218" y="239898"/>
                  <a:pt x="175289" y="238820"/>
                </a:cubicBezTo>
                <a:close/>
                <a:moveTo>
                  <a:pt x="102834" y="164298"/>
                </a:moveTo>
                <a:cubicBezTo>
                  <a:pt x="106016" y="163653"/>
                  <a:pt x="109442" y="164209"/>
                  <a:pt x="112334" y="166119"/>
                </a:cubicBezTo>
                <a:cubicBezTo>
                  <a:pt x="118119" y="169941"/>
                  <a:pt x="119721" y="177850"/>
                  <a:pt x="115894" y="183626"/>
                </a:cubicBezTo>
                <a:cubicBezTo>
                  <a:pt x="89730" y="222994"/>
                  <a:pt x="75936" y="268849"/>
                  <a:pt x="75936" y="316038"/>
                </a:cubicBezTo>
                <a:cubicBezTo>
                  <a:pt x="75936" y="439652"/>
                  <a:pt x="172583" y="544604"/>
                  <a:pt x="295840" y="555090"/>
                </a:cubicBezTo>
                <a:cubicBezTo>
                  <a:pt x="302782" y="555712"/>
                  <a:pt x="307943" y="561844"/>
                  <a:pt x="307409" y="568775"/>
                </a:cubicBezTo>
                <a:cubicBezTo>
                  <a:pt x="306875" y="575351"/>
                  <a:pt x="301358" y="580328"/>
                  <a:pt x="294772" y="580328"/>
                </a:cubicBezTo>
                <a:cubicBezTo>
                  <a:pt x="294416" y="580328"/>
                  <a:pt x="294060" y="580328"/>
                  <a:pt x="293704" y="580328"/>
                </a:cubicBezTo>
                <a:cubicBezTo>
                  <a:pt x="157454" y="568775"/>
                  <a:pt x="50661" y="452626"/>
                  <a:pt x="50661" y="316038"/>
                </a:cubicBezTo>
                <a:cubicBezTo>
                  <a:pt x="50661" y="263873"/>
                  <a:pt x="65879" y="213219"/>
                  <a:pt x="94802" y="169674"/>
                </a:cubicBezTo>
                <a:cubicBezTo>
                  <a:pt x="96716" y="166786"/>
                  <a:pt x="99653" y="164942"/>
                  <a:pt x="102834" y="164298"/>
                </a:cubicBezTo>
                <a:close/>
                <a:moveTo>
                  <a:pt x="316510" y="151713"/>
                </a:moveTo>
                <a:cubicBezTo>
                  <a:pt x="397594" y="151713"/>
                  <a:pt x="467553" y="212154"/>
                  <a:pt x="479124" y="292417"/>
                </a:cubicBezTo>
                <a:cubicBezTo>
                  <a:pt x="480192" y="299350"/>
                  <a:pt x="475297" y="305749"/>
                  <a:pt x="468443" y="306727"/>
                </a:cubicBezTo>
                <a:cubicBezTo>
                  <a:pt x="467820" y="306816"/>
                  <a:pt x="467197" y="306816"/>
                  <a:pt x="466574" y="306816"/>
                </a:cubicBezTo>
                <a:cubicBezTo>
                  <a:pt x="460433" y="306816"/>
                  <a:pt x="455003" y="302283"/>
                  <a:pt x="454113" y="295972"/>
                </a:cubicBezTo>
                <a:cubicBezTo>
                  <a:pt x="444323" y="228153"/>
                  <a:pt x="385134" y="176956"/>
                  <a:pt x="316510" y="176956"/>
                </a:cubicBezTo>
                <a:cubicBezTo>
                  <a:pt x="295771" y="176956"/>
                  <a:pt x="275567" y="181578"/>
                  <a:pt x="256609" y="190644"/>
                </a:cubicBezTo>
                <a:cubicBezTo>
                  <a:pt x="250200" y="193666"/>
                  <a:pt x="242724" y="191000"/>
                  <a:pt x="239697" y="184689"/>
                </a:cubicBezTo>
                <a:cubicBezTo>
                  <a:pt x="236671" y="178378"/>
                  <a:pt x="239341" y="170823"/>
                  <a:pt x="245661" y="167890"/>
                </a:cubicBezTo>
                <a:cubicBezTo>
                  <a:pt x="268090" y="157135"/>
                  <a:pt x="291944" y="151713"/>
                  <a:pt x="316510" y="151713"/>
                </a:cubicBezTo>
                <a:close/>
                <a:moveTo>
                  <a:pt x="316477" y="50592"/>
                </a:moveTo>
                <a:cubicBezTo>
                  <a:pt x="463060" y="50592"/>
                  <a:pt x="582230" y="169684"/>
                  <a:pt x="582230" y="316062"/>
                </a:cubicBezTo>
                <a:cubicBezTo>
                  <a:pt x="582230" y="316328"/>
                  <a:pt x="582141" y="319083"/>
                  <a:pt x="582141" y="319350"/>
                </a:cubicBezTo>
                <a:cubicBezTo>
                  <a:pt x="581607" y="326016"/>
                  <a:pt x="576000" y="332148"/>
                  <a:pt x="569325" y="332148"/>
                </a:cubicBezTo>
                <a:lnTo>
                  <a:pt x="568880" y="332148"/>
                </a:lnTo>
                <a:cubicBezTo>
                  <a:pt x="562027" y="331881"/>
                  <a:pt x="556598" y="327349"/>
                  <a:pt x="556687" y="320416"/>
                </a:cubicBezTo>
                <a:cubicBezTo>
                  <a:pt x="556687" y="320239"/>
                  <a:pt x="556865" y="317839"/>
                  <a:pt x="556865" y="317661"/>
                </a:cubicBezTo>
                <a:cubicBezTo>
                  <a:pt x="556954" y="183638"/>
                  <a:pt x="449087" y="75832"/>
                  <a:pt x="316477" y="75832"/>
                </a:cubicBezTo>
                <a:cubicBezTo>
                  <a:pt x="269129" y="75832"/>
                  <a:pt x="223294" y="89608"/>
                  <a:pt x="183956" y="115737"/>
                </a:cubicBezTo>
                <a:cubicBezTo>
                  <a:pt x="178082" y="119559"/>
                  <a:pt x="170250" y="118048"/>
                  <a:pt x="166334" y="112182"/>
                </a:cubicBezTo>
                <a:cubicBezTo>
                  <a:pt x="162507" y="106317"/>
                  <a:pt x="164109" y="98496"/>
                  <a:pt x="169894" y="94674"/>
                </a:cubicBezTo>
                <a:cubicBezTo>
                  <a:pt x="213504" y="65878"/>
                  <a:pt x="264145" y="50592"/>
                  <a:pt x="316477" y="50592"/>
                </a:cubicBezTo>
                <a:close/>
                <a:moveTo>
                  <a:pt x="58464" y="964"/>
                </a:moveTo>
                <a:cubicBezTo>
                  <a:pt x="63181" y="-991"/>
                  <a:pt x="68611" y="75"/>
                  <a:pt x="72260" y="3719"/>
                </a:cubicBezTo>
                <a:lnTo>
                  <a:pt x="122905" y="54289"/>
                </a:lnTo>
                <a:cubicBezTo>
                  <a:pt x="125219" y="56600"/>
                  <a:pt x="126554" y="59799"/>
                  <a:pt x="126554" y="63177"/>
                </a:cubicBezTo>
                <a:lnTo>
                  <a:pt x="126554" y="108503"/>
                </a:lnTo>
                <a:lnTo>
                  <a:pt x="281604" y="263323"/>
                </a:lnTo>
                <a:cubicBezTo>
                  <a:pt x="291662" y="256657"/>
                  <a:pt x="303588" y="252836"/>
                  <a:pt x="316494" y="252836"/>
                </a:cubicBezTo>
                <a:cubicBezTo>
                  <a:pt x="351385" y="252836"/>
                  <a:pt x="379778" y="281187"/>
                  <a:pt x="379778" y="316026"/>
                </a:cubicBezTo>
                <a:cubicBezTo>
                  <a:pt x="379778" y="350865"/>
                  <a:pt x="351385" y="379216"/>
                  <a:pt x="316494" y="379216"/>
                </a:cubicBezTo>
                <a:cubicBezTo>
                  <a:pt x="281515" y="379216"/>
                  <a:pt x="253122" y="350865"/>
                  <a:pt x="253122" y="316026"/>
                </a:cubicBezTo>
                <a:cubicBezTo>
                  <a:pt x="253122" y="303139"/>
                  <a:pt x="257038" y="291230"/>
                  <a:pt x="263713" y="281187"/>
                </a:cubicBezTo>
                <a:lnTo>
                  <a:pt x="108664" y="126367"/>
                </a:lnTo>
                <a:lnTo>
                  <a:pt x="63270" y="126367"/>
                </a:lnTo>
                <a:cubicBezTo>
                  <a:pt x="59888" y="126367"/>
                  <a:pt x="56684" y="125034"/>
                  <a:pt x="54280" y="122723"/>
                </a:cubicBezTo>
                <a:lnTo>
                  <a:pt x="3724" y="72153"/>
                </a:lnTo>
                <a:cubicBezTo>
                  <a:pt x="75" y="68509"/>
                  <a:pt x="-993" y="63088"/>
                  <a:pt x="965" y="58377"/>
                </a:cubicBezTo>
                <a:cubicBezTo>
                  <a:pt x="2923" y="53667"/>
                  <a:pt x="7551" y="50556"/>
                  <a:pt x="12625" y="50556"/>
                </a:cubicBezTo>
                <a:lnTo>
                  <a:pt x="50631" y="50556"/>
                </a:lnTo>
                <a:lnTo>
                  <a:pt x="50631" y="12607"/>
                </a:lnTo>
                <a:cubicBezTo>
                  <a:pt x="50631" y="7541"/>
                  <a:pt x="53746" y="2919"/>
                  <a:pt x="58464" y="96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sz="1350">
              <a:latin typeface="+mn-ea"/>
            </a:endParaRPr>
          </a:p>
        </p:txBody>
      </p:sp>
      <p:sp>
        <p:nvSpPr>
          <p:cNvPr id="39" name="椭圆 35"/>
          <p:cNvSpPr/>
          <p:nvPr/>
        </p:nvSpPr>
        <p:spPr>
          <a:xfrm>
            <a:off x="5998134" y="3376350"/>
            <a:ext cx="243536" cy="243081"/>
          </a:xfrm>
          <a:custGeom>
            <a:avLst/>
            <a:gdLst>
              <a:gd name="connsiteX0" fmla="*/ 290910 w 605702"/>
              <a:gd name="connsiteY0" fmla="*/ 156336 h 604568"/>
              <a:gd name="connsiteX1" fmla="*/ 335849 w 605702"/>
              <a:gd name="connsiteY1" fmla="*/ 164992 h 604568"/>
              <a:gd name="connsiteX2" fmla="*/ 288310 w 605702"/>
              <a:gd name="connsiteY2" fmla="*/ 212456 h 604568"/>
              <a:gd name="connsiteX3" fmla="*/ 203632 w 605702"/>
              <a:gd name="connsiteY3" fmla="*/ 244717 h 604568"/>
              <a:gd name="connsiteX4" fmla="*/ 203632 w 605702"/>
              <a:gd name="connsiteY4" fmla="*/ 401388 h 604568"/>
              <a:gd name="connsiteX5" fmla="*/ 360547 w 605702"/>
              <a:gd name="connsiteY5" fmla="*/ 401388 h 604568"/>
              <a:gd name="connsiteX6" fmla="*/ 392859 w 605702"/>
              <a:gd name="connsiteY6" fmla="*/ 316749 h 604568"/>
              <a:gd name="connsiteX7" fmla="*/ 440397 w 605702"/>
              <a:gd name="connsiteY7" fmla="*/ 269284 h 604568"/>
              <a:gd name="connsiteX8" fmla="*/ 400287 w 605702"/>
              <a:gd name="connsiteY8" fmla="*/ 441065 h 604568"/>
              <a:gd name="connsiteX9" fmla="*/ 163892 w 605702"/>
              <a:gd name="connsiteY9" fmla="*/ 441065 h 604568"/>
              <a:gd name="connsiteX10" fmla="*/ 163892 w 605702"/>
              <a:gd name="connsiteY10" fmla="*/ 205040 h 604568"/>
              <a:gd name="connsiteX11" fmla="*/ 290910 w 605702"/>
              <a:gd name="connsiteY11" fmla="*/ 156336 h 604568"/>
              <a:gd name="connsiteX12" fmla="*/ 246542 w 605702"/>
              <a:gd name="connsiteY12" fmla="*/ 43775 h 604568"/>
              <a:gd name="connsiteX13" fmla="*/ 422196 w 605702"/>
              <a:gd name="connsiteY13" fmla="*/ 78723 h 604568"/>
              <a:gd name="connsiteX14" fmla="*/ 376794 w 605702"/>
              <a:gd name="connsiteY14" fmla="*/ 124054 h 604568"/>
              <a:gd name="connsiteX15" fmla="*/ 126109 w 605702"/>
              <a:gd name="connsiteY15" fmla="*/ 167345 h 604568"/>
              <a:gd name="connsiteX16" fmla="*/ 126109 w 605702"/>
              <a:gd name="connsiteY16" fmla="*/ 478820 h 604568"/>
              <a:gd name="connsiteX17" fmla="*/ 438073 w 605702"/>
              <a:gd name="connsiteY17" fmla="*/ 478820 h 604568"/>
              <a:gd name="connsiteX18" fmla="*/ 481432 w 605702"/>
              <a:gd name="connsiteY18" fmla="*/ 228527 h 604568"/>
              <a:gd name="connsiteX19" fmla="*/ 526741 w 605702"/>
              <a:gd name="connsiteY19" fmla="*/ 183011 h 604568"/>
              <a:gd name="connsiteX20" fmla="*/ 481432 w 605702"/>
              <a:gd name="connsiteY20" fmla="*/ 522111 h 604568"/>
              <a:gd name="connsiteX21" fmla="*/ 82657 w 605702"/>
              <a:gd name="connsiteY21" fmla="*/ 522111 h 604568"/>
              <a:gd name="connsiteX22" fmla="*/ 82657 w 605702"/>
              <a:gd name="connsiteY22" fmla="*/ 123961 h 604568"/>
              <a:gd name="connsiteX23" fmla="*/ 246542 w 605702"/>
              <a:gd name="connsiteY23" fmla="*/ 43775 h 604568"/>
              <a:gd name="connsiteX24" fmla="*/ 536061 w 605702"/>
              <a:gd name="connsiteY24" fmla="*/ 0 h 604568"/>
              <a:gd name="connsiteX25" fmla="*/ 544232 w 605702"/>
              <a:gd name="connsiteY25" fmla="*/ 61368 h 604568"/>
              <a:gd name="connsiteX26" fmla="*/ 605702 w 605702"/>
              <a:gd name="connsiteY26" fmla="*/ 69526 h 604568"/>
              <a:gd name="connsiteX27" fmla="*/ 524361 w 605702"/>
              <a:gd name="connsiteY27" fmla="*/ 150732 h 604568"/>
              <a:gd name="connsiteX28" fmla="*/ 498361 w 605702"/>
              <a:gd name="connsiteY28" fmla="*/ 147302 h 604568"/>
              <a:gd name="connsiteX29" fmla="*/ 337721 w 605702"/>
              <a:gd name="connsiteY29" fmla="*/ 307767 h 604568"/>
              <a:gd name="connsiteX30" fmla="*/ 339764 w 605702"/>
              <a:gd name="connsiteY30" fmla="*/ 323063 h 604568"/>
              <a:gd name="connsiteX31" fmla="*/ 282101 w 605702"/>
              <a:gd name="connsiteY31" fmla="*/ 380630 h 604568"/>
              <a:gd name="connsiteX32" fmla="*/ 224437 w 605702"/>
              <a:gd name="connsiteY32" fmla="*/ 323063 h 604568"/>
              <a:gd name="connsiteX33" fmla="*/ 282101 w 605702"/>
              <a:gd name="connsiteY33" fmla="*/ 265495 h 604568"/>
              <a:gd name="connsiteX34" fmla="*/ 297422 w 605702"/>
              <a:gd name="connsiteY34" fmla="*/ 267535 h 604568"/>
              <a:gd name="connsiteX35" fmla="*/ 458155 w 605702"/>
              <a:gd name="connsiteY35" fmla="*/ 107162 h 604568"/>
              <a:gd name="connsiteX36" fmla="*/ 454719 w 605702"/>
              <a:gd name="connsiteY36" fmla="*/ 81206 h 604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05702" h="604568">
                <a:moveTo>
                  <a:pt x="290910" y="156336"/>
                </a:moveTo>
                <a:cubicBezTo>
                  <a:pt x="306137" y="157147"/>
                  <a:pt x="321272" y="160032"/>
                  <a:pt x="335849" y="164992"/>
                </a:cubicBezTo>
                <a:lnTo>
                  <a:pt x="288310" y="212456"/>
                </a:lnTo>
                <a:cubicBezTo>
                  <a:pt x="257856" y="210695"/>
                  <a:pt x="226844" y="221449"/>
                  <a:pt x="203632" y="244717"/>
                </a:cubicBezTo>
                <a:cubicBezTo>
                  <a:pt x="160271" y="287918"/>
                  <a:pt x="160271" y="358187"/>
                  <a:pt x="203632" y="401388"/>
                </a:cubicBezTo>
                <a:cubicBezTo>
                  <a:pt x="246900" y="444680"/>
                  <a:pt x="317279" y="444680"/>
                  <a:pt x="360547" y="401388"/>
                </a:cubicBezTo>
                <a:cubicBezTo>
                  <a:pt x="383852" y="378211"/>
                  <a:pt x="394623" y="347156"/>
                  <a:pt x="392859" y="316749"/>
                </a:cubicBezTo>
                <a:lnTo>
                  <a:pt x="440397" y="269284"/>
                </a:lnTo>
                <a:cubicBezTo>
                  <a:pt x="460267" y="327595"/>
                  <a:pt x="446897" y="394620"/>
                  <a:pt x="400287" y="441065"/>
                </a:cubicBezTo>
                <a:cubicBezTo>
                  <a:pt x="335106" y="506236"/>
                  <a:pt x="229073" y="506236"/>
                  <a:pt x="163892" y="441065"/>
                </a:cubicBezTo>
                <a:cubicBezTo>
                  <a:pt x="98619" y="375987"/>
                  <a:pt x="98619" y="270118"/>
                  <a:pt x="163892" y="205040"/>
                </a:cubicBezTo>
                <a:cubicBezTo>
                  <a:pt x="198711" y="170137"/>
                  <a:pt x="245228" y="153902"/>
                  <a:pt x="290910" y="156336"/>
                </a:cubicBezTo>
                <a:close/>
                <a:moveTo>
                  <a:pt x="246542" y="43775"/>
                </a:moveTo>
                <a:cubicBezTo>
                  <a:pt x="306463" y="36243"/>
                  <a:pt x="368345" y="47900"/>
                  <a:pt x="422196" y="78723"/>
                </a:cubicBezTo>
                <a:lnTo>
                  <a:pt x="376794" y="124054"/>
                </a:lnTo>
                <a:cubicBezTo>
                  <a:pt x="294811" y="85305"/>
                  <a:pt x="193980" y="99581"/>
                  <a:pt x="126109" y="167345"/>
                </a:cubicBezTo>
                <a:cubicBezTo>
                  <a:pt x="39948" y="253371"/>
                  <a:pt x="39948" y="392793"/>
                  <a:pt x="126109" y="478820"/>
                </a:cubicBezTo>
                <a:cubicBezTo>
                  <a:pt x="212271" y="564846"/>
                  <a:pt x="351912" y="564846"/>
                  <a:pt x="438073" y="478820"/>
                </a:cubicBezTo>
                <a:cubicBezTo>
                  <a:pt x="505944" y="411055"/>
                  <a:pt x="520428" y="310382"/>
                  <a:pt x="481432" y="228527"/>
                </a:cubicBezTo>
                <a:lnTo>
                  <a:pt x="526741" y="183011"/>
                </a:lnTo>
                <a:cubicBezTo>
                  <a:pt x="588484" y="290544"/>
                  <a:pt x="573350" y="430244"/>
                  <a:pt x="481432" y="522111"/>
                </a:cubicBezTo>
                <a:cubicBezTo>
                  <a:pt x="371316" y="632054"/>
                  <a:pt x="192866" y="632054"/>
                  <a:pt x="82657" y="522111"/>
                </a:cubicBezTo>
                <a:cubicBezTo>
                  <a:pt x="-27552" y="412168"/>
                  <a:pt x="-27552" y="233997"/>
                  <a:pt x="82657" y="123961"/>
                </a:cubicBezTo>
                <a:cubicBezTo>
                  <a:pt x="128662" y="78028"/>
                  <a:pt x="186622" y="51307"/>
                  <a:pt x="246542" y="43775"/>
                </a:cubicBezTo>
                <a:close/>
                <a:moveTo>
                  <a:pt x="536061" y="0"/>
                </a:moveTo>
                <a:lnTo>
                  <a:pt x="544232" y="61368"/>
                </a:lnTo>
                <a:lnTo>
                  <a:pt x="605702" y="69526"/>
                </a:lnTo>
                <a:lnTo>
                  <a:pt x="524361" y="150732"/>
                </a:lnTo>
                <a:lnTo>
                  <a:pt x="498361" y="147302"/>
                </a:lnTo>
                <a:lnTo>
                  <a:pt x="337721" y="307767"/>
                </a:lnTo>
                <a:cubicBezTo>
                  <a:pt x="339021" y="312588"/>
                  <a:pt x="339764" y="317779"/>
                  <a:pt x="339764" y="323063"/>
                </a:cubicBezTo>
                <a:cubicBezTo>
                  <a:pt x="339764" y="354859"/>
                  <a:pt x="313950" y="380630"/>
                  <a:pt x="282101" y="380630"/>
                </a:cubicBezTo>
                <a:cubicBezTo>
                  <a:pt x="250251" y="380630"/>
                  <a:pt x="224437" y="354859"/>
                  <a:pt x="224437" y="323063"/>
                </a:cubicBezTo>
                <a:cubicBezTo>
                  <a:pt x="224437" y="291266"/>
                  <a:pt x="250251" y="265495"/>
                  <a:pt x="282101" y="265495"/>
                </a:cubicBezTo>
                <a:cubicBezTo>
                  <a:pt x="287393" y="265495"/>
                  <a:pt x="292500" y="266237"/>
                  <a:pt x="297422" y="267535"/>
                </a:cubicBezTo>
                <a:lnTo>
                  <a:pt x="458155" y="107162"/>
                </a:lnTo>
                <a:lnTo>
                  <a:pt x="454719" y="8120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sz="1350">
              <a:latin typeface="+mn-ea"/>
            </a:endParaRPr>
          </a:p>
        </p:txBody>
      </p:sp>
      <p:pic>
        <p:nvPicPr>
          <p:cNvPr id="6" name="图片 5"/>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467102" y="683264"/>
            <a:ext cx="3318796" cy="3616446"/>
          </a:xfrm>
          <a:prstGeom prst="rect">
            <a:avLst/>
          </a:prstGeom>
        </p:spPr>
      </p:pic>
      <p:pic>
        <p:nvPicPr>
          <p:cNvPr id="12" name="图片 11"/>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6469326" y="3182593"/>
            <a:ext cx="2707594" cy="1867306"/>
          </a:xfrm>
          <a:prstGeom prst="rect">
            <a:avLst/>
          </a:prstGeom>
        </p:spPr>
      </p:pic>
      <p:sp>
        <p:nvSpPr>
          <p:cNvPr id="14" name="TextBox 13"/>
          <p:cNvSpPr txBox="1"/>
          <p:nvPr/>
        </p:nvSpPr>
        <p:spPr>
          <a:xfrm>
            <a:off x="3929058" y="3214692"/>
            <a:ext cx="2571768" cy="307777"/>
          </a:xfrm>
          <a:prstGeom prst="rect">
            <a:avLst/>
          </a:prstGeom>
          <a:noFill/>
        </p:spPr>
        <p:txBody>
          <a:bodyPr wrap="square" lIns="0" tIns="0" rIns="0" bIns="0" rtlCol="0">
            <a:spAutoFit/>
          </a:bodyPr>
          <a:lstStyle/>
          <a:p>
            <a:r>
              <a:rPr lang="zh-CN" altLang="en-US" sz="2000" b="1" dirty="0" smtClean="0">
                <a:solidFill>
                  <a:schemeClr val="accent6"/>
                </a:solidFill>
                <a:latin typeface="宋体" pitchFamily="2" charset="-122"/>
              </a:rPr>
              <a:t>二</a:t>
            </a:r>
            <a:r>
              <a:rPr lang="en-US" altLang="zh-CN" sz="2000" b="1" dirty="0" smtClean="0">
                <a:solidFill>
                  <a:schemeClr val="accent6"/>
                </a:solidFill>
                <a:latin typeface="宋体" pitchFamily="2" charset="-122"/>
              </a:rPr>
              <a:t>0</a:t>
            </a:r>
            <a:r>
              <a:rPr lang="zh-CN" altLang="en-US" sz="2000" b="1" dirty="0" smtClean="0">
                <a:solidFill>
                  <a:schemeClr val="accent6"/>
                </a:solidFill>
                <a:latin typeface="宋体" pitchFamily="2" charset="-122"/>
              </a:rPr>
              <a:t>二二年四月十五日</a:t>
            </a:r>
            <a:endParaRPr lang="zh-CN" altLang="en-US" sz="2000" b="1" dirty="0" smtClean="0">
              <a:solidFill>
                <a:schemeClr val="accent6"/>
              </a:solidFill>
              <a:latin typeface="宋体" pitchFamily="2" charset="-122"/>
            </a:endParaRPr>
          </a:p>
        </p:txBody>
      </p:sp>
    </p:spTree>
  </p:cSld>
  <p:clrMapOvr>
    <a:masterClrMapping/>
  </p:clrMapOvr>
  <mc:AlternateContent xmlns:mc="http://schemas.openxmlformats.org/markup-compatibility/2006">
    <mc:Choice xmlns:p14="http://schemas.microsoft.com/office/powerpoint/2010/main" xmlns="" Requires="p14">
      <p:transition spd="med" p14:dur="700" advTm="0">
        <p:fade/>
      </p:transition>
    </mc:Choice>
    <mc:Fallback>
      <p:transition spd="med" advTm="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 name="矩形 23"/>
          <p:cNvSpPr/>
          <p:nvPr/>
        </p:nvSpPr>
        <p:spPr>
          <a:xfrm>
            <a:off x="130002" y="165609"/>
            <a:ext cx="8884723" cy="48544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矩形 34"/>
          <p:cNvSpPr/>
          <p:nvPr/>
        </p:nvSpPr>
        <p:spPr>
          <a:xfrm>
            <a:off x="1990256" y="2139702"/>
            <a:ext cx="2561841" cy="400110"/>
          </a:xfrm>
          <a:prstGeom prst="rect">
            <a:avLst/>
          </a:prstGeom>
        </p:spPr>
        <p:txBody>
          <a:bodyPr wrap="square">
            <a:spAutoFit/>
            <a:scene3d>
              <a:camera prst="orthographicFront"/>
              <a:lightRig rig="threePt" dir="t"/>
            </a:scene3d>
            <a:sp3d contourW="12700"/>
          </a:bodyPr>
          <a:lstStyle/>
          <a:p>
            <a:r>
              <a:rPr lang="zh-CN" altLang="en-US" sz="2000" dirty="0" smtClean="0"/>
              <a:t>一、何为</a:t>
            </a:r>
            <a:r>
              <a:rPr lang="en-US" sz="2000" dirty="0" smtClean="0"/>
              <a:t>“</a:t>
            </a:r>
            <a:r>
              <a:rPr lang="zh-CN" altLang="en-US" sz="2000" dirty="0" smtClean="0"/>
              <a:t>幼小衔接</a:t>
            </a:r>
            <a:r>
              <a:rPr lang="en-US" sz="2000" dirty="0" smtClean="0"/>
              <a:t>”?</a:t>
            </a:r>
            <a:endParaRPr lang="zh-CN" altLang="en-US" sz="2000" dirty="0"/>
          </a:p>
        </p:txBody>
      </p:sp>
      <p:sp>
        <p:nvSpPr>
          <p:cNvPr id="41" name="矩形 40"/>
          <p:cNvSpPr/>
          <p:nvPr/>
        </p:nvSpPr>
        <p:spPr>
          <a:xfrm>
            <a:off x="1990256" y="3456699"/>
            <a:ext cx="2561841" cy="646331"/>
          </a:xfrm>
          <a:prstGeom prst="rect">
            <a:avLst/>
          </a:prstGeom>
        </p:spPr>
        <p:txBody>
          <a:bodyPr wrap="square">
            <a:spAutoFit/>
            <a:scene3d>
              <a:camera prst="orthographicFront"/>
              <a:lightRig rig="threePt" dir="t"/>
            </a:scene3d>
            <a:sp3d contourW="12700"/>
          </a:bodyPr>
          <a:lstStyle/>
          <a:p>
            <a:r>
              <a:rPr lang="zh-CN" altLang="en-US" dirty="0" smtClean="0">
                <a:latin typeface="宋体" pitchFamily="2" charset="-122"/>
              </a:rPr>
              <a:t>二、我们为什么要重视“幼小衔接”</a:t>
            </a:r>
            <a:r>
              <a:rPr lang="en-US" dirty="0" smtClean="0">
                <a:latin typeface="宋体" pitchFamily="2" charset="-122"/>
              </a:rPr>
              <a:t>?</a:t>
            </a:r>
            <a:endParaRPr lang="zh-CN" altLang="en-US" dirty="0">
              <a:latin typeface="宋体" pitchFamily="2" charset="-122"/>
            </a:endParaRPr>
          </a:p>
        </p:txBody>
      </p:sp>
      <p:sp>
        <p:nvSpPr>
          <p:cNvPr id="44" name="矩形 43"/>
          <p:cNvSpPr/>
          <p:nvPr/>
        </p:nvSpPr>
        <p:spPr>
          <a:xfrm>
            <a:off x="5500694" y="2143122"/>
            <a:ext cx="3002761" cy="707886"/>
          </a:xfrm>
          <a:prstGeom prst="rect">
            <a:avLst/>
          </a:prstGeom>
        </p:spPr>
        <p:txBody>
          <a:bodyPr wrap="square">
            <a:spAutoFit/>
            <a:scene3d>
              <a:camera prst="orthographicFront"/>
              <a:lightRig rig="threePt" dir="t"/>
            </a:scene3d>
            <a:sp3d contourW="12700"/>
          </a:bodyPr>
          <a:lstStyle/>
          <a:p>
            <a:r>
              <a:rPr lang="zh-CN" altLang="en-US" sz="2000" dirty="0" smtClean="0">
                <a:latin typeface="宋体" pitchFamily="2" charset="-122"/>
              </a:rPr>
              <a:t>三、生活中，小学与学前教育到底有哪些不同呢</a:t>
            </a:r>
            <a:r>
              <a:rPr lang="en-US" sz="2000" dirty="0" smtClean="0">
                <a:latin typeface="宋体" pitchFamily="2" charset="-122"/>
              </a:rPr>
              <a:t>?</a:t>
            </a:r>
            <a:endParaRPr lang="zh-CN" altLang="en-US" sz="2000" dirty="0">
              <a:latin typeface="宋体" pitchFamily="2" charset="-122"/>
            </a:endParaRPr>
          </a:p>
        </p:txBody>
      </p:sp>
      <p:sp>
        <p:nvSpPr>
          <p:cNvPr id="47" name="矩形 46"/>
          <p:cNvSpPr/>
          <p:nvPr/>
        </p:nvSpPr>
        <p:spPr>
          <a:xfrm>
            <a:off x="5569767" y="3527233"/>
            <a:ext cx="2561841" cy="707886"/>
          </a:xfrm>
          <a:prstGeom prst="rect">
            <a:avLst/>
          </a:prstGeom>
        </p:spPr>
        <p:txBody>
          <a:bodyPr wrap="square">
            <a:spAutoFit/>
            <a:scene3d>
              <a:camera prst="orthographicFront"/>
              <a:lightRig rig="threePt" dir="t"/>
            </a:scene3d>
            <a:sp3d contourW="12700"/>
          </a:bodyPr>
          <a:lstStyle/>
          <a:p>
            <a:r>
              <a:rPr lang="zh-CN" altLang="en-US" sz="2000" dirty="0" smtClean="0"/>
              <a:t>四、幼小衔接中家庭教育存在的问题。</a:t>
            </a:r>
            <a:endParaRPr lang="zh-CN" altLang="en-US" sz="2000" dirty="0"/>
          </a:p>
        </p:txBody>
      </p:sp>
      <p:sp>
        <p:nvSpPr>
          <p:cNvPr id="4" name="椭圆 3"/>
          <p:cNvSpPr/>
          <p:nvPr/>
        </p:nvSpPr>
        <p:spPr>
          <a:xfrm>
            <a:off x="1561809" y="2210237"/>
            <a:ext cx="350164" cy="35016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latin typeface="+mn-ea"/>
              </a:rPr>
              <a:t>1</a:t>
            </a:r>
            <a:endParaRPr lang="zh-CN" altLang="en-US" dirty="0">
              <a:latin typeface="+mn-ea"/>
            </a:endParaRPr>
          </a:p>
        </p:txBody>
      </p:sp>
      <p:sp>
        <p:nvSpPr>
          <p:cNvPr id="49" name="椭圆 48"/>
          <p:cNvSpPr/>
          <p:nvPr/>
        </p:nvSpPr>
        <p:spPr>
          <a:xfrm>
            <a:off x="1561809" y="3527234"/>
            <a:ext cx="350164" cy="35016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latin typeface="+mn-ea"/>
              </a:rPr>
              <a:t>2</a:t>
            </a:r>
            <a:endParaRPr lang="zh-CN" altLang="en-US" dirty="0">
              <a:latin typeface="+mn-ea"/>
            </a:endParaRPr>
          </a:p>
        </p:txBody>
      </p:sp>
      <p:sp>
        <p:nvSpPr>
          <p:cNvPr id="50" name="椭圆 49"/>
          <p:cNvSpPr/>
          <p:nvPr/>
        </p:nvSpPr>
        <p:spPr>
          <a:xfrm>
            <a:off x="5072066" y="2071684"/>
            <a:ext cx="350164" cy="35016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latin typeface="+mn-ea"/>
              </a:rPr>
              <a:t>3</a:t>
            </a:r>
            <a:endParaRPr lang="zh-CN" altLang="en-US" dirty="0">
              <a:latin typeface="+mn-ea"/>
            </a:endParaRPr>
          </a:p>
        </p:txBody>
      </p:sp>
      <p:sp>
        <p:nvSpPr>
          <p:cNvPr id="51" name="椭圆 50"/>
          <p:cNvSpPr/>
          <p:nvPr/>
        </p:nvSpPr>
        <p:spPr>
          <a:xfrm>
            <a:off x="5141320" y="3597769"/>
            <a:ext cx="350164" cy="35016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latin typeface="+mn-ea"/>
              </a:rPr>
              <a:t>4</a:t>
            </a:r>
            <a:endParaRPr lang="zh-CN" altLang="en-US" dirty="0">
              <a:latin typeface="+mn-ea"/>
            </a:endParaRPr>
          </a:p>
        </p:txBody>
      </p:sp>
      <p:grpSp>
        <p:nvGrpSpPr>
          <p:cNvPr id="12" name="组合 11"/>
          <p:cNvGrpSpPr/>
          <p:nvPr/>
        </p:nvGrpSpPr>
        <p:grpSpPr>
          <a:xfrm>
            <a:off x="556523" y="624241"/>
            <a:ext cx="2867464" cy="701731"/>
            <a:chOff x="874713" y="587691"/>
            <a:chExt cx="3823285" cy="935642"/>
          </a:xfrm>
        </p:grpSpPr>
        <p:sp>
          <p:nvSpPr>
            <p:cNvPr id="52" name="矩形 51"/>
            <p:cNvSpPr/>
            <p:nvPr/>
          </p:nvSpPr>
          <p:spPr>
            <a:xfrm>
              <a:off x="874713" y="587691"/>
              <a:ext cx="3823285" cy="935642"/>
            </a:xfrm>
            <a:prstGeom prst="rect">
              <a:avLst/>
            </a:prstGeom>
          </p:spPr>
          <p:txBody>
            <a:bodyPr wrap="square">
              <a:spAutoFit/>
              <a:scene3d>
                <a:camera prst="orthographicFront"/>
                <a:lightRig rig="threePt" dir="t"/>
              </a:scene3d>
              <a:sp3d contourW="12700"/>
            </a:bodyPr>
            <a:lstStyle/>
            <a:p>
              <a:pPr>
                <a:lnSpc>
                  <a:spcPct val="120000"/>
                </a:lnSpc>
              </a:pPr>
              <a:r>
                <a:rPr lang="en-US" altLang="zh-CN" sz="3300" dirty="0">
                  <a:solidFill>
                    <a:schemeClr val="accent1"/>
                  </a:solidFill>
                  <a:latin typeface="Century Gothic" pitchFamily="34" charset="0"/>
                </a:rPr>
                <a:t>CONTENT</a:t>
              </a:r>
              <a:endParaRPr lang="zh-CN" altLang="en-US" sz="3300" dirty="0">
                <a:solidFill>
                  <a:schemeClr val="tx1">
                    <a:lumMod val="75000"/>
                    <a:lumOff val="25000"/>
                  </a:schemeClr>
                </a:solidFill>
                <a:latin typeface="Century Gothic" pitchFamily="34" charset="0"/>
              </a:endParaRPr>
            </a:p>
          </p:txBody>
        </p:sp>
        <p:cxnSp>
          <p:nvCxnSpPr>
            <p:cNvPr id="53" name="直接连接符 52"/>
            <p:cNvCxnSpPr/>
            <p:nvPr/>
          </p:nvCxnSpPr>
          <p:spPr>
            <a:xfrm>
              <a:off x="1026652" y="1483930"/>
              <a:ext cx="802148" cy="0"/>
            </a:xfrm>
            <a:prstGeom prst="line">
              <a:avLst/>
            </a:prstGeom>
            <a:ln w="381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pic>
        <p:nvPicPr>
          <p:cNvPr id="3" name="图片 2"/>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630715" y="469862"/>
            <a:ext cx="1785566" cy="948582"/>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med" p14:dur="700" advTm="0">
        <p:fade/>
      </p:transition>
    </mc:Choice>
    <mc:Fallback>
      <p:transition spd="med" advTm="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 name="矩形 19"/>
          <p:cNvSpPr/>
          <p:nvPr/>
        </p:nvSpPr>
        <p:spPr>
          <a:xfrm>
            <a:off x="130002" y="165609"/>
            <a:ext cx="8884723" cy="48544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4143372" y="2500312"/>
            <a:ext cx="4008934" cy="646331"/>
          </a:xfrm>
          <a:prstGeom prst="rect">
            <a:avLst/>
          </a:prstGeom>
        </p:spPr>
        <p:txBody>
          <a:bodyPr wrap="square">
            <a:spAutoFit/>
            <a:scene3d>
              <a:camera prst="orthographicFront"/>
              <a:lightRig rig="threePt" dir="t"/>
            </a:scene3d>
            <a:sp3d contourW="12700"/>
          </a:bodyPr>
          <a:lstStyle/>
          <a:p>
            <a:r>
              <a:rPr lang="zh-CN" altLang="en-US" sz="3600" dirty="0" smtClean="0"/>
              <a:t>何为</a:t>
            </a:r>
            <a:r>
              <a:rPr lang="en-US" sz="3600" dirty="0" smtClean="0"/>
              <a:t>“</a:t>
            </a:r>
            <a:r>
              <a:rPr lang="zh-CN" altLang="en-US" sz="3600" dirty="0" smtClean="0"/>
              <a:t>幼小衔接</a:t>
            </a:r>
            <a:r>
              <a:rPr lang="en-US" sz="3600" dirty="0" smtClean="0"/>
              <a:t>”?</a:t>
            </a:r>
            <a:endParaRPr lang="zh-CN" altLang="en-US" sz="3600" dirty="0"/>
          </a:p>
        </p:txBody>
      </p:sp>
      <p:sp>
        <p:nvSpPr>
          <p:cNvPr id="18" name="矩形 17"/>
          <p:cNvSpPr/>
          <p:nvPr/>
        </p:nvSpPr>
        <p:spPr>
          <a:xfrm>
            <a:off x="4139952" y="1563638"/>
            <a:ext cx="2867464" cy="840230"/>
          </a:xfrm>
          <a:prstGeom prst="rect">
            <a:avLst/>
          </a:prstGeom>
        </p:spPr>
        <p:txBody>
          <a:bodyPr wrap="square">
            <a:spAutoFit/>
            <a:scene3d>
              <a:camera prst="orthographicFront"/>
              <a:lightRig rig="threePt" dir="t"/>
            </a:scene3d>
            <a:sp3d contourW="12700"/>
          </a:bodyPr>
          <a:lstStyle/>
          <a:p>
            <a:pPr>
              <a:lnSpc>
                <a:spcPct val="120000"/>
              </a:lnSpc>
            </a:pPr>
            <a:r>
              <a:rPr lang="en-US" altLang="zh-CN" sz="4050" dirty="0">
                <a:solidFill>
                  <a:schemeClr val="accent1"/>
                </a:solidFill>
                <a:latin typeface="Century Gothic" pitchFamily="34" charset="0"/>
              </a:rPr>
              <a:t>PART 01</a:t>
            </a:r>
            <a:endParaRPr lang="zh-CN" altLang="en-US" sz="4050" dirty="0">
              <a:solidFill>
                <a:schemeClr val="tx1">
                  <a:lumMod val="75000"/>
                  <a:lumOff val="25000"/>
                </a:schemeClr>
              </a:solidFill>
              <a:latin typeface="Century Gothic" pitchFamily="34" charset="0"/>
            </a:endParaRPr>
          </a:p>
        </p:txBody>
      </p:sp>
      <p:pic>
        <p:nvPicPr>
          <p:cNvPr id="15" name="图片 1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88188" y="1109206"/>
            <a:ext cx="3005673" cy="3005673"/>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med" p14:dur="700" advTm="0">
        <p:fade/>
      </p:transition>
    </mc:Choice>
    <mc:Fallback>
      <p:transition spd="med" advTm="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C:\Users\Administrator\Desktop\卡通\1 (3).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85720" y="2428874"/>
            <a:ext cx="1824473" cy="2379829"/>
          </a:xfrm>
          <a:prstGeom prst="rect">
            <a:avLst/>
          </a:prstGeom>
          <a:noFill/>
          <a:extLst>
            <a:ext uri="{909E8E84-426E-40DD-AFC4-6F175D3DCCD1}">
              <a14:hiddenFill xmlns:a14="http://schemas.microsoft.com/office/drawing/2010/main" xmlns="">
                <a:solidFill>
                  <a:srgbClr val="FFFFFF"/>
                </a:solidFill>
              </a14:hiddenFill>
            </a:ext>
          </a:extLst>
        </p:spPr>
      </p:pic>
      <p:grpSp>
        <p:nvGrpSpPr>
          <p:cNvPr id="26" name="组合 25"/>
          <p:cNvGrpSpPr/>
          <p:nvPr/>
        </p:nvGrpSpPr>
        <p:grpSpPr>
          <a:xfrm>
            <a:off x="267439" y="117454"/>
            <a:ext cx="1732793" cy="534343"/>
            <a:chOff x="267439" y="117454"/>
            <a:chExt cx="4038936" cy="534343"/>
          </a:xfrm>
        </p:grpSpPr>
        <p:grpSp>
          <p:nvGrpSpPr>
            <p:cNvPr id="27" name="组合 26"/>
            <p:cNvGrpSpPr/>
            <p:nvPr/>
          </p:nvGrpSpPr>
          <p:grpSpPr>
            <a:xfrm>
              <a:off x="267439" y="135493"/>
              <a:ext cx="4038936" cy="516304"/>
              <a:chOff x="267439" y="135493"/>
              <a:chExt cx="4038936" cy="516304"/>
            </a:xfrm>
          </p:grpSpPr>
          <p:sp>
            <p:nvSpPr>
              <p:cNvPr id="29" name="TextBox 18"/>
              <p:cNvSpPr txBox="1"/>
              <p:nvPr/>
            </p:nvSpPr>
            <p:spPr>
              <a:xfrm>
                <a:off x="827584" y="175102"/>
                <a:ext cx="3478791" cy="401328"/>
              </a:xfrm>
              <a:prstGeom prst="rect">
                <a:avLst/>
              </a:prstGeom>
              <a:noFill/>
            </p:spPr>
            <p:txBody>
              <a:bodyPr wrap="square" rtlCol="0">
                <a:spAutoFit/>
              </a:bodyPr>
              <a:lstStyle/>
              <a:p>
                <a:pPr>
                  <a:lnSpc>
                    <a:spcPct val="130000"/>
                  </a:lnSpc>
                  <a:defRPr/>
                </a:pPr>
                <a:r>
                  <a:rPr lang="zh-CN" altLang="en-US" b="1" dirty="0" smtClean="0">
                    <a:solidFill>
                      <a:prstClr val="black"/>
                    </a:solidFill>
                    <a:latin typeface="宋体" pitchFamily="2" charset="-122"/>
                  </a:rPr>
                  <a:t>幼小衔接</a:t>
                </a:r>
                <a:endParaRPr lang="zh-CN" altLang="en-US" b="1" dirty="0">
                  <a:solidFill>
                    <a:prstClr val="black"/>
                  </a:solidFill>
                  <a:latin typeface="宋体" pitchFamily="2" charset="-122"/>
                </a:endParaRPr>
              </a:p>
            </p:txBody>
          </p:sp>
          <p:grpSp>
            <p:nvGrpSpPr>
              <p:cNvPr id="30" name="组合 29"/>
              <p:cNvGrpSpPr/>
              <p:nvPr/>
            </p:nvGrpSpPr>
            <p:grpSpPr>
              <a:xfrm>
                <a:off x="267439" y="135493"/>
                <a:ext cx="516304" cy="516304"/>
                <a:chOff x="304800" y="673100"/>
                <a:chExt cx="4000500" cy="4000500"/>
              </a:xfrm>
              <a:effectLst>
                <a:outerShdw blurRad="444500" dist="254000" dir="8100000" algn="tr" rotWithShape="0">
                  <a:prstClr val="black">
                    <a:alpha val="50000"/>
                  </a:prstClr>
                </a:outerShdw>
              </a:effectLst>
            </p:grpSpPr>
            <p:sp>
              <p:nvSpPr>
                <p:cNvPr id="31" name="同心圆 30"/>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00">
                    <a:solidFill>
                      <a:srgbClr val="C00000"/>
                    </a:solidFill>
                    <a:latin typeface="+mj-ea"/>
                    <a:ea typeface="+mj-ea"/>
                  </a:endParaRPr>
                </a:p>
              </p:txBody>
            </p:sp>
            <p:sp>
              <p:nvSpPr>
                <p:cNvPr id="32" name="椭圆 31"/>
                <p:cNvSpPr/>
                <p:nvPr/>
              </p:nvSpPr>
              <p:spPr>
                <a:xfrm>
                  <a:off x="392111" y="760414"/>
                  <a:ext cx="3825875" cy="3825878"/>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00">
                    <a:solidFill>
                      <a:srgbClr val="C00000"/>
                    </a:solidFill>
                    <a:latin typeface="+mj-ea"/>
                    <a:ea typeface="+mj-ea"/>
                  </a:endParaRPr>
                </a:p>
              </p:txBody>
            </p:sp>
          </p:grpSp>
        </p:grpSp>
        <p:pic>
          <p:nvPicPr>
            <p:cNvPr id="28" name="Picture 2" descr="C:\Users\Administrator\Desktop\卡通\1 (3).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11919" y="117454"/>
              <a:ext cx="371649" cy="484776"/>
            </a:xfrm>
            <a:prstGeom prst="rect">
              <a:avLst/>
            </a:prstGeom>
            <a:noFill/>
            <a:extLst>
              <a:ext uri="{909E8E84-426E-40DD-AFC4-6F175D3DCCD1}">
                <a14:hiddenFill xmlns:a14="http://schemas.microsoft.com/office/drawing/2010/main" xmlns="">
                  <a:solidFill>
                    <a:srgbClr val="FFFFFF"/>
                  </a:solidFill>
                </a14:hiddenFill>
              </a:ext>
            </a:extLst>
          </p:spPr>
        </p:pic>
      </p:grpSp>
      <p:sp>
        <p:nvSpPr>
          <p:cNvPr id="48129" name="Rectangle 1"/>
          <p:cNvSpPr>
            <a:spLocks noChangeArrowheads="1"/>
          </p:cNvSpPr>
          <p:nvPr/>
        </p:nvSpPr>
        <p:spPr bwMode="auto">
          <a:xfrm>
            <a:off x="1428728" y="1142990"/>
            <a:ext cx="6429420" cy="23237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nSpc>
                <a:spcPct val="150000"/>
              </a:lnSpc>
              <a:spcBef>
                <a:spcPts val="0"/>
              </a:spcBef>
              <a:spcAft>
                <a:spcPts val="0"/>
              </a:spcAft>
            </a:pPr>
            <a:r>
              <a:rPr lang="zh-CN" altLang="en-US" sz="2000" dirty="0" smtClean="0">
                <a:latin typeface="宋体" pitchFamily="2" charset="-122"/>
                <a:cs typeface="宋体" pitchFamily="2" charset="-122"/>
              </a:rPr>
              <a:t> </a:t>
            </a:r>
            <a:r>
              <a:rPr lang="zh-CN" altLang="en-US" sz="2000" dirty="0" smtClean="0">
                <a:latin typeface="宋体" pitchFamily="2" charset="-122"/>
                <a:cs typeface="宋体" pitchFamily="2" charset="-122"/>
              </a:rPr>
              <a:t>  </a:t>
            </a:r>
            <a:r>
              <a:rPr kumimoji="0" lang="zh-CN" altLang="en-US" sz="2000" b="0" i="0" u="none" strike="noStrike" cap="none" normalizeH="0" baseline="0" dirty="0" smtClean="0">
                <a:ln>
                  <a:noFill/>
                </a:ln>
                <a:solidFill>
                  <a:schemeClr val="tx1"/>
                </a:solidFill>
                <a:effectLst/>
                <a:latin typeface="宋体" pitchFamily="2" charset="-122"/>
                <a:cs typeface="宋体" pitchFamily="2" charset="-122"/>
              </a:rPr>
              <a:t>“幼小衔接”</a:t>
            </a:r>
            <a:r>
              <a:rPr kumimoji="0" lang="zh-CN" altLang="en-US" sz="2000" b="0" i="0" u="none" strike="noStrike" cap="none" normalizeH="0" baseline="0" dirty="0" smtClean="0">
                <a:ln>
                  <a:noFill/>
                </a:ln>
                <a:solidFill>
                  <a:schemeClr val="tx1"/>
                </a:solidFill>
                <a:effectLst/>
                <a:latin typeface="宋体" pitchFamily="2" charset="-122"/>
                <a:cs typeface="宋体" pitchFamily="2" charset="-122"/>
              </a:rPr>
              <a:t>是儿童从幼儿园向小学过渡之间的衔接，是儿童结束以游戏为主的学龄前活动，走上以学习为主的正规学习生活的过渡</a:t>
            </a:r>
            <a:r>
              <a:rPr kumimoji="0" lang="zh-CN" altLang="en-US" sz="2000" b="0" i="0" u="none" strike="noStrike" cap="none" normalizeH="0" baseline="0" dirty="0" smtClean="0">
                <a:ln>
                  <a:noFill/>
                </a:ln>
                <a:solidFill>
                  <a:schemeClr val="tx1"/>
                </a:solidFill>
                <a:effectLst/>
                <a:latin typeface="宋体" pitchFamily="2" charset="-122"/>
                <a:cs typeface="宋体" pitchFamily="2" charset="-122"/>
              </a:rPr>
              <a:t>。</a:t>
            </a:r>
            <a:endParaRPr lang="zh-CN" altLang="en-US" sz="2000" dirty="0" smtClean="0">
              <a:latin typeface="宋体" pitchFamily="2" charset="-122"/>
            </a:endParaRPr>
          </a:p>
          <a:p>
            <a:pPr lvl="0">
              <a:lnSpc>
                <a:spcPct val="150000"/>
              </a:lnSpc>
            </a:pPr>
            <a:endParaRPr lang="zh-CN" altLang="en-US" sz="2000" dirty="0" smtClean="0">
              <a:solidFill>
                <a:srgbClr val="454141"/>
              </a:solidFill>
              <a:latin typeface="宋体" pitchFamily="2" charset="-122"/>
              <a:cs typeface="Lato Regular"/>
            </a:endParaRPr>
          </a:p>
          <a:p>
            <a:pPr marL="0" marR="0" lvl="0" indent="10800000" algn="l" defTabSz="914400" rtl="0" eaLnBrk="1" fontAlgn="base" latinLnBrk="0" hangingPunct="1">
              <a:lnSpc>
                <a:spcPts val="3000"/>
              </a:lnSpc>
              <a:spcBef>
                <a:spcPct val="0"/>
              </a:spcBef>
              <a:spcAft>
                <a:spcPct val="0"/>
              </a:spcAft>
              <a:buClrTx/>
              <a:buSzTx/>
              <a:tabLst/>
            </a:pPr>
            <a:endParaRPr kumimoji="0" lang="zh-CN" altLang="en-US" sz="2800" b="0" i="0" u="none" strike="noStrike" cap="none" normalizeH="0" baseline="0" dirty="0" smtClean="0">
              <a:ln>
                <a:noFill/>
              </a:ln>
              <a:solidFill>
                <a:schemeClr val="tx1"/>
              </a:solidFill>
              <a:effectLst/>
              <a:latin typeface="宋体" pitchFamily="2" charset="-122"/>
              <a:cs typeface="宋体" pitchFamily="2" charset="-122"/>
            </a:endParaRPr>
          </a:p>
        </p:txBody>
      </p:sp>
    </p:spTree>
  </p:cSld>
  <p:clrMapOvr>
    <a:masterClrMapping/>
  </p:clrMapOvr>
  <p:transition spd="slow" advClick="0" advTm="0">
    <p:pull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矩形 19"/>
          <p:cNvSpPr/>
          <p:nvPr/>
        </p:nvSpPr>
        <p:spPr>
          <a:xfrm>
            <a:off x="130002" y="165609"/>
            <a:ext cx="8884723" cy="48544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4143372" y="2500312"/>
            <a:ext cx="3929090" cy="1754326"/>
          </a:xfrm>
          <a:prstGeom prst="rect">
            <a:avLst/>
          </a:prstGeom>
        </p:spPr>
        <p:txBody>
          <a:bodyPr wrap="square">
            <a:spAutoFit/>
            <a:scene3d>
              <a:camera prst="orthographicFront"/>
              <a:lightRig rig="threePt" dir="t"/>
            </a:scene3d>
            <a:sp3d contourW="12700"/>
          </a:bodyPr>
          <a:lstStyle/>
          <a:p>
            <a:r>
              <a:rPr lang="zh-CN" altLang="en-US" sz="3600" dirty="0" smtClean="0"/>
              <a:t>我们为什么要重视“幼小衔接”</a:t>
            </a:r>
            <a:r>
              <a:rPr lang="en-US" sz="3600" dirty="0" smtClean="0"/>
              <a:t>?</a:t>
            </a:r>
            <a:endParaRPr lang="zh-CN" altLang="en-US" sz="3600" dirty="0" smtClean="0"/>
          </a:p>
          <a:p>
            <a:endParaRPr lang="zh-CN" altLang="en-US" sz="3600" dirty="0"/>
          </a:p>
        </p:txBody>
      </p:sp>
      <p:sp>
        <p:nvSpPr>
          <p:cNvPr id="18" name="矩形 17"/>
          <p:cNvSpPr/>
          <p:nvPr/>
        </p:nvSpPr>
        <p:spPr>
          <a:xfrm>
            <a:off x="4139952" y="1563638"/>
            <a:ext cx="2867464" cy="840230"/>
          </a:xfrm>
          <a:prstGeom prst="rect">
            <a:avLst/>
          </a:prstGeom>
        </p:spPr>
        <p:txBody>
          <a:bodyPr wrap="square">
            <a:spAutoFit/>
            <a:scene3d>
              <a:camera prst="orthographicFront"/>
              <a:lightRig rig="threePt" dir="t"/>
            </a:scene3d>
            <a:sp3d contourW="12700"/>
          </a:bodyPr>
          <a:lstStyle/>
          <a:p>
            <a:pPr>
              <a:lnSpc>
                <a:spcPct val="120000"/>
              </a:lnSpc>
            </a:pPr>
            <a:r>
              <a:rPr lang="en-US" altLang="zh-CN" sz="4050" dirty="0">
                <a:solidFill>
                  <a:schemeClr val="accent1"/>
                </a:solidFill>
                <a:latin typeface="Century Gothic" pitchFamily="34" charset="0"/>
              </a:rPr>
              <a:t>PART 01</a:t>
            </a:r>
            <a:endParaRPr lang="zh-CN" altLang="en-US" sz="4050" dirty="0">
              <a:solidFill>
                <a:schemeClr val="tx1">
                  <a:lumMod val="75000"/>
                  <a:lumOff val="25000"/>
                </a:schemeClr>
              </a:solidFill>
              <a:latin typeface="Century Gothic" pitchFamily="34" charset="0"/>
            </a:endParaRPr>
          </a:p>
        </p:txBody>
      </p:sp>
      <p:pic>
        <p:nvPicPr>
          <p:cNvPr id="15" name="图片 1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88188" y="1109206"/>
            <a:ext cx="3005673" cy="3005673"/>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med" p14:dur="700" advTm="0">
        <p:fade/>
      </p:transition>
    </mc:Choice>
    <mc:Fallback>
      <p:transition spd="med" advTm="0">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descr="C:\Users\Administrator\Desktop\卡通\1 (21).pn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643106" y="357172"/>
            <a:ext cx="2651197" cy="4513436"/>
          </a:xfrm>
          <a:prstGeom prst="rect">
            <a:avLst/>
          </a:prstGeom>
          <a:noFill/>
          <a:extLst>
            <a:ext uri="{909E8E84-426E-40DD-AFC4-6F175D3DCCD1}">
              <a14:hiddenFill xmlns:a14="http://schemas.microsoft.com/office/drawing/2010/main" xmlns="">
                <a:solidFill>
                  <a:srgbClr val="FFFFFF"/>
                </a:solidFill>
              </a14:hiddenFill>
            </a:ext>
          </a:extLst>
        </p:spPr>
      </p:pic>
      <p:sp>
        <p:nvSpPr>
          <p:cNvPr id="5" name="矩形 4"/>
          <p:cNvSpPr/>
          <p:nvPr/>
        </p:nvSpPr>
        <p:spPr>
          <a:xfrm>
            <a:off x="1285852" y="1071340"/>
            <a:ext cx="7215238" cy="2015936"/>
          </a:xfrm>
          <a:prstGeom prst="rect">
            <a:avLst/>
          </a:prstGeom>
        </p:spPr>
        <p:txBody>
          <a:bodyPr wrap="square">
            <a:spAutoFit/>
          </a:bodyPr>
          <a:lstStyle/>
          <a:p>
            <a:pPr indent="457200">
              <a:lnSpc>
                <a:spcPts val="3000"/>
              </a:lnSpc>
            </a:pPr>
            <a:r>
              <a:rPr lang="zh-CN" altLang="en-US" dirty="0" smtClean="0">
                <a:solidFill>
                  <a:srgbClr val="454141"/>
                </a:solidFill>
                <a:latin typeface="微软雅黑" panose="020B0503020204020204" pitchFamily="34" charset="-122"/>
                <a:ea typeface="微软雅黑" panose="020B0503020204020204" pitchFamily="34" charset="-122"/>
                <a:cs typeface="微软雅黑 Light" panose="020B0502040204020203" charset="-122"/>
              </a:rPr>
              <a:t>根据</a:t>
            </a:r>
            <a:r>
              <a:rPr lang="zh-CN" altLang="en-US" dirty="0" smtClean="0">
                <a:solidFill>
                  <a:srgbClr val="454141"/>
                </a:solidFill>
                <a:latin typeface="微软雅黑" panose="020B0503020204020204" pitchFamily="34" charset="-122"/>
                <a:ea typeface="微软雅黑" panose="020B0503020204020204" pitchFamily="34" charset="-122"/>
                <a:cs typeface="微软雅黑 Light" panose="020B0502040204020203" charset="-122"/>
              </a:rPr>
              <a:t>国家教委进行的“幼小衔接”研究表明，由于小学生活与幼儿园生活有着很大的不同，超过</a:t>
            </a:r>
            <a:r>
              <a:rPr lang="en-US" altLang="zh-CN" dirty="0" smtClean="0">
                <a:solidFill>
                  <a:srgbClr val="454141"/>
                </a:solidFill>
                <a:latin typeface="微软雅黑" panose="020B0503020204020204" pitchFamily="34" charset="-122"/>
                <a:ea typeface="微软雅黑" panose="020B0503020204020204" pitchFamily="34" charset="-122"/>
                <a:cs typeface="微软雅黑 Light" panose="020B0502040204020203" charset="-122"/>
              </a:rPr>
              <a:t>60%</a:t>
            </a:r>
            <a:r>
              <a:rPr lang="zh-CN" altLang="en-US" dirty="0" smtClean="0">
                <a:solidFill>
                  <a:srgbClr val="454141"/>
                </a:solidFill>
                <a:latin typeface="微软雅黑" panose="020B0503020204020204" pitchFamily="34" charset="-122"/>
                <a:ea typeface="微软雅黑" panose="020B0503020204020204" pitchFamily="34" charset="-122"/>
                <a:cs typeface="微软雅黑 Light" panose="020B0502040204020203" charset="-122"/>
              </a:rPr>
              <a:t>的孩子入学后存在学习适应性严重不足的问题。不适应正规的学校教育，不适应相对紧张的学习环境；不适应跟老师、同学的相互配合、相互</a:t>
            </a:r>
            <a:r>
              <a:rPr lang="zh-CN" altLang="en-US" dirty="0" smtClean="0">
                <a:solidFill>
                  <a:srgbClr val="454141"/>
                </a:solidFill>
                <a:latin typeface="微软雅黑" panose="020B0503020204020204" pitchFamily="34" charset="-122"/>
                <a:ea typeface="微软雅黑" panose="020B0503020204020204" pitchFamily="34" charset="-122"/>
                <a:cs typeface="微软雅黑 Light" panose="020B0502040204020203" charset="-122"/>
              </a:rPr>
              <a:t>合作；不</a:t>
            </a:r>
            <a:r>
              <a:rPr lang="zh-CN" altLang="en-US" dirty="0" smtClean="0">
                <a:solidFill>
                  <a:srgbClr val="454141"/>
                </a:solidFill>
                <a:latin typeface="微软雅黑" panose="020B0503020204020204" pitchFamily="34" charset="-122"/>
                <a:ea typeface="微软雅黑" panose="020B0503020204020204" pitchFamily="34" charset="-122"/>
                <a:cs typeface="微软雅黑 Light" panose="020B0502040204020203" charset="-122"/>
              </a:rPr>
              <a:t>适应学校在学习习惯和思维习惯等方面的要求等等。 </a:t>
            </a:r>
            <a:endParaRPr lang="zh-CN" altLang="en-US" dirty="0">
              <a:solidFill>
                <a:srgbClr val="454141"/>
              </a:solidFill>
              <a:latin typeface="微软雅黑" panose="020B0503020204020204" pitchFamily="34" charset="-122"/>
              <a:ea typeface="微软雅黑" panose="020B0503020204020204" pitchFamily="34" charset="-122"/>
              <a:cs typeface="微软雅黑 Light" panose="020B0502040204020203" charset="-122"/>
            </a:endParaRPr>
          </a:p>
        </p:txBody>
      </p:sp>
    </p:spTree>
  </p:cSld>
  <p:clrMapOvr>
    <a:masterClrMapping/>
  </p:clrMapOvr>
  <p:transition spd="slow" advClick="0" advTm="0">
    <p:pull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descr="C:\Users\Administrator\Desktop\卡通\1 (21).pn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643106" y="357172"/>
            <a:ext cx="2651197" cy="4513436"/>
          </a:xfrm>
          <a:prstGeom prst="rect">
            <a:avLst/>
          </a:prstGeom>
          <a:noFill/>
          <a:extLst>
            <a:ext uri="{909E8E84-426E-40DD-AFC4-6F175D3DCCD1}">
              <a14:hiddenFill xmlns:a14="http://schemas.microsoft.com/office/drawing/2010/main" xmlns="">
                <a:solidFill>
                  <a:srgbClr val="FFFFFF"/>
                </a:solidFill>
              </a14:hiddenFill>
            </a:ext>
          </a:extLst>
        </p:spPr>
      </p:pic>
      <p:sp>
        <p:nvSpPr>
          <p:cNvPr id="46081" name="Rectangle 1"/>
          <p:cNvSpPr>
            <a:spLocks noChangeArrowheads="1"/>
          </p:cNvSpPr>
          <p:nvPr/>
        </p:nvSpPr>
        <p:spPr bwMode="auto">
          <a:xfrm>
            <a:off x="1142976" y="857238"/>
            <a:ext cx="7418006" cy="27853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5600" algn="l" defTabSz="914400" rtl="0" eaLnBrk="1" fontAlgn="base" latinLnBrk="0" hangingPunct="1">
              <a:lnSpc>
                <a:spcPts val="3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宋体" pitchFamily="2" charset="-122"/>
                <a:cs typeface="宋体" pitchFamily="2" charset="-122"/>
              </a:rPr>
              <a:t> </a:t>
            </a:r>
            <a:r>
              <a:rPr kumimoji="0" lang="zh-CN" sz="2000" b="0" i="0" u="none" strike="noStrike" cap="none" normalizeH="0" baseline="0" dirty="0" smtClean="0">
                <a:ln>
                  <a:noFill/>
                </a:ln>
                <a:solidFill>
                  <a:schemeClr val="tx1"/>
                </a:solidFill>
                <a:effectLst/>
                <a:latin typeface="宋体" pitchFamily="2" charset="-122"/>
                <a:cs typeface="宋体" pitchFamily="2" charset="-122"/>
              </a:rPr>
              <a:t>早在</a:t>
            </a:r>
            <a:r>
              <a:rPr kumimoji="0" lang="en-US" altLang="zh-CN" sz="2000" b="0" i="0" u="none" strike="noStrike" cap="none" normalizeH="0" baseline="0" dirty="0" smtClean="0">
                <a:ln>
                  <a:noFill/>
                </a:ln>
                <a:solidFill>
                  <a:schemeClr val="tx1"/>
                </a:solidFill>
                <a:effectLst/>
                <a:latin typeface="宋体" pitchFamily="2" charset="-122"/>
                <a:cs typeface="宋体" pitchFamily="2" charset="-122"/>
              </a:rPr>
              <a:t>1990</a:t>
            </a:r>
            <a:r>
              <a:rPr kumimoji="0" lang="zh-CN" altLang="en-US" sz="2000" b="0" i="0" u="none" strike="noStrike" cap="none" normalizeH="0" baseline="0" dirty="0" smtClean="0">
                <a:ln>
                  <a:noFill/>
                </a:ln>
                <a:solidFill>
                  <a:schemeClr val="tx1"/>
                </a:solidFill>
                <a:effectLst/>
                <a:latin typeface="宋体" pitchFamily="2" charset="-122"/>
                <a:cs typeface="宋体" pitchFamily="2" charset="-122"/>
              </a:rPr>
              <a:t>年，联合国儿童基金会和原国家教委幼教处，联合进行了“幼儿园与小学衔接的研究”，结果表明，由于小学生活与幼儿园生活有着很大的不同，超过</a:t>
            </a:r>
            <a:r>
              <a:rPr kumimoji="0" lang="en-US" altLang="zh-CN" sz="2000" b="0" i="0" u="none" strike="noStrike" cap="none" normalizeH="0" baseline="0" dirty="0" smtClean="0">
                <a:ln>
                  <a:noFill/>
                </a:ln>
                <a:solidFill>
                  <a:schemeClr val="tx1"/>
                </a:solidFill>
                <a:effectLst/>
                <a:latin typeface="宋体" pitchFamily="2" charset="-122"/>
                <a:cs typeface="宋体" pitchFamily="2" charset="-122"/>
              </a:rPr>
              <a:t>60%</a:t>
            </a:r>
            <a:r>
              <a:rPr kumimoji="0" lang="zh-CN" altLang="en-US" sz="2000" b="0" i="0" u="none" strike="noStrike" cap="none" normalizeH="0" baseline="0" dirty="0" smtClean="0">
                <a:ln>
                  <a:noFill/>
                </a:ln>
                <a:solidFill>
                  <a:schemeClr val="tx1"/>
                </a:solidFill>
                <a:effectLst/>
                <a:latin typeface="宋体" pitchFamily="2" charset="-122"/>
                <a:cs typeface="宋体" pitchFamily="2" charset="-122"/>
              </a:rPr>
              <a:t>的孩子入学后存在学习适应性严重不足的问题不适应正规的学校教育，不适应相对紧张的学习坏境</a:t>
            </a:r>
            <a:r>
              <a:rPr kumimoji="0" lang="en-US" altLang="zh-CN" sz="2000" b="0" i="0" u="none" strike="noStrike" cap="none" normalizeH="0" baseline="0" dirty="0" smtClean="0">
                <a:ln>
                  <a:noFill/>
                </a:ln>
                <a:solidFill>
                  <a:schemeClr val="tx1"/>
                </a:solidFill>
                <a:effectLst/>
                <a:latin typeface="宋体" pitchFamily="2" charset="-122"/>
                <a:cs typeface="宋体" pitchFamily="2" charset="-122"/>
              </a:rPr>
              <a:t>;</a:t>
            </a:r>
            <a:r>
              <a:rPr kumimoji="0" lang="zh-CN" altLang="en-US" sz="2000" b="0" i="0" u="none" strike="noStrike" cap="none" normalizeH="0" baseline="0" dirty="0" smtClean="0">
                <a:ln>
                  <a:noFill/>
                </a:ln>
                <a:solidFill>
                  <a:schemeClr val="tx1"/>
                </a:solidFill>
                <a:effectLst/>
                <a:latin typeface="宋体" pitchFamily="2" charset="-122"/>
                <a:cs typeface="宋体" pitchFamily="2" charset="-122"/>
              </a:rPr>
              <a:t>不适应跟老师、同学的相互配合、相互合作；不适应学校的学习习惯和思维习惯等方面</a:t>
            </a:r>
            <a:r>
              <a:rPr kumimoji="0" lang="zh-CN" altLang="en-US" sz="2000" b="0" i="0" u="none" strike="noStrike" cap="none" normalizeH="0" baseline="0" dirty="0" smtClean="0">
                <a:ln>
                  <a:noFill/>
                </a:ln>
                <a:solidFill>
                  <a:schemeClr val="tx1"/>
                </a:solidFill>
                <a:effectLst/>
                <a:latin typeface="宋体" pitchFamily="2" charset="-122"/>
                <a:cs typeface="宋体" pitchFamily="2" charset="-122"/>
              </a:rPr>
              <a:t>。</a:t>
            </a:r>
            <a:endParaRPr kumimoji="0" lang="en-US" altLang="zh-CN" sz="2000" b="0" i="0" u="none" strike="noStrike" cap="none" normalizeH="0" baseline="0" dirty="0" smtClean="0">
              <a:ln>
                <a:noFill/>
              </a:ln>
              <a:solidFill>
                <a:schemeClr val="tx1"/>
              </a:solidFill>
              <a:effectLst/>
              <a:latin typeface="宋体" pitchFamily="2" charset="-122"/>
              <a:cs typeface="宋体" pitchFamily="2" charset="-122"/>
            </a:endParaRPr>
          </a:p>
          <a:p>
            <a:pPr marL="0" marR="0" lvl="0" indent="355600" algn="l" defTabSz="914400" rtl="0" eaLnBrk="1" fontAlgn="base" latinLnBrk="0" hangingPunct="1">
              <a:lnSpc>
                <a:spcPts val="3000"/>
              </a:lnSpc>
              <a:spcBef>
                <a:spcPct val="0"/>
              </a:spcBef>
              <a:spcAft>
                <a:spcPct val="0"/>
              </a:spcAft>
              <a:buClrTx/>
              <a:buSzTx/>
              <a:buFontTx/>
              <a:buNone/>
              <a:tabLst/>
            </a:pPr>
            <a:endParaRPr kumimoji="0" lang="zh-CN" altLang="en-US" sz="2800" b="0" i="0" u="none" strike="noStrike" cap="none" normalizeH="0" baseline="0" dirty="0" smtClean="0">
              <a:ln>
                <a:noFill/>
              </a:ln>
              <a:solidFill>
                <a:schemeClr val="tx1"/>
              </a:solidFill>
              <a:effectLst/>
              <a:latin typeface="宋体" pitchFamily="2" charset="-122"/>
              <a:cs typeface="宋体" pitchFamily="2" charset="-122"/>
            </a:endParaRPr>
          </a:p>
        </p:txBody>
      </p:sp>
    </p:spTree>
  </p:cSld>
  <p:clrMapOvr>
    <a:masterClrMapping/>
  </p:clrMapOvr>
  <p:transition spd="slow" advClick="0" advTm="0">
    <p:pull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矩形 19"/>
          <p:cNvSpPr/>
          <p:nvPr/>
        </p:nvSpPr>
        <p:spPr>
          <a:xfrm>
            <a:off x="130002" y="165609"/>
            <a:ext cx="8884723" cy="48544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4071934" y="2357436"/>
            <a:ext cx="5072066" cy="1200329"/>
          </a:xfrm>
          <a:prstGeom prst="rect">
            <a:avLst/>
          </a:prstGeom>
        </p:spPr>
        <p:txBody>
          <a:bodyPr wrap="square">
            <a:spAutoFit/>
            <a:scene3d>
              <a:camera prst="orthographicFront"/>
              <a:lightRig rig="threePt" dir="t"/>
            </a:scene3d>
            <a:sp3d contourW="12700"/>
          </a:bodyPr>
          <a:lstStyle/>
          <a:p>
            <a:r>
              <a:rPr lang="zh-CN" altLang="en-US" sz="3600" dirty="0" smtClean="0"/>
              <a:t>     生活中，小学与学前教育到底有哪些不同呢</a:t>
            </a:r>
            <a:r>
              <a:rPr lang="en-US" sz="3600" dirty="0" smtClean="0"/>
              <a:t>?</a:t>
            </a:r>
            <a:endParaRPr lang="zh-CN" altLang="en-US" sz="3600" dirty="0"/>
          </a:p>
        </p:txBody>
      </p:sp>
      <p:sp>
        <p:nvSpPr>
          <p:cNvPr id="18" name="矩形 17"/>
          <p:cNvSpPr/>
          <p:nvPr/>
        </p:nvSpPr>
        <p:spPr>
          <a:xfrm>
            <a:off x="4139952" y="1563638"/>
            <a:ext cx="2867464" cy="768480"/>
          </a:xfrm>
          <a:prstGeom prst="rect">
            <a:avLst/>
          </a:prstGeom>
        </p:spPr>
        <p:txBody>
          <a:bodyPr wrap="square">
            <a:spAutoFit/>
            <a:scene3d>
              <a:camera prst="orthographicFront"/>
              <a:lightRig rig="threePt" dir="t"/>
            </a:scene3d>
            <a:sp3d contourW="12700"/>
          </a:bodyPr>
          <a:lstStyle/>
          <a:p>
            <a:pPr>
              <a:lnSpc>
                <a:spcPct val="120000"/>
              </a:lnSpc>
            </a:pPr>
            <a:r>
              <a:rPr lang="en-US" altLang="zh-CN" sz="4050" dirty="0">
                <a:solidFill>
                  <a:schemeClr val="accent1"/>
                </a:solidFill>
                <a:latin typeface="Century Gothic" pitchFamily="34" charset="0"/>
              </a:rPr>
              <a:t>PART </a:t>
            </a:r>
            <a:r>
              <a:rPr lang="en-US" altLang="zh-CN" sz="4050" dirty="0" smtClean="0">
                <a:solidFill>
                  <a:schemeClr val="accent1"/>
                </a:solidFill>
                <a:latin typeface="Century Gothic" pitchFamily="34" charset="0"/>
              </a:rPr>
              <a:t>03</a:t>
            </a:r>
            <a:endParaRPr lang="zh-CN" altLang="en-US" sz="4050" dirty="0">
              <a:solidFill>
                <a:schemeClr val="tx1">
                  <a:lumMod val="75000"/>
                  <a:lumOff val="25000"/>
                </a:schemeClr>
              </a:solidFill>
              <a:latin typeface="Century Gothic" pitchFamily="34" charset="0"/>
            </a:endParaRPr>
          </a:p>
        </p:txBody>
      </p:sp>
      <p:pic>
        <p:nvPicPr>
          <p:cNvPr id="15" name="图片 1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88188" y="1109206"/>
            <a:ext cx="3005673" cy="3005673"/>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med" p14:dur="700" advTm="0">
        <p:fade/>
      </p:transition>
    </mc:Choice>
    <mc:Fallback>
      <p:transition spd="med" advTm="0">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组合 8"/>
          <p:cNvGrpSpPr/>
          <p:nvPr/>
        </p:nvGrpSpPr>
        <p:grpSpPr>
          <a:xfrm>
            <a:off x="285720" y="214296"/>
            <a:ext cx="4038936" cy="534343"/>
            <a:chOff x="267439" y="117454"/>
            <a:chExt cx="4038936" cy="534343"/>
          </a:xfrm>
        </p:grpSpPr>
        <p:grpSp>
          <p:nvGrpSpPr>
            <p:cNvPr id="10" name="组合 9"/>
            <p:cNvGrpSpPr/>
            <p:nvPr/>
          </p:nvGrpSpPr>
          <p:grpSpPr>
            <a:xfrm>
              <a:off x="267439" y="135493"/>
              <a:ext cx="4038936" cy="516304"/>
              <a:chOff x="267439" y="135493"/>
              <a:chExt cx="4038936" cy="516304"/>
            </a:xfrm>
          </p:grpSpPr>
          <p:sp>
            <p:nvSpPr>
              <p:cNvPr id="12" name="TextBox 18"/>
              <p:cNvSpPr txBox="1"/>
              <p:nvPr/>
            </p:nvSpPr>
            <p:spPr>
              <a:xfrm>
                <a:off x="827584" y="175102"/>
                <a:ext cx="3478791" cy="400110"/>
              </a:xfrm>
              <a:prstGeom prst="rect">
                <a:avLst/>
              </a:prstGeom>
              <a:noFill/>
            </p:spPr>
            <p:txBody>
              <a:bodyPr wrap="square" rtlCol="0">
                <a:spAutoFit/>
              </a:bodyPr>
              <a:lstStyle/>
              <a:p>
                <a:pPr lvl="0"/>
                <a:r>
                  <a:rPr lang="zh-CN" altLang="en-US" sz="2000" b="1" dirty="0" smtClean="0"/>
                  <a:t>（一）校园环境中的改变</a:t>
                </a:r>
                <a:endParaRPr lang="zh-CN" altLang="en-US" sz="2000" b="1" dirty="0"/>
              </a:p>
            </p:txBody>
          </p:sp>
          <p:grpSp>
            <p:nvGrpSpPr>
              <p:cNvPr id="13" name="组合 12"/>
              <p:cNvGrpSpPr/>
              <p:nvPr/>
            </p:nvGrpSpPr>
            <p:grpSpPr>
              <a:xfrm>
                <a:off x="267439" y="135493"/>
                <a:ext cx="516304" cy="516304"/>
                <a:chOff x="304800" y="673100"/>
                <a:chExt cx="4000500" cy="4000500"/>
              </a:xfrm>
              <a:effectLst>
                <a:outerShdw blurRad="444500" dist="254000" dir="8100000" algn="tr" rotWithShape="0">
                  <a:prstClr val="black">
                    <a:alpha val="50000"/>
                  </a:prstClr>
                </a:outerShdw>
              </a:effectLst>
            </p:grpSpPr>
            <p:sp>
              <p:nvSpPr>
                <p:cNvPr id="14" name="同心圆 13"/>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00">
                    <a:solidFill>
                      <a:srgbClr val="C00000"/>
                    </a:solidFill>
                    <a:latin typeface="+mj-ea"/>
                    <a:ea typeface="+mj-ea"/>
                  </a:endParaRPr>
                </a:p>
              </p:txBody>
            </p:sp>
            <p:sp>
              <p:nvSpPr>
                <p:cNvPr id="15" name="椭圆 14"/>
                <p:cNvSpPr/>
                <p:nvPr/>
              </p:nvSpPr>
              <p:spPr>
                <a:xfrm>
                  <a:off x="392111" y="760414"/>
                  <a:ext cx="3825875" cy="3825878"/>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00">
                    <a:solidFill>
                      <a:srgbClr val="C00000"/>
                    </a:solidFill>
                    <a:latin typeface="+mj-ea"/>
                    <a:ea typeface="+mj-ea"/>
                  </a:endParaRPr>
                </a:p>
              </p:txBody>
            </p:sp>
          </p:grpSp>
        </p:grpSp>
        <p:pic>
          <p:nvPicPr>
            <p:cNvPr id="11" name="Picture 2" descr="C:\Users\Administrator\Desktop\卡通\1 (3).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11919" y="117454"/>
              <a:ext cx="371649" cy="484776"/>
            </a:xfrm>
            <a:prstGeom prst="rect">
              <a:avLst/>
            </a:prstGeom>
            <a:noFill/>
            <a:extLst>
              <a:ext uri="{909E8E84-426E-40DD-AFC4-6F175D3DCCD1}">
                <a14:hiddenFill xmlns:a14="http://schemas.microsoft.com/office/drawing/2010/main" xmlns="">
                  <a:solidFill>
                    <a:srgbClr val="FFFFFF"/>
                  </a:solidFill>
                </a14:hiddenFill>
              </a:ext>
            </a:extLst>
          </p:spPr>
        </p:pic>
      </p:grpSp>
      <p:sp>
        <p:nvSpPr>
          <p:cNvPr id="44033" name="Rectangle 1"/>
          <p:cNvSpPr>
            <a:spLocks noChangeArrowheads="1"/>
          </p:cNvSpPr>
          <p:nvPr/>
        </p:nvSpPr>
        <p:spPr bwMode="auto">
          <a:xfrm>
            <a:off x="285720" y="928676"/>
            <a:ext cx="8715436" cy="21236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5600" algn="l" defTabSz="914400" rtl="0" eaLnBrk="1" fontAlgn="base" latinLnBrk="0" hangingPunct="1">
              <a:lnSpc>
                <a:spcPct val="100000"/>
              </a:lnSpc>
              <a:spcBef>
                <a:spcPct val="0"/>
              </a:spcBef>
              <a:spcAft>
                <a:spcPct val="0"/>
              </a:spcAft>
              <a:buClrTx/>
              <a:buSzTx/>
              <a:buFontTx/>
              <a:buNone/>
              <a:tabLst/>
            </a:pPr>
            <a:r>
              <a:rPr kumimoji="0" lang="en-US" altLang="zh-CN" b="0" i="0" u="none" strike="noStrike" cap="none" normalizeH="0" baseline="0" dirty="0" smtClean="0">
                <a:ln>
                  <a:noFill/>
                </a:ln>
                <a:solidFill>
                  <a:schemeClr val="tx1"/>
                </a:solidFill>
                <a:effectLst/>
                <a:latin typeface="宋体" pitchFamily="2" charset="-122"/>
                <a:cs typeface="宋体" pitchFamily="2" charset="-122"/>
              </a:rPr>
              <a:t>1.</a:t>
            </a:r>
            <a:r>
              <a:rPr kumimoji="0" lang="zh-CN" altLang="en-US" b="0" i="0" u="none" strike="noStrike" cap="none" normalizeH="0" baseline="0" dirty="0" smtClean="0">
                <a:ln>
                  <a:noFill/>
                </a:ln>
                <a:solidFill>
                  <a:schemeClr val="tx1"/>
                </a:solidFill>
                <a:effectLst/>
                <a:latin typeface="宋体" pitchFamily="2" charset="-122"/>
                <a:cs typeface="宋体" pitchFamily="2" charset="-122"/>
              </a:rPr>
              <a:t>学习引领人的改变，社会结构的改变，生活上的不同，生理上的不同，心理上的不同。</a:t>
            </a:r>
            <a:endParaRPr kumimoji="0" lang="zh-CN" altLang="en-US" sz="1000" b="0" i="0" u="none" strike="noStrike" cap="none" normalizeH="0" baseline="0" dirty="0" smtClean="0">
              <a:ln>
                <a:noFill/>
              </a:ln>
              <a:solidFill>
                <a:schemeClr val="tx1"/>
              </a:solidFill>
              <a:effectLst/>
              <a:latin typeface="宋体" pitchFamily="2" charset="-122"/>
              <a:cs typeface="宋体" pitchFamily="2" charset="-122"/>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zh-CN" altLang="en-US" b="0" i="0" u="none" strike="noStrike" cap="none" normalizeH="0" baseline="0" dirty="0" smtClean="0">
                <a:ln>
                  <a:noFill/>
                </a:ln>
                <a:solidFill>
                  <a:schemeClr val="tx1"/>
                </a:solidFill>
                <a:effectLst/>
                <a:latin typeface="宋体" pitchFamily="2" charset="-122"/>
                <a:cs typeface="宋体" pitchFamily="2" charset="-122"/>
              </a:rPr>
              <a:t>在幼儿园，教师是负责保教工作，每时每刻都有教师、保育员伴随左右，随时关注和解决孩子的生活、学习问题。</a:t>
            </a:r>
            <a:endParaRPr kumimoji="0" lang="zh-CN" altLang="en-US" sz="1000" b="0" i="0" u="none" strike="noStrike" cap="none" normalizeH="0" baseline="0" dirty="0" smtClean="0">
              <a:ln>
                <a:noFill/>
              </a:ln>
              <a:solidFill>
                <a:schemeClr val="tx1"/>
              </a:solidFill>
              <a:effectLst/>
              <a:latin typeface="宋体" pitchFamily="2" charset="-122"/>
              <a:cs typeface="宋体" pitchFamily="2" charset="-122"/>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smtClean="0">
                <a:ln>
                  <a:noFill/>
                </a:ln>
                <a:solidFill>
                  <a:schemeClr val="tx1"/>
                </a:solidFill>
                <a:effectLst/>
                <a:latin typeface="宋体" pitchFamily="2" charset="-122"/>
                <a:cs typeface="宋体" pitchFamily="2" charset="-122"/>
              </a:rPr>
              <a:t>2.</a:t>
            </a:r>
            <a:r>
              <a:rPr kumimoji="0" lang="zh-CN" altLang="en-US" b="0" i="0" u="none" strike="noStrike" cap="none" normalizeH="0" baseline="0" dirty="0" smtClean="0">
                <a:ln>
                  <a:noFill/>
                </a:ln>
                <a:solidFill>
                  <a:schemeClr val="tx1"/>
                </a:solidFill>
                <a:effectLst/>
                <a:latin typeface="宋体" pitchFamily="2" charset="-122"/>
                <a:cs typeface="宋体" pitchFamily="2" charset="-122"/>
              </a:rPr>
              <a:t>而小学则是一个班几位科任教师，一天几节课轮换教学，课间往往无教师跟随学生，一旦有困难，只有自己处理。所以常常担忧一些以前不必担忧的事情。如：口渴了要喝水怎么办？上课中途想上厕所怎么处理？活动时出汗衣服打湿了怎么做</a:t>
            </a:r>
            <a:r>
              <a:rPr kumimoji="0" lang="en-US" altLang="zh-CN" b="0" i="0" u="none" strike="noStrike" cap="none" normalizeH="0" baseline="0" dirty="0" smtClean="0">
                <a:ln>
                  <a:noFill/>
                </a:ln>
                <a:solidFill>
                  <a:schemeClr val="tx1"/>
                </a:solidFill>
                <a:effectLst/>
                <a:latin typeface="宋体" pitchFamily="2" charset="-122"/>
                <a:cs typeface="宋体" pitchFamily="2" charset="-122"/>
              </a:rPr>
              <a:t>?</a:t>
            </a:r>
            <a:endParaRPr kumimoji="0" lang="en-US" altLang="zh-CN" sz="2400" b="0" i="0" u="none" strike="noStrike" cap="none" normalizeH="0" baseline="0" dirty="0" smtClean="0">
              <a:ln>
                <a:noFill/>
              </a:ln>
              <a:solidFill>
                <a:schemeClr val="tx1"/>
              </a:solidFill>
              <a:effectLst/>
              <a:latin typeface="宋体" pitchFamily="2" charset="-122"/>
              <a:cs typeface="宋体" pitchFamily="2" charset="-122"/>
            </a:endParaRPr>
          </a:p>
        </p:txBody>
      </p:sp>
    </p:spTree>
  </p:cSld>
  <p:clrMapOvr>
    <a:masterClrMapping/>
  </p:clrMapOvr>
  <mc:AlternateContent xmlns:mc="http://schemas.openxmlformats.org/markup-compatibility/2006">
    <mc:Choice xmlns:p14="http://schemas.microsoft.com/office/powerpoint/2010/main" xmlns="" Requires="p14">
      <p:transition spd="slow" p14:dur="1500" advTm="0">
        <p:random/>
      </p:transition>
    </mc:Choice>
    <mc:Fallback>
      <p:transition spd="slow" advTm="0">
        <p:random/>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9bf32b21c57e606988ab10ec694d2e32676a8b"/>
  <p:tag name="ISPRING_PLAYERS_CUSTOMIZATION" val="UEsDBBQAAgAIAImQhEfpbttk5AMAAHQOAAAdAAAAdW5pdmVyc2FsL2NvbW1vbl9tZXNzYWdlcy5sbmetV91u2zYUvi/QdyAEFNgulrYDWhSD44C2GFuILLkSHSdbB4GRGJsIRbr6cZtd7Wn2YHuSHVFyYqcdJMW9sGDS/r7z950jcnD2NZVoy7NcaHVqvT15YyGuYp0ItTq1FvT8lw8WygumEia14qeW0hY6G758MZBMrUq24vD95QuEBinPc1jmw2r1uEYiObXmo2jsz+bYu45cf+JHI2diDcc63TB1j1y90p+yn359/+Hr23fvfx68bpBdiMIZdt1DKmSY3r3pQOTRwHcjYCNu5JErag2rZz+cv6Cu4xFr2Hzph54H5NIaVs9W3CIIiEej0HVsEjlh5PnU5MIllNjW8FqXaM22HBUabQX/goo1h0oWIuMolyIxP8QaNlTJ24zZAV463iSivu+GEfHs3Y41JCpBdsa+gD56sgQ4JAEQZCzn2TOwkSm1gSMsZT+GqTOZuvChlQtTsVpL+BR9/ZgTD6rFVRtqRsIQT0g08q+gTiArvw/CvwA1XfRBXJMQFEDCNoyHL50Jpo7vVQoKSEgDZ/wgn5gppJW8RyyOAYc2Gd8KXeawUymKJ7WQ8n5WQvJxAcJ1sPsdkdaESCgj15XYcnAhS9rrAi0zJnZVmY8L5/foHDsusSMole0vI2p6uTLGQP1KF4hJqasAwC5LtkzFHN3wmJUgpXv4WyIS87cNg7ArTz6X4i/EiqZzXjVN59nk6tXJca451IVhsWSZ6tBBT6gOWv7bYNMyh0iLgqeboi2KvUyc/BAvjo1rjsPwf4PqUpcjI3piv284IUicBPBig24fCd0dQWagDxhrKROyO8rxzsHQPOM5jHieIUfd9rDp+Q2Bp9FzOS4h8wcuXEJFeuCXZBQ6tMoxv8lF0fpKMoWq6/19jcRwBpC84I86ueG3GvpfcraFIsK+yGvhnDzDWC9B7CZrNQL353TD4oFDK1bAiQuBS1KkEH/SgXMxI7sM1uP1IBNLXcrEjDMp7syIhdqUaZ2QTV2n2uhtplOzK1m+66V6wp8d40UdXFAbne8ZbCMNCQ7G02iMvTGpTnNVD8uOINBy5ZNLw8jFowoOok5ZEa/hvXKrS5V0JKoPZDY5x0DWpDTkLIvX//79T0eOJ57Uu6jZ/a0XCXRoNZfIA9kfni54/mcbCcWjQ5xZdEE1B9gdruN51lS9SR6mFI+nMxBGaHSgyyxuPy7sM8xwcAHDwZy2rOGMZXcwWajWsheLCbkSQtHP+uNZviykULwP9rjZXAVMnXmEbdtcbKAJpIjv6ndagpiZbtUNR8INpyvZeIo9GDxP+Hgiip6EZtbv2hwarl4/ttv229H/sMrN/XDweu+6+B9QSwMEFAACAAgAiZCER6uvADQSAwAAYQsAACcAAAB1bml2ZXJzYWwvZmxhc2hfcHVibGlzaGluZ19zZXR0aW5ncy54bWzVVt1SGjEUvucpMul4KYsWq2V2cTr8TB0VGKFVr5ywCWzGbLJNsiBe9Wn6YH2SnmwEYbTOqnWmDheQk3O+8/+R8PAmFWjGtOFKRninWsOIyVhRLqcR/jbqbh9gZCyRlAglWYSlwuiwWQmzfCy4SYbMWlA1CGCkaWQ2wom1WSMI5vN5lZtMu1slcgv4phqrNMg0M0xapoNMkAV82UXGDG5WKgiFXnSqaC4Y4hRCkNxFR0RXEJPgwKuNSXw91SqXtKWE0khPxxH+UGu5z1LHQ7V5yqRLzjRB6MS2QSjlLh4ihvyWoYTxaQKB79cxmnNqkwjv1h0KaAcPUQpsnwNxKC0FyUh7B58ySyixxB+9P8turFkKvIguJEl5PIIb5PKPcHt09fVy0Dk7OeodX436/ZPR0cAHUdgEmzhhsOkohIBUrmO28hMSa0mcQNxgMyHCsDBYFy3VJkpuBOfOaKwE1L6wgnlIx4z2SMrWujG85rILmjsYTSARsYjwF82JwIhbIni8Mjb52Fhui/531zURYMGcMXQ6xPfufXXihGjD1sNa3hhX87h5rnJB0ULlSPBrhqxCkH+ewq+EofXmoIlWaSGF8bHICA4eZ5zNGT0sanoH+DdHl+AizcESJjcTzHoPP3J+i8ZsojTgMjKDGQc5Nx6/+izgjBhzD0qWMW4NT47anaujXrtzseUSJHRGZPxMcGg4SzP7FvgEcpcKXAihoJprEFCZmOSGFf2hnBZqZdIs7Tshs6LprpEFKLSbQzweEy5iGE0uc1YWMCYSKSkWiMSwQsaN0Iyr3IDED4uHNi8K0JsiLotQp7BB4ExTpsug1XZ2P9b3Pu0ffG5Ug98/f20/aXRHKwNBnDfPK60niWVFLg93LgwcFzxODVbn/yczDM4638vUtde5GJXqZmdYCq5fRqt/XEbrzFPZYI3GypidEy2BiN6Fag84c+oJGlhT8JRbRv/lOrxgpF/1b+f34W1G+g1zfs0av5uU/Wn1cNp4KYXBo085d5NyyVMohGPv1fuvuVevwdvr0atKBdA2n8XNyh9QSwMEFAACAAgAiZCER+ShKwC+AgAAVQoAACEAAAB1bml2ZXJzYWwvZmxhc2hfc2tpbl9zZXR0aW5ncy54bWyVVsFu2zAMve8rguxeZ+u6boAaIE1ToEC3FmvRu2wzthBZMiQ5Xf5+oizXUhInXogCEfkeSVEkU6I3TMw/TSYkk1yqFzCGiUKjptNNWH4zTRtjpLjIpDAgzIWQqqJ8Ov987z4kcchzLLkFNZazphn0YWazy/vFbAzFx7i6RhkiZLKqqdg9ykJepDTbFEo2Ij+bWrmrQXEmNpjRz+vlajAAZ9o8GKiinFY/UMZRagVaA6b0fYVylsVpCryLNHOfkZw+1Onb79G2TDPjaIsvKEO0mhYQF3m2RBnGC+s9fpVrlNMEA3+NhV5+RRmEcroDFTtfXKEMMmTd1P/TI7WSBRY05px+xA8OlzS342cJdzOUswS8EAY6+wq+PN/uUAKQ/xrOPcFxVZI/Y133FgI+esphblQDJOlOrU2X8v2pMXY+YL6mXFtAqOpBzzbpZ9rozk2s63F/4J2JPPTlNT3kTfKmgmWbcOAu1vf45fLW7YrQ6YcuyFDB1iuDFHtlj/xt63qADJQ98oWzHJ4E3x1msG9qSd0j31L/nKfrb60gqD3m3tqdOitGesTR1UGqXtFhKpnDXGM6r6wCfDeSOF2bUnKQExF0ywpqmBS/EJfu3GU0SfYMvteOdxYxzHA41nAuR7umw3K5c9yP3ho3ZPuz0F+uPU+M3eI3U2oMzcrK/izp6cTz7JjYwkyT4wzckxYO6kGsZcBxsYdIFVUbUK9S8rFhhDSgx7qX7XANwUkS1IAkx6tMvJNj5RdNlYJa2VdjoLsqx8oWWLKi5PbPvDF4h3yPMWBtqaa0/gRlH30ZKHwTAFVZ2XVte2gtVcMN47CFbvgDhbvy0N2Itl061HAL8whrE7ac14zqSb8r+l6Jd0igP4J/s2lFjvcsI9re0FS7m0WT363hPpdoMXfrDJsv3GTu7HspcmzthxW0Svx38h9QSwMEFAACAAgAiZCER9XqJ9PnAgAAcgoAACYAAAB1bml2ZXJzYWwvaHRtbF9wdWJsaXNoaW5nX3NldHRpbmdzLnhtbNVWzU4bMRC+5yksVxzJAqWFok1QRYKIoElE0gInNFk7WQuvvbW9CeHUp+mD9Uk6XhNIBEULgqpVDonHM9988xvH+9eZJFNurNCqQTfrG5RwlWgm1KRBvw4P13cpsQ4UA6kVb1ClKdlv1uK8GElh0wF3DlUtQRhl93LXoKlz+V4UzWazurC58bdaFg7xbT3RWZQbbrly3ES5hDl+uXnOLW3WaoTEQfRFs0JyIhhSUMKzA3nkMkmjoDWC5GpidKHYgZbaEDMZNei7jQP/WegEpJbIuPKx2SYKvdjtAWPC0wE5EDecpFxMUuS9s03JTDCXNujWtkdB7eghSokdQgCPcqAxFuVu4TPugIGDcAz+HL92diEIIjZXkIlkiDfEh9+greHl0UW/fXrS6R5fDnu9k2GnH0iUNtEqThytOoqRkC5Mwu/8xOAcJCnyRpsxSMvjaFm0UBtrtULOn8lIS0x9aUXJGJnKeYN+NgIkJcKBFMndrQMz4e5QSIzB227Wx8rRe8AQb5KCsXzZ0eLG+iwmzTNdSEbmuiBSXHHiNMGIigx/pZwsp5uMjc5KqQTriJWCcTIVfMbZfpmlW8A/ObpAF1mBltiKueQuePheiBsy4mNtEJfDFJsW5cIG/PqzgHOw9h4UFhzXBiedVvuy0221z9d8gMCmoJJngmMJeZa7t8AHjF1pdCGlxmwuQWBmEigsL+vDBCvVqoRZ2XcK07LovpAlKJZbIJ+AiRcJtpZQBa8KmIAiWsk5gQSHwvoWmgpdWJSEZgnQ9kUEgykRqqQ6wQWFzgzjpgraxubW++0PH3d2P+3Vo18/fq4/aXS7KPoSvLewKQ6eXBV36+LhzMWRn9DHh92Z4m/Nev+0/a1Kprrt82Gl+rQHleB6VbR6x1W0TsNy6i8tpipmZ2AUrpb/QrWLW3ASVi7uQSky4Th7zQZ/QZM+/Y8UWviVmvQNo3hy1P7dIMLp7gGy8uKIo0efRDWUr74Tm7XfUEsDBBQAAgAIAImQhEcAu+QqngEAAB8GAAAfAAAAdW5pdmVyc2FsL2h0bWxfc2tpbl9zZXR0aW5ncy5qc42UTW/CMAyG7/wKlF0n1I0xtt0QH9IkDpPGbdohLaZUpEmVhI4O8d9XlwFN6o7FF/Ly5HXsKt53uuViEeu+dPfV72r/5u4rDVCzegu3ri5a9BR1ZkSyhEWSgkgkMA/JT0fP8uFCUMZMVqZh8Y62pubHFP6z4sLU8Yyw0IRmqMM5AX4R2o46/H0WO7W6jjXVGh1urVWyFylpQdqeVDrlFcNuZtWql+jBKgd9BV3xCBzTIOjPRkEbeXEcDDHqXKTSjMtirmLVC3m0ibXaymVb/nWRgS4/+eY37fNwPHXsRGLsq4XUTzx9wmgnMw3GwG/exykGCQsegqj5BtX6A3WMmwV5dJ6YxJ7o0R1Gnc54DI0uBWMMF5OlV6ObQ4wmZ2Fnj0T/HsMhBC9AN6xGAwwHVNk2+8cHzLSKsSMNtNnzMyoUXyYyPnKTAIPk8LJo29a9S6EPEwzmPCHlPaE19fzSttnhg4YArTOWTnmNl3dO2QlKlEQORWjUtMrpOWL9OYL7jy7j1vJonZbjoRyOZRu43oBeKCXK239eu6efq3P4AVBLAwQUAAIACACJkIRHGtrqO6oAAAAfAQAAGgAAAHVuaXZlcnNhbC9pMThuX3ByZXNldHMueG1snY8xD8IgEIV3fgW5XbBb0wDdTNwcdDYVUUno0XDU+vOF1Bhnh0vuXd73Xk71rzHwp0vkI2poxBa4QxuvHu8aTsfdpgVOecDrECI6DRiB94Yp37R4SI5cJl4ikDQ8cp46KZdlEZ6mVBIohjmXYBI2jrLMGFFWUk4rCivb+b/ozw0MY5yry+xD3qMpe1GrhVOyGipzdig83iLIalDy667KzpRLRRFK/jxm2BtQSwMEFAACAAgAiZCER7DtXVduAAAAdgAAABwAAAB1bml2ZXJzYWwvbG9jYWxfc2V0dGluZ3MueG1sDcw9DsIwDEDhvaewvJefjaFpNzYQEuUAVmNQJMdGiYXg9nh7w6c3Ld8q8OHWi2nC4+6AwLpZLvpK+FjP4wmhO2kmMeWEagjLPExiG8md3QN2eAv9uK1cI5yvVEPeGndWJ48zjHCJ57Nwxv08/AFQSwMEFAACAAgAA3TLRM6CCTfsAgAAiAgAABQAAAB1bml2ZXJzYWwvcGxheWVyLnhtbK1VTW/bMAw9p8D+g6F7raRd1zSQW3QFih3WoUDWbbdAtRlbi215klw3/fWj/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5UBCUn9/aFpkvSBWw7bgyT1cXPh7g2y33jVT7G4RhF9UKuq1obiWaW4JaDreNvu4oSHPbLXCTK2hKNWNPIgD5hSvFbVtcGpUDoyNjjaVDMKPVlWuROkFYZJL47B+0sX4jaX7q15QpAf9DmE9I1NZEpAE83wr0MZBgTQ1gsa3NNVns2phdTjp/THp9PTBVOdai4EUcw1UIOIYBN5x2dnoICoprdPFzNcL2Dg6CIxFGMT5mkmF8epAm4Wo3ydA7OAiOpb+bgLbmtox0XMdRM7UdxOjEOmF+ro1MxEvZnoM9Y1ZlH742cs3RdSbag/P5H6M4iNEM5pZMrC771ttXzeG9nVOjO59NVlkG3YrzACbPKq9mFvJs5BPAluexuenn1OzDHnSU89R0THN9x36XxVq8gFOIwP7pFqe2JhHYnvHIh+VpjwH1xO0yCF+apiIyWktSqXlIOYa1eRJQVJhqVj6i6qGSeRqMtHGz7uegY9xV1wq4E8MWM12cYPPJzCPv8aW+y8XZRXeV88VFgy3zuq8CV7m8YVXXCXedQet+bS/C6pnH199QSwMEFAACAAgAiZCER1xY5FeMAgAAagcAACkAAAB1bml2ZXJzYWwvc2tpbl9jdXN0b21pemF0aW9uX3NldHRpbmdzLnhtbJVVS27bMBDd9xSEDxCTIvUDHAP6UIWBIg2aAF3TMuMKkUmDpNOk0AV6hqKLZtEDdJlNT9M2xyhp1x+5iuNoVuS8N8N5HA0H+roS2UIbOas+MVNJccGNqcRUD18BMChlLdW54pqb5UZ7Cwg246e9Pw/3j59/PP788uvh+++v33pAGyYmTE1Oe1es1ry3Yq65oLKO8cIYKU5KKQwX5kRINWN1D9ywemEjFsuv13+eKG+4egHtipV8P1m4/J5ltTL5obNOTilncybu3sipPBmz8nqq5EJMjjnjh7s5V3UlrjfgOMxod5a60mZk+KzjbDRydgRrbi9R8+3RAursMLFmY16388FjGPu5Dsiwx7ypdGV2mAly1smcsynv0hw+gRY2fAc8gTCEhziG35oNGnvOutE1u+PqBSeS88X8hU0zV3LqtO2iHbjQDa2WbGJ/9w0nh84Oc1xdLt0xd9LSiuTO1rhBf2eWLMdNf3/erAK9r8REfhyJK/mPuB4wmfPqIQQrgUAUJlEe2RVJiQdCQj0agZz6mfXFOI9xZn25h7JBfy/EKq7ipR0q3VEH/Zb3f8JIaK7MSEz47RC30buudgWvlZXf4vQwIM6addZmKRUBBNlJQxsvwRgHIPNzlMMmDOMwQYBC4kPcpJFrQYB8H8VBg0LPx3ZVxIGNQmgcABIS4uWNRz3LBkmS5l7WhDhGKLHZaBRnTVGktucBQgiTvPEDXKQQWDS2MRIcOQFxjlMcNEmaoAiDIivSgjQ0p0Hmg8ijAYQNSVMM4VbcbXW7cm13jy5nLeczATuvoNO77bZ2cw3KhVIWfMlntssNB2Om+cj28fk7ekHPLpPL0duzVQNbqHs210htN23lTz6nfwFQSwMEFAACAAgAirpzR4LIvt4RCgAA+B4AABcAAAB1bml2ZXJzYWwvdW5pdmVyc2FsLnBuZ+2Z/1cTVxbA466rri62rlJKSonttrD9ItTlS5BvU79W241UKUUpIbSoqabyJWkaAkmm1SrLQYguW1GIyWlpQUtJuiKFaCBWCiNFJkspDEhMhECmEEkIaRJCmJmdwGnds7/sH7D5Yc7MvZ87b+57775735lX+vreVwJWU1dTKJSAPbt37KdQljMolN9yV60gNVUbYhDytoy3/5VtFCUcMkkKy9lbGVsplH9K1yy8/TtS/n3+7oM8CmVth+9aBuVdPkShhJbv2bH1jcKs6XvA7cMjbytGR66kstNjnz+T+jj99IZlQSde3v945vIfVgX+JewUk7l99dsvPXYre/npjS+t6Mne0PzqurGwU6+mrfho/+XAp099f/mNBPv1QwlvlQhwURQPSjfaDs7k6zTogyhjFqp/p3EYFdHaWstp+ExJZPvsJyrN3FiQdq5Umjy/inTv/vB118uw5PZwkFoKGqI9cyapI5vUfxjIBsepiveqRd4RI7zyN6Tqqy3eZ0jFwng40L2S4lPMH9KOi47UW5eTwgFnt6Q7qH3mlGY9KWUPECORkwnLyMeuw4u4ap1Pzdzla5sf7AODfuAHfuAHfuAHfuAHfuAHfuAHfuAHfuAHfuAHfvD/AIZcLMDdt8b3U1FyjuH7gfhhdr8PbByK9lmtimX42In/iWberAkDCY+uba4hEreWqUDPa5H4AynxU2e6dj5Nfv/O8MUbUSXsCE4F+e7c+3rkWvMR7+ECCW56gsCNyUePC0OLK9QVKhT3KVN4x7FxRqXW+4lOO9cPeOLAA3LrnYmL/dUc8mMGlRZrZonPE3Pg4HlUPyWzwTlyUzWuqcvj4ilO34sLmLGHdrZFYL5mppLeudGFk04efu071gJEnEXFgtBUKHkl2iw2Bj2bKOz/Li3MZvylcanDXg4QHcDtmGHeflSSDiWGozESBW1AOFu3B3tdc+MXs7ag5seKc6f0tqkLqFkzyLfmddR1s3f0xpDYZhUhOxs75LXxxI14s1rYbxMI18cykv90TEn2v5CO1lJ1nuK/hg6E6Ac26/o8F/ZeIlKHoz1nLqtXUCj37yWikcmbYlYK+Hd4fEkjt/fb1KFf4bTYIZAkICzdwd4O5pMOGebMw47AHTXzQWQDgy3tzrFio9cQjo/S8NFOeru9nNVK/GyTuG9o/6XMgXOkljmuFYBYLTYdT20FWlSoFxa0O36A9ESmFWorX+oe7BloKiOH2TymrBDCcPF9piTAvvJetMdM13rG6gFssozKTh0v0gcDuF0Kjg41bS7oEurtXxb8V9seHYiPcVjejGQzjlKRHMObiwOUhzIlbTMm4O80N3gIXChZ4G2+eTBdHmOzyNE4YiOYBKnFgDlOx7cWDxe50o5FWKcuIFuAni1Q8Q1Jl2XbKYR5KN9s00s0B0YTbZPsTRLA3Ddyp3OC2W4cP5lbnVmzFtWyt+n2KAh5gfHrOFOiWfLg4udRoeFTU6jWLcGYkTVDFpznTTRTgblvH5nd7ETdVxaDpT7BeHifRUl3Xi04HqJHzkpNrwDzfRwFmmGT82eC3aAGUJYFZLm6S9OveFobcrJQqtvpNFGxjEgkzq0I+CLKyiGaPuJ2xdBUVCkHry8asdE92TVh0soCN2YDiUqv8slvokJp7k9jGXChqM9ywd249GVPjXHOmclL6gx2x0wOv6hu4QQIWSXygAoF9oCt+JnTZDrjdSTGE++CXdjzFbwHwWzTOD5ET+Nx0yENHAN7mNMF5XiYZcJygWcg2d3oIn3IdbM7jeeOhYtrzeNpyUN13T2x9AqIrg+WVjrmTiS6ILQt62sIAgxgLgsknKfbDDJp5LwThexzTe1L4SA3ixe+kWWgzHRQNiLlDPXwt95sXptkSrN0WqbKvCu6m7em0kaE62PCyYi16CE+LOX8DDkdPZmOwiS8YK2UIzFCGV6rhn5sb1ZnXTdwr53AEMcl+hS22Z0DgzaYePzX0EhJtTTWx5tetOoy7K2x2+FP1qE4OQ6DJ5H4WftmxPFjq4qlakhV2rarYwNDgauOumN7F6PDJLN4hmHPpRe2K5sdzeZkNxKH4ZnIrr5g9wvpVqvjLbe2rLoy3TcVSO4wlrA9AnFXL7wGJqJFFZby/LaDDyfiinMwte29TNY7RY1PqQKkUTB1VqToxmrD0gFO9w1v2jPIkR6Pzdkny6Brr1RXkmucD8cBbr4BTWR9c5QL6Ez2p096IS6Mub0RiNFx1Wvc2dvdIPqaUWnpBEx4+S32LSX9bnPlB+Vek1IKZ0benugfilbjovJ4s7hhcZ0f9eXPPyOZKQVd2KuVEH/CRJ3NqErOfVRmv36K4E90Du9ujYgtXAiIStm3FADBiDCT44Bi3DXKKt3pnmAk+SbmzYxAFtpzrfKpxcGfOHm8OgRZezcYHZdySiZx83VDPvuPKuhSQWgx2O7NUdEtE/FmTZ8KjVNq0euEXiLqoCFPjJ5pYEJ6hY1rvC98YvHsLbEX9NCJeJ97jd6p9trBs0h4YChYDDfIUa72nQm9EtL8MjKtsEnyxe3glOFodfJhbuOnujids1WOXyPDfykof6rrLvjgnHW9aNf0i8yap5C4vJtQ3o9J8OeKUg3L8L6s91w/jUnOGoa6hB/B016ejH6Lf2cgyyUr8ZWfD3WnfQVHbS1KZcv4WfcEP9Z1Y/2ByK5bwWzM2yoRiayW1ZVRyhjLyJdLK/aMVyfCPtBHhdIZVrRwi2UiCmBHVHCOg5fcB20snVhErQlDk/Y57PE0Uf/Hb/ICKJSb/RiGAu6xFGLclFncVtp0ABww78Q6vAWxy/ZqY1Ph6So1TRC7TpkVtCZxZy9EpuZ4FC2SSR2TZ/pVa1ZlCc59e7GS57V/VmoRWml7yGXJpJ+NQNvyDevJTJHTPx712WLwtTjoWrtF7SqyLmY91KoCLXRehOFjRqXub0vZ2cAS2wU8zCkbSPTVj2EWjtsmEjXP1YQp1i3OjqZmqYQN8dJ4+WQJS0dbJjTTEDfiP2oQ6H5BAdaTqelw6pIN6OVoq3kzGx7aCNCETceedIUMeIy+MkUH0RbHguL7h2UO8uSWZZQl0flWX6lyKI05XDdZf7/oqU7+R1T9kisAi5it4jJcmTLbzGVHe4L0So6izEFFhNrG8Lzqrx7A4t02XtAfyJ679FrjOGPwvE7IALNGHpqIS+H66f7CfaRL76I9WxWmahcDOa/jM0B4UiyyW2pJoxB0pdBaFSNexV4LlAcFkq1VFedy7tYrNyE64jnDscWty31101Hfieqj71X79i7La8J8t9FawqVqPytYPFqN9z5LExOA+Fnb4saJ73oteR4gLCXCcFK8+WUTa7avDKQScwoAXjqL3eJ9hi26epTb9QgxxvG8/OsRLqEhdQROI7BOYkHAunPSZy1vaKJxXTtxotA+Rvwmy7WR+x3CU/vInp17dyi3ZZ/4N1BLAwQUAAIACACKunNH0iigUkoAAABrAAAAGwAAAHVuaXZlcnNhbC91bml2ZXJzYWwucG5nLnhtbLOxr8jNUShLLSrOzM+zVTLUM1Cyt+PlsikoSi3LTC1XqACKGekZQICSQiUqtzwzpSQDKGRgbo4QzEjNTM8osVWyMLCAC+oDzQQAUEsBAgAAFAACAAgAiZCER+lu22TkAwAAdA4AAB0AAAAAAAAAAQAAAAAAAAAAAHVuaXZlcnNhbC9jb21tb25fbWVzc2FnZXMubG5nUEsBAgAAFAACAAgAiZCER6uvADQSAwAAYQsAACcAAAAAAAAAAQAAAAAAHwQAAHVuaXZlcnNhbC9mbGFzaF9wdWJsaXNoaW5nX3NldHRpbmdzLnhtbFBLAQIAABQAAgAIAImQhEfkoSsAvgIAAFUKAAAhAAAAAAAAAAEAAAAAAHYHAAB1bml2ZXJzYWwvZmxhc2hfc2tpbl9zZXR0aW5ncy54bWxQSwECAAAUAAIACACJkIRH1eon0+cCAAByCgAAJgAAAAAAAAABAAAAAABzCgAAdW5pdmVyc2FsL2h0bWxfcHVibGlzaGluZ19zZXR0aW5ncy54bWxQSwECAAAUAAIACACJkIRHALvkKp4BAAAfBgAAHwAAAAAAAAABAAAAAACeDQAAdW5pdmVyc2FsL2h0bWxfc2tpbl9zZXR0aW5ncy5qc1BLAQIAABQAAgAIAImQhEca2uo7qgAAAB8BAAAaAAAAAAAAAAEAAAAAAHkPAAB1bml2ZXJzYWwvaTE4bl9wcmVzZXRzLnhtbFBLAQIAABQAAgAIAImQhEew7V1XbgAAAHYAAAAcAAAAAAAAAAEAAAAAAFsQAAB1bml2ZXJzYWwvbG9jYWxfc2V0dGluZ3MueG1sUEsBAgAAFAACAAgAA3TLRM6CCTfsAgAAiAgAABQAAAAAAAAAAQAAAAAAAxEAAHVuaXZlcnNhbC9wbGF5ZXIueG1sUEsBAgAAFAACAAgAiZCER1xY5FeMAgAAagcAACkAAAAAAAAAAQAAAAAAIRQAAHVuaXZlcnNhbC9za2luX2N1c3RvbWl6YXRpb25fc2V0dGluZ3MueG1sUEsBAgAAFAACAAgAirpzR4LIvt4RCgAA+B4AABcAAAAAAAAAAAAAAAAA9BYAAHVuaXZlcnNhbC91bml2ZXJzYWwucG5nUEsBAgAAFAACAAgAirpzR9IooFJKAAAAawAAABsAAAAAAAAAAQAAAAAAOiEAAHVuaXZlcnNhbC91bml2ZXJzYWwucG5nLnhtbFBLBQYAAAAACwALAEkDAAC9IQAAAAA="/>
  <p:tag name="ISPRING_ULTRA_SCORM_COURSE_ID" val="19D12169-10B6-4984-8CE8-8968B0B22BA0"/>
  <p:tag name="ISPRING_SCORM_RATE_SLIDES" val="1"/>
  <p:tag name="ISPRING_SCORM_PASSING_SCORE" val="100.0000000000"/>
  <p:tag name="ISPRINGONLINEFOLDERID" val="0"/>
  <p:tag name="ISPRINGONLINEFOLDERPATH" val="Content List"/>
  <p:tag name="ISPRINGCLOUDFOLDERID" val="0"/>
  <p:tag name="ISPRINGCLOUDFOLDERPATH" val="Content List"/>
  <p:tag name="ISPRING_PRESENTATION_TITLE" val="1"/>
  <p:tag name="ISPRING_RESOURCE_PATHS_HASH_PRESENTER" val="6afb2473e6fb18f4af461dc9ef58744634b2d04d"/>
  <p:tag name="ISPRING_SCORM_ENDPOINT" val="&lt;endpoint&gt;&lt;enable&gt;0&lt;/enable&gt;&lt;lrs&gt;http://&lt;/lrs&gt;&lt;auth&gt;0&lt;/auth&gt;&lt;login&gt;&lt;/login&gt;&lt;password&gt;&lt;/password&gt;&lt;key&gt;&lt;/key&gt;&lt;name&gt;&lt;/name&gt;&lt;email&gt;&lt;/email&gt;&lt;/endpoint&gt;&#10;"/>
</p:tagLst>
</file>

<file path=ppt/theme/theme1.xml><?xml version="1.0" encoding="utf-8"?>
<a:theme xmlns:a="http://schemas.openxmlformats.org/drawingml/2006/main" name="Office 主题​​">
  <a:themeElements>
    <a:clrScheme name="质朴">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自定义 1">
      <a:majorFont>
        <a:latin typeface="Calibri"/>
        <a:ea typeface="微软雅黑"/>
        <a:cs typeface=""/>
      </a:majorFont>
      <a:minorFont>
        <a:latin typeface="Calibri"/>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lIns="0" tIns="0" rIns="0" bIns="0" rtlCol="0">
        <a:spAutoFit/>
      </a:bodyPr>
      <a:lstStyle>
        <a:defPPr>
          <a:defRPr sz="1600" b="1" dirty="0" smtClean="0">
            <a:solidFill>
              <a:schemeClr val="accent6"/>
            </a:solidFill>
            <a:latin typeface="微软雅黑" panose="020B0503020204020204" pitchFamily="34" charset="-122"/>
            <a:ea typeface="微软雅黑" panose="020B0503020204020204" pitchFamily="34" charset="-122"/>
          </a:defRPr>
        </a:defPPr>
      </a:lstStyle>
    </a:tx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TotalTime>
  <Words>1266</Words>
  <Application>WPS 演示</Application>
  <PresentationFormat>全屏显示(16:9)</PresentationFormat>
  <Paragraphs>111</Paragraphs>
  <Slides>19</Slides>
  <Notes>18</Notes>
  <HiddenSlides>0</HiddenSlides>
  <MMClips>0</MMClips>
  <ScaleCrop>false</ScaleCrop>
  <HeadingPairs>
    <vt:vector size="4" baseType="variant">
      <vt:variant>
        <vt:lpstr>主题</vt:lpstr>
      </vt:variant>
      <vt:variant>
        <vt:i4>1</vt:i4>
      </vt:variant>
      <vt:variant>
        <vt:lpstr>幻灯片标题</vt:lpstr>
      </vt:variant>
      <vt:variant>
        <vt:i4>19</vt:i4>
      </vt:variant>
    </vt:vector>
  </HeadingPairs>
  <TitlesOfParts>
    <vt:vector size="20" baseType="lpstr">
      <vt:lpstr>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dc:title>
  <dc:creator>kingpub</dc:creator>
  <cp:keywords>plus206</cp:keywords>
  <cp:lastModifiedBy>lenovo</cp:lastModifiedBy>
  <cp:revision>1155</cp:revision>
  <dcterms:created xsi:type="dcterms:W3CDTF">2015-04-24T01:01:00Z</dcterms:created>
  <dcterms:modified xsi:type="dcterms:W3CDTF">2022-04-13T06:21:06Z</dcterms:modified>
  <cp:category>plus206</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2052-11.1.0.11294</vt:lpwstr>
  </property>
  <property fmtid="{D5CDD505-2E9C-101B-9397-08002B2CF9AE}" pid="3" name="KSOTemplateUUID">
    <vt:lpwstr>v1.0_mb_gIdshzn5I0wkuJj156qGpg==</vt:lpwstr>
  </property>
  <property fmtid="{D5CDD505-2E9C-101B-9397-08002B2CF9AE}" pid="4" name="ICV">
    <vt:lpwstr>28448D296BF644BF991CD94A95098BB7</vt:lpwstr>
  </property>
</Properties>
</file>