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65" r:id="rId5"/>
    <p:sldId id="259" r:id="rId6"/>
    <p:sldId id="260" r:id="rId7"/>
    <p:sldId id="258" r:id="rId8"/>
    <p:sldId id="266" r:id="rId9"/>
    <p:sldId id="605" r:id="rId10"/>
    <p:sldId id="318" r:id="rId11"/>
    <p:sldId id="261" r:id="rId12"/>
    <p:sldId id="262" r:id="rId13"/>
    <p:sldId id="352" r:id="rId14"/>
    <p:sldId id="399" r:id="rId15"/>
    <p:sldId id="317" r:id="rId16"/>
    <p:sldId id="257" r:id="rId17"/>
    <p:sldId id="270" r:id="rId18"/>
    <p:sldId id="322" r:id="rId19"/>
    <p:sldId id="545" r:id="rId20"/>
    <p:sldId id="321" r:id="rId21"/>
    <p:sldId id="546" r:id="rId22"/>
    <p:sldId id="520" r:id="rId23"/>
    <p:sldId id="398" r:id="rId24"/>
    <p:sldId id="319" r:id="rId25"/>
    <p:sldId id="655" r:id="rId26"/>
    <p:sldId id="521" r:id="rId27"/>
    <p:sldId id="585" r:id="rId28"/>
    <p:sldId id="643" r:id="rId29"/>
    <p:sldId id="425" r:id="rId30"/>
    <p:sldId id="642" r:id="rId31"/>
    <p:sldId id="440" r:id="rId32"/>
    <p:sldId id="320" r:id="rId33"/>
    <p:sldId id="325" r:id="rId34"/>
    <p:sldId id="280" r:id="rId35"/>
    <p:sldId id="656" r:id="rId36"/>
    <p:sldId id="275" r:id="rId37"/>
    <p:sldId id="323" r:id="rId38"/>
    <p:sldId id="285" r:id="rId39"/>
    <p:sldId id="277" r:id="rId40"/>
    <p:sldId id="283" r:id="rId41"/>
    <p:sldId id="282" r:id="rId4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EC9DAE"/>
    <a:srgbClr val="F5D1D9"/>
    <a:srgbClr val="74C3C6"/>
    <a:srgbClr val="A4ECE5"/>
    <a:srgbClr val="FF8C9F"/>
    <a:srgbClr val="EDD42B"/>
    <a:srgbClr val="F5B9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99" autoAdjust="0"/>
    <p:restoredTop sz="94660"/>
  </p:normalViewPr>
  <p:slideViewPr>
    <p:cSldViewPr snapToGrid="0">
      <p:cViewPr varScale="1">
        <p:scale>
          <a:sx n="84" d="100"/>
          <a:sy n="84" d="100"/>
        </p:scale>
        <p:origin x="-216" y="-78"/>
      </p:cViewPr>
      <p:guideLst>
        <p:guide orient="horz" pos="2096"/>
        <p:guide pos="38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5" Type="http://schemas.openxmlformats.org/officeDocument/2006/relationships/tableStyles" Target="tableStyles.xml"/><Relationship Id="rId44" Type="http://schemas.openxmlformats.org/officeDocument/2006/relationships/viewProps" Target="viewProps.xml"/><Relationship Id="rId43" Type="http://schemas.openxmlformats.org/officeDocument/2006/relationships/presProps" Target="presProps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DEF58-915F-48B0-AF5E-9B7A06DF299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231A09-249F-4AAF-A048-3EE6B3CBF3C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1478C-ED6A-40B0-AACC-BE1D223FC8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231A09-249F-4AAF-A048-3EE6B3CBF3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2C917-C185-4529-B658-720C4C5476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91C6F-6071-4143-8F1A-3CF48A43A4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2C917-C185-4529-B658-720C4C5476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91C6F-6071-4143-8F1A-3CF48A43A4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2C917-C185-4529-B658-720C4C5476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91C6F-6071-4143-8F1A-3CF48A43A4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2C917-C185-4529-B658-720C4C5476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91C6F-6071-4143-8F1A-3CF48A43A4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2C917-C185-4529-B658-720C4C5476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91C6F-6071-4143-8F1A-3CF48A43A4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2C917-C185-4529-B658-720C4C5476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91C6F-6071-4143-8F1A-3CF48A43A4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2C917-C185-4529-B658-720C4C5476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91C6F-6071-4143-8F1A-3CF48A43A4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2C917-C185-4529-B658-720C4C5476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91C6F-6071-4143-8F1A-3CF48A43A4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2C917-C185-4529-B658-720C4C5476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91C6F-6071-4143-8F1A-3CF48A43A4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2C917-C185-4529-B658-720C4C5476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91C6F-6071-4143-8F1A-3CF48A43A4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2C917-C185-4529-B658-720C4C5476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91C6F-6071-4143-8F1A-3CF48A43A4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2C917-C185-4529-B658-720C4C5476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91C6F-6071-4143-8F1A-3CF48A43A45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5.jpeg"/><Relationship Id="rId2" Type="http://schemas.openxmlformats.org/officeDocument/2006/relationships/image" Target="../media/image9.png"/><Relationship Id="rId1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jpeg"/><Relationship Id="rId8" Type="http://schemas.openxmlformats.org/officeDocument/2006/relationships/tags" Target="../tags/tag3.xml"/><Relationship Id="rId7" Type="http://schemas.openxmlformats.org/officeDocument/2006/relationships/image" Target="../media/image36.jpeg"/><Relationship Id="rId6" Type="http://schemas.openxmlformats.org/officeDocument/2006/relationships/tags" Target="../tags/tag2.xml"/><Relationship Id="rId5" Type="http://schemas.openxmlformats.org/officeDocument/2006/relationships/image" Target="../media/image5.jpeg"/><Relationship Id="rId4" Type="http://schemas.openxmlformats.org/officeDocument/2006/relationships/image" Target="../media/image35.jpeg"/><Relationship Id="rId3" Type="http://schemas.openxmlformats.org/officeDocument/2006/relationships/tags" Target="../tags/tag1.xml"/><Relationship Id="rId2" Type="http://schemas.openxmlformats.org/officeDocument/2006/relationships/image" Target="../media/image9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jpeg"/><Relationship Id="rId8" Type="http://schemas.openxmlformats.org/officeDocument/2006/relationships/tags" Target="../tags/tag6.xml"/><Relationship Id="rId7" Type="http://schemas.openxmlformats.org/officeDocument/2006/relationships/image" Target="../media/image5.jpeg"/><Relationship Id="rId6" Type="http://schemas.openxmlformats.org/officeDocument/2006/relationships/image" Target="../media/image39.jpeg"/><Relationship Id="rId5" Type="http://schemas.openxmlformats.org/officeDocument/2006/relationships/tags" Target="../tags/tag5.xml"/><Relationship Id="rId4" Type="http://schemas.openxmlformats.org/officeDocument/2006/relationships/image" Target="../media/image38.jpeg"/><Relationship Id="rId3" Type="http://schemas.openxmlformats.org/officeDocument/2006/relationships/tags" Target="../tags/tag4.xml"/><Relationship Id="rId2" Type="http://schemas.openxmlformats.org/officeDocument/2006/relationships/image" Target="../media/image9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3.jpeg"/><Relationship Id="rId4" Type="http://schemas.openxmlformats.org/officeDocument/2006/relationships/image" Target="../media/image9.png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jpeg"/><Relationship Id="rId3" Type="http://schemas.openxmlformats.org/officeDocument/2006/relationships/image" Target="../media/image28.png"/><Relationship Id="rId2" Type="http://schemas.openxmlformats.org/officeDocument/2006/relationships/image" Target="../media/image44.png"/><Relationship Id="rId1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3" Type="http://schemas.openxmlformats.org/officeDocument/2006/relationships/image" Target="../media/image46.jpeg"/><Relationship Id="rId2" Type="http://schemas.openxmlformats.org/officeDocument/2006/relationships/image" Target="../media/image6.png"/><Relationship Id="rId1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5.jpeg"/><Relationship Id="rId4" Type="http://schemas.openxmlformats.org/officeDocument/2006/relationships/image" Target="../media/image52.jpeg"/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54.png"/><Relationship Id="rId3" Type="http://schemas.openxmlformats.org/officeDocument/2006/relationships/image" Target="../media/image5.jpeg"/><Relationship Id="rId2" Type="http://schemas.openxmlformats.org/officeDocument/2006/relationships/image" Target="../media/image53.jpeg"/><Relationship Id="rId1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6" Type="http://schemas.openxmlformats.org/officeDocument/2006/relationships/image" Target="../media/image4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.jpeg"/><Relationship Id="rId3" Type="http://schemas.openxmlformats.org/officeDocument/2006/relationships/image" Target="../media/image49.png"/><Relationship Id="rId2" Type="http://schemas.openxmlformats.org/officeDocument/2006/relationships/image" Target="../media/image58.png"/><Relationship Id="rId1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49.png"/><Relationship Id="rId4" Type="http://schemas.openxmlformats.org/officeDocument/2006/relationships/image" Target="../media/image5.jpeg"/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67.jpeg"/><Relationship Id="rId6" Type="http://schemas.openxmlformats.org/officeDocument/2006/relationships/image" Target="../media/image5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jpeg"/><Relationship Id="rId3" Type="http://schemas.openxmlformats.org/officeDocument/2006/relationships/image" Target="../media/image28.png"/><Relationship Id="rId2" Type="http://schemas.openxmlformats.org/officeDocument/2006/relationships/image" Target="../media/image68.jpeg"/><Relationship Id="rId1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3" Type="http://schemas.openxmlformats.org/officeDocument/2006/relationships/image" Target="../media/image69.png"/><Relationship Id="rId2" Type="http://schemas.openxmlformats.org/officeDocument/2006/relationships/image" Target="../media/image58.png"/><Relationship Id="rId1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58.png"/><Relationship Id="rId4" Type="http://schemas.openxmlformats.org/officeDocument/2006/relationships/image" Target="../media/image75.jpeg"/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69.png"/><Relationship Id="rId3" Type="http://schemas.openxmlformats.org/officeDocument/2006/relationships/image" Target="../media/image76.jpeg"/><Relationship Id="rId2" Type="http://schemas.openxmlformats.org/officeDocument/2006/relationships/image" Target="../media/image58.png"/><Relationship Id="rId1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9.png"/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9.png"/><Relationship Id="rId3" Type="http://schemas.openxmlformats.org/officeDocument/2006/relationships/image" Target="../media/image79.png"/><Relationship Id="rId2" Type="http://schemas.openxmlformats.org/officeDocument/2006/relationships/image" Target="../media/image80.jpeg"/><Relationship Id="rId1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9.png"/><Relationship Id="rId3" Type="http://schemas.openxmlformats.org/officeDocument/2006/relationships/image" Target="../media/image79.png"/><Relationship Id="rId2" Type="http://schemas.openxmlformats.org/officeDocument/2006/relationships/image" Target="../media/image81.jpeg"/><Relationship Id="rId1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84.jpeg"/><Relationship Id="rId4" Type="http://schemas.openxmlformats.org/officeDocument/2006/relationships/image" Target="../media/image58.png"/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5.jpeg"/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Relationship Id="rId3" Type="http://schemas.openxmlformats.org/officeDocument/2006/relationships/image" Target="../media/image85.jpeg"/><Relationship Id="rId2" Type="http://schemas.openxmlformats.org/officeDocument/2006/relationships/image" Target="../media/image69.png"/><Relationship Id="rId1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58.png"/><Relationship Id="rId4" Type="http://schemas.openxmlformats.org/officeDocument/2006/relationships/image" Target="../media/image90.jpeg"/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Relationship Id="rId3" Type="http://schemas.openxmlformats.org/officeDocument/2006/relationships/image" Target="../media/image91.jpeg"/><Relationship Id="rId2" Type="http://schemas.openxmlformats.org/officeDocument/2006/relationships/image" Target="../media/image5.jpeg"/><Relationship Id="rId1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94.png"/><Relationship Id="rId4" Type="http://schemas.openxmlformats.org/officeDocument/2006/relationships/tags" Target="../tags/tag7.xml"/><Relationship Id="rId3" Type="http://schemas.microsoft.com/office/2007/relationships/media" Target="file:///C:\Users\Administrator\Desktop\5.26&#30707;&#26725;&#38215;&#20013;&#24515;&#24188;&#20799;&#22253;+&#22253;&#26412;&#35838;&#31243;&#24314;&#35774;\1.mp4" TargetMode="External"/><Relationship Id="rId2" Type="http://schemas.openxmlformats.org/officeDocument/2006/relationships/video" Target="file:///C:\Users\Administrator\Desktop\5.26&#30707;&#26725;&#38215;&#20013;&#24515;&#24188;&#20799;&#22253;+&#22253;&#26412;&#35838;&#31243;&#24314;&#35774;\1.mp4" TargetMode="External"/><Relationship Id="rId1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5.jpeg"/><Relationship Id="rId4" Type="http://schemas.openxmlformats.org/officeDocument/2006/relationships/image" Target="../media/image2.png"/><Relationship Id="rId3" Type="http://schemas.openxmlformats.org/officeDocument/2006/relationships/tags" Target="../tags/tag8.xml"/><Relationship Id="rId2" Type="http://schemas.openxmlformats.org/officeDocument/2006/relationships/image" Target="../media/image96.png"/><Relationship Id="rId1" Type="http://schemas.openxmlformats.org/officeDocument/2006/relationships/image" Target="../media/image95.png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5.jpeg"/><Relationship Id="rId4" Type="http://schemas.openxmlformats.org/officeDocument/2006/relationships/image" Target="../media/image99.png"/><Relationship Id="rId3" Type="http://schemas.openxmlformats.org/officeDocument/2006/relationships/image" Target="../media/image2.png"/><Relationship Id="rId2" Type="http://schemas.openxmlformats.org/officeDocument/2006/relationships/image" Target="../media/image98.png"/><Relationship Id="rId1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5.jpeg"/><Relationship Id="rId4" Type="http://schemas.openxmlformats.org/officeDocument/2006/relationships/image" Target="../media/image102.png"/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97.png"/><Relationship Id="rId3" Type="http://schemas.openxmlformats.org/officeDocument/2006/relationships/image" Target="../media/image5.jpeg"/><Relationship Id="rId2" Type="http://schemas.openxmlformats.org/officeDocument/2006/relationships/image" Target="../media/image104.png"/><Relationship Id="rId1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jpeg"/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jpeg"/><Relationship Id="rId2" Type="http://schemas.openxmlformats.org/officeDocument/2006/relationships/image" Target="../media/image106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5.jpeg"/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8.xml"/><Relationship Id="rId7" Type="http://schemas.openxmlformats.org/officeDocument/2006/relationships/image" Target="../media/image5.jpeg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3" Type="http://schemas.openxmlformats.org/officeDocument/2006/relationships/image" Target="../media/image5.jpeg"/><Relationship Id="rId2" Type="http://schemas.openxmlformats.org/officeDocument/2006/relationships/image" Target="../media/image28.pn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-3840"/>
            <a:ext cx="12190413" cy="6857107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16560" y="4688840"/>
            <a:ext cx="1836420" cy="204724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694940" y="2366645"/>
            <a:ext cx="68357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方正小标宋简体" panose="03000509000000000000" charset="-122"/>
                <a:ea typeface="方正小标宋简体" panose="03000509000000000000" charset="-122"/>
                <a:cs typeface="方正小标宋简体" panose="03000509000000000000" charset="-122"/>
                <a:sym typeface="+mn-lt"/>
              </a:rPr>
              <a:t>绳儿逛乡曲</a:t>
            </a:r>
            <a:endParaRPr lang="zh-CN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方正小标宋简体" panose="03000509000000000000" charset="-122"/>
              <a:ea typeface="方正小标宋简体" panose="03000509000000000000" charset="-122"/>
              <a:cs typeface="方正小标宋简体" panose="03000509000000000000" charset="-122"/>
              <a:sym typeface="+mn-lt"/>
            </a:endParaRPr>
          </a:p>
        </p:txBody>
      </p:sp>
      <p:grpSp>
        <p:nvGrpSpPr>
          <p:cNvPr id="1117" name="Group 148"/>
          <p:cNvGrpSpPr>
            <a:grpSpLocks noChangeAspect="1"/>
          </p:cNvGrpSpPr>
          <p:nvPr/>
        </p:nvGrpSpPr>
        <p:grpSpPr bwMode="auto">
          <a:xfrm>
            <a:off x="630555" y="1043305"/>
            <a:ext cx="1955800" cy="1548130"/>
            <a:chOff x="559" y="192"/>
            <a:chExt cx="889" cy="975"/>
          </a:xfrm>
        </p:grpSpPr>
        <p:sp>
          <p:nvSpPr>
            <p:cNvPr id="1119" name="Freeform 149"/>
            <p:cNvSpPr/>
            <p:nvPr/>
          </p:nvSpPr>
          <p:spPr bwMode="auto">
            <a:xfrm>
              <a:off x="815" y="439"/>
              <a:ext cx="335" cy="306"/>
            </a:xfrm>
            <a:custGeom>
              <a:avLst/>
              <a:gdLst>
                <a:gd name="T0" fmla="*/ 141 w 207"/>
                <a:gd name="T1" fmla="*/ 6 h 189"/>
                <a:gd name="T2" fmla="*/ 207 w 207"/>
                <a:gd name="T3" fmla="*/ 49 h 189"/>
                <a:gd name="T4" fmla="*/ 196 w 207"/>
                <a:gd name="T5" fmla="*/ 61 h 189"/>
                <a:gd name="T6" fmla="*/ 69 w 207"/>
                <a:gd name="T7" fmla="*/ 53 h 189"/>
                <a:gd name="T8" fmla="*/ 29 w 207"/>
                <a:gd name="T9" fmla="*/ 111 h 189"/>
                <a:gd name="T10" fmla="*/ 44 w 207"/>
                <a:gd name="T11" fmla="*/ 180 h 189"/>
                <a:gd name="T12" fmla="*/ 26 w 207"/>
                <a:gd name="T13" fmla="*/ 189 h 189"/>
                <a:gd name="T14" fmla="*/ 4 w 207"/>
                <a:gd name="T15" fmla="*/ 110 h 189"/>
                <a:gd name="T16" fmla="*/ 56 w 207"/>
                <a:gd name="T17" fmla="*/ 31 h 189"/>
                <a:gd name="T18" fmla="*/ 141 w 207"/>
                <a:gd name="T19" fmla="*/ 6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7" h="189">
                  <a:moveTo>
                    <a:pt x="141" y="6"/>
                  </a:moveTo>
                  <a:cubicBezTo>
                    <a:pt x="168" y="12"/>
                    <a:pt x="191" y="28"/>
                    <a:pt x="207" y="49"/>
                  </a:cubicBezTo>
                  <a:cubicBezTo>
                    <a:pt x="201" y="52"/>
                    <a:pt x="198" y="56"/>
                    <a:pt x="196" y="61"/>
                  </a:cubicBezTo>
                  <a:cubicBezTo>
                    <a:pt x="165" y="23"/>
                    <a:pt x="107" y="24"/>
                    <a:pt x="69" y="53"/>
                  </a:cubicBezTo>
                  <a:cubicBezTo>
                    <a:pt x="50" y="68"/>
                    <a:pt x="35" y="88"/>
                    <a:pt x="29" y="111"/>
                  </a:cubicBezTo>
                  <a:cubicBezTo>
                    <a:pt x="23" y="136"/>
                    <a:pt x="30" y="159"/>
                    <a:pt x="44" y="180"/>
                  </a:cubicBezTo>
                  <a:cubicBezTo>
                    <a:pt x="37" y="182"/>
                    <a:pt x="31" y="185"/>
                    <a:pt x="26" y="189"/>
                  </a:cubicBezTo>
                  <a:cubicBezTo>
                    <a:pt x="9" y="166"/>
                    <a:pt x="0" y="139"/>
                    <a:pt x="4" y="110"/>
                  </a:cubicBezTo>
                  <a:cubicBezTo>
                    <a:pt x="8" y="77"/>
                    <a:pt x="31" y="52"/>
                    <a:pt x="56" y="31"/>
                  </a:cubicBezTo>
                  <a:cubicBezTo>
                    <a:pt x="81" y="11"/>
                    <a:pt x="109" y="0"/>
                    <a:pt x="141" y="6"/>
                  </a:cubicBezTo>
                  <a:close/>
                </a:path>
              </a:pathLst>
            </a:custGeom>
            <a:solidFill>
              <a:srgbClr val="33B2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0" name="Freeform 150"/>
            <p:cNvSpPr/>
            <p:nvPr/>
          </p:nvSpPr>
          <p:spPr bwMode="auto">
            <a:xfrm>
              <a:off x="765" y="358"/>
              <a:ext cx="385" cy="424"/>
            </a:xfrm>
            <a:custGeom>
              <a:avLst/>
              <a:gdLst>
                <a:gd name="T0" fmla="*/ 234 w 238"/>
                <a:gd name="T1" fmla="*/ 56 h 262"/>
                <a:gd name="T2" fmla="*/ 236 w 238"/>
                <a:gd name="T3" fmla="*/ 56 h 262"/>
                <a:gd name="T4" fmla="*/ 238 w 238"/>
                <a:gd name="T5" fmla="*/ 88 h 262"/>
                <a:gd name="T6" fmla="*/ 173 w 238"/>
                <a:gd name="T7" fmla="*/ 50 h 262"/>
                <a:gd name="T8" fmla="*/ 84 w 238"/>
                <a:gd name="T9" fmla="*/ 76 h 262"/>
                <a:gd name="T10" fmla="*/ 29 w 238"/>
                <a:gd name="T11" fmla="*/ 157 h 262"/>
                <a:gd name="T12" fmla="*/ 54 w 238"/>
                <a:gd name="T13" fmla="*/ 241 h 262"/>
                <a:gd name="T14" fmla="*/ 40 w 238"/>
                <a:gd name="T15" fmla="*/ 262 h 262"/>
                <a:gd name="T16" fmla="*/ 36 w 238"/>
                <a:gd name="T17" fmla="*/ 258 h 262"/>
                <a:gd name="T18" fmla="*/ 36 w 238"/>
                <a:gd name="T19" fmla="*/ 256 h 262"/>
                <a:gd name="T20" fmla="*/ 27 w 238"/>
                <a:gd name="T21" fmla="*/ 246 h 262"/>
                <a:gd name="T22" fmla="*/ 1 w 238"/>
                <a:gd name="T23" fmla="*/ 174 h 262"/>
                <a:gd name="T24" fmla="*/ 46 w 238"/>
                <a:gd name="T25" fmla="*/ 78 h 262"/>
                <a:gd name="T26" fmla="*/ 234 w 238"/>
                <a:gd name="T27" fmla="*/ 56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8" h="262">
                  <a:moveTo>
                    <a:pt x="234" y="56"/>
                  </a:moveTo>
                  <a:cubicBezTo>
                    <a:pt x="235" y="56"/>
                    <a:pt x="235" y="56"/>
                    <a:pt x="236" y="56"/>
                  </a:cubicBezTo>
                  <a:cubicBezTo>
                    <a:pt x="233" y="66"/>
                    <a:pt x="234" y="77"/>
                    <a:pt x="238" y="88"/>
                  </a:cubicBezTo>
                  <a:cubicBezTo>
                    <a:pt x="221" y="68"/>
                    <a:pt x="198" y="55"/>
                    <a:pt x="173" y="50"/>
                  </a:cubicBezTo>
                  <a:cubicBezTo>
                    <a:pt x="140" y="43"/>
                    <a:pt x="109" y="55"/>
                    <a:pt x="84" y="76"/>
                  </a:cubicBezTo>
                  <a:cubicBezTo>
                    <a:pt x="57" y="97"/>
                    <a:pt x="34" y="123"/>
                    <a:pt x="29" y="157"/>
                  </a:cubicBezTo>
                  <a:cubicBezTo>
                    <a:pt x="24" y="187"/>
                    <a:pt x="33" y="219"/>
                    <a:pt x="54" y="241"/>
                  </a:cubicBezTo>
                  <a:cubicBezTo>
                    <a:pt x="48" y="247"/>
                    <a:pt x="43" y="254"/>
                    <a:pt x="40" y="262"/>
                  </a:cubicBezTo>
                  <a:cubicBezTo>
                    <a:pt x="39" y="261"/>
                    <a:pt x="38" y="259"/>
                    <a:pt x="36" y="258"/>
                  </a:cubicBezTo>
                  <a:cubicBezTo>
                    <a:pt x="37" y="257"/>
                    <a:pt x="37" y="256"/>
                    <a:pt x="36" y="256"/>
                  </a:cubicBezTo>
                  <a:cubicBezTo>
                    <a:pt x="33" y="253"/>
                    <a:pt x="30" y="249"/>
                    <a:pt x="27" y="246"/>
                  </a:cubicBezTo>
                  <a:cubicBezTo>
                    <a:pt x="11" y="225"/>
                    <a:pt x="1" y="200"/>
                    <a:pt x="1" y="174"/>
                  </a:cubicBezTo>
                  <a:cubicBezTo>
                    <a:pt x="0" y="137"/>
                    <a:pt x="20" y="105"/>
                    <a:pt x="46" y="78"/>
                  </a:cubicBezTo>
                  <a:cubicBezTo>
                    <a:pt x="96" y="27"/>
                    <a:pt x="177" y="0"/>
                    <a:pt x="234" y="56"/>
                  </a:cubicBezTo>
                  <a:close/>
                </a:path>
              </a:pathLst>
            </a:custGeom>
            <a:solidFill>
              <a:srgbClr val="33AA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1" name="Freeform 151"/>
            <p:cNvSpPr/>
            <p:nvPr/>
          </p:nvSpPr>
          <p:spPr bwMode="auto">
            <a:xfrm>
              <a:off x="587" y="231"/>
              <a:ext cx="704" cy="569"/>
            </a:xfrm>
            <a:custGeom>
              <a:avLst/>
              <a:gdLst>
                <a:gd name="T0" fmla="*/ 305 w 435"/>
                <a:gd name="T1" fmla="*/ 10 h 352"/>
                <a:gd name="T2" fmla="*/ 435 w 435"/>
                <a:gd name="T3" fmla="*/ 101 h 352"/>
                <a:gd name="T4" fmla="*/ 423 w 435"/>
                <a:gd name="T5" fmla="*/ 116 h 352"/>
                <a:gd name="T6" fmla="*/ 422 w 435"/>
                <a:gd name="T7" fmla="*/ 114 h 352"/>
                <a:gd name="T8" fmla="*/ 207 w 435"/>
                <a:gd name="T9" fmla="*/ 43 h 352"/>
                <a:gd name="T10" fmla="*/ 53 w 435"/>
                <a:gd name="T11" fmla="*/ 209 h 352"/>
                <a:gd name="T12" fmla="*/ 72 w 435"/>
                <a:gd name="T13" fmla="*/ 332 h 352"/>
                <a:gd name="T14" fmla="*/ 73 w 435"/>
                <a:gd name="T15" fmla="*/ 333 h 352"/>
                <a:gd name="T16" fmla="*/ 59 w 435"/>
                <a:gd name="T17" fmla="*/ 352 h 352"/>
                <a:gd name="T18" fmla="*/ 56 w 435"/>
                <a:gd name="T19" fmla="*/ 119 h 352"/>
                <a:gd name="T20" fmla="*/ 110 w 435"/>
                <a:gd name="T21" fmla="*/ 66 h 352"/>
                <a:gd name="T22" fmla="*/ 177 w 435"/>
                <a:gd name="T23" fmla="*/ 21 h 352"/>
                <a:gd name="T24" fmla="*/ 305 w 435"/>
                <a:gd name="T25" fmla="*/ 1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5" h="352">
                  <a:moveTo>
                    <a:pt x="305" y="10"/>
                  </a:moveTo>
                  <a:cubicBezTo>
                    <a:pt x="358" y="23"/>
                    <a:pt x="403" y="58"/>
                    <a:pt x="435" y="101"/>
                  </a:cubicBezTo>
                  <a:cubicBezTo>
                    <a:pt x="430" y="105"/>
                    <a:pt x="425" y="110"/>
                    <a:pt x="423" y="116"/>
                  </a:cubicBezTo>
                  <a:cubicBezTo>
                    <a:pt x="423" y="115"/>
                    <a:pt x="423" y="115"/>
                    <a:pt x="422" y="114"/>
                  </a:cubicBezTo>
                  <a:cubicBezTo>
                    <a:pt x="373" y="51"/>
                    <a:pt x="284" y="23"/>
                    <a:pt x="207" y="43"/>
                  </a:cubicBezTo>
                  <a:cubicBezTo>
                    <a:pt x="128" y="64"/>
                    <a:pt x="67" y="129"/>
                    <a:pt x="53" y="209"/>
                  </a:cubicBezTo>
                  <a:cubicBezTo>
                    <a:pt x="46" y="251"/>
                    <a:pt x="52" y="295"/>
                    <a:pt x="72" y="332"/>
                  </a:cubicBezTo>
                  <a:cubicBezTo>
                    <a:pt x="73" y="333"/>
                    <a:pt x="73" y="333"/>
                    <a:pt x="73" y="333"/>
                  </a:cubicBezTo>
                  <a:cubicBezTo>
                    <a:pt x="67" y="338"/>
                    <a:pt x="62" y="345"/>
                    <a:pt x="59" y="352"/>
                  </a:cubicBezTo>
                  <a:cubicBezTo>
                    <a:pt x="6" y="283"/>
                    <a:pt x="0" y="189"/>
                    <a:pt x="56" y="119"/>
                  </a:cubicBezTo>
                  <a:cubicBezTo>
                    <a:pt x="72" y="99"/>
                    <a:pt x="91" y="82"/>
                    <a:pt x="110" y="66"/>
                  </a:cubicBezTo>
                  <a:cubicBezTo>
                    <a:pt x="131" y="49"/>
                    <a:pt x="152" y="32"/>
                    <a:pt x="177" y="21"/>
                  </a:cubicBezTo>
                  <a:cubicBezTo>
                    <a:pt x="217" y="3"/>
                    <a:pt x="263" y="0"/>
                    <a:pt x="305" y="10"/>
                  </a:cubicBezTo>
                  <a:close/>
                </a:path>
              </a:pathLst>
            </a:custGeom>
            <a:solidFill>
              <a:srgbClr val="E84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2" name="Freeform 152"/>
            <p:cNvSpPr/>
            <p:nvPr/>
          </p:nvSpPr>
          <p:spPr bwMode="auto">
            <a:xfrm>
              <a:off x="648" y="266"/>
              <a:ext cx="592" cy="500"/>
            </a:xfrm>
            <a:custGeom>
              <a:avLst/>
              <a:gdLst>
                <a:gd name="T0" fmla="*/ 106 w 366"/>
                <a:gd name="T1" fmla="*/ 57 h 309"/>
                <a:gd name="T2" fmla="*/ 366 w 366"/>
                <a:gd name="T3" fmla="*/ 82 h 309"/>
                <a:gd name="T4" fmla="*/ 336 w 366"/>
                <a:gd name="T5" fmla="*/ 82 h 309"/>
                <a:gd name="T6" fmla="*/ 116 w 366"/>
                <a:gd name="T7" fmla="*/ 77 h 309"/>
                <a:gd name="T8" fmla="*/ 38 w 366"/>
                <a:gd name="T9" fmla="*/ 186 h 309"/>
                <a:gd name="T10" fmla="*/ 59 w 366"/>
                <a:gd name="T11" fmla="*/ 300 h 309"/>
                <a:gd name="T12" fmla="*/ 42 w 366"/>
                <a:gd name="T13" fmla="*/ 306 h 309"/>
                <a:gd name="T14" fmla="*/ 38 w 366"/>
                <a:gd name="T15" fmla="*/ 309 h 309"/>
                <a:gd name="T16" fmla="*/ 106 w 366"/>
                <a:gd name="T17" fmla="*/ 57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" h="309">
                  <a:moveTo>
                    <a:pt x="106" y="57"/>
                  </a:moveTo>
                  <a:cubicBezTo>
                    <a:pt x="190" y="0"/>
                    <a:pt x="296" y="16"/>
                    <a:pt x="366" y="82"/>
                  </a:cubicBezTo>
                  <a:cubicBezTo>
                    <a:pt x="357" y="79"/>
                    <a:pt x="346" y="78"/>
                    <a:pt x="336" y="82"/>
                  </a:cubicBezTo>
                  <a:cubicBezTo>
                    <a:pt x="276" y="27"/>
                    <a:pt x="179" y="26"/>
                    <a:pt x="116" y="77"/>
                  </a:cubicBezTo>
                  <a:cubicBezTo>
                    <a:pt x="82" y="105"/>
                    <a:pt x="49" y="143"/>
                    <a:pt x="38" y="186"/>
                  </a:cubicBezTo>
                  <a:cubicBezTo>
                    <a:pt x="29" y="224"/>
                    <a:pt x="35" y="268"/>
                    <a:pt x="59" y="300"/>
                  </a:cubicBezTo>
                  <a:cubicBezTo>
                    <a:pt x="53" y="301"/>
                    <a:pt x="47" y="303"/>
                    <a:pt x="42" y="306"/>
                  </a:cubicBezTo>
                  <a:cubicBezTo>
                    <a:pt x="41" y="307"/>
                    <a:pt x="39" y="308"/>
                    <a:pt x="38" y="309"/>
                  </a:cubicBezTo>
                  <a:cubicBezTo>
                    <a:pt x="0" y="219"/>
                    <a:pt x="23" y="114"/>
                    <a:pt x="106" y="57"/>
                  </a:cubicBezTo>
                  <a:close/>
                </a:path>
              </a:pathLst>
            </a:custGeom>
            <a:solidFill>
              <a:srgbClr val="F8A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3" name="Freeform 153"/>
            <p:cNvSpPr/>
            <p:nvPr/>
          </p:nvSpPr>
          <p:spPr bwMode="auto">
            <a:xfrm>
              <a:off x="706" y="320"/>
              <a:ext cx="475" cy="441"/>
            </a:xfrm>
            <a:custGeom>
              <a:avLst/>
              <a:gdLst>
                <a:gd name="T0" fmla="*/ 31 w 293"/>
                <a:gd name="T1" fmla="*/ 194 h 273"/>
                <a:gd name="T2" fmla="*/ 60 w 293"/>
                <a:gd name="T3" fmla="*/ 273 h 273"/>
                <a:gd name="T4" fmla="*/ 27 w 293"/>
                <a:gd name="T5" fmla="*/ 267 h 273"/>
                <a:gd name="T6" fmla="*/ 27 w 293"/>
                <a:gd name="T7" fmla="*/ 265 h 273"/>
                <a:gd name="T8" fmla="*/ 8 w 293"/>
                <a:gd name="T9" fmla="*/ 158 h 273"/>
                <a:gd name="T10" fmla="*/ 87 w 293"/>
                <a:gd name="T11" fmla="*/ 48 h 273"/>
                <a:gd name="T12" fmla="*/ 293 w 293"/>
                <a:gd name="T13" fmla="*/ 52 h 273"/>
                <a:gd name="T14" fmla="*/ 288 w 293"/>
                <a:gd name="T15" fmla="*/ 55 h 273"/>
                <a:gd name="T16" fmla="*/ 274 w 293"/>
                <a:gd name="T17" fmla="*/ 74 h 273"/>
                <a:gd name="T18" fmla="*/ 185 w 293"/>
                <a:gd name="T19" fmla="*/ 42 h 273"/>
                <a:gd name="T20" fmla="*/ 80 w 293"/>
                <a:gd name="T21" fmla="*/ 95 h 273"/>
                <a:gd name="T22" fmla="*/ 31 w 293"/>
                <a:gd name="T23" fmla="*/ 19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3" h="273">
                  <a:moveTo>
                    <a:pt x="31" y="194"/>
                  </a:moveTo>
                  <a:cubicBezTo>
                    <a:pt x="30" y="224"/>
                    <a:pt x="41" y="251"/>
                    <a:pt x="60" y="273"/>
                  </a:cubicBezTo>
                  <a:cubicBezTo>
                    <a:pt x="50" y="268"/>
                    <a:pt x="38" y="266"/>
                    <a:pt x="27" y="267"/>
                  </a:cubicBezTo>
                  <a:cubicBezTo>
                    <a:pt x="27" y="266"/>
                    <a:pt x="27" y="266"/>
                    <a:pt x="27" y="265"/>
                  </a:cubicBezTo>
                  <a:cubicBezTo>
                    <a:pt x="9" y="232"/>
                    <a:pt x="0" y="196"/>
                    <a:pt x="8" y="158"/>
                  </a:cubicBezTo>
                  <a:cubicBezTo>
                    <a:pt x="17" y="114"/>
                    <a:pt x="52" y="75"/>
                    <a:pt x="87" y="48"/>
                  </a:cubicBezTo>
                  <a:cubicBezTo>
                    <a:pt x="147" y="0"/>
                    <a:pt x="234" y="3"/>
                    <a:pt x="293" y="52"/>
                  </a:cubicBezTo>
                  <a:cubicBezTo>
                    <a:pt x="291" y="53"/>
                    <a:pt x="290" y="54"/>
                    <a:pt x="288" y="55"/>
                  </a:cubicBezTo>
                  <a:cubicBezTo>
                    <a:pt x="281" y="61"/>
                    <a:pt x="277" y="67"/>
                    <a:pt x="274" y="74"/>
                  </a:cubicBezTo>
                  <a:cubicBezTo>
                    <a:pt x="252" y="49"/>
                    <a:pt x="217" y="40"/>
                    <a:pt x="185" y="42"/>
                  </a:cubicBezTo>
                  <a:cubicBezTo>
                    <a:pt x="144" y="45"/>
                    <a:pt x="108" y="67"/>
                    <a:pt x="80" y="95"/>
                  </a:cubicBezTo>
                  <a:cubicBezTo>
                    <a:pt x="53" y="122"/>
                    <a:pt x="31" y="155"/>
                    <a:pt x="31" y="194"/>
                  </a:cubicBezTo>
                  <a:close/>
                </a:path>
              </a:pathLst>
            </a:custGeom>
            <a:solidFill>
              <a:srgbClr val="FFE8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4" name="Freeform 154"/>
            <p:cNvSpPr/>
            <p:nvPr/>
          </p:nvSpPr>
          <p:spPr bwMode="auto">
            <a:xfrm>
              <a:off x="575" y="731"/>
              <a:ext cx="437" cy="432"/>
            </a:xfrm>
            <a:custGeom>
              <a:avLst/>
              <a:gdLst>
                <a:gd name="T0" fmla="*/ 159 w 270"/>
                <a:gd name="T1" fmla="*/ 255 h 267"/>
                <a:gd name="T2" fmla="*/ 88 w 270"/>
                <a:gd name="T3" fmla="*/ 219 h 267"/>
                <a:gd name="T4" fmla="*/ 85 w 270"/>
                <a:gd name="T5" fmla="*/ 219 h 267"/>
                <a:gd name="T6" fmla="*/ 85 w 270"/>
                <a:gd name="T7" fmla="*/ 221 h 267"/>
                <a:gd name="T8" fmla="*/ 82 w 270"/>
                <a:gd name="T9" fmla="*/ 221 h 267"/>
                <a:gd name="T10" fmla="*/ 32 w 270"/>
                <a:gd name="T11" fmla="*/ 162 h 267"/>
                <a:gd name="T12" fmla="*/ 32 w 270"/>
                <a:gd name="T13" fmla="*/ 155 h 267"/>
                <a:gd name="T14" fmla="*/ 11 w 270"/>
                <a:gd name="T15" fmla="*/ 103 h 267"/>
                <a:gd name="T16" fmla="*/ 68 w 270"/>
                <a:gd name="T17" fmla="*/ 90 h 267"/>
                <a:gd name="T18" fmla="*/ 71 w 270"/>
                <a:gd name="T19" fmla="*/ 88 h 267"/>
                <a:gd name="T20" fmla="*/ 94 w 270"/>
                <a:gd name="T21" fmla="*/ 23 h 267"/>
                <a:gd name="T22" fmla="*/ 156 w 270"/>
                <a:gd name="T23" fmla="*/ 40 h 267"/>
                <a:gd name="T24" fmla="*/ 160 w 270"/>
                <a:gd name="T25" fmla="*/ 38 h 267"/>
                <a:gd name="T26" fmla="*/ 159 w 270"/>
                <a:gd name="T27" fmla="*/ 37 h 267"/>
                <a:gd name="T28" fmla="*/ 160 w 270"/>
                <a:gd name="T29" fmla="*/ 36 h 267"/>
                <a:gd name="T30" fmla="*/ 215 w 270"/>
                <a:gd name="T31" fmla="*/ 6 h 267"/>
                <a:gd name="T32" fmla="*/ 241 w 270"/>
                <a:gd name="T33" fmla="*/ 64 h 267"/>
                <a:gd name="T34" fmla="*/ 241 w 270"/>
                <a:gd name="T35" fmla="*/ 67 h 267"/>
                <a:gd name="T36" fmla="*/ 246 w 270"/>
                <a:gd name="T37" fmla="*/ 71 h 267"/>
                <a:gd name="T38" fmla="*/ 269 w 270"/>
                <a:gd name="T39" fmla="*/ 90 h 267"/>
                <a:gd name="T40" fmla="*/ 261 w 270"/>
                <a:gd name="T41" fmla="*/ 112 h 267"/>
                <a:gd name="T42" fmla="*/ 221 w 270"/>
                <a:gd name="T43" fmla="*/ 125 h 267"/>
                <a:gd name="T44" fmla="*/ 219 w 270"/>
                <a:gd name="T45" fmla="*/ 127 h 267"/>
                <a:gd name="T46" fmla="*/ 219 w 270"/>
                <a:gd name="T47" fmla="*/ 132 h 267"/>
                <a:gd name="T48" fmla="*/ 182 w 270"/>
                <a:gd name="T49" fmla="*/ 182 h 267"/>
                <a:gd name="T50" fmla="*/ 176 w 270"/>
                <a:gd name="T51" fmla="*/ 185 h 267"/>
                <a:gd name="T52" fmla="*/ 159 w 270"/>
                <a:gd name="T53" fmla="*/ 255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0" h="267">
                  <a:moveTo>
                    <a:pt x="159" y="255"/>
                  </a:moveTo>
                  <a:cubicBezTo>
                    <a:pt x="131" y="267"/>
                    <a:pt x="97" y="244"/>
                    <a:pt x="88" y="219"/>
                  </a:cubicBezTo>
                  <a:cubicBezTo>
                    <a:pt x="87" y="218"/>
                    <a:pt x="85" y="218"/>
                    <a:pt x="85" y="219"/>
                  </a:cubicBezTo>
                  <a:cubicBezTo>
                    <a:pt x="85" y="220"/>
                    <a:pt x="85" y="221"/>
                    <a:pt x="85" y="221"/>
                  </a:cubicBezTo>
                  <a:cubicBezTo>
                    <a:pt x="84" y="220"/>
                    <a:pt x="83" y="220"/>
                    <a:pt x="82" y="221"/>
                  </a:cubicBezTo>
                  <a:cubicBezTo>
                    <a:pt x="43" y="256"/>
                    <a:pt x="0" y="178"/>
                    <a:pt x="32" y="162"/>
                  </a:cubicBezTo>
                  <a:cubicBezTo>
                    <a:pt x="34" y="160"/>
                    <a:pt x="35" y="156"/>
                    <a:pt x="32" y="155"/>
                  </a:cubicBezTo>
                  <a:cubicBezTo>
                    <a:pt x="11" y="148"/>
                    <a:pt x="0" y="123"/>
                    <a:pt x="11" y="103"/>
                  </a:cubicBezTo>
                  <a:cubicBezTo>
                    <a:pt x="22" y="83"/>
                    <a:pt x="49" y="80"/>
                    <a:pt x="68" y="90"/>
                  </a:cubicBezTo>
                  <a:cubicBezTo>
                    <a:pt x="70" y="92"/>
                    <a:pt x="72" y="91"/>
                    <a:pt x="71" y="88"/>
                  </a:cubicBezTo>
                  <a:cubicBezTo>
                    <a:pt x="62" y="65"/>
                    <a:pt x="69" y="34"/>
                    <a:pt x="94" y="23"/>
                  </a:cubicBezTo>
                  <a:cubicBezTo>
                    <a:pt x="118" y="12"/>
                    <a:pt x="139" y="24"/>
                    <a:pt x="156" y="40"/>
                  </a:cubicBezTo>
                  <a:cubicBezTo>
                    <a:pt x="158" y="42"/>
                    <a:pt x="161" y="40"/>
                    <a:pt x="160" y="38"/>
                  </a:cubicBezTo>
                  <a:cubicBezTo>
                    <a:pt x="160" y="37"/>
                    <a:pt x="159" y="37"/>
                    <a:pt x="159" y="37"/>
                  </a:cubicBezTo>
                  <a:cubicBezTo>
                    <a:pt x="160" y="36"/>
                    <a:pt x="160" y="36"/>
                    <a:pt x="160" y="36"/>
                  </a:cubicBezTo>
                  <a:cubicBezTo>
                    <a:pt x="169" y="14"/>
                    <a:pt x="191" y="0"/>
                    <a:pt x="215" y="6"/>
                  </a:cubicBezTo>
                  <a:cubicBezTo>
                    <a:pt x="239" y="13"/>
                    <a:pt x="258" y="41"/>
                    <a:pt x="241" y="64"/>
                  </a:cubicBezTo>
                  <a:cubicBezTo>
                    <a:pt x="240" y="65"/>
                    <a:pt x="240" y="66"/>
                    <a:pt x="241" y="67"/>
                  </a:cubicBezTo>
                  <a:cubicBezTo>
                    <a:pt x="241" y="69"/>
                    <a:pt x="243" y="72"/>
                    <a:pt x="246" y="71"/>
                  </a:cubicBezTo>
                  <a:cubicBezTo>
                    <a:pt x="259" y="67"/>
                    <a:pt x="268" y="78"/>
                    <a:pt x="269" y="90"/>
                  </a:cubicBezTo>
                  <a:cubicBezTo>
                    <a:pt x="269" y="98"/>
                    <a:pt x="266" y="106"/>
                    <a:pt x="261" y="112"/>
                  </a:cubicBezTo>
                  <a:cubicBezTo>
                    <a:pt x="251" y="124"/>
                    <a:pt x="236" y="129"/>
                    <a:pt x="221" y="125"/>
                  </a:cubicBezTo>
                  <a:cubicBezTo>
                    <a:pt x="220" y="124"/>
                    <a:pt x="219" y="125"/>
                    <a:pt x="219" y="127"/>
                  </a:cubicBezTo>
                  <a:cubicBezTo>
                    <a:pt x="217" y="128"/>
                    <a:pt x="217" y="131"/>
                    <a:pt x="219" y="132"/>
                  </a:cubicBezTo>
                  <a:cubicBezTo>
                    <a:pt x="270" y="151"/>
                    <a:pt x="204" y="215"/>
                    <a:pt x="182" y="182"/>
                  </a:cubicBezTo>
                  <a:cubicBezTo>
                    <a:pt x="180" y="178"/>
                    <a:pt x="174" y="182"/>
                    <a:pt x="176" y="185"/>
                  </a:cubicBezTo>
                  <a:cubicBezTo>
                    <a:pt x="189" y="209"/>
                    <a:pt x="188" y="243"/>
                    <a:pt x="159" y="2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5" name="Freeform 155"/>
            <p:cNvSpPr/>
            <p:nvPr/>
          </p:nvSpPr>
          <p:spPr bwMode="auto">
            <a:xfrm>
              <a:off x="1140" y="386"/>
              <a:ext cx="301" cy="320"/>
            </a:xfrm>
            <a:custGeom>
              <a:avLst/>
              <a:gdLst>
                <a:gd name="T0" fmla="*/ 19 w 186"/>
                <a:gd name="T1" fmla="*/ 24 h 198"/>
                <a:gd name="T2" fmla="*/ 77 w 186"/>
                <a:gd name="T3" fmla="*/ 29 h 198"/>
                <a:gd name="T4" fmla="*/ 79 w 186"/>
                <a:gd name="T5" fmla="*/ 29 h 198"/>
                <a:gd name="T6" fmla="*/ 85 w 186"/>
                <a:gd name="T7" fmla="*/ 29 h 198"/>
                <a:gd name="T8" fmla="*/ 121 w 186"/>
                <a:gd name="T9" fmla="*/ 4 h 198"/>
                <a:gd name="T10" fmla="*/ 138 w 186"/>
                <a:gd name="T11" fmla="*/ 38 h 198"/>
                <a:gd name="T12" fmla="*/ 139 w 186"/>
                <a:gd name="T13" fmla="*/ 41 h 198"/>
                <a:gd name="T14" fmla="*/ 142 w 186"/>
                <a:gd name="T15" fmla="*/ 42 h 198"/>
                <a:gd name="T16" fmla="*/ 183 w 186"/>
                <a:gd name="T17" fmla="*/ 67 h 198"/>
                <a:gd name="T18" fmla="*/ 147 w 186"/>
                <a:gd name="T19" fmla="*/ 108 h 198"/>
                <a:gd name="T20" fmla="*/ 143 w 186"/>
                <a:gd name="T21" fmla="*/ 107 h 198"/>
                <a:gd name="T22" fmla="*/ 141 w 186"/>
                <a:gd name="T23" fmla="*/ 107 h 198"/>
                <a:gd name="T24" fmla="*/ 138 w 186"/>
                <a:gd name="T25" fmla="*/ 112 h 198"/>
                <a:gd name="T26" fmla="*/ 143 w 186"/>
                <a:gd name="T27" fmla="*/ 165 h 198"/>
                <a:gd name="T28" fmla="*/ 82 w 186"/>
                <a:gd name="T29" fmla="*/ 165 h 198"/>
                <a:gd name="T30" fmla="*/ 79 w 186"/>
                <a:gd name="T31" fmla="*/ 164 h 198"/>
                <a:gd name="T32" fmla="*/ 76 w 186"/>
                <a:gd name="T33" fmla="*/ 166 h 198"/>
                <a:gd name="T34" fmla="*/ 31 w 186"/>
                <a:gd name="T35" fmla="*/ 181 h 198"/>
                <a:gd name="T36" fmla="*/ 30 w 186"/>
                <a:gd name="T37" fmla="*/ 125 h 198"/>
                <a:gd name="T38" fmla="*/ 27 w 186"/>
                <a:gd name="T39" fmla="*/ 121 h 198"/>
                <a:gd name="T40" fmla="*/ 0 w 186"/>
                <a:gd name="T41" fmla="*/ 103 h 198"/>
                <a:gd name="T42" fmla="*/ 9 w 186"/>
                <a:gd name="T43" fmla="*/ 85 h 198"/>
                <a:gd name="T44" fmla="*/ 14 w 186"/>
                <a:gd name="T45" fmla="*/ 81 h 198"/>
                <a:gd name="T46" fmla="*/ 13 w 186"/>
                <a:gd name="T47" fmla="*/ 81 h 198"/>
                <a:gd name="T48" fmla="*/ 14 w 186"/>
                <a:gd name="T49" fmla="*/ 79 h 198"/>
                <a:gd name="T50" fmla="*/ 19 w 186"/>
                <a:gd name="T51" fmla="*/ 24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6" h="198">
                  <a:moveTo>
                    <a:pt x="19" y="24"/>
                  </a:moveTo>
                  <a:cubicBezTo>
                    <a:pt x="37" y="5"/>
                    <a:pt x="62" y="10"/>
                    <a:pt x="77" y="29"/>
                  </a:cubicBezTo>
                  <a:cubicBezTo>
                    <a:pt x="77" y="30"/>
                    <a:pt x="78" y="30"/>
                    <a:pt x="79" y="29"/>
                  </a:cubicBezTo>
                  <a:cubicBezTo>
                    <a:pt x="81" y="31"/>
                    <a:pt x="84" y="32"/>
                    <a:pt x="85" y="29"/>
                  </a:cubicBezTo>
                  <a:cubicBezTo>
                    <a:pt x="90" y="14"/>
                    <a:pt x="103" y="0"/>
                    <a:pt x="121" y="4"/>
                  </a:cubicBezTo>
                  <a:cubicBezTo>
                    <a:pt x="136" y="8"/>
                    <a:pt x="145" y="25"/>
                    <a:pt x="138" y="38"/>
                  </a:cubicBezTo>
                  <a:cubicBezTo>
                    <a:pt x="138" y="39"/>
                    <a:pt x="138" y="40"/>
                    <a:pt x="139" y="41"/>
                  </a:cubicBezTo>
                  <a:cubicBezTo>
                    <a:pt x="140" y="42"/>
                    <a:pt x="141" y="42"/>
                    <a:pt x="142" y="42"/>
                  </a:cubicBezTo>
                  <a:cubicBezTo>
                    <a:pt x="162" y="34"/>
                    <a:pt x="186" y="42"/>
                    <a:pt x="183" y="67"/>
                  </a:cubicBezTo>
                  <a:cubicBezTo>
                    <a:pt x="182" y="83"/>
                    <a:pt x="167" y="113"/>
                    <a:pt x="147" y="108"/>
                  </a:cubicBezTo>
                  <a:cubicBezTo>
                    <a:pt x="146" y="108"/>
                    <a:pt x="144" y="108"/>
                    <a:pt x="143" y="107"/>
                  </a:cubicBezTo>
                  <a:cubicBezTo>
                    <a:pt x="142" y="107"/>
                    <a:pt x="142" y="107"/>
                    <a:pt x="141" y="107"/>
                  </a:cubicBezTo>
                  <a:cubicBezTo>
                    <a:pt x="139" y="107"/>
                    <a:pt x="136" y="110"/>
                    <a:pt x="138" y="112"/>
                  </a:cubicBezTo>
                  <a:cubicBezTo>
                    <a:pt x="152" y="126"/>
                    <a:pt x="155" y="149"/>
                    <a:pt x="143" y="165"/>
                  </a:cubicBezTo>
                  <a:cubicBezTo>
                    <a:pt x="128" y="185"/>
                    <a:pt x="98" y="182"/>
                    <a:pt x="82" y="165"/>
                  </a:cubicBezTo>
                  <a:cubicBezTo>
                    <a:pt x="81" y="164"/>
                    <a:pt x="79" y="164"/>
                    <a:pt x="79" y="164"/>
                  </a:cubicBezTo>
                  <a:cubicBezTo>
                    <a:pt x="78" y="165"/>
                    <a:pt x="77" y="165"/>
                    <a:pt x="76" y="166"/>
                  </a:cubicBezTo>
                  <a:cubicBezTo>
                    <a:pt x="68" y="184"/>
                    <a:pt x="49" y="198"/>
                    <a:pt x="31" y="181"/>
                  </a:cubicBezTo>
                  <a:cubicBezTo>
                    <a:pt x="15" y="166"/>
                    <a:pt x="11" y="139"/>
                    <a:pt x="30" y="125"/>
                  </a:cubicBezTo>
                  <a:cubicBezTo>
                    <a:pt x="33" y="123"/>
                    <a:pt x="30" y="120"/>
                    <a:pt x="27" y="121"/>
                  </a:cubicBezTo>
                  <a:cubicBezTo>
                    <a:pt x="13" y="125"/>
                    <a:pt x="0" y="117"/>
                    <a:pt x="0" y="103"/>
                  </a:cubicBezTo>
                  <a:cubicBezTo>
                    <a:pt x="0" y="95"/>
                    <a:pt x="3" y="90"/>
                    <a:pt x="9" y="85"/>
                  </a:cubicBezTo>
                  <a:cubicBezTo>
                    <a:pt x="11" y="88"/>
                    <a:pt x="16" y="84"/>
                    <a:pt x="14" y="81"/>
                  </a:cubicBezTo>
                  <a:cubicBezTo>
                    <a:pt x="14" y="81"/>
                    <a:pt x="13" y="81"/>
                    <a:pt x="13" y="81"/>
                  </a:cubicBezTo>
                  <a:cubicBezTo>
                    <a:pt x="14" y="80"/>
                    <a:pt x="14" y="80"/>
                    <a:pt x="14" y="79"/>
                  </a:cubicBezTo>
                  <a:cubicBezTo>
                    <a:pt x="5" y="61"/>
                    <a:pt x="5" y="39"/>
                    <a:pt x="19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6" name="Freeform 156"/>
            <p:cNvSpPr/>
            <p:nvPr/>
          </p:nvSpPr>
          <p:spPr bwMode="auto">
            <a:xfrm>
              <a:off x="852" y="476"/>
              <a:ext cx="549" cy="255"/>
            </a:xfrm>
            <a:custGeom>
              <a:avLst/>
              <a:gdLst>
                <a:gd name="T0" fmla="*/ 316 w 339"/>
                <a:gd name="T1" fmla="*/ 56 h 157"/>
                <a:gd name="T2" fmla="*/ 319 w 339"/>
                <a:gd name="T3" fmla="*/ 51 h 157"/>
                <a:gd name="T4" fmla="*/ 321 w 339"/>
                <a:gd name="T5" fmla="*/ 51 h 157"/>
                <a:gd name="T6" fmla="*/ 325 w 339"/>
                <a:gd name="T7" fmla="*/ 52 h 157"/>
                <a:gd name="T8" fmla="*/ 324 w 339"/>
                <a:gd name="T9" fmla="*/ 56 h 157"/>
                <a:gd name="T10" fmla="*/ 322 w 339"/>
                <a:gd name="T11" fmla="*/ 117 h 157"/>
                <a:gd name="T12" fmla="*/ 258 w 339"/>
                <a:gd name="T13" fmla="*/ 114 h 157"/>
                <a:gd name="T14" fmla="*/ 208 w 339"/>
                <a:gd name="T15" fmla="*/ 133 h 157"/>
                <a:gd name="T16" fmla="*/ 198 w 339"/>
                <a:gd name="T17" fmla="*/ 71 h 157"/>
                <a:gd name="T18" fmla="*/ 172 w 339"/>
                <a:gd name="T19" fmla="*/ 47 h 157"/>
                <a:gd name="T20" fmla="*/ 171 w 339"/>
                <a:gd name="T21" fmla="*/ 46 h 157"/>
                <a:gd name="T22" fmla="*/ 48 w 339"/>
                <a:gd name="T23" fmla="*/ 37 h 157"/>
                <a:gd name="T24" fmla="*/ 12 w 339"/>
                <a:gd name="T25" fmla="*/ 93 h 157"/>
                <a:gd name="T26" fmla="*/ 24 w 339"/>
                <a:gd name="T27" fmla="*/ 156 h 157"/>
                <a:gd name="T28" fmla="*/ 21 w 339"/>
                <a:gd name="T29" fmla="*/ 157 h 157"/>
                <a:gd name="T30" fmla="*/ 6 w 339"/>
                <a:gd name="T31" fmla="*/ 88 h 157"/>
                <a:gd name="T32" fmla="*/ 46 w 339"/>
                <a:gd name="T33" fmla="*/ 30 h 157"/>
                <a:gd name="T34" fmla="*/ 173 w 339"/>
                <a:gd name="T35" fmla="*/ 38 h 157"/>
                <a:gd name="T36" fmla="*/ 184 w 339"/>
                <a:gd name="T37" fmla="*/ 26 h 157"/>
                <a:gd name="T38" fmla="*/ 187 w 339"/>
                <a:gd name="T39" fmla="*/ 29 h 157"/>
                <a:gd name="T40" fmla="*/ 178 w 339"/>
                <a:gd name="T41" fmla="*/ 47 h 157"/>
                <a:gd name="T42" fmla="*/ 205 w 339"/>
                <a:gd name="T43" fmla="*/ 65 h 157"/>
                <a:gd name="T44" fmla="*/ 208 w 339"/>
                <a:gd name="T45" fmla="*/ 69 h 157"/>
                <a:gd name="T46" fmla="*/ 209 w 339"/>
                <a:gd name="T47" fmla="*/ 125 h 157"/>
                <a:gd name="T48" fmla="*/ 254 w 339"/>
                <a:gd name="T49" fmla="*/ 110 h 157"/>
                <a:gd name="T50" fmla="*/ 257 w 339"/>
                <a:gd name="T51" fmla="*/ 108 h 157"/>
                <a:gd name="T52" fmla="*/ 260 w 339"/>
                <a:gd name="T53" fmla="*/ 109 h 157"/>
                <a:gd name="T54" fmla="*/ 321 w 339"/>
                <a:gd name="T55" fmla="*/ 109 h 157"/>
                <a:gd name="T56" fmla="*/ 316 w 339"/>
                <a:gd name="T57" fmla="*/ 56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39" h="157">
                  <a:moveTo>
                    <a:pt x="316" y="56"/>
                  </a:moveTo>
                  <a:cubicBezTo>
                    <a:pt x="314" y="54"/>
                    <a:pt x="317" y="51"/>
                    <a:pt x="319" y="51"/>
                  </a:cubicBezTo>
                  <a:cubicBezTo>
                    <a:pt x="320" y="51"/>
                    <a:pt x="320" y="51"/>
                    <a:pt x="321" y="51"/>
                  </a:cubicBezTo>
                  <a:cubicBezTo>
                    <a:pt x="322" y="52"/>
                    <a:pt x="324" y="52"/>
                    <a:pt x="325" y="52"/>
                  </a:cubicBezTo>
                  <a:cubicBezTo>
                    <a:pt x="324" y="56"/>
                    <a:pt x="324" y="56"/>
                    <a:pt x="324" y="56"/>
                  </a:cubicBezTo>
                  <a:cubicBezTo>
                    <a:pt x="338" y="74"/>
                    <a:pt x="339" y="101"/>
                    <a:pt x="322" y="117"/>
                  </a:cubicBezTo>
                  <a:cubicBezTo>
                    <a:pt x="304" y="134"/>
                    <a:pt x="275" y="131"/>
                    <a:pt x="258" y="114"/>
                  </a:cubicBezTo>
                  <a:cubicBezTo>
                    <a:pt x="252" y="135"/>
                    <a:pt x="227" y="146"/>
                    <a:pt x="208" y="133"/>
                  </a:cubicBezTo>
                  <a:cubicBezTo>
                    <a:pt x="189" y="119"/>
                    <a:pt x="183" y="89"/>
                    <a:pt x="198" y="71"/>
                  </a:cubicBezTo>
                  <a:cubicBezTo>
                    <a:pt x="184" y="71"/>
                    <a:pt x="174" y="59"/>
                    <a:pt x="172" y="47"/>
                  </a:cubicBezTo>
                  <a:cubicBezTo>
                    <a:pt x="172" y="47"/>
                    <a:pt x="171" y="47"/>
                    <a:pt x="171" y="46"/>
                  </a:cubicBezTo>
                  <a:cubicBezTo>
                    <a:pt x="141" y="7"/>
                    <a:pt x="85" y="8"/>
                    <a:pt x="48" y="37"/>
                  </a:cubicBezTo>
                  <a:cubicBezTo>
                    <a:pt x="31" y="51"/>
                    <a:pt x="16" y="71"/>
                    <a:pt x="12" y="93"/>
                  </a:cubicBezTo>
                  <a:cubicBezTo>
                    <a:pt x="7" y="116"/>
                    <a:pt x="16" y="135"/>
                    <a:pt x="24" y="156"/>
                  </a:cubicBezTo>
                  <a:cubicBezTo>
                    <a:pt x="21" y="157"/>
                    <a:pt x="21" y="157"/>
                    <a:pt x="21" y="157"/>
                  </a:cubicBezTo>
                  <a:cubicBezTo>
                    <a:pt x="7" y="136"/>
                    <a:pt x="0" y="113"/>
                    <a:pt x="6" y="88"/>
                  </a:cubicBezTo>
                  <a:cubicBezTo>
                    <a:pt x="12" y="65"/>
                    <a:pt x="27" y="45"/>
                    <a:pt x="46" y="30"/>
                  </a:cubicBezTo>
                  <a:cubicBezTo>
                    <a:pt x="84" y="1"/>
                    <a:pt x="142" y="0"/>
                    <a:pt x="173" y="38"/>
                  </a:cubicBezTo>
                  <a:cubicBezTo>
                    <a:pt x="175" y="33"/>
                    <a:pt x="178" y="29"/>
                    <a:pt x="184" y="26"/>
                  </a:cubicBezTo>
                  <a:cubicBezTo>
                    <a:pt x="187" y="29"/>
                    <a:pt x="187" y="29"/>
                    <a:pt x="187" y="29"/>
                  </a:cubicBezTo>
                  <a:cubicBezTo>
                    <a:pt x="181" y="34"/>
                    <a:pt x="178" y="39"/>
                    <a:pt x="178" y="47"/>
                  </a:cubicBezTo>
                  <a:cubicBezTo>
                    <a:pt x="178" y="61"/>
                    <a:pt x="191" y="69"/>
                    <a:pt x="205" y="65"/>
                  </a:cubicBezTo>
                  <a:cubicBezTo>
                    <a:pt x="208" y="64"/>
                    <a:pt x="211" y="67"/>
                    <a:pt x="208" y="69"/>
                  </a:cubicBezTo>
                  <a:cubicBezTo>
                    <a:pt x="189" y="83"/>
                    <a:pt x="193" y="110"/>
                    <a:pt x="209" y="125"/>
                  </a:cubicBezTo>
                  <a:cubicBezTo>
                    <a:pt x="227" y="142"/>
                    <a:pt x="246" y="128"/>
                    <a:pt x="254" y="110"/>
                  </a:cubicBezTo>
                  <a:cubicBezTo>
                    <a:pt x="255" y="109"/>
                    <a:pt x="256" y="109"/>
                    <a:pt x="257" y="108"/>
                  </a:cubicBezTo>
                  <a:cubicBezTo>
                    <a:pt x="257" y="108"/>
                    <a:pt x="259" y="108"/>
                    <a:pt x="260" y="109"/>
                  </a:cubicBezTo>
                  <a:cubicBezTo>
                    <a:pt x="276" y="126"/>
                    <a:pt x="306" y="129"/>
                    <a:pt x="321" y="109"/>
                  </a:cubicBezTo>
                  <a:cubicBezTo>
                    <a:pt x="333" y="93"/>
                    <a:pt x="330" y="70"/>
                    <a:pt x="316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7" name="Freeform 157"/>
            <p:cNvSpPr/>
            <p:nvPr/>
          </p:nvSpPr>
          <p:spPr bwMode="auto">
            <a:xfrm>
              <a:off x="587" y="192"/>
              <a:ext cx="861" cy="613"/>
            </a:xfrm>
            <a:custGeom>
              <a:avLst/>
              <a:gdLst>
                <a:gd name="T0" fmla="*/ 59 w 532"/>
                <a:gd name="T1" fmla="*/ 376 h 379"/>
                <a:gd name="T2" fmla="*/ 9 w 532"/>
                <a:gd name="T3" fmla="*/ 252 h 379"/>
                <a:gd name="T4" fmla="*/ 192 w 532"/>
                <a:gd name="T5" fmla="*/ 31 h 379"/>
                <a:gd name="T6" fmla="*/ 465 w 532"/>
                <a:gd name="T7" fmla="*/ 118 h 379"/>
                <a:gd name="T8" fmla="*/ 532 w 532"/>
                <a:gd name="T9" fmla="*/ 184 h 379"/>
                <a:gd name="T10" fmla="*/ 489 w 532"/>
                <a:gd name="T11" fmla="*/ 228 h 379"/>
                <a:gd name="T12" fmla="*/ 484 w 532"/>
                <a:gd name="T13" fmla="*/ 162 h 379"/>
                <a:gd name="T14" fmla="*/ 480 w 532"/>
                <a:gd name="T15" fmla="*/ 158 h 379"/>
                <a:gd name="T16" fmla="*/ 427 w 532"/>
                <a:gd name="T17" fmla="*/ 149 h 379"/>
                <a:gd name="T18" fmla="*/ 419 w 532"/>
                <a:gd name="T19" fmla="*/ 149 h 379"/>
                <a:gd name="T20" fmla="*/ 356 w 532"/>
                <a:gd name="T21" fmla="*/ 199 h 379"/>
                <a:gd name="T22" fmla="*/ 356 w 532"/>
                <a:gd name="T23" fmla="*/ 201 h 379"/>
                <a:gd name="T24" fmla="*/ 348 w 532"/>
                <a:gd name="T25" fmla="*/ 202 h 379"/>
                <a:gd name="T26" fmla="*/ 197 w 532"/>
                <a:gd name="T27" fmla="*/ 184 h 379"/>
                <a:gd name="T28" fmla="*/ 167 w 532"/>
                <a:gd name="T29" fmla="*/ 342 h 379"/>
                <a:gd name="T30" fmla="*/ 139 w 532"/>
                <a:gd name="T31" fmla="*/ 260 h 379"/>
                <a:gd name="T32" fmla="*/ 283 w 532"/>
                <a:gd name="T33" fmla="*/ 153 h 379"/>
                <a:gd name="T34" fmla="*/ 346 w 532"/>
                <a:gd name="T35" fmla="*/ 159 h 379"/>
                <a:gd name="T36" fmla="*/ 156 w 532"/>
                <a:gd name="T37" fmla="*/ 181 h 379"/>
                <a:gd name="T38" fmla="*/ 137 w 532"/>
                <a:gd name="T39" fmla="*/ 349 h 379"/>
                <a:gd name="T40" fmla="*/ 105 w 532"/>
                <a:gd name="T41" fmla="*/ 273 h 379"/>
                <a:gd name="T42" fmla="*/ 259 w 532"/>
                <a:gd name="T43" fmla="*/ 121 h 379"/>
                <a:gd name="T44" fmla="*/ 362 w 532"/>
                <a:gd name="T45" fmla="*/ 134 h 379"/>
                <a:gd name="T46" fmla="*/ 161 w 532"/>
                <a:gd name="T47" fmla="*/ 127 h 379"/>
                <a:gd name="T48" fmla="*/ 101 w 532"/>
                <a:gd name="T49" fmla="*/ 344 h 379"/>
                <a:gd name="T50" fmla="*/ 76 w 532"/>
                <a:gd name="T51" fmla="*/ 232 h 379"/>
                <a:gd name="T52" fmla="*/ 374 w 532"/>
                <a:gd name="T53" fmla="*/ 128 h 379"/>
                <a:gd name="T54" fmla="*/ 144 w 532"/>
                <a:gd name="T55" fmla="*/ 103 h 379"/>
                <a:gd name="T56" fmla="*/ 72 w 532"/>
                <a:gd name="T57" fmla="*/ 356 h 379"/>
                <a:gd name="T58" fmla="*/ 207 w 532"/>
                <a:gd name="T59" fmla="*/ 67 h 379"/>
                <a:gd name="T60" fmla="*/ 423 w 532"/>
                <a:gd name="T61" fmla="*/ 140 h 379"/>
                <a:gd name="T62" fmla="*/ 305 w 532"/>
                <a:gd name="T63" fmla="*/ 34 h 379"/>
                <a:gd name="T64" fmla="*/ 110 w 532"/>
                <a:gd name="T65" fmla="*/ 9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32" h="379">
                  <a:moveTo>
                    <a:pt x="56" y="143"/>
                  </a:moveTo>
                  <a:cubicBezTo>
                    <a:pt x="0" y="213"/>
                    <a:pt x="6" y="307"/>
                    <a:pt x="59" y="376"/>
                  </a:cubicBezTo>
                  <a:cubicBezTo>
                    <a:pt x="56" y="379"/>
                    <a:pt x="56" y="379"/>
                    <a:pt x="56" y="379"/>
                  </a:cubicBezTo>
                  <a:cubicBezTo>
                    <a:pt x="24" y="345"/>
                    <a:pt x="8" y="298"/>
                    <a:pt x="9" y="252"/>
                  </a:cubicBezTo>
                  <a:cubicBezTo>
                    <a:pt x="10" y="205"/>
                    <a:pt x="29" y="163"/>
                    <a:pt x="60" y="128"/>
                  </a:cubicBezTo>
                  <a:cubicBezTo>
                    <a:pt x="95" y="89"/>
                    <a:pt x="141" y="48"/>
                    <a:pt x="192" y="31"/>
                  </a:cubicBezTo>
                  <a:cubicBezTo>
                    <a:pt x="286" y="0"/>
                    <a:pt x="385" y="44"/>
                    <a:pt x="440" y="121"/>
                  </a:cubicBezTo>
                  <a:cubicBezTo>
                    <a:pt x="448" y="117"/>
                    <a:pt x="457" y="116"/>
                    <a:pt x="465" y="118"/>
                  </a:cubicBezTo>
                  <a:cubicBezTo>
                    <a:pt x="480" y="122"/>
                    <a:pt x="490" y="139"/>
                    <a:pt x="486" y="154"/>
                  </a:cubicBezTo>
                  <a:cubicBezTo>
                    <a:pt x="506" y="142"/>
                    <a:pt x="532" y="162"/>
                    <a:pt x="532" y="184"/>
                  </a:cubicBezTo>
                  <a:cubicBezTo>
                    <a:pt x="532" y="204"/>
                    <a:pt x="512" y="241"/>
                    <a:pt x="488" y="232"/>
                  </a:cubicBezTo>
                  <a:cubicBezTo>
                    <a:pt x="489" y="228"/>
                    <a:pt x="489" y="228"/>
                    <a:pt x="489" y="228"/>
                  </a:cubicBezTo>
                  <a:cubicBezTo>
                    <a:pt x="509" y="233"/>
                    <a:pt x="524" y="203"/>
                    <a:pt x="525" y="187"/>
                  </a:cubicBezTo>
                  <a:cubicBezTo>
                    <a:pt x="528" y="162"/>
                    <a:pt x="504" y="154"/>
                    <a:pt x="484" y="162"/>
                  </a:cubicBezTo>
                  <a:cubicBezTo>
                    <a:pt x="483" y="162"/>
                    <a:pt x="482" y="162"/>
                    <a:pt x="481" y="161"/>
                  </a:cubicBezTo>
                  <a:cubicBezTo>
                    <a:pt x="480" y="160"/>
                    <a:pt x="480" y="159"/>
                    <a:pt x="480" y="158"/>
                  </a:cubicBezTo>
                  <a:cubicBezTo>
                    <a:pt x="487" y="145"/>
                    <a:pt x="478" y="128"/>
                    <a:pt x="463" y="124"/>
                  </a:cubicBezTo>
                  <a:cubicBezTo>
                    <a:pt x="445" y="120"/>
                    <a:pt x="432" y="134"/>
                    <a:pt x="427" y="149"/>
                  </a:cubicBezTo>
                  <a:cubicBezTo>
                    <a:pt x="426" y="152"/>
                    <a:pt x="423" y="151"/>
                    <a:pt x="421" y="149"/>
                  </a:cubicBezTo>
                  <a:cubicBezTo>
                    <a:pt x="420" y="150"/>
                    <a:pt x="419" y="150"/>
                    <a:pt x="419" y="149"/>
                  </a:cubicBezTo>
                  <a:cubicBezTo>
                    <a:pt x="404" y="130"/>
                    <a:pt x="379" y="125"/>
                    <a:pt x="361" y="144"/>
                  </a:cubicBezTo>
                  <a:cubicBezTo>
                    <a:pt x="347" y="159"/>
                    <a:pt x="347" y="181"/>
                    <a:pt x="356" y="199"/>
                  </a:cubicBezTo>
                  <a:cubicBezTo>
                    <a:pt x="356" y="200"/>
                    <a:pt x="356" y="200"/>
                    <a:pt x="355" y="201"/>
                  </a:cubicBezTo>
                  <a:cubicBezTo>
                    <a:pt x="355" y="201"/>
                    <a:pt x="356" y="201"/>
                    <a:pt x="356" y="201"/>
                  </a:cubicBezTo>
                  <a:cubicBezTo>
                    <a:pt x="358" y="204"/>
                    <a:pt x="353" y="208"/>
                    <a:pt x="351" y="205"/>
                  </a:cubicBezTo>
                  <a:cubicBezTo>
                    <a:pt x="348" y="202"/>
                    <a:pt x="348" y="202"/>
                    <a:pt x="348" y="202"/>
                  </a:cubicBezTo>
                  <a:cubicBezTo>
                    <a:pt x="332" y="181"/>
                    <a:pt x="309" y="165"/>
                    <a:pt x="282" y="159"/>
                  </a:cubicBezTo>
                  <a:cubicBezTo>
                    <a:pt x="250" y="153"/>
                    <a:pt x="222" y="164"/>
                    <a:pt x="197" y="184"/>
                  </a:cubicBezTo>
                  <a:cubicBezTo>
                    <a:pt x="172" y="205"/>
                    <a:pt x="149" y="230"/>
                    <a:pt x="145" y="263"/>
                  </a:cubicBezTo>
                  <a:cubicBezTo>
                    <a:pt x="141" y="292"/>
                    <a:pt x="150" y="319"/>
                    <a:pt x="167" y="342"/>
                  </a:cubicBezTo>
                  <a:cubicBezTo>
                    <a:pt x="164" y="344"/>
                    <a:pt x="164" y="344"/>
                    <a:pt x="164" y="344"/>
                  </a:cubicBezTo>
                  <a:cubicBezTo>
                    <a:pt x="143" y="322"/>
                    <a:pt x="134" y="290"/>
                    <a:pt x="139" y="260"/>
                  </a:cubicBezTo>
                  <a:cubicBezTo>
                    <a:pt x="144" y="226"/>
                    <a:pt x="167" y="200"/>
                    <a:pt x="194" y="179"/>
                  </a:cubicBezTo>
                  <a:cubicBezTo>
                    <a:pt x="219" y="158"/>
                    <a:pt x="250" y="146"/>
                    <a:pt x="283" y="153"/>
                  </a:cubicBezTo>
                  <a:cubicBezTo>
                    <a:pt x="308" y="158"/>
                    <a:pt x="331" y="171"/>
                    <a:pt x="348" y="191"/>
                  </a:cubicBezTo>
                  <a:cubicBezTo>
                    <a:pt x="344" y="180"/>
                    <a:pt x="343" y="169"/>
                    <a:pt x="346" y="159"/>
                  </a:cubicBezTo>
                  <a:cubicBezTo>
                    <a:pt x="345" y="159"/>
                    <a:pt x="345" y="159"/>
                    <a:pt x="344" y="159"/>
                  </a:cubicBezTo>
                  <a:cubicBezTo>
                    <a:pt x="287" y="103"/>
                    <a:pt x="206" y="130"/>
                    <a:pt x="156" y="181"/>
                  </a:cubicBezTo>
                  <a:cubicBezTo>
                    <a:pt x="130" y="208"/>
                    <a:pt x="110" y="240"/>
                    <a:pt x="111" y="277"/>
                  </a:cubicBezTo>
                  <a:cubicBezTo>
                    <a:pt x="111" y="303"/>
                    <a:pt x="121" y="328"/>
                    <a:pt x="137" y="349"/>
                  </a:cubicBezTo>
                  <a:cubicBezTo>
                    <a:pt x="134" y="352"/>
                    <a:pt x="134" y="352"/>
                    <a:pt x="134" y="352"/>
                  </a:cubicBezTo>
                  <a:cubicBezTo>
                    <a:pt x="115" y="330"/>
                    <a:pt x="104" y="303"/>
                    <a:pt x="105" y="273"/>
                  </a:cubicBezTo>
                  <a:cubicBezTo>
                    <a:pt x="105" y="234"/>
                    <a:pt x="127" y="201"/>
                    <a:pt x="154" y="174"/>
                  </a:cubicBezTo>
                  <a:cubicBezTo>
                    <a:pt x="182" y="146"/>
                    <a:pt x="218" y="124"/>
                    <a:pt x="259" y="121"/>
                  </a:cubicBezTo>
                  <a:cubicBezTo>
                    <a:pt x="291" y="119"/>
                    <a:pt x="326" y="128"/>
                    <a:pt x="348" y="153"/>
                  </a:cubicBezTo>
                  <a:cubicBezTo>
                    <a:pt x="351" y="146"/>
                    <a:pt x="355" y="140"/>
                    <a:pt x="362" y="134"/>
                  </a:cubicBezTo>
                  <a:cubicBezTo>
                    <a:pt x="364" y="133"/>
                    <a:pt x="365" y="132"/>
                    <a:pt x="367" y="131"/>
                  </a:cubicBezTo>
                  <a:cubicBezTo>
                    <a:pt x="308" y="82"/>
                    <a:pt x="221" y="79"/>
                    <a:pt x="161" y="127"/>
                  </a:cubicBezTo>
                  <a:cubicBezTo>
                    <a:pt x="126" y="154"/>
                    <a:pt x="91" y="193"/>
                    <a:pt x="82" y="237"/>
                  </a:cubicBezTo>
                  <a:cubicBezTo>
                    <a:pt x="74" y="275"/>
                    <a:pt x="83" y="311"/>
                    <a:pt x="101" y="344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73" y="314"/>
                    <a:pt x="67" y="270"/>
                    <a:pt x="76" y="232"/>
                  </a:cubicBezTo>
                  <a:cubicBezTo>
                    <a:pt x="87" y="189"/>
                    <a:pt x="120" y="151"/>
                    <a:pt x="154" y="123"/>
                  </a:cubicBezTo>
                  <a:cubicBezTo>
                    <a:pt x="217" y="72"/>
                    <a:pt x="314" y="73"/>
                    <a:pt x="374" y="128"/>
                  </a:cubicBezTo>
                  <a:cubicBezTo>
                    <a:pt x="384" y="124"/>
                    <a:pt x="395" y="125"/>
                    <a:pt x="404" y="128"/>
                  </a:cubicBezTo>
                  <a:cubicBezTo>
                    <a:pt x="334" y="62"/>
                    <a:pt x="228" y="46"/>
                    <a:pt x="144" y="103"/>
                  </a:cubicBezTo>
                  <a:cubicBezTo>
                    <a:pt x="61" y="160"/>
                    <a:pt x="38" y="265"/>
                    <a:pt x="76" y="355"/>
                  </a:cubicBezTo>
                  <a:cubicBezTo>
                    <a:pt x="72" y="356"/>
                    <a:pt x="72" y="356"/>
                    <a:pt x="72" y="356"/>
                  </a:cubicBezTo>
                  <a:cubicBezTo>
                    <a:pt x="52" y="319"/>
                    <a:pt x="46" y="275"/>
                    <a:pt x="53" y="233"/>
                  </a:cubicBezTo>
                  <a:cubicBezTo>
                    <a:pt x="67" y="153"/>
                    <a:pt x="128" y="88"/>
                    <a:pt x="207" y="67"/>
                  </a:cubicBezTo>
                  <a:cubicBezTo>
                    <a:pt x="284" y="47"/>
                    <a:pt x="373" y="75"/>
                    <a:pt x="422" y="138"/>
                  </a:cubicBezTo>
                  <a:cubicBezTo>
                    <a:pt x="423" y="139"/>
                    <a:pt x="423" y="139"/>
                    <a:pt x="423" y="140"/>
                  </a:cubicBezTo>
                  <a:cubicBezTo>
                    <a:pt x="425" y="134"/>
                    <a:pt x="430" y="129"/>
                    <a:pt x="435" y="125"/>
                  </a:cubicBezTo>
                  <a:cubicBezTo>
                    <a:pt x="403" y="82"/>
                    <a:pt x="358" y="47"/>
                    <a:pt x="305" y="34"/>
                  </a:cubicBezTo>
                  <a:cubicBezTo>
                    <a:pt x="263" y="24"/>
                    <a:pt x="217" y="27"/>
                    <a:pt x="177" y="45"/>
                  </a:cubicBezTo>
                  <a:cubicBezTo>
                    <a:pt x="152" y="56"/>
                    <a:pt x="131" y="73"/>
                    <a:pt x="110" y="90"/>
                  </a:cubicBezTo>
                  <a:cubicBezTo>
                    <a:pt x="91" y="106"/>
                    <a:pt x="72" y="123"/>
                    <a:pt x="56" y="1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8" name="Freeform 158"/>
            <p:cNvSpPr>
              <a:spLocks noEditPoints="1"/>
            </p:cNvSpPr>
            <p:nvPr/>
          </p:nvSpPr>
          <p:spPr bwMode="auto">
            <a:xfrm>
              <a:off x="559" y="726"/>
              <a:ext cx="469" cy="441"/>
            </a:xfrm>
            <a:custGeom>
              <a:avLst/>
              <a:gdLst>
                <a:gd name="T0" fmla="*/ 42 w 290"/>
                <a:gd name="T1" fmla="*/ 165 h 273"/>
                <a:gd name="T2" fmla="*/ 92 w 290"/>
                <a:gd name="T3" fmla="*/ 224 h 273"/>
                <a:gd name="T4" fmla="*/ 95 w 290"/>
                <a:gd name="T5" fmla="*/ 224 h 273"/>
                <a:gd name="T6" fmla="*/ 95 w 290"/>
                <a:gd name="T7" fmla="*/ 222 h 273"/>
                <a:gd name="T8" fmla="*/ 98 w 290"/>
                <a:gd name="T9" fmla="*/ 222 h 273"/>
                <a:gd name="T10" fmla="*/ 169 w 290"/>
                <a:gd name="T11" fmla="*/ 258 h 273"/>
                <a:gd name="T12" fmla="*/ 186 w 290"/>
                <a:gd name="T13" fmla="*/ 188 h 273"/>
                <a:gd name="T14" fmla="*/ 192 w 290"/>
                <a:gd name="T15" fmla="*/ 185 h 273"/>
                <a:gd name="T16" fmla="*/ 229 w 290"/>
                <a:gd name="T17" fmla="*/ 135 h 273"/>
                <a:gd name="T18" fmla="*/ 229 w 290"/>
                <a:gd name="T19" fmla="*/ 130 h 273"/>
                <a:gd name="T20" fmla="*/ 231 w 290"/>
                <a:gd name="T21" fmla="*/ 128 h 273"/>
                <a:gd name="T22" fmla="*/ 271 w 290"/>
                <a:gd name="T23" fmla="*/ 115 h 273"/>
                <a:gd name="T24" fmla="*/ 279 w 290"/>
                <a:gd name="T25" fmla="*/ 93 h 273"/>
                <a:gd name="T26" fmla="*/ 256 w 290"/>
                <a:gd name="T27" fmla="*/ 74 h 273"/>
                <a:gd name="T28" fmla="*/ 251 w 290"/>
                <a:gd name="T29" fmla="*/ 70 h 273"/>
                <a:gd name="T30" fmla="*/ 251 w 290"/>
                <a:gd name="T31" fmla="*/ 67 h 273"/>
                <a:gd name="T32" fmla="*/ 225 w 290"/>
                <a:gd name="T33" fmla="*/ 9 h 273"/>
                <a:gd name="T34" fmla="*/ 170 w 290"/>
                <a:gd name="T35" fmla="*/ 39 h 273"/>
                <a:gd name="T36" fmla="*/ 169 w 290"/>
                <a:gd name="T37" fmla="*/ 40 h 273"/>
                <a:gd name="T38" fmla="*/ 170 w 290"/>
                <a:gd name="T39" fmla="*/ 41 h 273"/>
                <a:gd name="T40" fmla="*/ 166 w 290"/>
                <a:gd name="T41" fmla="*/ 43 h 273"/>
                <a:gd name="T42" fmla="*/ 104 w 290"/>
                <a:gd name="T43" fmla="*/ 26 h 273"/>
                <a:gd name="T44" fmla="*/ 81 w 290"/>
                <a:gd name="T45" fmla="*/ 91 h 273"/>
                <a:gd name="T46" fmla="*/ 78 w 290"/>
                <a:gd name="T47" fmla="*/ 93 h 273"/>
                <a:gd name="T48" fmla="*/ 21 w 290"/>
                <a:gd name="T49" fmla="*/ 106 h 273"/>
                <a:gd name="T50" fmla="*/ 42 w 290"/>
                <a:gd name="T51" fmla="*/ 158 h 273"/>
                <a:gd name="T52" fmla="*/ 42 w 290"/>
                <a:gd name="T53" fmla="*/ 165 h 273"/>
                <a:gd name="T54" fmla="*/ 96 w 290"/>
                <a:gd name="T55" fmla="*/ 229 h 273"/>
                <a:gd name="T56" fmla="*/ 34 w 290"/>
                <a:gd name="T57" fmla="*/ 162 h 273"/>
                <a:gd name="T58" fmla="*/ 14 w 290"/>
                <a:gd name="T59" fmla="*/ 103 h 273"/>
                <a:gd name="T60" fmla="*/ 75 w 290"/>
                <a:gd name="T61" fmla="*/ 87 h 273"/>
                <a:gd name="T62" fmla="*/ 74 w 290"/>
                <a:gd name="T63" fmla="*/ 50 h 273"/>
                <a:gd name="T64" fmla="*/ 73 w 290"/>
                <a:gd name="T65" fmla="*/ 49 h 273"/>
                <a:gd name="T66" fmla="*/ 76 w 290"/>
                <a:gd name="T67" fmla="*/ 46 h 273"/>
                <a:gd name="T68" fmla="*/ 90 w 290"/>
                <a:gd name="T69" fmla="*/ 27 h 273"/>
                <a:gd name="T70" fmla="*/ 89 w 290"/>
                <a:gd name="T71" fmla="*/ 26 h 273"/>
                <a:gd name="T72" fmla="*/ 93 w 290"/>
                <a:gd name="T73" fmla="*/ 25 h 273"/>
                <a:gd name="T74" fmla="*/ 97 w 290"/>
                <a:gd name="T75" fmla="*/ 22 h 273"/>
                <a:gd name="T76" fmla="*/ 114 w 290"/>
                <a:gd name="T77" fmla="*/ 16 h 273"/>
                <a:gd name="T78" fmla="*/ 118 w 290"/>
                <a:gd name="T79" fmla="*/ 14 h 273"/>
                <a:gd name="T80" fmla="*/ 118 w 290"/>
                <a:gd name="T81" fmla="*/ 16 h 273"/>
                <a:gd name="T82" fmla="*/ 151 w 290"/>
                <a:gd name="T83" fmla="*/ 22 h 273"/>
                <a:gd name="T84" fmla="*/ 154 w 290"/>
                <a:gd name="T85" fmla="*/ 19 h 273"/>
                <a:gd name="T86" fmla="*/ 163 w 290"/>
                <a:gd name="T87" fmla="*/ 29 h 273"/>
                <a:gd name="T88" fmla="*/ 163 w 290"/>
                <a:gd name="T89" fmla="*/ 31 h 273"/>
                <a:gd name="T90" fmla="*/ 167 w 290"/>
                <a:gd name="T91" fmla="*/ 35 h 273"/>
                <a:gd name="T92" fmla="*/ 181 w 290"/>
                <a:gd name="T93" fmla="*/ 14 h 273"/>
                <a:gd name="T94" fmla="*/ 184 w 290"/>
                <a:gd name="T95" fmla="*/ 12 h 273"/>
                <a:gd name="T96" fmla="*/ 202 w 290"/>
                <a:gd name="T97" fmla="*/ 3 h 273"/>
                <a:gd name="T98" fmla="*/ 205 w 290"/>
                <a:gd name="T99" fmla="*/ 2 h 273"/>
                <a:gd name="T100" fmla="*/ 206 w 290"/>
                <a:gd name="T101" fmla="*/ 2 h 273"/>
                <a:gd name="T102" fmla="*/ 235 w 290"/>
                <a:gd name="T103" fmla="*/ 6 h 273"/>
                <a:gd name="T104" fmla="*/ 259 w 290"/>
                <a:gd name="T105" fmla="*/ 66 h 273"/>
                <a:gd name="T106" fmla="*/ 284 w 290"/>
                <a:gd name="T107" fmla="*/ 105 h 273"/>
                <a:gd name="T108" fmla="*/ 242 w 290"/>
                <a:gd name="T109" fmla="*/ 135 h 273"/>
                <a:gd name="T110" fmla="*/ 247 w 290"/>
                <a:gd name="T111" fmla="*/ 181 h 273"/>
                <a:gd name="T112" fmla="*/ 198 w 290"/>
                <a:gd name="T113" fmla="*/ 198 h 273"/>
                <a:gd name="T114" fmla="*/ 167 w 290"/>
                <a:gd name="T115" fmla="*/ 266 h 273"/>
                <a:gd name="T116" fmla="*/ 96 w 290"/>
                <a:gd name="T117" fmla="*/ 229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0" h="273">
                  <a:moveTo>
                    <a:pt x="42" y="165"/>
                  </a:moveTo>
                  <a:cubicBezTo>
                    <a:pt x="10" y="181"/>
                    <a:pt x="53" y="259"/>
                    <a:pt x="92" y="224"/>
                  </a:cubicBezTo>
                  <a:cubicBezTo>
                    <a:pt x="93" y="223"/>
                    <a:pt x="94" y="223"/>
                    <a:pt x="95" y="224"/>
                  </a:cubicBezTo>
                  <a:cubicBezTo>
                    <a:pt x="95" y="224"/>
                    <a:pt x="95" y="223"/>
                    <a:pt x="95" y="222"/>
                  </a:cubicBezTo>
                  <a:cubicBezTo>
                    <a:pt x="95" y="221"/>
                    <a:pt x="97" y="221"/>
                    <a:pt x="98" y="222"/>
                  </a:cubicBezTo>
                  <a:cubicBezTo>
                    <a:pt x="107" y="247"/>
                    <a:pt x="141" y="270"/>
                    <a:pt x="169" y="258"/>
                  </a:cubicBezTo>
                  <a:cubicBezTo>
                    <a:pt x="198" y="246"/>
                    <a:pt x="199" y="212"/>
                    <a:pt x="186" y="188"/>
                  </a:cubicBezTo>
                  <a:cubicBezTo>
                    <a:pt x="184" y="185"/>
                    <a:pt x="190" y="181"/>
                    <a:pt x="192" y="185"/>
                  </a:cubicBezTo>
                  <a:cubicBezTo>
                    <a:pt x="214" y="218"/>
                    <a:pt x="280" y="154"/>
                    <a:pt x="229" y="135"/>
                  </a:cubicBezTo>
                  <a:cubicBezTo>
                    <a:pt x="227" y="134"/>
                    <a:pt x="227" y="131"/>
                    <a:pt x="229" y="130"/>
                  </a:cubicBezTo>
                  <a:cubicBezTo>
                    <a:pt x="229" y="128"/>
                    <a:pt x="230" y="127"/>
                    <a:pt x="231" y="128"/>
                  </a:cubicBezTo>
                  <a:cubicBezTo>
                    <a:pt x="246" y="132"/>
                    <a:pt x="261" y="127"/>
                    <a:pt x="271" y="115"/>
                  </a:cubicBezTo>
                  <a:cubicBezTo>
                    <a:pt x="276" y="109"/>
                    <a:pt x="279" y="101"/>
                    <a:pt x="279" y="93"/>
                  </a:cubicBezTo>
                  <a:cubicBezTo>
                    <a:pt x="278" y="81"/>
                    <a:pt x="269" y="70"/>
                    <a:pt x="256" y="74"/>
                  </a:cubicBezTo>
                  <a:cubicBezTo>
                    <a:pt x="253" y="75"/>
                    <a:pt x="251" y="72"/>
                    <a:pt x="251" y="70"/>
                  </a:cubicBezTo>
                  <a:cubicBezTo>
                    <a:pt x="250" y="69"/>
                    <a:pt x="250" y="68"/>
                    <a:pt x="251" y="67"/>
                  </a:cubicBezTo>
                  <a:cubicBezTo>
                    <a:pt x="268" y="44"/>
                    <a:pt x="249" y="16"/>
                    <a:pt x="225" y="9"/>
                  </a:cubicBezTo>
                  <a:cubicBezTo>
                    <a:pt x="201" y="3"/>
                    <a:pt x="179" y="17"/>
                    <a:pt x="170" y="39"/>
                  </a:cubicBezTo>
                  <a:cubicBezTo>
                    <a:pt x="170" y="39"/>
                    <a:pt x="170" y="39"/>
                    <a:pt x="169" y="40"/>
                  </a:cubicBezTo>
                  <a:cubicBezTo>
                    <a:pt x="169" y="40"/>
                    <a:pt x="170" y="40"/>
                    <a:pt x="170" y="41"/>
                  </a:cubicBezTo>
                  <a:cubicBezTo>
                    <a:pt x="171" y="43"/>
                    <a:pt x="168" y="45"/>
                    <a:pt x="166" y="43"/>
                  </a:cubicBezTo>
                  <a:cubicBezTo>
                    <a:pt x="149" y="27"/>
                    <a:pt x="128" y="15"/>
                    <a:pt x="104" y="26"/>
                  </a:cubicBezTo>
                  <a:cubicBezTo>
                    <a:pt x="79" y="37"/>
                    <a:pt x="72" y="68"/>
                    <a:pt x="81" y="91"/>
                  </a:cubicBezTo>
                  <a:cubicBezTo>
                    <a:pt x="82" y="94"/>
                    <a:pt x="80" y="95"/>
                    <a:pt x="78" y="93"/>
                  </a:cubicBezTo>
                  <a:cubicBezTo>
                    <a:pt x="59" y="83"/>
                    <a:pt x="32" y="86"/>
                    <a:pt x="21" y="106"/>
                  </a:cubicBezTo>
                  <a:cubicBezTo>
                    <a:pt x="10" y="126"/>
                    <a:pt x="21" y="151"/>
                    <a:pt x="42" y="158"/>
                  </a:cubicBezTo>
                  <a:cubicBezTo>
                    <a:pt x="45" y="159"/>
                    <a:pt x="44" y="163"/>
                    <a:pt x="42" y="165"/>
                  </a:cubicBezTo>
                  <a:close/>
                  <a:moveTo>
                    <a:pt x="96" y="229"/>
                  </a:moveTo>
                  <a:cubicBezTo>
                    <a:pt x="58" y="271"/>
                    <a:pt x="0" y="190"/>
                    <a:pt x="34" y="162"/>
                  </a:cubicBezTo>
                  <a:cubicBezTo>
                    <a:pt x="13" y="151"/>
                    <a:pt x="2" y="124"/>
                    <a:pt x="14" y="103"/>
                  </a:cubicBezTo>
                  <a:cubicBezTo>
                    <a:pt x="26" y="82"/>
                    <a:pt x="55" y="76"/>
                    <a:pt x="75" y="87"/>
                  </a:cubicBezTo>
                  <a:cubicBezTo>
                    <a:pt x="70" y="76"/>
                    <a:pt x="70" y="62"/>
                    <a:pt x="74" y="50"/>
                  </a:cubicBezTo>
                  <a:cubicBezTo>
                    <a:pt x="74" y="50"/>
                    <a:pt x="73" y="49"/>
                    <a:pt x="73" y="49"/>
                  </a:cubicBezTo>
                  <a:cubicBezTo>
                    <a:pt x="76" y="46"/>
                    <a:pt x="76" y="46"/>
                    <a:pt x="76" y="46"/>
                  </a:cubicBezTo>
                  <a:cubicBezTo>
                    <a:pt x="79" y="39"/>
                    <a:pt x="84" y="32"/>
                    <a:pt x="90" y="27"/>
                  </a:cubicBezTo>
                  <a:cubicBezTo>
                    <a:pt x="90" y="27"/>
                    <a:pt x="90" y="27"/>
                    <a:pt x="89" y="26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4" y="24"/>
                    <a:pt x="96" y="23"/>
                    <a:pt x="97" y="22"/>
                  </a:cubicBezTo>
                  <a:cubicBezTo>
                    <a:pt x="102" y="19"/>
                    <a:pt x="108" y="17"/>
                    <a:pt x="114" y="16"/>
                  </a:cubicBezTo>
                  <a:cubicBezTo>
                    <a:pt x="118" y="14"/>
                    <a:pt x="118" y="14"/>
                    <a:pt x="118" y="14"/>
                  </a:cubicBezTo>
                  <a:cubicBezTo>
                    <a:pt x="118" y="15"/>
                    <a:pt x="118" y="15"/>
                    <a:pt x="118" y="16"/>
                  </a:cubicBezTo>
                  <a:cubicBezTo>
                    <a:pt x="129" y="15"/>
                    <a:pt x="141" y="17"/>
                    <a:pt x="151" y="22"/>
                  </a:cubicBezTo>
                  <a:cubicBezTo>
                    <a:pt x="154" y="19"/>
                    <a:pt x="154" y="19"/>
                    <a:pt x="154" y="19"/>
                  </a:cubicBezTo>
                  <a:cubicBezTo>
                    <a:pt x="157" y="22"/>
                    <a:pt x="160" y="26"/>
                    <a:pt x="163" y="29"/>
                  </a:cubicBezTo>
                  <a:cubicBezTo>
                    <a:pt x="164" y="29"/>
                    <a:pt x="164" y="30"/>
                    <a:pt x="163" y="31"/>
                  </a:cubicBezTo>
                  <a:cubicBezTo>
                    <a:pt x="165" y="32"/>
                    <a:pt x="166" y="34"/>
                    <a:pt x="167" y="35"/>
                  </a:cubicBezTo>
                  <a:cubicBezTo>
                    <a:pt x="170" y="27"/>
                    <a:pt x="175" y="20"/>
                    <a:pt x="181" y="14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9" y="8"/>
                    <a:pt x="195" y="5"/>
                    <a:pt x="202" y="3"/>
                  </a:cubicBezTo>
                  <a:cubicBezTo>
                    <a:pt x="205" y="2"/>
                    <a:pt x="205" y="2"/>
                    <a:pt x="205" y="2"/>
                  </a:cubicBezTo>
                  <a:cubicBezTo>
                    <a:pt x="205" y="2"/>
                    <a:pt x="206" y="2"/>
                    <a:pt x="206" y="2"/>
                  </a:cubicBezTo>
                  <a:cubicBezTo>
                    <a:pt x="215" y="0"/>
                    <a:pt x="225" y="1"/>
                    <a:pt x="235" y="6"/>
                  </a:cubicBezTo>
                  <a:cubicBezTo>
                    <a:pt x="257" y="16"/>
                    <a:pt x="274" y="46"/>
                    <a:pt x="259" y="66"/>
                  </a:cubicBezTo>
                  <a:cubicBezTo>
                    <a:pt x="279" y="64"/>
                    <a:pt x="290" y="87"/>
                    <a:pt x="284" y="105"/>
                  </a:cubicBezTo>
                  <a:cubicBezTo>
                    <a:pt x="278" y="123"/>
                    <a:pt x="260" y="136"/>
                    <a:pt x="242" y="135"/>
                  </a:cubicBezTo>
                  <a:cubicBezTo>
                    <a:pt x="255" y="146"/>
                    <a:pt x="258" y="166"/>
                    <a:pt x="247" y="181"/>
                  </a:cubicBezTo>
                  <a:cubicBezTo>
                    <a:pt x="237" y="194"/>
                    <a:pt x="214" y="204"/>
                    <a:pt x="198" y="198"/>
                  </a:cubicBezTo>
                  <a:cubicBezTo>
                    <a:pt x="206" y="224"/>
                    <a:pt x="198" y="256"/>
                    <a:pt x="167" y="266"/>
                  </a:cubicBezTo>
                  <a:cubicBezTo>
                    <a:pt x="142" y="273"/>
                    <a:pt x="101" y="256"/>
                    <a:pt x="96" y="2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38" name="Group 191"/>
          <p:cNvGrpSpPr>
            <a:grpSpLocks noChangeAspect="1"/>
          </p:cNvGrpSpPr>
          <p:nvPr/>
        </p:nvGrpSpPr>
        <p:grpSpPr bwMode="auto">
          <a:xfrm>
            <a:off x="9827260" y="411480"/>
            <a:ext cx="1257935" cy="1145540"/>
            <a:chOff x="4286" y="-31"/>
            <a:chExt cx="666" cy="698"/>
          </a:xfrm>
        </p:grpSpPr>
        <p:sp>
          <p:nvSpPr>
            <p:cNvPr id="140" name="Freeform 192"/>
            <p:cNvSpPr>
              <a:spLocks noEditPoints="1"/>
            </p:cNvSpPr>
            <p:nvPr/>
          </p:nvSpPr>
          <p:spPr bwMode="auto">
            <a:xfrm>
              <a:off x="4398" y="115"/>
              <a:ext cx="434" cy="466"/>
            </a:xfrm>
            <a:custGeom>
              <a:avLst/>
              <a:gdLst>
                <a:gd name="T0" fmla="*/ 58 w 182"/>
                <a:gd name="T1" fmla="*/ 97 h 195"/>
                <a:gd name="T2" fmla="*/ 59 w 182"/>
                <a:gd name="T3" fmla="*/ 83 h 195"/>
                <a:gd name="T4" fmla="*/ 45 w 182"/>
                <a:gd name="T5" fmla="*/ 85 h 195"/>
                <a:gd name="T6" fmla="*/ 44 w 182"/>
                <a:gd name="T7" fmla="*/ 95 h 195"/>
                <a:gd name="T8" fmla="*/ 58 w 182"/>
                <a:gd name="T9" fmla="*/ 97 h 195"/>
                <a:gd name="T10" fmla="*/ 115 w 182"/>
                <a:gd name="T11" fmla="*/ 5 h 195"/>
                <a:gd name="T12" fmla="*/ 179 w 182"/>
                <a:gd name="T13" fmla="*/ 100 h 195"/>
                <a:gd name="T14" fmla="*/ 80 w 182"/>
                <a:gd name="T15" fmla="*/ 187 h 195"/>
                <a:gd name="T16" fmla="*/ 6 w 182"/>
                <a:gd name="T17" fmla="*/ 84 h 195"/>
                <a:gd name="T18" fmla="*/ 99 w 182"/>
                <a:gd name="T19" fmla="*/ 0 h 195"/>
                <a:gd name="T20" fmla="*/ 112 w 182"/>
                <a:gd name="T21" fmla="*/ 6 h 195"/>
                <a:gd name="T22" fmla="*/ 115 w 182"/>
                <a:gd name="T23" fmla="*/ 5 h 195"/>
                <a:gd name="T24" fmla="*/ 144 w 182"/>
                <a:gd name="T25" fmla="*/ 128 h 195"/>
                <a:gd name="T26" fmla="*/ 139 w 182"/>
                <a:gd name="T27" fmla="*/ 125 h 195"/>
                <a:gd name="T28" fmla="*/ 86 w 182"/>
                <a:gd name="T29" fmla="*/ 159 h 195"/>
                <a:gd name="T30" fmla="*/ 33 w 182"/>
                <a:gd name="T31" fmla="*/ 123 h 195"/>
                <a:gd name="T32" fmla="*/ 29 w 182"/>
                <a:gd name="T33" fmla="*/ 124 h 195"/>
                <a:gd name="T34" fmla="*/ 79 w 182"/>
                <a:gd name="T35" fmla="*/ 164 h 195"/>
                <a:gd name="T36" fmla="*/ 144 w 182"/>
                <a:gd name="T37" fmla="*/ 128 h 195"/>
                <a:gd name="T38" fmla="*/ 98 w 182"/>
                <a:gd name="T39" fmla="*/ 95 h 195"/>
                <a:gd name="T40" fmla="*/ 101 w 182"/>
                <a:gd name="T41" fmla="*/ 83 h 195"/>
                <a:gd name="T42" fmla="*/ 88 w 182"/>
                <a:gd name="T43" fmla="*/ 82 h 195"/>
                <a:gd name="T44" fmla="*/ 87 w 182"/>
                <a:gd name="T45" fmla="*/ 85 h 195"/>
                <a:gd name="T46" fmla="*/ 87 w 182"/>
                <a:gd name="T47" fmla="*/ 89 h 195"/>
                <a:gd name="T48" fmla="*/ 98 w 182"/>
                <a:gd name="T49" fmla="*/ 95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2" h="195">
                  <a:moveTo>
                    <a:pt x="58" y="97"/>
                  </a:moveTo>
                  <a:cubicBezTo>
                    <a:pt x="63" y="94"/>
                    <a:pt x="63" y="87"/>
                    <a:pt x="59" y="83"/>
                  </a:cubicBezTo>
                  <a:cubicBezTo>
                    <a:pt x="55" y="80"/>
                    <a:pt x="48" y="80"/>
                    <a:pt x="45" y="85"/>
                  </a:cubicBezTo>
                  <a:cubicBezTo>
                    <a:pt x="43" y="87"/>
                    <a:pt x="43" y="91"/>
                    <a:pt x="44" y="95"/>
                  </a:cubicBezTo>
                  <a:cubicBezTo>
                    <a:pt x="47" y="100"/>
                    <a:pt x="54" y="100"/>
                    <a:pt x="58" y="97"/>
                  </a:cubicBezTo>
                  <a:close/>
                  <a:moveTo>
                    <a:pt x="115" y="5"/>
                  </a:moveTo>
                  <a:cubicBezTo>
                    <a:pt x="154" y="19"/>
                    <a:pt x="182" y="58"/>
                    <a:pt x="179" y="100"/>
                  </a:cubicBezTo>
                  <a:cubicBezTo>
                    <a:pt x="176" y="148"/>
                    <a:pt x="132" y="195"/>
                    <a:pt x="80" y="187"/>
                  </a:cubicBezTo>
                  <a:cubicBezTo>
                    <a:pt x="31" y="180"/>
                    <a:pt x="0" y="131"/>
                    <a:pt x="6" y="84"/>
                  </a:cubicBezTo>
                  <a:cubicBezTo>
                    <a:pt x="13" y="35"/>
                    <a:pt x="53" y="6"/>
                    <a:pt x="99" y="0"/>
                  </a:cubicBezTo>
                  <a:cubicBezTo>
                    <a:pt x="104" y="1"/>
                    <a:pt x="108" y="3"/>
                    <a:pt x="112" y="6"/>
                  </a:cubicBezTo>
                  <a:cubicBezTo>
                    <a:pt x="113" y="6"/>
                    <a:pt x="114" y="6"/>
                    <a:pt x="115" y="5"/>
                  </a:cubicBezTo>
                  <a:close/>
                  <a:moveTo>
                    <a:pt x="144" y="128"/>
                  </a:moveTo>
                  <a:cubicBezTo>
                    <a:pt x="145" y="125"/>
                    <a:pt x="141" y="122"/>
                    <a:pt x="139" y="125"/>
                  </a:cubicBezTo>
                  <a:cubicBezTo>
                    <a:pt x="127" y="144"/>
                    <a:pt x="110" y="158"/>
                    <a:pt x="86" y="159"/>
                  </a:cubicBezTo>
                  <a:cubicBezTo>
                    <a:pt x="64" y="160"/>
                    <a:pt x="37" y="147"/>
                    <a:pt x="33" y="123"/>
                  </a:cubicBezTo>
                  <a:cubicBezTo>
                    <a:pt x="32" y="121"/>
                    <a:pt x="29" y="122"/>
                    <a:pt x="29" y="124"/>
                  </a:cubicBezTo>
                  <a:cubicBezTo>
                    <a:pt x="30" y="149"/>
                    <a:pt x="57" y="162"/>
                    <a:pt x="79" y="164"/>
                  </a:cubicBezTo>
                  <a:cubicBezTo>
                    <a:pt x="106" y="166"/>
                    <a:pt x="132" y="152"/>
                    <a:pt x="144" y="128"/>
                  </a:cubicBezTo>
                  <a:close/>
                  <a:moveTo>
                    <a:pt x="98" y="95"/>
                  </a:moveTo>
                  <a:cubicBezTo>
                    <a:pt x="103" y="93"/>
                    <a:pt x="105" y="87"/>
                    <a:pt x="101" y="83"/>
                  </a:cubicBezTo>
                  <a:cubicBezTo>
                    <a:pt x="98" y="79"/>
                    <a:pt x="92" y="78"/>
                    <a:pt x="88" y="82"/>
                  </a:cubicBezTo>
                  <a:cubicBezTo>
                    <a:pt x="87" y="83"/>
                    <a:pt x="87" y="84"/>
                    <a:pt x="87" y="85"/>
                  </a:cubicBezTo>
                  <a:cubicBezTo>
                    <a:pt x="87" y="86"/>
                    <a:pt x="87" y="88"/>
                    <a:pt x="87" y="89"/>
                  </a:cubicBezTo>
                  <a:cubicBezTo>
                    <a:pt x="87" y="94"/>
                    <a:pt x="93" y="97"/>
                    <a:pt x="98" y="95"/>
                  </a:cubicBezTo>
                  <a:close/>
                </a:path>
              </a:pathLst>
            </a:custGeom>
            <a:solidFill>
              <a:srgbClr val="FFE8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1" name="Freeform 193"/>
            <p:cNvSpPr/>
            <p:nvPr/>
          </p:nvSpPr>
          <p:spPr bwMode="auto">
            <a:xfrm>
              <a:off x="4606" y="301"/>
              <a:ext cx="43" cy="45"/>
            </a:xfrm>
            <a:custGeom>
              <a:avLst/>
              <a:gdLst>
                <a:gd name="T0" fmla="*/ 14 w 18"/>
                <a:gd name="T1" fmla="*/ 5 h 19"/>
                <a:gd name="T2" fmla="*/ 11 w 18"/>
                <a:gd name="T3" fmla="*/ 17 h 19"/>
                <a:gd name="T4" fmla="*/ 0 w 18"/>
                <a:gd name="T5" fmla="*/ 11 h 19"/>
                <a:gd name="T6" fmla="*/ 0 w 18"/>
                <a:gd name="T7" fmla="*/ 7 h 19"/>
                <a:gd name="T8" fmla="*/ 1 w 18"/>
                <a:gd name="T9" fmla="*/ 4 h 19"/>
                <a:gd name="T10" fmla="*/ 14 w 18"/>
                <a:gd name="T11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9">
                  <a:moveTo>
                    <a:pt x="14" y="5"/>
                  </a:moveTo>
                  <a:cubicBezTo>
                    <a:pt x="18" y="9"/>
                    <a:pt x="16" y="15"/>
                    <a:pt x="11" y="17"/>
                  </a:cubicBezTo>
                  <a:cubicBezTo>
                    <a:pt x="6" y="19"/>
                    <a:pt x="0" y="16"/>
                    <a:pt x="0" y="11"/>
                  </a:cubicBezTo>
                  <a:cubicBezTo>
                    <a:pt x="0" y="10"/>
                    <a:pt x="0" y="8"/>
                    <a:pt x="0" y="7"/>
                  </a:cubicBezTo>
                  <a:cubicBezTo>
                    <a:pt x="0" y="6"/>
                    <a:pt x="0" y="5"/>
                    <a:pt x="1" y="4"/>
                  </a:cubicBezTo>
                  <a:cubicBezTo>
                    <a:pt x="5" y="0"/>
                    <a:pt x="11" y="1"/>
                    <a:pt x="14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2" name="Freeform 194"/>
            <p:cNvSpPr>
              <a:spLocks noEditPoints="1"/>
            </p:cNvSpPr>
            <p:nvPr/>
          </p:nvSpPr>
          <p:spPr bwMode="auto">
            <a:xfrm>
              <a:off x="4500" y="306"/>
              <a:ext cx="48" cy="48"/>
            </a:xfrm>
            <a:custGeom>
              <a:avLst/>
              <a:gdLst>
                <a:gd name="T0" fmla="*/ 16 w 20"/>
                <a:gd name="T1" fmla="*/ 3 h 20"/>
                <a:gd name="T2" fmla="*/ 15 w 20"/>
                <a:gd name="T3" fmla="*/ 17 h 20"/>
                <a:gd name="T4" fmla="*/ 1 w 20"/>
                <a:gd name="T5" fmla="*/ 15 h 20"/>
                <a:gd name="T6" fmla="*/ 2 w 20"/>
                <a:gd name="T7" fmla="*/ 5 h 20"/>
                <a:gd name="T8" fmla="*/ 16 w 20"/>
                <a:gd name="T9" fmla="*/ 3 h 20"/>
                <a:gd name="T10" fmla="*/ 13 w 20"/>
                <a:gd name="T11" fmla="*/ 10 h 20"/>
                <a:gd name="T12" fmla="*/ 8 w 20"/>
                <a:gd name="T13" fmla="*/ 8 h 20"/>
                <a:gd name="T14" fmla="*/ 8 w 20"/>
                <a:gd name="T15" fmla="*/ 10 h 20"/>
                <a:gd name="T16" fmla="*/ 9 w 20"/>
                <a:gd name="T17" fmla="*/ 11 h 20"/>
                <a:gd name="T18" fmla="*/ 10 w 20"/>
                <a:gd name="T19" fmla="*/ 12 h 20"/>
                <a:gd name="T20" fmla="*/ 11 w 20"/>
                <a:gd name="T21" fmla="*/ 13 h 20"/>
                <a:gd name="T22" fmla="*/ 13 w 20"/>
                <a:gd name="T2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20">
                  <a:moveTo>
                    <a:pt x="16" y="3"/>
                  </a:moveTo>
                  <a:cubicBezTo>
                    <a:pt x="20" y="7"/>
                    <a:pt x="20" y="14"/>
                    <a:pt x="15" y="17"/>
                  </a:cubicBezTo>
                  <a:cubicBezTo>
                    <a:pt x="11" y="20"/>
                    <a:pt x="4" y="20"/>
                    <a:pt x="1" y="15"/>
                  </a:cubicBezTo>
                  <a:cubicBezTo>
                    <a:pt x="0" y="11"/>
                    <a:pt x="0" y="7"/>
                    <a:pt x="2" y="5"/>
                  </a:cubicBezTo>
                  <a:cubicBezTo>
                    <a:pt x="5" y="0"/>
                    <a:pt x="12" y="0"/>
                    <a:pt x="16" y="3"/>
                  </a:cubicBezTo>
                  <a:close/>
                  <a:moveTo>
                    <a:pt x="13" y="10"/>
                  </a:moveTo>
                  <a:cubicBezTo>
                    <a:pt x="13" y="9"/>
                    <a:pt x="9" y="6"/>
                    <a:pt x="8" y="8"/>
                  </a:cubicBezTo>
                  <a:cubicBezTo>
                    <a:pt x="8" y="8"/>
                    <a:pt x="8" y="10"/>
                    <a:pt x="8" y="10"/>
                  </a:cubicBezTo>
                  <a:cubicBezTo>
                    <a:pt x="8" y="11"/>
                    <a:pt x="9" y="11"/>
                    <a:pt x="9" y="11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2"/>
                    <a:pt x="11" y="13"/>
                  </a:cubicBezTo>
                  <a:cubicBezTo>
                    <a:pt x="12" y="12"/>
                    <a:pt x="13" y="11"/>
                    <a:pt x="13" y="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3" name="Freeform 195"/>
            <p:cNvSpPr/>
            <p:nvPr/>
          </p:nvSpPr>
          <p:spPr bwMode="auto">
            <a:xfrm>
              <a:off x="4467" y="404"/>
              <a:ext cx="277" cy="107"/>
            </a:xfrm>
            <a:custGeom>
              <a:avLst/>
              <a:gdLst>
                <a:gd name="T0" fmla="*/ 50 w 116"/>
                <a:gd name="T1" fmla="*/ 43 h 45"/>
                <a:gd name="T2" fmla="*/ 0 w 116"/>
                <a:gd name="T3" fmla="*/ 3 h 45"/>
                <a:gd name="T4" fmla="*/ 4 w 116"/>
                <a:gd name="T5" fmla="*/ 2 h 45"/>
                <a:gd name="T6" fmla="*/ 57 w 116"/>
                <a:gd name="T7" fmla="*/ 38 h 45"/>
                <a:gd name="T8" fmla="*/ 110 w 116"/>
                <a:gd name="T9" fmla="*/ 4 h 45"/>
                <a:gd name="T10" fmla="*/ 115 w 116"/>
                <a:gd name="T11" fmla="*/ 7 h 45"/>
                <a:gd name="T12" fmla="*/ 50 w 116"/>
                <a:gd name="T13" fmla="*/ 4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" h="45">
                  <a:moveTo>
                    <a:pt x="50" y="43"/>
                  </a:moveTo>
                  <a:cubicBezTo>
                    <a:pt x="28" y="41"/>
                    <a:pt x="1" y="28"/>
                    <a:pt x="0" y="3"/>
                  </a:cubicBezTo>
                  <a:cubicBezTo>
                    <a:pt x="0" y="1"/>
                    <a:pt x="3" y="0"/>
                    <a:pt x="4" y="2"/>
                  </a:cubicBezTo>
                  <a:cubicBezTo>
                    <a:pt x="8" y="26"/>
                    <a:pt x="35" y="39"/>
                    <a:pt x="57" y="38"/>
                  </a:cubicBezTo>
                  <a:cubicBezTo>
                    <a:pt x="81" y="37"/>
                    <a:pt x="98" y="23"/>
                    <a:pt x="110" y="4"/>
                  </a:cubicBezTo>
                  <a:cubicBezTo>
                    <a:pt x="112" y="1"/>
                    <a:pt x="116" y="4"/>
                    <a:pt x="115" y="7"/>
                  </a:cubicBezTo>
                  <a:cubicBezTo>
                    <a:pt x="103" y="31"/>
                    <a:pt x="77" y="45"/>
                    <a:pt x="50" y="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4" name="Freeform 196"/>
            <p:cNvSpPr>
              <a:spLocks noEditPoints="1"/>
            </p:cNvSpPr>
            <p:nvPr/>
          </p:nvSpPr>
          <p:spPr bwMode="auto">
            <a:xfrm>
              <a:off x="4286" y="-31"/>
              <a:ext cx="666" cy="698"/>
            </a:xfrm>
            <a:custGeom>
              <a:avLst/>
              <a:gdLst>
                <a:gd name="T0" fmla="*/ 53 w 279"/>
                <a:gd name="T1" fmla="*/ 145 h 292"/>
                <a:gd name="T2" fmla="*/ 127 w 279"/>
                <a:gd name="T3" fmla="*/ 248 h 292"/>
                <a:gd name="T4" fmla="*/ 226 w 279"/>
                <a:gd name="T5" fmla="*/ 161 h 292"/>
                <a:gd name="T6" fmla="*/ 162 w 279"/>
                <a:gd name="T7" fmla="*/ 66 h 292"/>
                <a:gd name="T8" fmla="*/ 159 w 279"/>
                <a:gd name="T9" fmla="*/ 67 h 292"/>
                <a:gd name="T10" fmla="*/ 146 w 279"/>
                <a:gd name="T11" fmla="*/ 61 h 292"/>
                <a:gd name="T12" fmla="*/ 53 w 279"/>
                <a:gd name="T13" fmla="*/ 145 h 292"/>
                <a:gd name="T14" fmla="*/ 2 w 279"/>
                <a:gd name="T15" fmla="*/ 115 h 292"/>
                <a:gd name="T16" fmla="*/ 25 w 279"/>
                <a:gd name="T17" fmla="*/ 118 h 292"/>
                <a:gd name="T18" fmla="*/ 52 w 279"/>
                <a:gd name="T19" fmla="*/ 125 h 292"/>
                <a:gd name="T20" fmla="*/ 83 w 279"/>
                <a:gd name="T21" fmla="*/ 79 h 292"/>
                <a:gd name="T22" fmla="*/ 68 w 279"/>
                <a:gd name="T23" fmla="*/ 56 h 292"/>
                <a:gd name="T24" fmla="*/ 71 w 279"/>
                <a:gd name="T25" fmla="*/ 54 h 292"/>
                <a:gd name="T26" fmla="*/ 86 w 279"/>
                <a:gd name="T27" fmla="*/ 78 h 292"/>
                <a:gd name="T28" fmla="*/ 147 w 279"/>
                <a:gd name="T29" fmla="*/ 57 h 292"/>
                <a:gd name="T30" fmla="*/ 162 w 279"/>
                <a:gd name="T31" fmla="*/ 2 h 292"/>
                <a:gd name="T32" fmla="*/ 166 w 279"/>
                <a:gd name="T33" fmla="*/ 4 h 292"/>
                <a:gd name="T34" fmla="*/ 152 w 279"/>
                <a:gd name="T35" fmla="*/ 54 h 292"/>
                <a:gd name="T36" fmla="*/ 153 w 279"/>
                <a:gd name="T37" fmla="*/ 54 h 292"/>
                <a:gd name="T38" fmla="*/ 154 w 279"/>
                <a:gd name="T39" fmla="*/ 55 h 292"/>
                <a:gd name="T40" fmla="*/ 152 w 279"/>
                <a:gd name="T41" fmla="*/ 57 h 292"/>
                <a:gd name="T42" fmla="*/ 156 w 279"/>
                <a:gd name="T43" fmla="*/ 58 h 292"/>
                <a:gd name="T44" fmla="*/ 157 w 279"/>
                <a:gd name="T45" fmla="*/ 58 h 292"/>
                <a:gd name="T46" fmla="*/ 217 w 279"/>
                <a:gd name="T47" fmla="*/ 102 h 292"/>
                <a:gd name="T48" fmla="*/ 237 w 279"/>
                <a:gd name="T49" fmla="*/ 89 h 292"/>
                <a:gd name="T50" fmla="*/ 239 w 279"/>
                <a:gd name="T51" fmla="*/ 92 h 292"/>
                <a:gd name="T52" fmla="*/ 219 w 279"/>
                <a:gd name="T53" fmla="*/ 105 h 292"/>
                <a:gd name="T54" fmla="*/ 219 w 279"/>
                <a:gd name="T55" fmla="*/ 105 h 292"/>
                <a:gd name="T56" fmla="*/ 233 w 279"/>
                <a:gd name="T57" fmla="*/ 150 h 292"/>
                <a:gd name="T58" fmla="*/ 230 w 279"/>
                <a:gd name="T59" fmla="*/ 179 h 292"/>
                <a:gd name="T60" fmla="*/ 276 w 279"/>
                <a:gd name="T61" fmla="*/ 191 h 292"/>
                <a:gd name="T62" fmla="*/ 275 w 279"/>
                <a:gd name="T63" fmla="*/ 195 h 292"/>
                <a:gd name="T64" fmla="*/ 229 w 279"/>
                <a:gd name="T65" fmla="*/ 183 h 292"/>
                <a:gd name="T66" fmla="*/ 184 w 279"/>
                <a:gd name="T67" fmla="*/ 242 h 292"/>
                <a:gd name="T68" fmla="*/ 184 w 279"/>
                <a:gd name="T69" fmla="*/ 242 h 292"/>
                <a:gd name="T70" fmla="*/ 199 w 279"/>
                <a:gd name="T71" fmla="*/ 256 h 292"/>
                <a:gd name="T72" fmla="*/ 196 w 279"/>
                <a:gd name="T73" fmla="*/ 258 h 292"/>
                <a:gd name="T74" fmla="*/ 182 w 279"/>
                <a:gd name="T75" fmla="*/ 244 h 292"/>
                <a:gd name="T76" fmla="*/ 182 w 279"/>
                <a:gd name="T77" fmla="*/ 243 h 292"/>
                <a:gd name="T78" fmla="*/ 176 w 279"/>
                <a:gd name="T79" fmla="*/ 246 h 292"/>
                <a:gd name="T80" fmla="*/ 110 w 279"/>
                <a:gd name="T81" fmla="*/ 250 h 292"/>
                <a:gd name="T82" fmla="*/ 97 w 279"/>
                <a:gd name="T83" fmla="*/ 289 h 292"/>
                <a:gd name="T84" fmla="*/ 94 w 279"/>
                <a:gd name="T85" fmla="*/ 287 h 292"/>
                <a:gd name="T86" fmla="*/ 107 w 279"/>
                <a:gd name="T87" fmla="*/ 249 h 292"/>
                <a:gd name="T88" fmla="*/ 68 w 279"/>
                <a:gd name="T89" fmla="*/ 221 h 292"/>
                <a:gd name="T90" fmla="*/ 55 w 279"/>
                <a:gd name="T91" fmla="*/ 200 h 292"/>
                <a:gd name="T92" fmla="*/ 54 w 279"/>
                <a:gd name="T93" fmla="*/ 201 h 292"/>
                <a:gd name="T94" fmla="*/ 38 w 279"/>
                <a:gd name="T95" fmla="*/ 206 h 292"/>
                <a:gd name="T96" fmla="*/ 26 w 279"/>
                <a:gd name="T97" fmla="*/ 214 h 292"/>
                <a:gd name="T98" fmla="*/ 23 w 279"/>
                <a:gd name="T99" fmla="*/ 212 h 292"/>
                <a:gd name="T100" fmla="*/ 53 w 279"/>
                <a:gd name="T101" fmla="*/ 199 h 292"/>
                <a:gd name="T102" fmla="*/ 55 w 279"/>
                <a:gd name="T103" fmla="*/ 199 h 292"/>
                <a:gd name="T104" fmla="*/ 51 w 279"/>
                <a:gd name="T105" fmla="*/ 129 h 292"/>
                <a:gd name="T106" fmla="*/ 29 w 279"/>
                <a:gd name="T107" fmla="*/ 125 h 292"/>
                <a:gd name="T108" fmla="*/ 18 w 279"/>
                <a:gd name="T109" fmla="*/ 122 h 292"/>
                <a:gd name="T110" fmla="*/ 10 w 279"/>
                <a:gd name="T111" fmla="*/ 120 h 292"/>
                <a:gd name="T112" fmla="*/ 4 w 279"/>
                <a:gd name="T113" fmla="*/ 119 h 292"/>
                <a:gd name="T114" fmla="*/ 3 w 279"/>
                <a:gd name="T115" fmla="*/ 121 h 292"/>
                <a:gd name="T116" fmla="*/ 0 w 279"/>
                <a:gd name="T117" fmla="*/ 116 h 292"/>
                <a:gd name="T118" fmla="*/ 2 w 279"/>
                <a:gd name="T119" fmla="*/ 115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" h="292">
                  <a:moveTo>
                    <a:pt x="53" y="145"/>
                  </a:moveTo>
                  <a:cubicBezTo>
                    <a:pt x="47" y="192"/>
                    <a:pt x="78" y="241"/>
                    <a:pt x="127" y="248"/>
                  </a:cubicBezTo>
                  <a:cubicBezTo>
                    <a:pt x="179" y="256"/>
                    <a:pt x="223" y="209"/>
                    <a:pt x="226" y="161"/>
                  </a:cubicBezTo>
                  <a:cubicBezTo>
                    <a:pt x="229" y="119"/>
                    <a:pt x="201" y="80"/>
                    <a:pt x="162" y="66"/>
                  </a:cubicBezTo>
                  <a:cubicBezTo>
                    <a:pt x="161" y="67"/>
                    <a:pt x="160" y="67"/>
                    <a:pt x="159" y="67"/>
                  </a:cubicBezTo>
                  <a:cubicBezTo>
                    <a:pt x="155" y="64"/>
                    <a:pt x="151" y="62"/>
                    <a:pt x="146" y="61"/>
                  </a:cubicBezTo>
                  <a:cubicBezTo>
                    <a:pt x="100" y="67"/>
                    <a:pt x="60" y="96"/>
                    <a:pt x="53" y="145"/>
                  </a:cubicBezTo>
                  <a:close/>
                  <a:moveTo>
                    <a:pt x="2" y="115"/>
                  </a:moveTo>
                  <a:cubicBezTo>
                    <a:pt x="8" y="112"/>
                    <a:pt x="18" y="117"/>
                    <a:pt x="25" y="118"/>
                  </a:cubicBezTo>
                  <a:cubicBezTo>
                    <a:pt x="34" y="120"/>
                    <a:pt x="44" y="122"/>
                    <a:pt x="52" y="125"/>
                  </a:cubicBezTo>
                  <a:cubicBezTo>
                    <a:pt x="59" y="108"/>
                    <a:pt x="69" y="92"/>
                    <a:pt x="83" y="79"/>
                  </a:cubicBezTo>
                  <a:cubicBezTo>
                    <a:pt x="78" y="72"/>
                    <a:pt x="72" y="64"/>
                    <a:pt x="68" y="56"/>
                  </a:cubicBezTo>
                  <a:cubicBezTo>
                    <a:pt x="67" y="54"/>
                    <a:pt x="69" y="52"/>
                    <a:pt x="71" y="54"/>
                  </a:cubicBezTo>
                  <a:cubicBezTo>
                    <a:pt x="77" y="61"/>
                    <a:pt x="81" y="69"/>
                    <a:pt x="86" y="78"/>
                  </a:cubicBezTo>
                  <a:cubicBezTo>
                    <a:pt x="102" y="64"/>
                    <a:pt x="123" y="56"/>
                    <a:pt x="147" y="57"/>
                  </a:cubicBezTo>
                  <a:cubicBezTo>
                    <a:pt x="150" y="39"/>
                    <a:pt x="156" y="20"/>
                    <a:pt x="162" y="2"/>
                  </a:cubicBezTo>
                  <a:cubicBezTo>
                    <a:pt x="163" y="0"/>
                    <a:pt x="167" y="1"/>
                    <a:pt x="166" y="4"/>
                  </a:cubicBezTo>
                  <a:cubicBezTo>
                    <a:pt x="162" y="20"/>
                    <a:pt x="158" y="38"/>
                    <a:pt x="152" y="54"/>
                  </a:cubicBezTo>
                  <a:cubicBezTo>
                    <a:pt x="153" y="54"/>
                    <a:pt x="153" y="54"/>
                    <a:pt x="153" y="54"/>
                  </a:cubicBezTo>
                  <a:cubicBezTo>
                    <a:pt x="154" y="53"/>
                    <a:pt x="155" y="55"/>
                    <a:pt x="154" y="55"/>
                  </a:cubicBezTo>
                  <a:cubicBezTo>
                    <a:pt x="154" y="56"/>
                    <a:pt x="153" y="56"/>
                    <a:pt x="152" y="57"/>
                  </a:cubicBezTo>
                  <a:cubicBezTo>
                    <a:pt x="154" y="57"/>
                    <a:pt x="155" y="57"/>
                    <a:pt x="156" y="58"/>
                  </a:cubicBezTo>
                  <a:cubicBezTo>
                    <a:pt x="157" y="58"/>
                    <a:pt x="157" y="58"/>
                    <a:pt x="157" y="58"/>
                  </a:cubicBezTo>
                  <a:cubicBezTo>
                    <a:pt x="182" y="65"/>
                    <a:pt x="203" y="81"/>
                    <a:pt x="217" y="102"/>
                  </a:cubicBezTo>
                  <a:cubicBezTo>
                    <a:pt x="223" y="97"/>
                    <a:pt x="230" y="91"/>
                    <a:pt x="237" y="89"/>
                  </a:cubicBezTo>
                  <a:cubicBezTo>
                    <a:pt x="239" y="88"/>
                    <a:pt x="240" y="91"/>
                    <a:pt x="239" y="92"/>
                  </a:cubicBezTo>
                  <a:cubicBezTo>
                    <a:pt x="232" y="96"/>
                    <a:pt x="225" y="100"/>
                    <a:pt x="219" y="105"/>
                  </a:cubicBezTo>
                  <a:cubicBezTo>
                    <a:pt x="219" y="105"/>
                    <a:pt x="219" y="105"/>
                    <a:pt x="219" y="105"/>
                  </a:cubicBezTo>
                  <a:cubicBezTo>
                    <a:pt x="227" y="119"/>
                    <a:pt x="232" y="134"/>
                    <a:pt x="233" y="150"/>
                  </a:cubicBezTo>
                  <a:cubicBezTo>
                    <a:pt x="233" y="160"/>
                    <a:pt x="232" y="169"/>
                    <a:pt x="230" y="179"/>
                  </a:cubicBezTo>
                  <a:cubicBezTo>
                    <a:pt x="245" y="182"/>
                    <a:pt x="261" y="185"/>
                    <a:pt x="276" y="191"/>
                  </a:cubicBezTo>
                  <a:cubicBezTo>
                    <a:pt x="279" y="192"/>
                    <a:pt x="278" y="196"/>
                    <a:pt x="275" y="195"/>
                  </a:cubicBezTo>
                  <a:cubicBezTo>
                    <a:pt x="259" y="193"/>
                    <a:pt x="244" y="187"/>
                    <a:pt x="229" y="183"/>
                  </a:cubicBezTo>
                  <a:cubicBezTo>
                    <a:pt x="222" y="207"/>
                    <a:pt x="206" y="228"/>
                    <a:pt x="184" y="242"/>
                  </a:cubicBezTo>
                  <a:cubicBezTo>
                    <a:pt x="184" y="242"/>
                    <a:pt x="184" y="242"/>
                    <a:pt x="184" y="242"/>
                  </a:cubicBezTo>
                  <a:cubicBezTo>
                    <a:pt x="189" y="246"/>
                    <a:pt x="195" y="250"/>
                    <a:pt x="199" y="256"/>
                  </a:cubicBezTo>
                  <a:cubicBezTo>
                    <a:pt x="201" y="258"/>
                    <a:pt x="198" y="260"/>
                    <a:pt x="196" y="258"/>
                  </a:cubicBezTo>
                  <a:cubicBezTo>
                    <a:pt x="191" y="254"/>
                    <a:pt x="187" y="249"/>
                    <a:pt x="182" y="244"/>
                  </a:cubicBezTo>
                  <a:cubicBezTo>
                    <a:pt x="182" y="243"/>
                    <a:pt x="182" y="243"/>
                    <a:pt x="182" y="243"/>
                  </a:cubicBezTo>
                  <a:cubicBezTo>
                    <a:pt x="180" y="244"/>
                    <a:pt x="178" y="245"/>
                    <a:pt x="176" y="246"/>
                  </a:cubicBezTo>
                  <a:cubicBezTo>
                    <a:pt x="154" y="257"/>
                    <a:pt x="131" y="257"/>
                    <a:pt x="110" y="250"/>
                  </a:cubicBezTo>
                  <a:cubicBezTo>
                    <a:pt x="109" y="263"/>
                    <a:pt x="105" y="278"/>
                    <a:pt x="97" y="289"/>
                  </a:cubicBezTo>
                  <a:cubicBezTo>
                    <a:pt x="96" y="292"/>
                    <a:pt x="92" y="290"/>
                    <a:pt x="94" y="287"/>
                  </a:cubicBezTo>
                  <a:cubicBezTo>
                    <a:pt x="100" y="274"/>
                    <a:pt x="105" y="263"/>
                    <a:pt x="107" y="249"/>
                  </a:cubicBezTo>
                  <a:cubicBezTo>
                    <a:pt x="92" y="243"/>
                    <a:pt x="79" y="234"/>
                    <a:pt x="68" y="221"/>
                  </a:cubicBezTo>
                  <a:cubicBezTo>
                    <a:pt x="63" y="214"/>
                    <a:pt x="58" y="207"/>
                    <a:pt x="55" y="200"/>
                  </a:cubicBezTo>
                  <a:cubicBezTo>
                    <a:pt x="55" y="200"/>
                    <a:pt x="55" y="201"/>
                    <a:pt x="54" y="201"/>
                  </a:cubicBezTo>
                  <a:cubicBezTo>
                    <a:pt x="49" y="202"/>
                    <a:pt x="43" y="204"/>
                    <a:pt x="38" y="206"/>
                  </a:cubicBezTo>
                  <a:cubicBezTo>
                    <a:pt x="34" y="208"/>
                    <a:pt x="30" y="212"/>
                    <a:pt x="26" y="214"/>
                  </a:cubicBezTo>
                  <a:cubicBezTo>
                    <a:pt x="25" y="215"/>
                    <a:pt x="22" y="213"/>
                    <a:pt x="23" y="212"/>
                  </a:cubicBezTo>
                  <a:cubicBezTo>
                    <a:pt x="29" y="203"/>
                    <a:pt x="43" y="199"/>
                    <a:pt x="53" y="199"/>
                  </a:cubicBezTo>
                  <a:cubicBezTo>
                    <a:pt x="54" y="199"/>
                    <a:pt x="54" y="199"/>
                    <a:pt x="55" y="199"/>
                  </a:cubicBezTo>
                  <a:cubicBezTo>
                    <a:pt x="44" y="177"/>
                    <a:pt x="44" y="152"/>
                    <a:pt x="51" y="129"/>
                  </a:cubicBezTo>
                  <a:cubicBezTo>
                    <a:pt x="44" y="129"/>
                    <a:pt x="37" y="126"/>
                    <a:pt x="29" y="125"/>
                  </a:cubicBezTo>
                  <a:cubicBezTo>
                    <a:pt x="26" y="124"/>
                    <a:pt x="22" y="123"/>
                    <a:pt x="18" y="122"/>
                  </a:cubicBezTo>
                  <a:cubicBezTo>
                    <a:pt x="15" y="121"/>
                    <a:pt x="13" y="120"/>
                    <a:pt x="10" y="120"/>
                  </a:cubicBezTo>
                  <a:cubicBezTo>
                    <a:pt x="8" y="118"/>
                    <a:pt x="6" y="118"/>
                    <a:pt x="4" y="119"/>
                  </a:cubicBezTo>
                  <a:cubicBezTo>
                    <a:pt x="5" y="120"/>
                    <a:pt x="4" y="122"/>
                    <a:pt x="3" y="121"/>
                  </a:cubicBezTo>
                  <a:cubicBezTo>
                    <a:pt x="0" y="120"/>
                    <a:pt x="0" y="119"/>
                    <a:pt x="0" y="116"/>
                  </a:cubicBezTo>
                  <a:cubicBezTo>
                    <a:pt x="0" y="116"/>
                    <a:pt x="1" y="115"/>
                    <a:pt x="2" y="1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140" name="Group 169"/>
          <p:cNvGrpSpPr>
            <a:grpSpLocks noChangeAspect="1"/>
          </p:cNvGrpSpPr>
          <p:nvPr/>
        </p:nvGrpSpPr>
        <p:grpSpPr bwMode="auto">
          <a:xfrm>
            <a:off x="10441305" y="2037715"/>
            <a:ext cx="865505" cy="1776730"/>
            <a:chOff x="3661" y="93"/>
            <a:chExt cx="732" cy="1357"/>
          </a:xfrm>
        </p:grpSpPr>
        <p:sp>
          <p:nvSpPr>
            <p:cNvPr id="1142" name="Freeform 170"/>
            <p:cNvSpPr/>
            <p:nvPr/>
          </p:nvSpPr>
          <p:spPr bwMode="auto">
            <a:xfrm>
              <a:off x="3854" y="1393"/>
              <a:ext cx="39" cy="42"/>
            </a:xfrm>
            <a:custGeom>
              <a:avLst/>
              <a:gdLst>
                <a:gd name="T0" fmla="*/ 4 w 16"/>
                <a:gd name="T1" fmla="*/ 15 h 18"/>
                <a:gd name="T2" fmla="*/ 2 w 16"/>
                <a:gd name="T3" fmla="*/ 0 h 18"/>
                <a:gd name="T4" fmla="*/ 10 w 16"/>
                <a:gd name="T5" fmla="*/ 9 h 18"/>
                <a:gd name="T6" fmla="*/ 10 w 16"/>
                <a:gd name="T7" fmla="*/ 18 h 18"/>
                <a:gd name="T8" fmla="*/ 4 w 16"/>
                <a:gd name="T9" fmla="*/ 1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8">
                  <a:moveTo>
                    <a:pt x="4" y="15"/>
                  </a:moveTo>
                  <a:cubicBezTo>
                    <a:pt x="0" y="11"/>
                    <a:pt x="0" y="5"/>
                    <a:pt x="2" y="0"/>
                  </a:cubicBezTo>
                  <a:cubicBezTo>
                    <a:pt x="5" y="3"/>
                    <a:pt x="7" y="6"/>
                    <a:pt x="10" y="9"/>
                  </a:cubicBezTo>
                  <a:cubicBezTo>
                    <a:pt x="12" y="12"/>
                    <a:pt x="16" y="17"/>
                    <a:pt x="10" y="18"/>
                  </a:cubicBezTo>
                  <a:cubicBezTo>
                    <a:pt x="8" y="18"/>
                    <a:pt x="5" y="16"/>
                    <a:pt x="4" y="15"/>
                  </a:cubicBezTo>
                  <a:close/>
                </a:path>
              </a:pathLst>
            </a:custGeom>
            <a:solidFill>
              <a:srgbClr val="F08C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3" name="Freeform 171"/>
            <p:cNvSpPr/>
            <p:nvPr/>
          </p:nvSpPr>
          <p:spPr bwMode="auto">
            <a:xfrm>
              <a:off x="3731" y="1207"/>
              <a:ext cx="26" cy="60"/>
            </a:xfrm>
            <a:custGeom>
              <a:avLst/>
              <a:gdLst>
                <a:gd name="T0" fmla="*/ 5 w 11"/>
                <a:gd name="T1" fmla="*/ 19 h 25"/>
                <a:gd name="T2" fmla="*/ 9 w 11"/>
                <a:gd name="T3" fmla="*/ 0 h 25"/>
                <a:gd name="T4" fmla="*/ 11 w 11"/>
                <a:gd name="T5" fmla="*/ 12 h 25"/>
                <a:gd name="T6" fmla="*/ 5 w 11"/>
                <a:gd name="T7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25">
                  <a:moveTo>
                    <a:pt x="5" y="19"/>
                  </a:moveTo>
                  <a:cubicBezTo>
                    <a:pt x="0" y="12"/>
                    <a:pt x="5" y="5"/>
                    <a:pt x="9" y="0"/>
                  </a:cubicBezTo>
                  <a:cubicBezTo>
                    <a:pt x="10" y="4"/>
                    <a:pt x="11" y="8"/>
                    <a:pt x="11" y="12"/>
                  </a:cubicBezTo>
                  <a:cubicBezTo>
                    <a:pt x="11" y="15"/>
                    <a:pt x="9" y="25"/>
                    <a:pt x="5" y="19"/>
                  </a:cubicBezTo>
                  <a:close/>
                </a:path>
              </a:pathLst>
            </a:custGeom>
            <a:solidFill>
              <a:srgbClr val="F08C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4" name="Freeform 172"/>
            <p:cNvSpPr/>
            <p:nvPr/>
          </p:nvSpPr>
          <p:spPr bwMode="auto">
            <a:xfrm>
              <a:off x="3983" y="1269"/>
              <a:ext cx="103" cy="98"/>
            </a:xfrm>
            <a:custGeom>
              <a:avLst/>
              <a:gdLst>
                <a:gd name="T0" fmla="*/ 43 w 43"/>
                <a:gd name="T1" fmla="*/ 13 h 41"/>
                <a:gd name="T2" fmla="*/ 34 w 43"/>
                <a:gd name="T3" fmla="*/ 28 h 41"/>
                <a:gd name="T4" fmla="*/ 28 w 43"/>
                <a:gd name="T5" fmla="*/ 38 h 41"/>
                <a:gd name="T6" fmla="*/ 24 w 43"/>
                <a:gd name="T7" fmla="*/ 40 h 41"/>
                <a:gd name="T8" fmla="*/ 13 w 43"/>
                <a:gd name="T9" fmla="*/ 31 h 41"/>
                <a:gd name="T10" fmla="*/ 13 w 43"/>
                <a:gd name="T11" fmla="*/ 30 h 41"/>
                <a:gd name="T12" fmla="*/ 12 w 43"/>
                <a:gd name="T13" fmla="*/ 30 h 41"/>
                <a:gd name="T14" fmla="*/ 0 w 43"/>
                <a:gd name="T15" fmla="*/ 21 h 41"/>
                <a:gd name="T16" fmla="*/ 18 w 43"/>
                <a:gd name="T17" fmla="*/ 0 h 41"/>
                <a:gd name="T18" fmla="*/ 43 w 43"/>
                <a:gd name="T19" fmla="*/ 1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1">
                  <a:moveTo>
                    <a:pt x="43" y="13"/>
                  </a:moveTo>
                  <a:cubicBezTo>
                    <a:pt x="40" y="17"/>
                    <a:pt x="37" y="23"/>
                    <a:pt x="34" y="28"/>
                  </a:cubicBezTo>
                  <a:cubicBezTo>
                    <a:pt x="32" y="31"/>
                    <a:pt x="31" y="35"/>
                    <a:pt x="28" y="38"/>
                  </a:cubicBezTo>
                  <a:cubicBezTo>
                    <a:pt x="26" y="41"/>
                    <a:pt x="27" y="41"/>
                    <a:pt x="24" y="40"/>
                  </a:cubicBezTo>
                  <a:cubicBezTo>
                    <a:pt x="21" y="39"/>
                    <a:pt x="17" y="34"/>
                    <a:pt x="13" y="31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29"/>
                    <a:pt x="13" y="29"/>
                    <a:pt x="12" y="30"/>
                  </a:cubicBezTo>
                  <a:cubicBezTo>
                    <a:pt x="8" y="27"/>
                    <a:pt x="4" y="24"/>
                    <a:pt x="0" y="21"/>
                  </a:cubicBezTo>
                  <a:cubicBezTo>
                    <a:pt x="6" y="14"/>
                    <a:pt x="12" y="7"/>
                    <a:pt x="18" y="0"/>
                  </a:cubicBezTo>
                  <a:cubicBezTo>
                    <a:pt x="26" y="5"/>
                    <a:pt x="34" y="9"/>
                    <a:pt x="43" y="13"/>
                  </a:cubicBezTo>
                  <a:close/>
                </a:path>
              </a:pathLst>
            </a:custGeom>
            <a:solidFill>
              <a:srgbClr val="F08C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5" name="Freeform 173"/>
            <p:cNvSpPr/>
            <p:nvPr/>
          </p:nvSpPr>
          <p:spPr bwMode="auto">
            <a:xfrm>
              <a:off x="3854" y="1162"/>
              <a:ext cx="103" cy="110"/>
            </a:xfrm>
            <a:custGeom>
              <a:avLst/>
              <a:gdLst>
                <a:gd name="T0" fmla="*/ 40 w 43"/>
                <a:gd name="T1" fmla="*/ 24 h 46"/>
                <a:gd name="T2" fmla="*/ 25 w 43"/>
                <a:gd name="T3" fmla="*/ 46 h 46"/>
                <a:gd name="T4" fmla="*/ 9 w 43"/>
                <a:gd name="T5" fmla="*/ 25 h 46"/>
                <a:gd name="T6" fmla="*/ 9 w 43"/>
                <a:gd name="T7" fmla="*/ 24 h 46"/>
                <a:gd name="T8" fmla="*/ 6 w 43"/>
                <a:gd name="T9" fmla="*/ 23 h 46"/>
                <a:gd name="T10" fmla="*/ 4 w 43"/>
                <a:gd name="T11" fmla="*/ 20 h 46"/>
                <a:gd name="T12" fmla="*/ 6 w 43"/>
                <a:gd name="T13" fmla="*/ 8 h 46"/>
                <a:gd name="T14" fmla="*/ 19 w 43"/>
                <a:gd name="T15" fmla="*/ 0 h 46"/>
                <a:gd name="T16" fmla="*/ 43 w 43"/>
                <a:gd name="T17" fmla="*/ 24 h 46"/>
                <a:gd name="T18" fmla="*/ 43 w 43"/>
                <a:gd name="T19" fmla="*/ 24 h 46"/>
                <a:gd name="T20" fmla="*/ 40 w 43"/>
                <a:gd name="T21" fmla="*/ 2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46">
                  <a:moveTo>
                    <a:pt x="40" y="24"/>
                  </a:moveTo>
                  <a:cubicBezTo>
                    <a:pt x="34" y="31"/>
                    <a:pt x="30" y="38"/>
                    <a:pt x="25" y="46"/>
                  </a:cubicBezTo>
                  <a:cubicBezTo>
                    <a:pt x="19" y="39"/>
                    <a:pt x="14" y="32"/>
                    <a:pt x="9" y="25"/>
                  </a:cubicBezTo>
                  <a:cubicBezTo>
                    <a:pt x="9" y="25"/>
                    <a:pt x="9" y="24"/>
                    <a:pt x="9" y="24"/>
                  </a:cubicBezTo>
                  <a:cubicBezTo>
                    <a:pt x="9" y="22"/>
                    <a:pt x="7" y="22"/>
                    <a:pt x="6" y="23"/>
                  </a:cubicBezTo>
                  <a:cubicBezTo>
                    <a:pt x="6" y="22"/>
                    <a:pt x="5" y="21"/>
                    <a:pt x="4" y="20"/>
                  </a:cubicBezTo>
                  <a:cubicBezTo>
                    <a:pt x="0" y="14"/>
                    <a:pt x="0" y="11"/>
                    <a:pt x="6" y="8"/>
                  </a:cubicBezTo>
                  <a:cubicBezTo>
                    <a:pt x="11" y="5"/>
                    <a:pt x="15" y="3"/>
                    <a:pt x="19" y="0"/>
                  </a:cubicBezTo>
                  <a:cubicBezTo>
                    <a:pt x="26" y="9"/>
                    <a:pt x="34" y="17"/>
                    <a:pt x="43" y="24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2" y="24"/>
                    <a:pt x="41" y="24"/>
                    <a:pt x="40" y="24"/>
                  </a:cubicBezTo>
                  <a:close/>
                </a:path>
              </a:pathLst>
            </a:custGeom>
            <a:solidFill>
              <a:srgbClr val="F08C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6" name="Freeform 174"/>
            <p:cNvSpPr/>
            <p:nvPr/>
          </p:nvSpPr>
          <p:spPr bwMode="auto">
            <a:xfrm>
              <a:off x="3976" y="153"/>
              <a:ext cx="338" cy="368"/>
            </a:xfrm>
            <a:custGeom>
              <a:avLst/>
              <a:gdLst>
                <a:gd name="T0" fmla="*/ 75 w 142"/>
                <a:gd name="T1" fmla="*/ 9 h 155"/>
                <a:gd name="T2" fmla="*/ 24 w 142"/>
                <a:gd name="T3" fmla="*/ 131 h 155"/>
                <a:gd name="T4" fmla="*/ 8 w 142"/>
                <a:gd name="T5" fmla="*/ 56 h 155"/>
                <a:gd name="T6" fmla="*/ 75 w 142"/>
                <a:gd name="T7" fmla="*/ 9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" h="155">
                  <a:moveTo>
                    <a:pt x="75" y="9"/>
                  </a:moveTo>
                  <a:cubicBezTo>
                    <a:pt x="142" y="28"/>
                    <a:pt x="81" y="155"/>
                    <a:pt x="24" y="131"/>
                  </a:cubicBezTo>
                  <a:cubicBezTo>
                    <a:pt x="3" y="112"/>
                    <a:pt x="0" y="82"/>
                    <a:pt x="8" y="56"/>
                  </a:cubicBezTo>
                  <a:cubicBezTo>
                    <a:pt x="16" y="27"/>
                    <a:pt x="43" y="0"/>
                    <a:pt x="75" y="9"/>
                  </a:cubicBezTo>
                  <a:close/>
                </a:path>
              </a:pathLst>
            </a:custGeom>
            <a:solidFill>
              <a:srgbClr val="B14D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7" name="Freeform 175"/>
            <p:cNvSpPr/>
            <p:nvPr/>
          </p:nvSpPr>
          <p:spPr bwMode="auto">
            <a:xfrm>
              <a:off x="3895" y="1003"/>
              <a:ext cx="319" cy="299"/>
            </a:xfrm>
            <a:custGeom>
              <a:avLst/>
              <a:gdLst>
                <a:gd name="T0" fmla="*/ 130 w 134"/>
                <a:gd name="T1" fmla="*/ 20 h 126"/>
                <a:gd name="T2" fmla="*/ 127 w 134"/>
                <a:gd name="T3" fmla="*/ 79 h 126"/>
                <a:gd name="T4" fmla="*/ 100 w 134"/>
                <a:gd name="T5" fmla="*/ 126 h 126"/>
                <a:gd name="T6" fmla="*/ 99 w 134"/>
                <a:gd name="T7" fmla="*/ 126 h 126"/>
                <a:gd name="T8" fmla="*/ 0 w 134"/>
                <a:gd name="T9" fmla="*/ 56 h 126"/>
                <a:gd name="T10" fmla="*/ 53 w 134"/>
                <a:gd name="T11" fmla="*/ 9 h 126"/>
                <a:gd name="T12" fmla="*/ 54 w 134"/>
                <a:gd name="T13" fmla="*/ 8 h 126"/>
                <a:gd name="T14" fmla="*/ 54 w 134"/>
                <a:gd name="T15" fmla="*/ 6 h 126"/>
                <a:gd name="T16" fmla="*/ 56 w 134"/>
                <a:gd name="T17" fmla="*/ 0 h 126"/>
                <a:gd name="T18" fmla="*/ 93 w 134"/>
                <a:gd name="T19" fmla="*/ 15 h 126"/>
                <a:gd name="T20" fmla="*/ 130 w 134"/>
                <a:gd name="T21" fmla="*/ 2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26">
                  <a:moveTo>
                    <a:pt x="130" y="20"/>
                  </a:moveTo>
                  <a:cubicBezTo>
                    <a:pt x="134" y="39"/>
                    <a:pt x="133" y="59"/>
                    <a:pt x="127" y="79"/>
                  </a:cubicBezTo>
                  <a:cubicBezTo>
                    <a:pt x="121" y="97"/>
                    <a:pt x="109" y="110"/>
                    <a:pt x="100" y="126"/>
                  </a:cubicBezTo>
                  <a:cubicBezTo>
                    <a:pt x="100" y="126"/>
                    <a:pt x="99" y="126"/>
                    <a:pt x="99" y="126"/>
                  </a:cubicBezTo>
                  <a:cubicBezTo>
                    <a:pt x="59" y="113"/>
                    <a:pt x="25" y="89"/>
                    <a:pt x="0" y="56"/>
                  </a:cubicBezTo>
                  <a:cubicBezTo>
                    <a:pt x="23" y="47"/>
                    <a:pt x="43" y="31"/>
                    <a:pt x="53" y="9"/>
                  </a:cubicBezTo>
                  <a:cubicBezTo>
                    <a:pt x="53" y="8"/>
                    <a:pt x="54" y="8"/>
                    <a:pt x="54" y="8"/>
                  </a:cubicBezTo>
                  <a:cubicBezTo>
                    <a:pt x="55" y="8"/>
                    <a:pt x="55" y="6"/>
                    <a:pt x="54" y="6"/>
                  </a:cubicBezTo>
                  <a:cubicBezTo>
                    <a:pt x="55" y="4"/>
                    <a:pt x="55" y="2"/>
                    <a:pt x="56" y="0"/>
                  </a:cubicBezTo>
                  <a:cubicBezTo>
                    <a:pt x="67" y="7"/>
                    <a:pt x="80" y="12"/>
                    <a:pt x="93" y="15"/>
                  </a:cubicBezTo>
                  <a:cubicBezTo>
                    <a:pt x="105" y="18"/>
                    <a:pt x="118" y="20"/>
                    <a:pt x="130" y="20"/>
                  </a:cubicBezTo>
                  <a:close/>
                </a:path>
              </a:pathLst>
            </a:custGeom>
            <a:solidFill>
              <a:srgbClr val="6CC2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8" name="Freeform 176"/>
            <p:cNvSpPr/>
            <p:nvPr/>
          </p:nvSpPr>
          <p:spPr bwMode="auto">
            <a:xfrm>
              <a:off x="3669" y="150"/>
              <a:ext cx="240" cy="342"/>
            </a:xfrm>
            <a:custGeom>
              <a:avLst/>
              <a:gdLst>
                <a:gd name="T0" fmla="*/ 98 w 101"/>
                <a:gd name="T1" fmla="*/ 64 h 144"/>
                <a:gd name="T2" fmla="*/ 68 w 101"/>
                <a:gd name="T3" fmla="*/ 141 h 144"/>
                <a:gd name="T4" fmla="*/ 67 w 101"/>
                <a:gd name="T5" fmla="*/ 144 h 144"/>
                <a:gd name="T6" fmla="*/ 33 w 101"/>
                <a:gd name="T7" fmla="*/ 126 h 144"/>
                <a:gd name="T8" fmla="*/ 11 w 101"/>
                <a:gd name="T9" fmla="*/ 89 h 144"/>
                <a:gd name="T10" fmla="*/ 38 w 101"/>
                <a:gd name="T11" fmla="*/ 7 h 144"/>
                <a:gd name="T12" fmla="*/ 98 w 101"/>
                <a:gd name="T13" fmla="*/ 6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144">
                  <a:moveTo>
                    <a:pt x="98" y="64"/>
                  </a:moveTo>
                  <a:cubicBezTo>
                    <a:pt x="101" y="92"/>
                    <a:pt x="93" y="124"/>
                    <a:pt x="68" y="141"/>
                  </a:cubicBezTo>
                  <a:cubicBezTo>
                    <a:pt x="67" y="142"/>
                    <a:pt x="67" y="143"/>
                    <a:pt x="67" y="144"/>
                  </a:cubicBezTo>
                  <a:cubicBezTo>
                    <a:pt x="55" y="138"/>
                    <a:pt x="43" y="136"/>
                    <a:pt x="33" y="126"/>
                  </a:cubicBezTo>
                  <a:cubicBezTo>
                    <a:pt x="22" y="116"/>
                    <a:pt x="16" y="103"/>
                    <a:pt x="11" y="89"/>
                  </a:cubicBezTo>
                  <a:cubicBezTo>
                    <a:pt x="3" y="62"/>
                    <a:pt x="0" y="14"/>
                    <a:pt x="38" y="7"/>
                  </a:cubicBezTo>
                  <a:cubicBezTo>
                    <a:pt x="73" y="0"/>
                    <a:pt x="96" y="34"/>
                    <a:pt x="98" y="64"/>
                  </a:cubicBezTo>
                  <a:close/>
                </a:path>
              </a:pathLst>
            </a:custGeom>
            <a:solidFill>
              <a:srgbClr val="33B2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9" name="Freeform 177"/>
            <p:cNvSpPr/>
            <p:nvPr/>
          </p:nvSpPr>
          <p:spPr bwMode="auto">
            <a:xfrm>
              <a:off x="3964" y="680"/>
              <a:ext cx="405" cy="209"/>
            </a:xfrm>
            <a:custGeom>
              <a:avLst/>
              <a:gdLst>
                <a:gd name="T0" fmla="*/ 170 w 170"/>
                <a:gd name="T1" fmla="*/ 88 h 88"/>
                <a:gd name="T2" fmla="*/ 151 w 170"/>
                <a:gd name="T3" fmla="*/ 69 h 88"/>
                <a:gd name="T4" fmla="*/ 148 w 170"/>
                <a:gd name="T5" fmla="*/ 69 h 88"/>
                <a:gd name="T6" fmla="*/ 145 w 170"/>
                <a:gd name="T7" fmla="*/ 73 h 88"/>
                <a:gd name="T8" fmla="*/ 126 w 170"/>
                <a:gd name="T9" fmla="*/ 35 h 88"/>
                <a:gd name="T10" fmla="*/ 124 w 170"/>
                <a:gd name="T11" fmla="*/ 36 h 88"/>
                <a:gd name="T12" fmla="*/ 123 w 170"/>
                <a:gd name="T13" fmla="*/ 36 h 88"/>
                <a:gd name="T14" fmla="*/ 48 w 170"/>
                <a:gd name="T15" fmla="*/ 54 h 88"/>
                <a:gd name="T16" fmla="*/ 50 w 170"/>
                <a:gd name="T17" fmla="*/ 52 h 88"/>
                <a:gd name="T18" fmla="*/ 47 w 170"/>
                <a:gd name="T19" fmla="*/ 48 h 88"/>
                <a:gd name="T20" fmla="*/ 0 w 170"/>
                <a:gd name="T21" fmla="*/ 52 h 88"/>
                <a:gd name="T22" fmla="*/ 85 w 170"/>
                <a:gd name="T23" fmla="*/ 2 h 88"/>
                <a:gd name="T24" fmla="*/ 113 w 170"/>
                <a:gd name="T25" fmla="*/ 7 h 88"/>
                <a:gd name="T26" fmla="*/ 134 w 170"/>
                <a:gd name="T27" fmla="*/ 13 h 88"/>
                <a:gd name="T28" fmla="*/ 141 w 170"/>
                <a:gd name="T29" fmla="*/ 6 h 88"/>
                <a:gd name="T30" fmla="*/ 145 w 170"/>
                <a:gd name="T31" fmla="*/ 19 h 88"/>
                <a:gd name="T32" fmla="*/ 147 w 170"/>
                <a:gd name="T33" fmla="*/ 21 h 88"/>
                <a:gd name="T34" fmla="*/ 164 w 170"/>
                <a:gd name="T35" fmla="*/ 28 h 88"/>
                <a:gd name="T36" fmla="*/ 157 w 170"/>
                <a:gd name="T37" fmla="*/ 37 h 88"/>
                <a:gd name="T38" fmla="*/ 166 w 170"/>
                <a:gd name="T39" fmla="*/ 60 h 88"/>
                <a:gd name="T40" fmla="*/ 170 w 170"/>
                <a:gd name="T4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0" h="88">
                  <a:moveTo>
                    <a:pt x="170" y="88"/>
                  </a:moveTo>
                  <a:cubicBezTo>
                    <a:pt x="160" y="86"/>
                    <a:pt x="155" y="77"/>
                    <a:pt x="151" y="69"/>
                  </a:cubicBezTo>
                  <a:cubicBezTo>
                    <a:pt x="151" y="68"/>
                    <a:pt x="149" y="68"/>
                    <a:pt x="148" y="69"/>
                  </a:cubicBezTo>
                  <a:cubicBezTo>
                    <a:pt x="147" y="70"/>
                    <a:pt x="146" y="72"/>
                    <a:pt x="145" y="73"/>
                  </a:cubicBezTo>
                  <a:cubicBezTo>
                    <a:pt x="137" y="61"/>
                    <a:pt x="132" y="48"/>
                    <a:pt x="126" y="35"/>
                  </a:cubicBezTo>
                  <a:cubicBezTo>
                    <a:pt x="125" y="34"/>
                    <a:pt x="124" y="35"/>
                    <a:pt x="124" y="36"/>
                  </a:cubicBezTo>
                  <a:cubicBezTo>
                    <a:pt x="123" y="36"/>
                    <a:pt x="123" y="36"/>
                    <a:pt x="123" y="36"/>
                  </a:cubicBezTo>
                  <a:cubicBezTo>
                    <a:pt x="99" y="45"/>
                    <a:pt x="74" y="51"/>
                    <a:pt x="48" y="54"/>
                  </a:cubicBezTo>
                  <a:cubicBezTo>
                    <a:pt x="49" y="53"/>
                    <a:pt x="49" y="53"/>
                    <a:pt x="50" y="52"/>
                  </a:cubicBezTo>
                  <a:cubicBezTo>
                    <a:pt x="51" y="50"/>
                    <a:pt x="49" y="48"/>
                    <a:pt x="47" y="48"/>
                  </a:cubicBezTo>
                  <a:cubicBezTo>
                    <a:pt x="32" y="54"/>
                    <a:pt x="17" y="55"/>
                    <a:pt x="0" y="52"/>
                  </a:cubicBezTo>
                  <a:cubicBezTo>
                    <a:pt x="18" y="20"/>
                    <a:pt x="46" y="0"/>
                    <a:pt x="85" y="2"/>
                  </a:cubicBezTo>
                  <a:cubicBezTo>
                    <a:pt x="95" y="2"/>
                    <a:pt x="104" y="4"/>
                    <a:pt x="113" y="7"/>
                  </a:cubicBezTo>
                  <a:cubicBezTo>
                    <a:pt x="119" y="8"/>
                    <a:pt x="128" y="14"/>
                    <a:pt x="134" y="13"/>
                  </a:cubicBezTo>
                  <a:cubicBezTo>
                    <a:pt x="139" y="12"/>
                    <a:pt x="141" y="9"/>
                    <a:pt x="141" y="6"/>
                  </a:cubicBezTo>
                  <a:cubicBezTo>
                    <a:pt x="143" y="10"/>
                    <a:pt x="145" y="14"/>
                    <a:pt x="145" y="19"/>
                  </a:cubicBezTo>
                  <a:cubicBezTo>
                    <a:pt x="145" y="20"/>
                    <a:pt x="146" y="22"/>
                    <a:pt x="147" y="21"/>
                  </a:cubicBezTo>
                  <a:cubicBezTo>
                    <a:pt x="154" y="18"/>
                    <a:pt x="159" y="24"/>
                    <a:pt x="164" y="28"/>
                  </a:cubicBezTo>
                  <a:cubicBezTo>
                    <a:pt x="159" y="28"/>
                    <a:pt x="156" y="32"/>
                    <a:pt x="157" y="37"/>
                  </a:cubicBezTo>
                  <a:cubicBezTo>
                    <a:pt x="158" y="45"/>
                    <a:pt x="164" y="53"/>
                    <a:pt x="166" y="60"/>
                  </a:cubicBezTo>
                  <a:cubicBezTo>
                    <a:pt x="169" y="69"/>
                    <a:pt x="169" y="79"/>
                    <a:pt x="170" y="88"/>
                  </a:cubicBezTo>
                  <a:close/>
                </a:path>
              </a:pathLst>
            </a:custGeom>
            <a:solidFill>
              <a:srgbClr val="FFE8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0" name="Freeform 178"/>
            <p:cNvSpPr/>
            <p:nvPr/>
          </p:nvSpPr>
          <p:spPr bwMode="auto">
            <a:xfrm>
              <a:off x="3859" y="901"/>
              <a:ext cx="34" cy="36"/>
            </a:xfrm>
            <a:custGeom>
              <a:avLst/>
              <a:gdLst>
                <a:gd name="T0" fmla="*/ 5 w 14"/>
                <a:gd name="T1" fmla="*/ 11 h 15"/>
                <a:gd name="T2" fmla="*/ 3 w 14"/>
                <a:gd name="T3" fmla="*/ 12 h 15"/>
                <a:gd name="T4" fmla="*/ 0 w 14"/>
                <a:gd name="T5" fmla="*/ 5 h 15"/>
                <a:gd name="T6" fmla="*/ 8 w 14"/>
                <a:gd name="T7" fmla="*/ 0 h 15"/>
                <a:gd name="T8" fmla="*/ 13 w 14"/>
                <a:gd name="T9" fmla="*/ 8 h 15"/>
                <a:gd name="T10" fmla="*/ 5 w 14"/>
                <a:gd name="T11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5">
                  <a:moveTo>
                    <a:pt x="5" y="11"/>
                  </a:moveTo>
                  <a:cubicBezTo>
                    <a:pt x="4" y="11"/>
                    <a:pt x="4" y="11"/>
                    <a:pt x="3" y="12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1" y="1"/>
                    <a:pt x="5" y="0"/>
                    <a:pt x="8" y="0"/>
                  </a:cubicBezTo>
                  <a:cubicBezTo>
                    <a:pt x="12" y="1"/>
                    <a:pt x="14" y="5"/>
                    <a:pt x="13" y="8"/>
                  </a:cubicBezTo>
                  <a:cubicBezTo>
                    <a:pt x="12" y="11"/>
                    <a:pt x="8" y="15"/>
                    <a:pt x="5" y="11"/>
                  </a:cubicBezTo>
                  <a:close/>
                </a:path>
              </a:pathLst>
            </a:custGeom>
            <a:solidFill>
              <a:srgbClr val="F3E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1" name="Freeform 179"/>
            <p:cNvSpPr/>
            <p:nvPr/>
          </p:nvSpPr>
          <p:spPr bwMode="auto">
            <a:xfrm>
              <a:off x="3945" y="849"/>
              <a:ext cx="21" cy="33"/>
            </a:xfrm>
            <a:custGeom>
              <a:avLst/>
              <a:gdLst>
                <a:gd name="T0" fmla="*/ 7 w 9"/>
                <a:gd name="T1" fmla="*/ 14 h 14"/>
                <a:gd name="T2" fmla="*/ 2 w 9"/>
                <a:gd name="T3" fmla="*/ 5 h 14"/>
                <a:gd name="T4" fmla="*/ 9 w 9"/>
                <a:gd name="T5" fmla="*/ 0 h 14"/>
                <a:gd name="T6" fmla="*/ 7 w 9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4">
                  <a:moveTo>
                    <a:pt x="7" y="14"/>
                  </a:moveTo>
                  <a:cubicBezTo>
                    <a:pt x="3" y="13"/>
                    <a:pt x="0" y="9"/>
                    <a:pt x="2" y="5"/>
                  </a:cubicBezTo>
                  <a:cubicBezTo>
                    <a:pt x="4" y="2"/>
                    <a:pt x="7" y="1"/>
                    <a:pt x="9" y="0"/>
                  </a:cubicBezTo>
                  <a:cubicBezTo>
                    <a:pt x="8" y="5"/>
                    <a:pt x="8" y="9"/>
                    <a:pt x="7" y="14"/>
                  </a:cubicBezTo>
                  <a:close/>
                </a:path>
              </a:pathLst>
            </a:custGeom>
            <a:solidFill>
              <a:srgbClr val="F3E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Freeform 180"/>
            <p:cNvSpPr/>
            <p:nvPr/>
          </p:nvSpPr>
          <p:spPr bwMode="auto">
            <a:xfrm>
              <a:off x="4348" y="1034"/>
              <a:ext cx="33" cy="33"/>
            </a:xfrm>
            <a:custGeom>
              <a:avLst/>
              <a:gdLst>
                <a:gd name="T0" fmla="*/ 11 w 14"/>
                <a:gd name="T1" fmla="*/ 13 h 14"/>
                <a:gd name="T2" fmla="*/ 6 w 14"/>
                <a:gd name="T3" fmla="*/ 14 h 14"/>
                <a:gd name="T4" fmla="*/ 1 w 14"/>
                <a:gd name="T5" fmla="*/ 11 h 14"/>
                <a:gd name="T6" fmla="*/ 1 w 14"/>
                <a:gd name="T7" fmla="*/ 10 h 14"/>
                <a:gd name="T8" fmla="*/ 4 w 14"/>
                <a:gd name="T9" fmla="*/ 2 h 14"/>
                <a:gd name="T10" fmla="*/ 13 w 14"/>
                <a:gd name="T11" fmla="*/ 4 h 14"/>
                <a:gd name="T12" fmla="*/ 11 w 14"/>
                <a:gd name="T13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4">
                  <a:moveTo>
                    <a:pt x="11" y="13"/>
                  </a:moveTo>
                  <a:cubicBezTo>
                    <a:pt x="9" y="14"/>
                    <a:pt x="7" y="14"/>
                    <a:pt x="6" y="14"/>
                  </a:cubicBezTo>
                  <a:cubicBezTo>
                    <a:pt x="4" y="14"/>
                    <a:pt x="0" y="13"/>
                    <a:pt x="1" y="1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7"/>
                    <a:pt x="0" y="4"/>
                    <a:pt x="4" y="2"/>
                  </a:cubicBezTo>
                  <a:cubicBezTo>
                    <a:pt x="7" y="0"/>
                    <a:pt x="11" y="1"/>
                    <a:pt x="13" y="4"/>
                  </a:cubicBezTo>
                  <a:cubicBezTo>
                    <a:pt x="14" y="7"/>
                    <a:pt x="13" y="11"/>
                    <a:pt x="11" y="13"/>
                  </a:cubicBezTo>
                  <a:close/>
                </a:path>
              </a:pathLst>
            </a:custGeom>
            <a:solidFill>
              <a:srgbClr val="F3E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181"/>
            <p:cNvSpPr/>
            <p:nvPr/>
          </p:nvSpPr>
          <p:spPr bwMode="auto">
            <a:xfrm>
              <a:off x="4322" y="941"/>
              <a:ext cx="35" cy="31"/>
            </a:xfrm>
            <a:custGeom>
              <a:avLst/>
              <a:gdLst>
                <a:gd name="T0" fmla="*/ 0 w 15"/>
                <a:gd name="T1" fmla="*/ 10 h 13"/>
                <a:gd name="T2" fmla="*/ 5 w 15"/>
                <a:gd name="T3" fmla="*/ 0 h 13"/>
                <a:gd name="T4" fmla="*/ 6 w 15"/>
                <a:gd name="T5" fmla="*/ 0 h 13"/>
                <a:gd name="T6" fmla="*/ 11 w 15"/>
                <a:gd name="T7" fmla="*/ 9 h 13"/>
                <a:gd name="T8" fmla="*/ 0 w 15"/>
                <a:gd name="T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0" y="10"/>
                  </a:moveTo>
                  <a:cubicBezTo>
                    <a:pt x="2" y="7"/>
                    <a:pt x="3" y="3"/>
                    <a:pt x="5" y="0"/>
                  </a:cubicBezTo>
                  <a:cubicBezTo>
                    <a:pt x="5" y="0"/>
                    <a:pt x="5" y="0"/>
                    <a:pt x="6" y="0"/>
                  </a:cubicBezTo>
                  <a:cubicBezTo>
                    <a:pt x="11" y="0"/>
                    <a:pt x="15" y="4"/>
                    <a:pt x="11" y="9"/>
                  </a:cubicBezTo>
                  <a:cubicBezTo>
                    <a:pt x="8" y="13"/>
                    <a:pt x="4" y="10"/>
                    <a:pt x="0" y="10"/>
                  </a:cubicBezTo>
                  <a:close/>
                </a:path>
              </a:pathLst>
            </a:custGeom>
            <a:solidFill>
              <a:srgbClr val="F3E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182"/>
            <p:cNvSpPr/>
            <p:nvPr/>
          </p:nvSpPr>
          <p:spPr bwMode="auto">
            <a:xfrm>
              <a:off x="3962" y="773"/>
              <a:ext cx="379" cy="275"/>
            </a:xfrm>
            <a:custGeom>
              <a:avLst/>
              <a:gdLst>
                <a:gd name="T0" fmla="*/ 146 w 159"/>
                <a:gd name="T1" fmla="*/ 41 h 116"/>
                <a:gd name="T2" fmla="*/ 150 w 159"/>
                <a:gd name="T3" fmla="*/ 40 h 116"/>
                <a:gd name="T4" fmla="*/ 151 w 159"/>
                <a:gd name="T5" fmla="*/ 37 h 116"/>
                <a:gd name="T6" fmla="*/ 159 w 159"/>
                <a:gd name="T7" fmla="*/ 48 h 116"/>
                <a:gd name="T8" fmla="*/ 158 w 159"/>
                <a:gd name="T9" fmla="*/ 48 h 116"/>
                <a:gd name="T10" fmla="*/ 130 w 159"/>
                <a:gd name="T11" fmla="*/ 101 h 116"/>
                <a:gd name="T12" fmla="*/ 67 w 159"/>
                <a:gd name="T13" fmla="*/ 107 h 116"/>
                <a:gd name="T14" fmla="*/ 18 w 159"/>
                <a:gd name="T15" fmla="*/ 82 h 116"/>
                <a:gd name="T16" fmla="*/ 10 w 159"/>
                <a:gd name="T17" fmla="*/ 18 h 116"/>
                <a:gd name="T18" fmla="*/ 42 w 159"/>
                <a:gd name="T19" fmla="*/ 16 h 116"/>
                <a:gd name="T20" fmla="*/ 44 w 159"/>
                <a:gd name="T21" fmla="*/ 20 h 116"/>
                <a:gd name="T22" fmla="*/ 125 w 159"/>
                <a:gd name="T23" fmla="*/ 0 h 116"/>
                <a:gd name="T24" fmla="*/ 146 w 159"/>
                <a:gd name="T25" fmla="*/ 4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9" h="116">
                  <a:moveTo>
                    <a:pt x="146" y="41"/>
                  </a:moveTo>
                  <a:cubicBezTo>
                    <a:pt x="148" y="43"/>
                    <a:pt x="151" y="42"/>
                    <a:pt x="150" y="40"/>
                  </a:cubicBezTo>
                  <a:cubicBezTo>
                    <a:pt x="150" y="39"/>
                    <a:pt x="151" y="38"/>
                    <a:pt x="151" y="37"/>
                  </a:cubicBezTo>
                  <a:cubicBezTo>
                    <a:pt x="153" y="41"/>
                    <a:pt x="156" y="45"/>
                    <a:pt x="159" y="48"/>
                  </a:cubicBezTo>
                  <a:cubicBezTo>
                    <a:pt x="159" y="48"/>
                    <a:pt x="158" y="48"/>
                    <a:pt x="158" y="48"/>
                  </a:cubicBezTo>
                  <a:cubicBezTo>
                    <a:pt x="152" y="67"/>
                    <a:pt x="146" y="88"/>
                    <a:pt x="130" y="101"/>
                  </a:cubicBezTo>
                  <a:cubicBezTo>
                    <a:pt x="111" y="116"/>
                    <a:pt x="88" y="112"/>
                    <a:pt x="67" y="107"/>
                  </a:cubicBezTo>
                  <a:cubicBezTo>
                    <a:pt x="49" y="103"/>
                    <a:pt x="31" y="96"/>
                    <a:pt x="18" y="82"/>
                  </a:cubicBezTo>
                  <a:cubicBezTo>
                    <a:pt x="0" y="62"/>
                    <a:pt x="6" y="41"/>
                    <a:pt x="10" y="18"/>
                  </a:cubicBezTo>
                  <a:cubicBezTo>
                    <a:pt x="21" y="20"/>
                    <a:pt x="31" y="19"/>
                    <a:pt x="42" y="16"/>
                  </a:cubicBezTo>
                  <a:cubicBezTo>
                    <a:pt x="41" y="17"/>
                    <a:pt x="42" y="20"/>
                    <a:pt x="44" y="20"/>
                  </a:cubicBezTo>
                  <a:cubicBezTo>
                    <a:pt x="72" y="18"/>
                    <a:pt x="99" y="12"/>
                    <a:pt x="125" y="0"/>
                  </a:cubicBezTo>
                  <a:cubicBezTo>
                    <a:pt x="129" y="15"/>
                    <a:pt x="137" y="29"/>
                    <a:pt x="146" y="41"/>
                  </a:cubicBezTo>
                  <a:close/>
                </a:path>
              </a:pathLst>
            </a:custGeom>
            <a:solidFill>
              <a:srgbClr val="F3E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183"/>
            <p:cNvSpPr>
              <a:spLocks noEditPoints="1"/>
            </p:cNvSpPr>
            <p:nvPr/>
          </p:nvSpPr>
          <p:spPr bwMode="auto">
            <a:xfrm>
              <a:off x="3871" y="93"/>
              <a:ext cx="443" cy="798"/>
            </a:xfrm>
            <a:custGeom>
              <a:avLst/>
              <a:gdLst>
                <a:gd name="T0" fmla="*/ 68 w 186"/>
                <a:gd name="T1" fmla="*/ 156 h 336"/>
                <a:gd name="T2" fmla="*/ 119 w 186"/>
                <a:gd name="T3" fmla="*/ 34 h 336"/>
                <a:gd name="T4" fmla="*/ 52 w 186"/>
                <a:gd name="T5" fmla="*/ 81 h 336"/>
                <a:gd name="T6" fmla="*/ 68 w 186"/>
                <a:gd name="T7" fmla="*/ 156 h 336"/>
                <a:gd name="T8" fmla="*/ 127 w 186"/>
                <a:gd name="T9" fmla="*/ 31 h 336"/>
                <a:gd name="T10" fmla="*/ 144 w 186"/>
                <a:gd name="T11" fmla="*/ 115 h 336"/>
                <a:gd name="T12" fmla="*/ 67 w 186"/>
                <a:gd name="T13" fmla="*/ 162 h 336"/>
                <a:gd name="T14" fmla="*/ 24 w 186"/>
                <a:gd name="T15" fmla="*/ 247 h 336"/>
                <a:gd name="T16" fmla="*/ 12 w 186"/>
                <a:gd name="T17" fmla="*/ 292 h 336"/>
                <a:gd name="T18" fmla="*/ 6 w 186"/>
                <a:gd name="T19" fmla="*/ 336 h 336"/>
                <a:gd name="T20" fmla="*/ 6 w 186"/>
                <a:gd name="T21" fmla="*/ 336 h 336"/>
                <a:gd name="T22" fmla="*/ 5 w 186"/>
                <a:gd name="T23" fmla="*/ 336 h 336"/>
                <a:gd name="T24" fmla="*/ 5 w 186"/>
                <a:gd name="T25" fmla="*/ 336 h 336"/>
                <a:gd name="T26" fmla="*/ 20 w 186"/>
                <a:gd name="T27" fmla="*/ 243 h 336"/>
                <a:gd name="T28" fmla="*/ 64 w 186"/>
                <a:gd name="T29" fmla="*/ 160 h 336"/>
                <a:gd name="T30" fmla="*/ 64 w 186"/>
                <a:gd name="T31" fmla="*/ 157 h 336"/>
                <a:gd name="T32" fmla="*/ 127 w 186"/>
                <a:gd name="T33" fmla="*/ 3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6" h="336">
                  <a:moveTo>
                    <a:pt x="68" y="156"/>
                  </a:moveTo>
                  <a:cubicBezTo>
                    <a:pt x="125" y="180"/>
                    <a:pt x="186" y="53"/>
                    <a:pt x="119" y="34"/>
                  </a:cubicBezTo>
                  <a:cubicBezTo>
                    <a:pt x="87" y="25"/>
                    <a:pt x="60" y="52"/>
                    <a:pt x="52" y="81"/>
                  </a:cubicBezTo>
                  <a:cubicBezTo>
                    <a:pt x="44" y="107"/>
                    <a:pt x="47" y="137"/>
                    <a:pt x="68" y="156"/>
                  </a:cubicBezTo>
                  <a:close/>
                  <a:moveTo>
                    <a:pt x="127" y="31"/>
                  </a:moveTo>
                  <a:cubicBezTo>
                    <a:pt x="161" y="46"/>
                    <a:pt x="157" y="87"/>
                    <a:pt x="144" y="115"/>
                  </a:cubicBezTo>
                  <a:cubicBezTo>
                    <a:pt x="132" y="141"/>
                    <a:pt x="99" y="175"/>
                    <a:pt x="67" y="162"/>
                  </a:cubicBezTo>
                  <a:cubicBezTo>
                    <a:pt x="51" y="190"/>
                    <a:pt x="34" y="216"/>
                    <a:pt x="24" y="247"/>
                  </a:cubicBezTo>
                  <a:cubicBezTo>
                    <a:pt x="19" y="262"/>
                    <a:pt x="15" y="277"/>
                    <a:pt x="12" y="292"/>
                  </a:cubicBezTo>
                  <a:cubicBezTo>
                    <a:pt x="10" y="307"/>
                    <a:pt x="10" y="322"/>
                    <a:pt x="6" y="336"/>
                  </a:cubicBezTo>
                  <a:cubicBezTo>
                    <a:pt x="6" y="336"/>
                    <a:pt x="6" y="336"/>
                    <a:pt x="6" y="336"/>
                  </a:cubicBezTo>
                  <a:cubicBezTo>
                    <a:pt x="5" y="336"/>
                    <a:pt x="5" y="336"/>
                    <a:pt x="5" y="336"/>
                  </a:cubicBezTo>
                  <a:cubicBezTo>
                    <a:pt x="5" y="336"/>
                    <a:pt x="5" y="336"/>
                    <a:pt x="5" y="336"/>
                  </a:cubicBezTo>
                  <a:cubicBezTo>
                    <a:pt x="0" y="306"/>
                    <a:pt x="10" y="271"/>
                    <a:pt x="20" y="243"/>
                  </a:cubicBezTo>
                  <a:cubicBezTo>
                    <a:pt x="30" y="214"/>
                    <a:pt x="44" y="183"/>
                    <a:pt x="64" y="160"/>
                  </a:cubicBezTo>
                  <a:cubicBezTo>
                    <a:pt x="63" y="159"/>
                    <a:pt x="63" y="158"/>
                    <a:pt x="64" y="157"/>
                  </a:cubicBezTo>
                  <a:cubicBezTo>
                    <a:pt x="13" y="117"/>
                    <a:pt x="58" y="0"/>
                    <a:pt x="127" y="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Freeform 184"/>
            <p:cNvSpPr>
              <a:spLocks noEditPoints="1"/>
            </p:cNvSpPr>
            <p:nvPr/>
          </p:nvSpPr>
          <p:spPr bwMode="auto">
            <a:xfrm>
              <a:off x="3661" y="141"/>
              <a:ext cx="732" cy="1309"/>
            </a:xfrm>
            <a:custGeom>
              <a:avLst/>
              <a:gdLst>
                <a:gd name="T0" fmla="*/ 88 w 307"/>
                <a:gd name="T1" fmla="*/ 331 h 551"/>
                <a:gd name="T2" fmla="*/ 147 w 307"/>
                <a:gd name="T3" fmla="*/ 505 h 551"/>
                <a:gd name="T4" fmla="*/ 163 w 307"/>
                <a:gd name="T5" fmla="*/ 513 h 551"/>
                <a:gd name="T6" fmla="*/ 135 w 307"/>
                <a:gd name="T7" fmla="*/ 496 h 551"/>
                <a:gd name="T8" fmla="*/ 128 w 307"/>
                <a:gd name="T9" fmla="*/ 298 h 551"/>
                <a:gd name="T10" fmla="*/ 191 w 307"/>
                <a:gd name="T11" fmla="*/ 378 h 551"/>
                <a:gd name="T12" fmla="*/ 151 w 307"/>
                <a:gd name="T13" fmla="*/ 372 h 551"/>
                <a:gd name="T14" fmla="*/ 288 w 307"/>
                <a:gd name="T15" fmla="*/ 346 h 551"/>
                <a:gd name="T16" fmla="*/ 288 w 307"/>
                <a:gd name="T17" fmla="*/ 346 h 551"/>
                <a:gd name="T18" fmla="*/ 289 w 307"/>
                <a:gd name="T19" fmla="*/ 387 h 551"/>
                <a:gd name="T20" fmla="*/ 91 w 307"/>
                <a:gd name="T21" fmla="*/ 536 h 551"/>
                <a:gd name="T22" fmla="*/ 91 w 307"/>
                <a:gd name="T23" fmla="*/ 536 h 551"/>
                <a:gd name="T24" fmla="*/ 285 w 307"/>
                <a:gd name="T25" fmla="*/ 314 h 551"/>
                <a:gd name="T26" fmla="*/ 251 w 307"/>
                <a:gd name="T27" fmla="*/ 266 h 551"/>
                <a:gd name="T28" fmla="*/ 144 w 307"/>
                <a:gd name="T29" fmla="*/ 348 h 551"/>
                <a:gd name="T30" fmla="*/ 251 w 307"/>
                <a:gd name="T31" fmla="*/ 263 h 551"/>
                <a:gd name="T32" fmla="*/ 278 w 307"/>
                <a:gd name="T33" fmla="*/ 296 h 551"/>
                <a:gd name="T34" fmla="*/ 291 w 307"/>
                <a:gd name="T35" fmla="*/ 255 h 551"/>
                <a:gd name="T36" fmla="*/ 261 w 307"/>
                <a:gd name="T37" fmla="*/ 240 h 551"/>
                <a:gd name="T38" fmla="*/ 174 w 307"/>
                <a:gd name="T39" fmla="*/ 275 h 551"/>
                <a:gd name="T40" fmla="*/ 36 w 307"/>
                <a:gd name="T41" fmla="*/ 130 h 551"/>
                <a:gd name="T42" fmla="*/ 41 w 307"/>
                <a:gd name="T43" fmla="*/ 11 h 551"/>
                <a:gd name="T44" fmla="*/ 40 w 307"/>
                <a:gd name="T45" fmla="*/ 461 h 551"/>
                <a:gd name="T46" fmla="*/ 6 w 307"/>
                <a:gd name="T47" fmla="*/ 85 h 551"/>
                <a:gd name="T48" fmla="*/ 89 w 307"/>
                <a:gd name="T49" fmla="*/ 316 h 551"/>
                <a:gd name="T50" fmla="*/ 94 w 307"/>
                <a:gd name="T51" fmla="*/ 317 h 551"/>
                <a:gd name="T52" fmla="*/ 152 w 307"/>
                <a:gd name="T53" fmla="*/ 361 h 551"/>
                <a:gd name="T54" fmla="*/ 129 w 307"/>
                <a:gd name="T55" fmla="*/ 294 h 551"/>
                <a:gd name="T56" fmla="*/ 124 w 307"/>
                <a:gd name="T57" fmla="*/ 281 h 551"/>
                <a:gd name="T58" fmla="*/ 212 w 307"/>
                <a:gd name="T59" fmla="*/ 223 h 551"/>
                <a:gd name="T60" fmla="*/ 268 w 307"/>
                <a:gd name="T61" fmla="*/ 228 h 551"/>
                <a:gd name="T62" fmla="*/ 295 w 307"/>
                <a:gd name="T63" fmla="*/ 256 h 551"/>
                <a:gd name="T64" fmla="*/ 301 w 307"/>
                <a:gd name="T65" fmla="*/ 319 h 551"/>
                <a:gd name="T66" fmla="*/ 293 w 307"/>
                <a:gd name="T67" fmla="*/ 346 h 551"/>
                <a:gd name="T68" fmla="*/ 233 w 307"/>
                <a:gd name="T69" fmla="*/ 382 h 551"/>
                <a:gd name="T70" fmla="*/ 306 w 307"/>
                <a:gd name="T71" fmla="*/ 380 h 551"/>
                <a:gd name="T72" fmla="*/ 199 w 307"/>
                <a:gd name="T73" fmla="*/ 491 h 551"/>
                <a:gd name="T74" fmla="*/ 162 w 307"/>
                <a:gd name="T75" fmla="*/ 522 h 551"/>
                <a:gd name="T76" fmla="*/ 90 w 307"/>
                <a:gd name="T77" fmla="*/ 527 h 551"/>
                <a:gd name="T78" fmla="*/ 81 w 307"/>
                <a:gd name="T79" fmla="*/ 524 h 551"/>
                <a:gd name="T80" fmla="*/ 143 w 307"/>
                <a:gd name="T81" fmla="*/ 509 h 551"/>
                <a:gd name="T82" fmla="*/ 124 w 307"/>
                <a:gd name="T83" fmla="*/ 454 h 551"/>
                <a:gd name="T84" fmla="*/ 87 w 307"/>
                <a:gd name="T85" fmla="*/ 453 h 551"/>
                <a:gd name="T86" fmla="*/ 121 w 307"/>
                <a:gd name="T87" fmla="*/ 454 h 551"/>
                <a:gd name="T88" fmla="*/ 104 w 307"/>
                <a:gd name="T89" fmla="*/ 482 h 551"/>
                <a:gd name="T90" fmla="*/ 44 w 307"/>
                <a:gd name="T91" fmla="*/ 453 h 551"/>
                <a:gd name="T92" fmla="*/ 41 w 307"/>
                <a:gd name="T93" fmla="*/ 446 h 551"/>
                <a:gd name="T94" fmla="*/ 74 w 307"/>
                <a:gd name="T95" fmla="*/ 442 h 551"/>
                <a:gd name="T96" fmla="*/ 93 w 307"/>
                <a:gd name="T97" fmla="*/ 415 h 551"/>
                <a:gd name="T98" fmla="*/ 88 w 307"/>
                <a:gd name="T99" fmla="*/ 335 h 551"/>
                <a:gd name="T100" fmla="*/ 85 w 307"/>
                <a:gd name="T101" fmla="*/ 235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07" h="551">
                  <a:moveTo>
                    <a:pt x="91" y="320"/>
                  </a:moveTo>
                  <a:cubicBezTo>
                    <a:pt x="88" y="320"/>
                    <a:pt x="84" y="321"/>
                    <a:pt x="83" y="325"/>
                  </a:cubicBezTo>
                  <a:cubicBezTo>
                    <a:pt x="83" y="328"/>
                    <a:pt x="85" y="330"/>
                    <a:pt x="86" y="332"/>
                  </a:cubicBezTo>
                  <a:cubicBezTo>
                    <a:pt x="87" y="331"/>
                    <a:pt x="87" y="331"/>
                    <a:pt x="88" y="331"/>
                  </a:cubicBezTo>
                  <a:cubicBezTo>
                    <a:pt x="91" y="335"/>
                    <a:pt x="95" y="331"/>
                    <a:pt x="96" y="328"/>
                  </a:cubicBezTo>
                  <a:cubicBezTo>
                    <a:pt x="97" y="325"/>
                    <a:pt x="95" y="321"/>
                    <a:pt x="91" y="320"/>
                  </a:cubicBezTo>
                  <a:close/>
                  <a:moveTo>
                    <a:pt x="135" y="496"/>
                  </a:moveTo>
                  <a:cubicBezTo>
                    <a:pt x="139" y="499"/>
                    <a:pt x="143" y="502"/>
                    <a:pt x="147" y="505"/>
                  </a:cubicBezTo>
                  <a:cubicBezTo>
                    <a:pt x="148" y="504"/>
                    <a:pt x="148" y="504"/>
                    <a:pt x="148" y="505"/>
                  </a:cubicBezTo>
                  <a:cubicBezTo>
                    <a:pt x="148" y="505"/>
                    <a:pt x="148" y="505"/>
                    <a:pt x="148" y="506"/>
                  </a:cubicBezTo>
                  <a:cubicBezTo>
                    <a:pt x="152" y="509"/>
                    <a:pt x="156" y="514"/>
                    <a:pt x="159" y="515"/>
                  </a:cubicBezTo>
                  <a:cubicBezTo>
                    <a:pt x="162" y="516"/>
                    <a:pt x="161" y="516"/>
                    <a:pt x="163" y="513"/>
                  </a:cubicBezTo>
                  <a:cubicBezTo>
                    <a:pt x="166" y="510"/>
                    <a:pt x="167" y="506"/>
                    <a:pt x="169" y="503"/>
                  </a:cubicBezTo>
                  <a:cubicBezTo>
                    <a:pt x="172" y="498"/>
                    <a:pt x="175" y="492"/>
                    <a:pt x="178" y="488"/>
                  </a:cubicBezTo>
                  <a:cubicBezTo>
                    <a:pt x="169" y="484"/>
                    <a:pt x="161" y="480"/>
                    <a:pt x="153" y="475"/>
                  </a:cubicBezTo>
                  <a:cubicBezTo>
                    <a:pt x="147" y="482"/>
                    <a:pt x="141" y="489"/>
                    <a:pt x="135" y="496"/>
                  </a:cubicBezTo>
                  <a:close/>
                  <a:moveTo>
                    <a:pt x="128" y="298"/>
                  </a:moveTo>
                  <a:cubicBezTo>
                    <a:pt x="126" y="299"/>
                    <a:pt x="123" y="300"/>
                    <a:pt x="121" y="303"/>
                  </a:cubicBezTo>
                  <a:cubicBezTo>
                    <a:pt x="119" y="307"/>
                    <a:pt x="122" y="311"/>
                    <a:pt x="126" y="312"/>
                  </a:cubicBezTo>
                  <a:cubicBezTo>
                    <a:pt x="127" y="307"/>
                    <a:pt x="127" y="303"/>
                    <a:pt x="128" y="298"/>
                  </a:cubicBezTo>
                  <a:close/>
                  <a:moveTo>
                    <a:pt x="198" y="489"/>
                  </a:moveTo>
                  <a:cubicBezTo>
                    <a:pt x="207" y="473"/>
                    <a:pt x="219" y="460"/>
                    <a:pt x="225" y="442"/>
                  </a:cubicBezTo>
                  <a:cubicBezTo>
                    <a:pt x="231" y="422"/>
                    <a:pt x="232" y="402"/>
                    <a:pt x="228" y="383"/>
                  </a:cubicBezTo>
                  <a:cubicBezTo>
                    <a:pt x="216" y="383"/>
                    <a:pt x="203" y="381"/>
                    <a:pt x="191" y="378"/>
                  </a:cubicBezTo>
                  <a:cubicBezTo>
                    <a:pt x="178" y="375"/>
                    <a:pt x="165" y="370"/>
                    <a:pt x="154" y="363"/>
                  </a:cubicBezTo>
                  <a:cubicBezTo>
                    <a:pt x="153" y="365"/>
                    <a:pt x="153" y="367"/>
                    <a:pt x="152" y="369"/>
                  </a:cubicBezTo>
                  <a:cubicBezTo>
                    <a:pt x="153" y="369"/>
                    <a:pt x="153" y="371"/>
                    <a:pt x="152" y="371"/>
                  </a:cubicBezTo>
                  <a:cubicBezTo>
                    <a:pt x="152" y="371"/>
                    <a:pt x="151" y="371"/>
                    <a:pt x="151" y="372"/>
                  </a:cubicBezTo>
                  <a:cubicBezTo>
                    <a:pt x="141" y="394"/>
                    <a:pt x="121" y="410"/>
                    <a:pt x="98" y="419"/>
                  </a:cubicBezTo>
                  <a:cubicBezTo>
                    <a:pt x="123" y="452"/>
                    <a:pt x="157" y="476"/>
                    <a:pt x="197" y="489"/>
                  </a:cubicBezTo>
                  <a:cubicBezTo>
                    <a:pt x="197" y="489"/>
                    <a:pt x="198" y="489"/>
                    <a:pt x="198" y="489"/>
                  </a:cubicBezTo>
                  <a:close/>
                  <a:moveTo>
                    <a:pt x="288" y="346"/>
                  </a:moveTo>
                  <a:cubicBezTo>
                    <a:pt x="292" y="341"/>
                    <a:pt x="288" y="337"/>
                    <a:pt x="283" y="337"/>
                  </a:cubicBezTo>
                  <a:cubicBezTo>
                    <a:pt x="282" y="337"/>
                    <a:pt x="282" y="337"/>
                    <a:pt x="282" y="337"/>
                  </a:cubicBezTo>
                  <a:cubicBezTo>
                    <a:pt x="280" y="340"/>
                    <a:pt x="279" y="344"/>
                    <a:pt x="277" y="347"/>
                  </a:cubicBezTo>
                  <a:cubicBezTo>
                    <a:pt x="281" y="347"/>
                    <a:pt x="285" y="350"/>
                    <a:pt x="288" y="346"/>
                  </a:cubicBezTo>
                  <a:close/>
                  <a:moveTo>
                    <a:pt x="301" y="380"/>
                  </a:moveTo>
                  <a:cubicBezTo>
                    <a:pt x="299" y="377"/>
                    <a:pt x="295" y="376"/>
                    <a:pt x="292" y="378"/>
                  </a:cubicBezTo>
                  <a:cubicBezTo>
                    <a:pt x="288" y="380"/>
                    <a:pt x="289" y="383"/>
                    <a:pt x="289" y="386"/>
                  </a:cubicBezTo>
                  <a:cubicBezTo>
                    <a:pt x="289" y="386"/>
                    <a:pt x="289" y="386"/>
                    <a:pt x="289" y="387"/>
                  </a:cubicBezTo>
                  <a:cubicBezTo>
                    <a:pt x="288" y="389"/>
                    <a:pt x="292" y="390"/>
                    <a:pt x="294" y="390"/>
                  </a:cubicBezTo>
                  <a:cubicBezTo>
                    <a:pt x="295" y="390"/>
                    <a:pt x="297" y="390"/>
                    <a:pt x="299" y="389"/>
                  </a:cubicBezTo>
                  <a:cubicBezTo>
                    <a:pt x="301" y="387"/>
                    <a:pt x="302" y="383"/>
                    <a:pt x="301" y="380"/>
                  </a:cubicBezTo>
                  <a:close/>
                  <a:moveTo>
                    <a:pt x="91" y="536"/>
                  </a:moveTo>
                  <a:cubicBezTo>
                    <a:pt x="88" y="533"/>
                    <a:pt x="86" y="530"/>
                    <a:pt x="83" y="527"/>
                  </a:cubicBezTo>
                  <a:cubicBezTo>
                    <a:pt x="81" y="532"/>
                    <a:pt x="81" y="538"/>
                    <a:pt x="85" y="542"/>
                  </a:cubicBezTo>
                  <a:cubicBezTo>
                    <a:pt x="86" y="543"/>
                    <a:pt x="89" y="545"/>
                    <a:pt x="91" y="545"/>
                  </a:cubicBezTo>
                  <a:cubicBezTo>
                    <a:pt x="97" y="544"/>
                    <a:pt x="93" y="539"/>
                    <a:pt x="91" y="536"/>
                  </a:cubicBezTo>
                  <a:close/>
                  <a:moveTo>
                    <a:pt x="193" y="373"/>
                  </a:moveTo>
                  <a:cubicBezTo>
                    <a:pt x="214" y="378"/>
                    <a:pt x="237" y="382"/>
                    <a:pt x="256" y="367"/>
                  </a:cubicBezTo>
                  <a:cubicBezTo>
                    <a:pt x="272" y="354"/>
                    <a:pt x="278" y="333"/>
                    <a:pt x="284" y="314"/>
                  </a:cubicBezTo>
                  <a:cubicBezTo>
                    <a:pt x="284" y="314"/>
                    <a:pt x="285" y="314"/>
                    <a:pt x="285" y="314"/>
                  </a:cubicBezTo>
                  <a:cubicBezTo>
                    <a:pt x="282" y="311"/>
                    <a:pt x="279" y="307"/>
                    <a:pt x="277" y="303"/>
                  </a:cubicBezTo>
                  <a:cubicBezTo>
                    <a:pt x="277" y="304"/>
                    <a:pt x="276" y="305"/>
                    <a:pt x="276" y="306"/>
                  </a:cubicBezTo>
                  <a:cubicBezTo>
                    <a:pt x="277" y="308"/>
                    <a:pt x="274" y="309"/>
                    <a:pt x="272" y="307"/>
                  </a:cubicBezTo>
                  <a:cubicBezTo>
                    <a:pt x="263" y="295"/>
                    <a:pt x="255" y="281"/>
                    <a:pt x="251" y="266"/>
                  </a:cubicBezTo>
                  <a:cubicBezTo>
                    <a:pt x="225" y="278"/>
                    <a:pt x="198" y="284"/>
                    <a:pt x="170" y="286"/>
                  </a:cubicBezTo>
                  <a:cubicBezTo>
                    <a:pt x="168" y="286"/>
                    <a:pt x="167" y="283"/>
                    <a:pt x="168" y="282"/>
                  </a:cubicBezTo>
                  <a:cubicBezTo>
                    <a:pt x="157" y="285"/>
                    <a:pt x="147" y="286"/>
                    <a:pt x="136" y="284"/>
                  </a:cubicBezTo>
                  <a:cubicBezTo>
                    <a:pt x="132" y="307"/>
                    <a:pt x="126" y="328"/>
                    <a:pt x="144" y="348"/>
                  </a:cubicBezTo>
                  <a:cubicBezTo>
                    <a:pt x="157" y="362"/>
                    <a:pt x="175" y="369"/>
                    <a:pt x="193" y="373"/>
                  </a:cubicBezTo>
                  <a:close/>
                  <a:moveTo>
                    <a:pt x="175" y="281"/>
                  </a:moveTo>
                  <a:cubicBezTo>
                    <a:pt x="201" y="278"/>
                    <a:pt x="226" y="272"/>
                    <a:pt x="250" y="263"/>
                  </a:cubicBezTo>
                  <a:cubicBezTo>
                    <a:pt x="250" y="263"/>
                    <a:pt x="250" y="263"/>
                    <a:pt x="251" y="263"/>
                  </a:cubicBezTo>
                  <a:cubicBezTo>
                    <a:pt x="251" y="262"/>
                    <a:pt x="252" y="261"/>
                    <a:pt x="253" y="262"/>
                  </a:cubicBezTo>
                  <a:cubicBezTo>
                    <a:pt x="259" y="275"/>
                    <a:pt x="264" y="288"/>
                    <a:pt x="272" y="300"/>
                  </a:cubicBezTo>
                  <a:cubicBezTo>
                    <a:pt x="273" y="299"/>
                    <a:pt x="274" y="297"/>
                    <a:pt x="275" y="296"/>
                  </a:cubicBezTo>
                  <a:cubicBezTo>
                    <a:pt x="276" y="295"/>
                    <a:pt x="278" y="295"/>
                    <a:pt x="278" y="296"/>
                  </a:cubicBezTo>
                  <a:cubicBezTo>
                    <a:pt x="282" y="304"/>
                    <a:pt x="287" y="313"/>
                    <a:pt x="297" y="315"/>
                  </a:cubicBezTo>
                  <a:cubicBezTo>
                    <a:pt x="296" y="306"/>
                    <a:pt x="296" y="296"/>
                    <a:pt x="293" y="287"/>
                  </a:cubicBezTo>
                  <a:cubicBezTo>
                    <a:pt x="291" y="280"/>
                    <a:pt x="285" y="272"/>
                    <a:pt x="284" y="264"/>
                  </a:cubicBezTo>
                  <a:cubicBezTo>
                    <a:pt x="283" y="259"/>
                    <a:pt x="286" y="255"/>
                    <a:pt x="291" y="255"/>
                  </a:cubicBezTo>
                  <a:cubicBezTo>
                    <a:pt x="286" y="251"/>
                    <a:pt x="281" y="245"/>
                    <a:pt x="274" y="248"/>
                  </a:cubicBezTo>
                  <a:cubicBezTo>
                    <a:pt x="273" y="249"/>
                    <a:pt x="272" y="247"/>
                    <a:pt x="272" y="246"/>
                  </a:cubicBezTo>
                  <a:cubicBezTo>
                    <a:pt x="272" y="241"/>
                    <a:pt x="270" y="237"/>
                    <a:pt x="268" y="233"/>
                  </a:cubicBezTo>
                  <a:cubicBezTo>
                    <a:pt x="268" y="236"/>
                    <a:pt x="266" y="239"/>
                    <a:pt x="261" y="240"/>
                  </a:cubicBezTo>
                  <a:cubicBezTo>
                    <a:pt x="255" y="241"/>
                    <a:pt x="246" y="235"/>
                    <a:pt x="240" y="234"/>
                  </a:cubicBezTo>
                  <a:cubicBezTo>
                    <a:pt x="231" y="231"/>
                    <a:pt x="222" y="229"/>
                    <a:pt x="212" y="229"/>
                  </a:cubicBezTo>
                  <a:cubicBezTo>
                    <a:pt x="173" y="227"/>
                    <a:pt x="145" y="247"/>
                    <a:pt x="127" y="279"/>
                  </a:cubicBezTo>
                  <a:cubicBezTo>
                    <a:pt x="144" y="282"/>
                    <a:pt x="159" y="281"/>
                    <a:pt x="174" y="275"/>
                  </a:cubicBezTo>
                  <a:cubicBezTo>
                    <a:pt x="176" y="275"/>
                    <a:pt x="178" y="277"/>
                    <a:pt x="177" y="279"/>
                  </a:cubicBezTo>
                  <a:cubicBezTo>
                    <a:pt x="176" y="280"/>
                    <a:pt x="176" y="280"/>
                    <a:pt x="175" y="281"/>
                  </a:cubicBezTo>
                  <a:close/>
                  <a:moveTo>
                    <a:pt x="14" y="93"/>
                  </a:moveTo>
                  <a:cubicBezTo>
                    <a:pt x="19" y="107"/>
                    <a:pt x="25" y="120"/>
                    <a:pt x="36" y="130"/>
                  </a:cubicBezTo>
                  <a:cubicBezTo>
                    <a:pt x="46" y="140"/>
                    <a:pt x="58" y="142"/>
                    <a:pt x="70" y="148"/>
                  </a:cubicBezTo>
                  <a:cubicBezTo>
                    <a:pt x="70" y="147"/>
                    <a:pt x="70" y="146"/>
                    <a:pt x="71" y="145"/>
                  </a:cubicBezTo>
                  <a:cubicBezTo>
                    <a:pt x="96" y="128"/>
                    <a:pt x="104" y="96"/>
                    <a:pt x="101" y="68"/>
                  </a:cubicBezTo>
                  <a:cubicBezTo>
                    <a:pt x="99" y="38"/>
                    <a:pt x="76" y="4"/>
                    <a:pt x="41" y="11"/>
                  </a:cubicBezTo>
                  <a:cubicBezTo>
                    <a:pt x="3" y="18"/>
                    <a:pt x="6" y="66"/>
                    <a:pt x="14" y="93"/>
                  </a:cubicBezTo>
                  <a:close/>
                  <a:moveTo>
                    <a:pt x="38" y="449"/>
                  </a:moveTo>
                  <a:cubicBezTo>
                    <a:pt x="34" y="454"/>
                    <a:pt x="29" y="461"/>
                    <a:pt x="34" y="468"/>
                  </a:cubicBezTo>
                  <a:cubicBezTo>
                    <a:pt x="38" y="474"/>
                    <a:pt x="40" y="464"/>
                    <a:pt x="40" y="461"/>
                  </a:cubicBezTo>
                  <a:cubicBezTo>
                    <a:pt x="40" y="457"/>
                    <a:pt x="39" y="453"/>
                    <a:pt x="38" y="449"/>
                  </a:cubicBezTo>
                  <a:close/>
                  <a:moveTo>
                    <a:pt x="71" y="149"/>
                  </a:moveTo>
                  <a:cubicBezTo>
                    <a:pt x="57" y="153"/>
                    <a:pt x="42" y="143"/>
                    <a:pt x="32" y="134"/>
                  </a:cubicBezTo>
                  <a:cubicBezTo>
                    <a:pt x="18" y="121"/>
                    <a:pt x="11" y="103"/>
                    <a:pt x="6" y="85"/>
                  </a:cubicBezTo>
                  <a:cubicBezTo>
                    <a:pt x="0" y="55"/>
                    <a:pt x="3" y="11"/>
                    <a:pt x="42" y="5"/>
                  </a:cubicBezTo>
                  <a:cubicBezTo>
                    <a:pt x="75" y="0"/>
                    <a:pt x="100" y="28"/>
                    <a:pt x="105" y="58"/>
                  </a:cubicBezTo>
                  <a:cubicBezTo>
                    <a:pt x="112" y="91"/>
                    <a:pt x="103" y="129"/>
                    <a:pt x="74" y="149"/>
                  </a:cubicBezTo>
                  <a:cubicBezTo>
                    <a:pt x="90" y="202"/>
                    <a:pt x="96" y="261"/>
                    <a:pt x="89" y="316"/>
                  </a:cubicBezTo>
                  <a:cubicBezTo>
                    <a:pt x="91" y="316"/>
                    <a:pt x="92" y="316"/>
                    <a:pt x="93" y="316"/>
                  </a:cubicBezTo>
                  <a:cubicBezTo>
                    <a:pt x="94" y="316"/>
                    <a:pt x="94" y="316"/>
                    <a:pt x="94" y="316"/>
                  </a:cubicBezTo>
                  <a:cubicBezTo>
                    <a:pt x="94" y="316"/>
                    <a:pt x="94" y="316"/>
                    <a:pt x="94" y="316"/>
                  </a:cubicBezTo>
                  <a:cubicBezTo>
                    <a:pt x="94" y="316"/>
                    <a:pt x="94" y="316"/>
                    <a:pt x="94" y="317"/>
                  </a:cubicBezTo>
                  <a:cubicBezTo>
                    <a:pt x="100" y="319"/>
                    <a:pt x="102" y="326"/>
                    <a:pt x="99" y="332"/>
                  </a:cubicBezTo>
                  <a:cubicBezTo>
                    <a:pt x="98" y="334"/>
                    <a:pt x="95" y="335"/>
                    <a:pt x="93" y="336"/>
                  </a:cubicBezTo>
                  <a:cubicBezTo>
                    <a:pt x="106" y="357"/>
                    <a:pt x="122" y="367"/>
                    <a:pt x="147" y="369"/>
                  </a:cubicBezTo>
                  <a:cubicBezTo>
                    <a:pt x="149" y="366"/>
                    <a:pt x="150" y="364"/>
                    <a:pt x="152" y="361"/>
                  </a:cubicBezTo>
                  <a:cubicBezTo>
                    <a:pt x="146" y="357"/>
                    <a:pt x="141" y="353"/>
                    <a:pt x="137" y="347"/>
                  </a:cubicBezTo>
                  <a:cubicBezTo>
                    <a:pt x="129" y="337"/>
                    <a:pt x="126" y="326"/>
                    <a:pt x="126" y="314"/>
                  </a:cubicBezTo>
                  <a:cubicBezTo>
                    <a:pt x="121" y="315"/>
                    <a:pt x="116" y="309"/>
                    <a:pt x="117" y="304"/>
                  </a:cubicBezTo>
                  <a:cubicBezTo>
                    <a:pt x="118" y="299"/>
                    <a:pt x="124" y="293"/>
                    <a:pt x="129" y="294"/>
                  </a:cubicBezTo>
                  <a:cubicBezTo>
                    <a:pt x="130" y="290"/>
                    <a:pt x="132" y="287"/>
                    <a:pt x="133" y="283"/>
                  </a:cubicBezTo>
                  <a:cubicBezTo>
                    <a:pt x="131" y="282"/>
                    <a:pt x="129" y="282"/>
                    <a:pt x="126" y="281"/>
                  </a:cubicBezTo>
                  <a:cubicBezTo>
                    <a:pt x="126" y="281"/>
                    <a:pt x="126" y="281"/>
                    <a:pt x="126" y="282"/>
                  </a:cubicBezTo>
                  <a:cubicBezTo>
                    <a:pt x="125" y="283"/>
                    <a:pt x="124" y="282"/>
                    <a:pt x="124" y="281"/>
                  </a:cubicBezTo>
                  <a:cubicBezTo>
                    <a:pt x="124" y="281"/>
                    <a:pt x="125" y="280"/>
                    <a:pt x="125" y="280"/>
                  </a:cubicBezTo>
                  <a:cubicBezTo>
                    <a:pt x="125" y="280"/>
                    <a:pt x="125" y="279"/>
                    <a:pt x="125" y="279"/>
                  </a:cubicBezTo>
                  <a:cubicBezTo>
                    <a:pt x="130" y="257"/>
                    <a:pt x="151" y="239"/>
                    <a:pt x="172" y="230"/>
                  </a:cubicBezTo>
                  <a:cubicBezTo>
                    <a:pt x="185" y="225"/>
                    <a:pt x="198" y="223"/>
                    <a:pt x="212" y="223"/>
                  </a:cubicBezTo>
                  <a:cubicBezTo>
                    <a:pt x="218" y="224"/>
                    <a:pt x="225" y="225"/>
                    <a:pt x="231" y="226"/>
                  </a:cubicBezTo>
                  <a:cubicBezTo>
                    <a:pt x="235" y="227"/>
                    <a:pt x="264" y="236"/>
                    <a:pt x="264" y="230"/>
                  </a:cubicBezTo>
                  <a:cubicBezTo>
                    <a:pt x="263" y="228"/>
                    <a:pt x="265" y="227"/>
                    <a:pt x="266" y="228"/>
                  </a:cubicBezTo>
                  <a:cubicBezTo>
                    <a:pt x="267" y="227"/>
                    <a:pt x="268" y="227"/>
                    <a:pt x="268" y="228"/>
                  </a:cubicBezTo>
                  <a:cubicBezTo>
                    <a:pt x="272" y="232"/>
                    <a:pt x="275" y="238"/>
                    <a:pt x="276" y="243"/>
                  </a:cubicBezTo>
                  <a:cubicBezTo>
                    <a:pt x="283" y="242"/>
                    <a:pt x="290" y="246"/>
                    <a:pt x="294" y="252"/>
                  </a:cubicBezTo>
                  <a:cubicBezTo>
                    <a:pt x="295" y="253"/>
                    <a:pt x="295" y="255"/>
                    <a:pt x="294" y="255"/>
                  </a:cubicBezTo>
                  <a:cubicBezTo>
                    <a:pt x="294" y="255"/>
                    <a:pt x="294" y="256"/>
                    <a:pt x="295" y="256"/>
                  </a:cubicBezTo>
                  <a:cubicBezTo>
                    <a:pt x="296" y="256"/>
                    <a:pt x="295" y="258"/>
                    <a:pt x="294" y="257"/>
                  </a:cubicBezTo>
                  <a:cubicBezTo>
                    <a:pt x="284" y="255"/>
                    <a:pt x="295" y="276"/>
                    <a:pt x="295" y="278"/>
                  </a:cubicBezTo>
                  <a:cubicBezTo>
                    <a:pt x="297" y="282"/>
                    <a:pt x="299" y="287"/>
                    <a:pt x="300" y="291"/>
                  </a:cubicBezTo>
                  <a:cubicBezTo>
                    <a:pt x="302" y="300"/>
                    <a:pt x="303" y="310"/>
                    <a:pt x="301" y="319"/>
                  </a:cubicBezTo>
                  <a:cubicBezTo>
                    <a:pt x="301" y="321"/>
                    <a:pt x="298" y="322"/>
                    <a:pt x="297" y="320"/>
                  </a:cubicBezTo>
                  <a:cubicBezTo>
                    <a:pt x="294" y="319"/>
                    <a:pt x="291" y="318"/>
                    <a:pt x="289" y="317"/>
                  </a:cubicBezTo>
                  <a:cubicBezTo>
                    <a:pt x="287" y="322"/>
                    <a:pt x="285" y="327"/>
                    <a:pt x="283" y="333"/>
                  </a:cubicBezTo>
                  <a:cubicBezTo>
                    <a:pt x="290" y="332"/>
                    <a:pt x="296" y="340"/>
                    <a:pt x="293" y="346"/>
                  </a:cubicBezTo>
                  <a:cubicBezTo>
                    <a:pt x="292" y="349"/>
                    <a:pt x="289" y="351"/>
                    <a:pt x="286" y="352"/>
                  </a:cubicBezTo>
                  <a:cubicBezTo>
                    <a:pt x="283" y="352"/>
                    <a:pt x="278" y="352"/>
                    <a:pt x="276" y="350"/>
                  </a:cubicBezTo>
                  <a:cubicBezTo>
                    <a:pt x="271" y="359"/>
                    <a:pt x="264" y="367"/>
                    <a:pt x="255" y="374"/>
                  </a:cubicBezTo>
                  <a:cubicBezTo>
                    <a:pt x="248" y="379"/>
                    <a:pt x="241" y="381"/>
                    <a:pt x="233" y="382"/>
                  </a:cubicBezTo>
                  <a:cubicBezTo>
                    <a:pt x="234" y="387"/>
                    <a:pt x="234" y="392"/>
                    <a:pt x="235" y="398"/>
                  </a:cubicBezTo>
                  <a:cubicBezTo>
                    <a:pt x="253" y="401"/>
                    <a:pt x="268" y="396"/>
                    <a:pt x="284" y="385"/>
                  </a:cubicBezTo>
                  <a:cubicBezTo>
                    <a:pt x="283" y="381"/>
                    <a:pt x="286" y="375"/>
                    <a:pt x="291" y="373"/>
                  </a:cubicBezTo>
                  <a:cubicBezTo>
                    <a:pt x="297" y="371"/>
                    <a:pt x="304" y="374"/>
                    <a:pt x="306" y="380"/>
                  </a:cubicBezTo>
                  <a:cubicBezTo>
                    <a:pt x="307" y="387"/>
                    <a:pt x="304" y="393"/>
                    <a:pt x="297" y="394"/>
                  </a:cubicBezTo>
                  <a:cubicBezTo>
                    <a:pt x="294" y="395"/>
                    <a:pt x="287" y="393"/>
                    <a:pt x="286" y="389"/>
                  </a:cubicBezTo>
                  <a:cubicBezTo>
                    <a:pt x="273" y="402"/>
                    <a:pt x="252" y="406"/>
                    <a:pt x="235" y="401"/>
                  </a:cubicBezTo>
                  <a:cubicBezTo>
                    <a:pt x="236" y="434"/>
                    <a:pt x="227" y="474"/>
                    <a:pt x="199" y="491"/>
                  </a:cubicBezTo>
                  <a:cubicBezTo>
                    <a:pt x="199" y="493"/>
                    <a:pt x="198" y="495"/>
                    <a:pt x="196" y="494"/>
                  </a:cubicBezTo>
                  <a:cubicBezTo>
                    <a:pt x="191" y="493"/>
                    <a:pt x="187" y="491"/>
                    <a:pt x="182" y="490"/>
                  </a:cubicBezTo>
                  <a:cubicBezTo>
                    <a:pt x="178" y="498"/>
                    <a:pt x="173" y="506"/>
                    <a:pt x="169" y="514"/>
                  </a:cubicBezTo>
                  <a:cubicBezTo>
                    <a:pt x="167" y="517"/>
                    <a:pt x="166" y="522"/>
                    <a:pt x="162" y="522"/>
                  </a:cubicBezTo>
                  <a:cubicBezTo>
                    <a:pt x="158" y="523"/>
                    <a:pt x="154" y="518"/>
                    <a:pt x="152" y="515"/>
                  </a:cubicBezTo>
                  <a:cubicBezTo>
                    <a:pt x="150" y="514"/>
                    <a:pt x="148" y="512"/>
                    <a:pt x="147" y="511"/>
                  </a:cubicBezTo>
                  <a:cubicBezTo>
                    <a:pt x="144" y="517"/>
                    <a:pt x="138" y="520"/>
                    <a:pt x="131" y="522"/>
                  </a:cubicBezTo>
                  <a:cubicBezTo>
                    <a:pt x="119" y="526"/>
                    <a:pt x="103" y="528"/>
                    <a:pt x="90" y="527"/>
                  </a:cubicBezTo>
                  <a:cubicBezTo>
                    <a:pt x="92" y="530"/>
                    <a:pt x="94" y="532"/>
                    <a:pt x="96" y="535"/>
                  </a:cubicBezTo>
                  <a:cubicBezTo>
                    <a:pt x="98" y="537"/>
                    <a:pt x="100" y="540"/>
                    <a:pt x="100" y="543"/>
                  </a:cubicBezTo>
                  <a:cubicBezTo>
                    <a:pt x="99" y="548"/>
                    <a:pt x="92" y="551"/>
                    <a:pt x="87" y="549"/>
                  </a:cubicBezTo>
                  <a:cubicBezTo>
                    <a:pt x="77" y="546"/>
                    <a:pt x="75" y="532"/>
                    <a:pt x="81" y="524"/>
                  </a:cubicBezTo>
                  <a:cubicBezTo>
                    <a:pt x="81" y="524"/>
                    <a:pt x="81" y="523"/>
                    <a:pt x="82" y="523"/>
                  </a:cubicBezTo>
                  <a:cubicBezTo>
                    <a:pt x="82" y="522"/>
                    <a:pt x="83" y="522"/>
                    <a:pt x="84" y="521"/>
                  </a:cubicBezTo>
                  <a:cubicBezTo>
                    <a:pt x="84" y="521"/>
                    <a:pt x="85" y="521"/>
                    <a:pt x="85" y="522"/>
                  </a:cubicBezTo>
                  <a:cubicBezTo>
                    <a:pt x="105" y="520"/>
                    <a:pt x="129" y="524"/>
                    <a:pt x="143" y="509"/>
                  </a:cubicBezTo>
                  <a:cubicBezTo>
                    <a:pt x="139" y="505"/>
                    <a:pt x="134" y="502"/>
                    <a:pt x="130" y="499"/>
                  </a:cubicBezTo>
                  <a:cubicBezTo>
                    <a:pt x="128" y="498"/>
                    <a:pt x="128" y="496"/>
                    <a:pt x="129" y="495"/>
                  </a:cubicBezTo>
                  <a:cubicBezTo>
                    <a:pt x="136" y="488"/>
                    <a:pt x="142" y="480"/>
                    <a:pt x="149" y="473"/>
                  </a:cubicBezTo>
                  <a:cubicBezTo>
                    <a:pt x="140" y="467"/>
                    <a:pt x="132" y="461"/>
                    <a:pt x="124" y="454"/>
                  </a:cubicBezTo>
                  <a:cubicBezTo>
                    <a:pt x="115" y="447"/>
                    <a:pt x="107" y="439"/>
                    <a:pt x="100" y="430"/>
                  </a:cubicBezTo>
                  <a:cubicBezTo>
                    <a:pt x="96" y="433"/>
                    <a:pt x="92" y="435"/>
                    <a:pt x="87" y="438"/>
                  </a:cubicBezTo>
                  <a:cubicBezTo>
                    <a:pt x="81" y="441"/>
                    <a:pt x="81" y="444"/>
                    <a:pt x="85" y="450"/>
                  </a:cubicBezTo>
                  <a:cubicBezTo>
                    <a:pt x="86" y="451"/>
                    <a:pt x="87" y="452"/>
                    <a:pt x="87" y="453"/>
                  </a:cubicBezTo>
                  <a:cubicBezTo>
                    <a:pt x="88" y="452"/>
                    <a:pt x="90" y="452"/>
                    <a:pt x="90" y="454"/>
                  </a:cubicBezTo>
                  <a:cubicBezTo>
                    <a:pt x="90" y="454"/>
                    <a:pt x="90" y="455"/>
                    <a:pt x="90" y="455"/>
                  </a:cubicBezTo>
                  <a:cubicBezTo>
                    <a:pt x="95" y="462"/>
                    <a:pt x="100" y="469"/>
                    <a:pt x="106" y="476"/>
                  </a:cubicBezTo>
                  <a:cubicBezTo>
                    <a:pt x="111" y="468"/>
                    <a:pt x="115" y="461"/>
                    <a:pt x="121" y="454"/>
                  </a:cubicBezTo>
                  <a:cubicBezTo>
                    <a:pt x="122" y="454"/>
                    <a:pt x="123" y="454"/>
                    <a:pt x="124" y="454"/>
                  </a:cubicBezTo>
                  <a:cubicBezTo>
                    <a:pt x="124" y="455"/>
                    <a:pt x="125" y="456"/>
                    <a:pt x="124" y="457"/>
                  </a:cubicBezTo>
                  <a:cubicBezTo>
                    <a:pt x="120" y="466"/>
                    <a:pt x="114" y="474"/>
                    <a:pt x="108" y="482"/>
                  </a:cubicBezTo>
                  <a:cubicBezTo>
                    <a:pt x="107" y="483"/>
                    <a:pt x="105" y="484"/>
                    <a:pt x="104" y="482"/>
                  </a:cubicBezTo>
                  <a:cubicBezTo>
                    <a:pt x="98" y="475"/>
                    <a:pt x="93" y="469"/>
                    <a:pt x="88" y="462"/>
                  </a:cubicBezTo>
                  <a:cubicBezTo>
                    <a:pt x="87" y="461"/>
                    <a:pt x="86" y="460"/>
                    <a:pt x="85" y="459"/>
                  </a:cubicBezTo>
                  <a:cubicBezTo>
                    <a:pt x="81" y="462"/>
                    <a:pt x="73" y="462"/>
                    <a:pt x="69" y="462"/>
                  </a:cubicBezTo>
                  <a:cubicBezTo>
                    <a:pt x="60" y="462"/>
                    <a:pt x="51" y="459"/>
                    <a:pt x="44" y="453"/>
                  </a:cubicBezTo>
                  <a:cubicBezTo>
                    <a:pt x="45" y="463"/>
                    <a:pt x="44" y="479"/>
                    <a:pt x="34" y="474"/>
                  </a:cubicBezTo>
                  <a:cubicBezTo>
                    <a:pt x="29" y="472"/>
                    <a:pt x="27" y="466"/>
                    <a:pt x="28" y="461"/>
                  </a:cubicBezTo>
                  <a:cubicBezTo>
                    <a:pt x="28" y="454"/>
                    <a:pt x="33" y="448"/>
                    <a:pt x="38" y="444"/>
                  </a:cubicBezTo>
                  <a:cubicBezTo>
                    <a:pt x="40" y="443"/>
                    <a:pt x="41" y="445"/>
                    <a:pt x="41" y="446"/>
                  </a:cubicBezTo>
                  <a:cubicBezTo>
                    <a:pt x="41" y="446"/>
                    <a:pt x="41" y="446"/>
                    <a:pt x="42" y="446"/>
                  </a:cubicBezTo>
                  <a:cubicBezTo>
                    <a:pt x="48" y="451"/>
                    <a:pt x="55" y="455"/>
                    <a:pt x="63" y="457"/>
                  </a:cubicBezTo>
                  <a:cubicBezTo>
                    <a:pt x="66" y="457"/>
                    <a:pt x="77" y="459"/>
                    <a:pt x="83" y="457"/>
                  </a:cubicBezTo>
                  <a:cubicBezTo>
                    <a:pt x="79" y="452"/>
                    <a:pt x="75" y="447"/>
                    <a:pt x="74" y="442"/>
                  </a:cubicBezTo>
                  <a:cubicBezTo>
                    <a:pt x="73" y="441"/>
                    <a:pt x="74" y="440"/>
                    <a:pt x="74" y="440"/>
                  </a:cubicBezTo>
                  <a:cubicBezTo>
                    <a:pt x="81" y="434"/>
                    <a:pt x="90" y="431"/>
                    <a:pt x="98" y="428"/>
                  </a:cubicBezTo>
                  <a:cubicBezTo>
                    <a:pt x="96" y="425"/>
                    <a:pt x="93" y="422"/>
                    <a:pt x="91" y="419"/>
                  </a:cubicBezTo>
                  <a:cubicBezTo>
                    <a:pt x="90" y="417"/>
                    <a:pt x="91" y="415"/>
                    <a:pt x="93" y="415"/>
                  </a:cubicBezTo>
                  <a:cubicBezTo>
                    <a:pt x="116" y="407"/>
                    <a:pt x="133" y="392"/>
                    <a:pt x="146" y="372"/>
                  </a:cubicBezTo>
                  <a:cubicBezTo>
                    <a:pt x="121" y="375"/>
                    <a:pt x="96" y="359"/>
                    <a:pt x="89" y="336"/>
                  </a:cubicBezTo>
                  <a:cubicBezTo>
                    <a:pt x="89" y="336"/>
                    <a:pt x="89" y="335"/>
                    <a:pt x="89" y="335"/>
                  </a:cubicBezTo>
                  <a:cubicBezTo>
                    <a:pt x="89" y="335"/>
                    <a:pt x="89" y="335"/>
                    <a:pt x="88" y="335"/>
                  </a:cubicBezTo>
                  <a:cubicBezTo>
                    <a:pt x="88" y="336"/>
                    <a:pt x="88" y="336"/>
                    <a:pt x="87" y="336"/>
                  </a:cubicBezTo>
                  <a:cubicBezTo>
                    <a:pt x="80" y="336"/>
                    <a:pt x="77" y="327"/>
                    <a:pt x="79" y="322"/>
                  </a:cubicBezTo>
                  <a:cubicBezTo>
                    <a:pt x="81" y="319"/>
                    <a:pt x="83" y="317"/>
                    <a:pt x="86" y="316"/>
                  </a:cubicBezTo>
                  <a:cubicBezTo>
                    <a:pt x="87" y="289"/>
                    <a:pt x="88" y="262"/>
                    <a:pt x="85" y="235"/>
                  </a:cubicBezTo>
                  <a:cubicBezTo>
                    <a:pt x="83" y="206"/>
                    <a:pt x="77" y="178"/>
                    <a:pt x="71" y="149"/>
                  </a:cubicBezTo>
                  <a:cubicBezTo>
                    <a:pt x="71" y="149"/>
                    <a:pt x="71" y="149"/>
                    <a:pt x="71" y="1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185"/>
            <p:cNvSpPr/>
            <p:nvPr/>
          </p:nvSpPr>
          <p:spPr bwMode="auto">
            <a:xfrm>
              <a:off x="4016" y="884"/>
              <a:ext cx="253" cy="129"/>
            </a:xfrm>
            <a:custGeom>
              <a:avLst/>
              <a:gdLst>
                <a:gd name="T0" fmla="*/ 101 w 106"/>
                <a:gd name="T1" fmla="*/ 26 h 54"/>
                <a:gd name="T2" fmla="*/ 48 w 106"/>
                <a:gd name="T3" fmla="*/ 41 h 54"/>
                <a:gd name="T4" fmla="*/ 5 w 106"/>
                <a:gd name="T5" fmla="*/ 2 h 54"/>
                <a:gd name="T6" fmla="*/ 2 w 106"/>
                <a:gd name="T7" fmla="*/ 2 h 54"/>
                <a:gd name="T8" fmla="*/ 47 w 106"/>
                <a:gd name="T9" fmla="*/ 45 h 54"/>
                <a:gd name="T10" fmla="*/ 106 w 106"/>
                <a:gd name="T11" fmla="*/ 27 h 54"/>
                <a:gd name="T12" fmla="*/ 101 w 106"/>
                <a:gd name="T13" fmla="*/ 2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54">
                  <a:moveTo>
                    <a:pt x="101" y="26"/>
                  </a:moveTo>
                  <a:cubicBezTo>
                    <a:pt x="98" y="47"/>
                    <a:pt x="63" y="43"/>
                    <a:pt x="48" y="41"/>
                  </a:cubicBezTo>
                  <a:cubicBezTo>
                    <a:pt x="27" y="38"/>
                    <a:pt x="6" y="26"/>
                    <a:pt x="5" y="2"/>
                  </a:cubicBezTo>
                  <a:cubicBezTo>
                    <a:pt x="5" y="0"/>
                    <a:pt x="2" y="0"/>
                    <a:pt x="2" y="2"/>
                  </a:cubicBezTo>
                  <a:cubicBezTo>
                    <a:pt x="0" y="28"/>
                    <a:pt x="24" y="42"/>
                    <a:pt x="47" y="45"/>
                  </a:cubicBezTo>
                  <a:cubicBezTo>
                    <a:pt x="64" y="48"/>
                    <a:pt x="106" y="54"/>
                    <a:pt x="106" y="27"/>
                  </a:cubicBezTo>
                  <a:cubicBezTo>
                    <a:pt x="106" y="24"/>
                    <a:pt x="102" y="24"/>
                    <a:pt x="101" y="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186"/>
            <p:cNvSpPr/>
            <p:nvPr/>
          </p:nvSpPr>
          <p:spPr bwMode="auto">
            <a:xfrm>
              <a:off x="4133" y="891"/>
              <a:ext cx="29" cy="38"/>
            </a:xfrm>
            <a:custGeom>
              <a:avLst/>
              <a:gdLst>
                <a:gd name="T0" fmla="*/ 11 w 12"/>
                <a:gd name="T1" fmla="*/ 5 h 16"/>
                <a:gd name="T2" fmla="*/ 7 w 12"/>
                <a:gd name="T3" fmla="*/ 1 h 16"/>
                <a:gd name="T4" fmla="*/ 4 w 12"/>
                <a:gd name="T5" fmla="*/ 1 h 16"/>
                <a:gd name="T6" fmla="*/ 1 w 12"/>
                <a:gd name="T7" fmla="*/ 2 h 16"/>
                <a:gd name="T8" fmla="*/ 2 w 12"/>
                <a:gd name="T9" fmla="*/ 3 h 16"/>
                <a:gd name="T10" fmla="*/ 3 w 12"/>
                <a:gd name="T11" fmla="*/ 4 h 16"/>
                <a:gd name="T12" fmla="*/ 5 w 12"/>
                <a:gd name="T13" fmla="*/ 4 h 16"/>
                <a:gd name="T14" fmla="*/ 7 w 12"/>
                <a:gd name="T15" fmla="*/ 6 h 16"/>
                <a:gd name="T16" fmla="*/ 5 w 12"/>
                <a:gd name="T17" fmla="*/ 11 h 16"/>
                <a:gd name="T18" fmla="*/ 7 w 12"/>
                <a:gd name="T19" fmla="*/ 15 h 16"/>
                <a:gd name="T20" fmla="*/ 11 w 12"/>
                <a:gd name="T21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16">
                  <a:moveTo>
                    <a:pt x="11" y="5"/>
                  </a:moveTo>
                  <a:cubicBezTo>
                    <a:pt x="10" y="3"/>
                    <a:pt x="9" y="2"/>
                    <a:pt x="7" y="1"/>
                  </a:cubicBezTo>
                  <a:cubicBezTo>
                    <a:pt x="6" y="1"/>
                    <a:pt x="5" y="1"/>
                    <a:pt x="4" y="1"/>
                  </a:cubicBezTo>
                  <a:cubicBezTo>
                    <a:pt x="3" y="0"/>
                    <a:pt x="2" y="1"/>
                    <a:pt x="1" y="2"/>
                  </a:cubicBezTo>
                  <a:cubicBezTo>
                    <a:pt x="0" y="2"/>
                    <a:pt x="1" y="4"/>
                    <a:pt x="2" y="3"/>
                  </a:cubicBezTo>
                  <a:cubicBezTo>
                    <a:pt x="2" y="3"/>
                    <a:pt x="3" y="4"/>
                    <a:pt x="3" y="4"/>
                  </a:cubicBezTo>
                  <a:cubicBezTo>
                    <a:pt x="4" y="4"/>
                    <a:pt x="4" y="4"/>
                    <a:pt x="5" y="4"/>
                  </a:cubicBezTo>
                  <a:cubicBezTo>
                    <a:pt x="6" y="5"/>
                    <a:pt x="7" y="5"/>
                    <a:pt x="7" y="6"/>
                  </a:cubicBezTo>
                  <a:cubicBezTo>
                    <a:pt x="8" y="8"/>
                    <a:pt x="6" y="10"/>
                    <a:pt x="5" y="11"/>
                  </a:cubicBezTo>
                  <a:cubicBezTo>
                    <a:pt x="2" y="13"/>
                    <a:pt x="4" y="16"/>
                    <a:pt x="7" y="15"/>
                  </a:cubicBezTo>
                  <a:cubicBezTo>
                    <a:pt x="11" y="14"/>
                    <a:pt x="12" y="9"/>
                    <a:pt x="11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187"/>
            <p:cNvSpPr/>
            <p:nvPr/>
          </p:nvSpPr>
          <p:spPr bwMode="auto">
            <a:xfrm>
              <a:off x="4067" y="839"/>
              <a:ext cx="30" cy="31"/>
            </a:xfrm>
            <a:custGeom>
              <a:avLst/>
              <a:gdLst>
                <a:gd name="T0" fmla="*/ 12 w 13"/>
                <a:gd name="T1" fmla="*/ 3 h 13"/>
                <a:gd name="T2" fmla="*/ 5 w 13"/>
                <a:gd name="T3" fmla="*/ 0 h 13"/>
                <a:gd name="T4" fmla="*/ 0 w 13"/>
                <a:gd name="T5" fmla="*/ 5 h 13"/>
                <a:gd name="T6" fmla="*/ 4 w 13"/>
                <a:gd name="T7" fmla="*/ 11 h 13"/>
                <a:gd name="T8" fmla="*/ 5 w 13"/>
                <a:gd name="T9" fmla="*/ 11 h 13"/>
                <a:gd name="T10" fmla="*/ 6 w 13"/>
                <a:gd name="T11" fmla="*/ 12 h 13"/>
                <a:gd name="T12" fmla="*/ 9 w 13"/>
                <a:gd name="T13" fmla="*/ 12 h 13"/>
                <a:gd name="T14" fmla="*/ 12 w 13"/>
                <a:gd name="T15" fmla="*/ 7 h 13"/>
                <a:gd name="T16" fmla="*/ 12 w 13"/>
                <a:gd name="T17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3">
                  <a:moveTo>
                    <a:pt x="12" y="3"/>
                  </a:moveTo>
                  <a:cubicBezTo>
                    <a:pt x="10" y="1"/>
                    <a:pt x="8" y="0"/>
                    <a:pt x="5" y="0"/>
                  </a:cubicBezTo>
                  <a:cubicBezTo>
                    <a:pt x="2" y="1"/>
                    <a:pt x="1" y="3"/>
                    <a:pt x="0" y="5"/>
                  </a:cubicBezTo>
                  <a:cubicBezTo>
                    <a:pt x="0" y="8"/>
                    <a:pt x="1" y="12"/>
                    <a:pt x="4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2"/>
                    <a:pt x="6" y="12"/>
                    <a:pt x="6" y="12"/>
                  </a:cubicBezTo>
                  <a:cubicBezTo>
                    <a:pt x="7" y="13"/>
                    <a:pt x="9" y="13"/>
                    <a:pt x="9" y="12"/>
                  </a:cubicBezTo>
                  <a:cubicBezTo>
                    <a:pt x="10" y="10"/>
                    <a:pt x="11" y="9"/>
                    <a:pt x="12" y="7"/>
                  </a:cubicBezTo>
                  <a:cubicBezTo>
                    <a:pt x="13" y="6"/>
                    <a:pt x="13" y="5"/>
                    <a:pt x="1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Freeform 188"/>
            <p:cNvSpPr/>
            <p:nvPr/>
          </p:nvSpPr>
          <p:spPr bwMode="auto">
            <a:xfrm>
              <a:off x="4236" y="856"/>
              <a:ext cx="35" cy="38"/>
            </a:xfrm>
            <a:custGeom>
              <a:avLst/>
              <a:gdLst>
                <a:gd name="T0" fmla="*/ 9 w 15"/>
                <a:gd name="T1" fmla="*/ 1 h 16"/>
                <a:gd name="T2" fmla="*/ 4 w 15"/>
                <a:gd name="T3" fmla="*/ 4 h 16"/>
                <a:gd name="T4" fmla="*/ 2 w 15"/>
                <a:gd name="T5" fmla="*/ 5 h 16"/>
                <a:gd name="T6" fmla="*/ 6 w 15"/>
                <a:gd name="T7" fmla="*/ 14 h 16"/>
                <a:gd name="T8" fmla="*/ 15 w 15"/>
                <a:gd name="T9" fmla="*/ 9 h 16"/>
                <a:gd name="T10" fmla="*/ 9 w 15"/>
                <a:gd name="T11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6">
                  <a:moveTo>
                    <a:pt x="9" y="1"/>
                  </a:moveTo>
                  <a:cubicBezTo>
                    <a:pt x="7" y="0"/>
                    <a:pt x="5" y="2"/>
                    <a:pt x="4" y="4"/>
                  </a:cubicBezTo>
                  <a:cubicBezTo>
                    <a:pt x="4" y="4"/>
                    <a:pt x="3" y="4"/>
                    <a:pt x="2" y="5"/>
                  </a:cubicBezTo>
                  <a:cubicBezTo>
                    <a:pt x="0" y="8"/>
                    <a:pt x="2" y="13"/>
                    <a:pt x="6" y="14"/>
                  </a:cubicBezTo>
                  <a:cubicBezTo>
                    <a:pt x="10" y="16"/>
                    <a:pt x="14" y="13"/>
                    <a:pt x="15" y="9"/>
                  </a:cubicBezTo>
                  <a:cubicBezTo>
                    <a:pt x="15" y="5"/>
                    <a:pt x="13" y="1"/>
                    <a:pt x="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2" name="图片 1" descr="C:\Users\Administrator\Desktop\图片3.png图片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827100" y="4689137"/>
            <a:ext cx="1836420" cy="2487295"/>
          </a:xfrm>
          <a:prstGeom prst="rect">
            <a:avLst/>
          </a:prstGeom>
        </p:spPr>
      </p:pic>
      <p:grpSp>
        <p:nvGrpSpPr>
          <p:cNvPr id="1138" name="组合 1137"/>
          <p:cNvGrpSpPr/>
          <p:nvPr/>
        </p:nvGrpSpPr>
        <p:grpSpPr>
          <a:xfrm>
            <a:off x="343853" y="3290722"/>
            <a:ext cx="867784" cy="763858"/>
            <a:chOff x="4092576" y="2503488"/>
            <a:chExt cx="1060450" cy="933450"/>
          </a:xfrm>
        </p:grpSpPr>
        <p:sp>
          <p:nvSpPr>
            <p:cNvPr id="1132" name="Freeform 162"/>
            <p:cNvSpPr/>
            <p:nvPr/>
          </p:nvSpPr>
          <p:spPr bwMode="auto">
            <a:xfrm>
              <a:off x="4135439" y="2530476"/>
              <a:ext cx="995363" cy="879475"/>
            </a:xfrm>
            <a:custGeom>
              <a:avLst/>
              <a:gdLst>
                <a:gd name="T0" fmla="*/ 231 w 263"/>
                <a:gd name="T1" fmla="*/ 128 h 233"/>
                <a:gd name="T2" fmla="*/ 239 w 263"/>
                <a:gd name="T3" fmla="*/ 195 h 233"/>
                <a:gd name="T4" fmla="*/ 167 w 263"/>
                <a:gd name="T5" fmla="*/ 196 h 233"/>
                <a:gd name="T6" fmla="*/ 160 w 263"/>
                <a:gd name="T7" fmla="*/ 195 h 233"/>
                <a:gd name="T8" fmla="*/ 105 w 263"/>
                <a:gd name="T9" fmla="*/ 230 h 233"/>
                <a:gd name="T10" fmla="*/ 62 w 263"/>
                <a:gd name="T11" fmla="*/ 181 h 233"/>
                <a:gd name="T12" fmla="*/ 57 w 263"/>
                <a:gd name="T13" fmla="*/ 178 h 233"/>
                <a:gd name="T14" fmla="*/ 27 w 263"/>
                <a:gd name="T15" fmla="*/ 189 h 233"/>
                <a:gd name="T16" fmla="*/ 2 w 263"/>
                <a:gd name="T17" fmla="*/ 164 h 233"/>
                <a:gd name="T18" fmla="*/ 33 w 263"/>
                <a:gd name="T19" fmla="*/ 120 h 233"/>
                <a:gd name="T20" fmla="*/ 33 w 263"/>
                <a:gd name="T21" fmla="*/ 116 h 233"/>
                <a:gd name="T22" fmla="*/ 27 w 263"/>
                <a:gd name="T23" fmla="*/ 72 h 233"/>
                <a:gd name="T24" fmla="*/ 72 w 263"/>
                <a:gd name="T25" fmla="*/ 67 h 233"/>
                <a:gd name="T26" fmla="*/ 72 w 263"/>
                <a:gd name="T27" fmla="*/ 65 h 233"/>
                <a:gd name="T28" fmla="*/ 65 w 263"/>
                <a:gd name="T29" fmla="*/ 62 h 233"/>
                <a:gd name="T30" fmla="*/ 68 w 263"/>
                <a:gd name="T31" fmla="*/ 60 h 233"/>
                <a:gd name="T32" fmla="*/ 168 w 263"/>
                <a:gd name="T33" fmla="*/ 72 h 233"/>
                <a:gd name="T34" fmla="*/ 172 w 263"/>
                <a:gd name="T35" fmla="*/ 74 h 233"/>
                <a:gd name="T36" fmla="*/ 172 w 263"/>
                <a:gd name="T37" fmla="*/ 74 h 233"/>
                <a:gd name="T38" fmla="*/ 176 w 263"/>
                <a:gd name="T39" fmla="*/ 73 h 233"/>
                <a:gd name="T40" fmla="*/ 236 w 263"/>
                <a:gd name="T41" fmla="*/ 56 h 233"/>
                <a:gd name="T42" fmla="*/ 231 w 263"/>
                <a:gd name="T43" fmla="*/ 122 h 233"/>
                <a:gd name="T44" fmla="*/ 231 w 263"/>
                <a:gd name="T45" fmla="*/ 128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63" h="233">
                  <a:moveTo>
                    <a:pt x="231" y="128"/>
                  </a:moveTo>
                  <a:cubicBezTo>
                    <a:pt x="263" y="138"/>
                    <a:pt x="262" y="177"/>
                    <a:pt x="239" y="195"/>
                  </a:cubicBezTo>
                  <a:cubicBezTo>
                    <a:pt x="218" y="212"/>
                    <a:pt x="189" y="210"/>
                    <a:pt x="167" y="196"/>
                  </a:cubicBezTo>
                  <a:cubicBezTo>
                    <a:pt x="167" y="193"/>
                    <a:pt x="162" y="192"/>
                    <a:pt x="160" y="195"/>
                  </a:cubicBezTo>
                  <a:cubicBezTo>
                    <a:pt x="152" y="218"/>
                    <a:pt x="129" y="233"/>
                    <a:pt x="105" y="230"/>
                  </a:cubicBezTo>
                  <a:cubicBezTo>
                    <a:pt x="80" y="226"/>
                    <a:pt x="63" y="204"/>
                    <a:pt x="62" y="181"/>
                  </a:cubicBezTo>
                  <a:cubicBezTo>
                    <a:pt x="62" y="178"/>
                    <a:pt x="59" y="177"/>
                    <a:pt x="57" y="178"/>
                  </a:cubicBezTo>
                  <a:cubicBezTo>
                    <a:pt x="48" y="184"/>
                    <a:pt x="39" y="189"/>
                    <a:pt x="27" y="189"/>
                  </a:cubicBezTo>
                  <a:cubicBezTo>
                    <a:pt x="13" y="189"/>
                    <a:pt x="3" y="178"/>
                    <a:pt x="2" y="164"/>
                  </a:cubicBezTo>
                  <a:cubicBezTo>
                    <a:pt x="0" y="144"/>
                    <a:pt x="16" y="129"/>
                    <a:pt x="33" y="120"/>
                  </a:cubicBezTo>
                  <a:cubicBezTo>
                    <a:pt x="35" y="119"/>
                    <a:pt x="35" y="116"/>
                    <a:pt x="33" y="116"/>
                  </a:cubicBezTo>
                  <a:cubicBezTo>
                    <a:pt x="12" y="109"/>
                    <a:pt x="12" y="84"/>
                    <a:pt x="27" y="72"/>
                  </a:cubicBezTo>
                  <a:cubicBezTo>
                    <a:pt x="40" y="61"/>
                    <a:pt x="56" y="62"/>
                    <a:pt x="72" y="67"/>
                  </a:cubicBezTo>
                  <a:cubicBezTo>
                    <a:pt x="73" y="67"/>
                    <a:pt x="73" y="66"/>
                    <a:pt x="72" y="65"/>
                  </a:cubicBezTo>
                  <a:cubicBezTo>
                    <a:pt x="70" y="64"/>
                    <a:pt x="67" y="63"/>
                    <a:pt x="65" y="62"/>
                  </a:cubicBezTo>
                  <a:cubicBezTo>
                    <a:pt x="66" y="62"/>
                    <a:pt x="68" y="61"/>
                    <a:pt x="68" y="60"/>
                  </a:cubicBezTo>
                  <a:cubicBezTo>
                    <a:pt x="75" y="0"/>
                    <a:pt x="193" y="21"/>
                    <a:pt x="168" y="72"/>
                  </a:cubicBezTo>
                  <a:cubicBezTo>
                    <a:pt x="167" y="75"/>
                    <a:pt x="170" y="76"/>
                    <a:pt x="172" y="74"/>
                  </a:cubicBezTo>
                  <a:cubicBezTo>
                    <a:pt x="172" y="74"/>
                    <a:pt x="172" y="74"/>
                    <a:pt x="172" y="74"/>
                  </a:cubicBezTo>
                  <a:cubicBezTo>
                    <a:pt x="173" y="75"/>
                    <a:pt x="175" y="75"/>
                    <a:pt x="176" y="73"/>
                  </a:cubicBezTo>
                  <a:cubicBezTo>
                    <a:pt x="189" y="53"/>
                    <a:pt x="214" y="42"/>
                    <a:pt x="236" y="56"/>
                  </a:cubicBezTo>
                  <a:cubicBezTo>
                    <a:pt x="257" y="69"/>
                    <a:pt x="259" y="114"/>
                    <a:pt x="231" y="122"/>
                  </a:cubicBezTo>
                  <a:cubicBezTo>
                    <a:pt x="228" y="123"/>
                    <a:pt x="228" y="127"/>
                    <a:pt x="231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33" name="Freeform 163"/>
            <p:cNvSpPr>
              <a:spLocks noEditPoints="1"/>
            </p:cNvSpPr>
            <p:nvPr/>
          </p:nvSpPr>
          <p:spPr bwMode="auto">
            <a:xfrm>
              <a:off x="4092576" y="2503488"/>
              <a:ext cx="1060450" cy="933450"/>
            </a:xfrm>
            <a:custGeom>
              <a:avLst/>
              <a:gdLst>
                <a:gd name="T0" fmla="*/ 116 w 280"/>
                <a:gd name="T1" fmla="*/ 237 h 247"/>
                <a:gd name="T2" fmla="*/ 171 w 280"/>
                <a:gd name="T3" fmla="*/ 202 h 247"/>
                <a:gd name="T4" fmla="*/ 178 w 280"/>
                <a:gd name="T5" fmla="*/ 203 h 247"/>
                <a:gd name="T6" fmla="*/ 250 w 280"/>
                <a:gd name="T7" fmla="*/ 202 h 247"/>
                <a:gd name="T8" fmla="*/ 242 w 280"/>
                <a:gd name="T9" fmla="*/ 135 h 247"/>
                <a:gd name="T10" fmla="*/ 242 w 280"/>
                <a:gd name="T11" fmla="*/ 129 h 247"/>
                <a:gd name="T12" fmla="*/ 247 w 280"/>
                <a:gd name="T13" fmla="*/ 63 h 247"/>
                <a:gd name="T14" fmla="*/ 187 w 280"/>
                <a:gd name="T15" fmla="*/ 80 h 247"/>
                <a:gd name="T16" fmla="*/ 183 w 280"/>
                <a:gd name="T17" fmla="*/ 81 h 247"/>
                <a:gd name="T18" fmla="*/ 183 w 280"/>
                <a:gd name="T19" fmla="*/ 81 h 247"/>
                <a:gd name="T20" fmla="*/ 179 w 280"/>
                <a:gd name="T21" fmla="*/ 79 h 247"/>
                <a:gd name="T22" fmla="*/ 79 w 280"/>
                <a:gd name="T23" fmla="*/ 67 h 247"/>
                <a:gd name="T24" fmla="*/ 76 w 280"/>
                <a:gd name="T25" fmla="*/ 69 h 247"/>
                <a:gd name="T26" fmla="*/ 83 w 280"/>
                <a:gd name="T27" fmla="*/ 72 h 247"/>
                <a:gd name="T28" fmla="*/ 83 w 280"/>
                <a:gd name="T29" fmla="*/ 74 h 247"/>
                <a:gd name="T30" fmla="*/ 38 w 280"/>
                <a:gd name="T31" fmla="*/ 79 h 247"/>
                <a:gd name="T32" fmla="*/ 44 w 280"/>
                <a:gd name="T33" fmla="*/ 123 h 247"/>
                <a:gd name="T34" fmla="*/ 44 w 280"/>
                <a:gd name="T35" fmla="*/ 127 h 247"/>
                <a:gd name="T36" fmla="*/ 13 w 280"/>
                <a:gd name="T37" fmla="*/ 171 h 247"/>
                <a:gd name="T38" fmla="*/ 38 w 280"/>
                <a:gd name="T39" fmla="*/ 196 h 247"/>
                <a:gd name="T40" fmla="*/ 68 w 280"/>
                <a:gd name="T41" fmla="*/ 185 h 247"/>
                <a:gd name="T42" fmla="*/ 73 w 280"/>
                <a:gd name="T43" fmla="*/ 188 h 247"/>
                <a:gd name="T44" fmla="*/ 116 w 280"/>
                <a:gd name="T45" fmla="*/ 237 h 247"/>
                <a:gd name="T46" fmla="*/ 176 w 280"/>
                <a:gd name="T47" fmla="*/ 208 h 247"/>
                <a:gd name="T48" fmla="*/ 115 w 280"/>
                <a:gd name="T49" fmla="*/ 243 h 247"/>
                <a:gd name="T50" fmla="*/ 67 w 280"/>
                <a:gd name="T51" fmla="*/ 193 h 247"/>
                <a:gd name="T52" fmla="*/ 10 w 280"/>
                <a:gd name="T53" fmla="*/ 182 h 247"/>
                <a:gd name="T54" fmla="*/ 37 w 280"/>
                <a:gd name="T55" fmla="*/ 125 h 247"/>
                <a:gd name="T56" fmla="*/ 26 w 280"/>
                <a:gd name="T57" fmla="*/ 85 h 247"/>
                <a:gd name="T58" fmla="*/ 73 w 280"/>
                <a:gd name="T59" fmla="*/ 69 h 247"/>
                <a:gd name="T60" fmla="*/ 72 w 280"/>
                <a:gd name="T61" fmla="*/ 67 h 247"/>
                <a:gd name="T62" fmla="*/ 187 w 280"/>
                <a:gd name="T63" fmla="*/ 69 h 247"/>
                <a:gd name="T64" fmla="*/ 258 w 280"/>
                <a:gd name="T65" fmla="*/ 63 h 247"/>
                <a:gd name="T66" fmla="*/ 251 w 280"/>
                <a:gd name="T67" fmla="*/ 132 h 247"/>
                <a:gd name="T68" fmla="*/ 264 w 280"/>
                <a:gd name="T69" fmla="*/ 198 h 247"/>
                <a:gd name="T70" fmla="*/ 176 w 280"/>
                <a:gd name="T71" fmla="*/ 20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80" h="247">
                  <a:moveTo>
                    <a:pt x="116" y="237"/>
                  </a:moveTo>
                  <a:cubicBezTo>
                    <a:pt x="140" y="240"/>
                    <a:pt x="163" y="225"/>
                    <a:pt x="171" y="202"/>
                  </a:cubicBezTo>
                  <a:cubicBezTo>
                    <a:pt x="173" y="199"/>
                    <a:pt x="178" y="200"/>
                    <a:pt x="178" y="203"/>
                  </a:cubicBezTo>
                  <a:cubicBezTo>
                    <a:pt x="200" y="217"/>
                    <a:pt x="229" y="219"/>
                    <a:pt x="250" y="202"/>
                  </a:cubicBezTo>
                  <a:cubicBezTo>
                    <a:pt x="273" y="184"/>
                    <a:pt x="274" y="145"/>
                    <a:pt x="242" y="135"/>
                  </a:cubicBezTo>
                  <a:cubicBezTo>
                    <a:pt x="239" y="134"/>
                    <a:pt x="239" y="130"/>
                    <a:pt x="242" y="129"/>
                  </a:cubicBezTo>
                  <a:cubicBezTo>
                    <a:pt x="270" y="121"/>
                    <a:pt x="268" y="76"/>
                    <a:pt x="247" y="63"/>
                  </a:cubicBezTo>
                  <a:cubicBezTo>
                    <a:pt x="225" y="49"/>
                    <a:pt x="200" y="60"/>
                    <a:pt x="187" y="80"/>
                  </a:cubicBezTo>
                  <a:cubicBezTo>
                    <a:pt x="186" y="82"/>
                    <a:pt x="184" y="82"/>
                    <a:pt x="183" y="81"/>
                  </a:cubicBezTo>
                  <a:cubicBezTo>
                    <a:pt x="183" y="81"/>
                    <a:pt x="183" y="81"/>
                    <a:pt x="183" y="81"/>
                  </a:cubicBezTo>
                  <a:cubicBezTo>
                    <a:pt x="181" y="83"/>
                    <a:pt x="178" y="82"/>
                    <a:pt x="179" y="79"/>
                  </a:cubicBezTo>
                  <a:cubicBezTo>
                    <a:pt x="204" y="28"/>
                    <a:pt x="86" y="7"/>
                    <a:pt x="79" y="67"/>
                  </a:cubicBezTo>
                  <a:cubicBezTo>
                    <a:pt x="79" y="68"/>
                    <a:pt x="77" y="69"/>
                    <a:pt x="76" y="69"/>
                  </a:cubicBezTo>
                  <a:cubicBezTo>
                    <a:pt x="78" y="70"/>
                    <a:pt x="81" y="71"/>
                    <a:pt x="83" y="72"/>
                  </a:cubicBezTo>
                  <a:cubicBezTo>
                    <a:pt x="84" y="73"/>
                    <a:pt x="84" y="74"/>
                    <a:pt x="83" y="74"/>
                  </a:cubicBezTo>
                  <a:cubicBezTo>
                    <a:pt x="67" y="69"/>
                    <a:pt x="51" y="68"/>
                    <a:pt x="38" y="79"/>
                  </a:cubicBezTo>
                  <a:cubicBezTo>
                    <a:pt x="23" y="91"/>
                    <a:pt x="23" y="116"/>
                    <a:pt x="44" y="123"/>
                  </a:cubicBezTo>
                  <a:cubicBezTo>
                    <a:pt x="46" y="123"/>
                    <a:pt x="46" y="126"/>
                    <a:pt x="44" y="127"/>
                  </a:cubicBezTo>
                  <a:cubicBezTo>
                    <a:pt x="27" y="136"/>
                    <a:pt x="11" y="151"/>
                    <a:pt x="13" y="171"/>
                  </a:cubicBezTo>
                  <a:cubicBezTo>
                    <a:pt x="14" y="185"/>
                    <a:pt x="24" y="196"/>
                    <a:pt x="38" y="196"/>
                  </a:cubicBezTo>
                  <a:cubicBezTo>
                    <a:pt x="50" y="196"/>
                    <a:pt x="59" y="191"/>
                    <a:pt x="68" y="185"/>
                  </a:cubicBezTo>
                  <a:cubicBezTo>
                    <a:pt x="70" y="184"/>
                    <a:pt x="73" y="185"/>
                    <a:pt x="73" y="188"/>
                  </a:cubicBezTo>
                  <a:cubicBezTo>
                    <a:pt x="74" y="211"/>
                    <a:pt x="91" y="233"/>
                    <a:pt x="116" y="237"/>
                  </a:cubicBezTo>
                  <a:close/>
                  <a:moveTo>
                    <a:pt x="176" y="208"/>
                  </a:moveTo>
                  <a:cubicBezTo>
                    <a:pt x="166" y="231"/>
                    <a:pt x="141" y="247"/>
                    <a:pt x="115" y="243"/>
                  </a:cubicBezTo>
                  <a:cubicBezTo>
                    <a:pt x="89" y="239"/>
                    <a:pt x="70" y="217"/>
                    <a:pt x="67" y="193"/>
                  </a:cubicBezTo>
                  <a:cubicBezTo>
                    <a:pt x="47" y="203"/>
                    <a:pt x="21" y="209"/>
                    <a:pt x="10" y="182"/>
                  </a:cubicBezTo>
                  <a:cubicBezTo>
                    <a:pt x="0" y="158"/>
                    <a:pt x="17" y="137"/>
                    <a:pt x="37" y="125"/>
                  </a:cubicBezTo>
                  <a:cubicBezTo>
                    <a:pt x="23" y="117"/>
                    <a:pt x="17" y="99"/>
                    <a:pt x="26" y="85"/>
                  </a:cubicBezTo>
                  <a:cubicBezTo>
                    <a:pt x="36" y="68"/>
                    <a:pt x="55" y="64"/>
                    <a:pt x="73" y="69"/>
                  </a:cubicBezTo>
                  <a:cubicBezTo>
                    <a:pt x="72" y="68"/>
                    <a:pt x="72" y="67"/>
                    <a:pt x="72" y="67"/>
                  </a:cubicBezTo>
                  <a:cubicBezTo>
                    <a:pt x="79" y="0"/>
                    <a:pt x="197" y="20"/>
                    <a:pt x="187" y="69"/>
                  </a:cubicBezTo>
                  <a:cubicBezTo>
                    <a:pt x="205" y="49"/>
                    <a:pt x="237" y="42"/>
                    <a:pt x="258" y="63"/>
                  </a:cubicBezTo>
                  <a:cubicBezTo>
                    <a:pt x="275" y="81"/>
                    <a:pt x="273" y="119"/>
                    <a:pt x="251" y="132"/>
                  </a:cubicBezTo>
                  <a:cubicBezTo>
                    <a:pt x="275" y="144"/>
                    <a:pt x="280" y="176"/>
                    <a:pt x="264" y="198"/>
                  </a:cubicBezTo>
                  <a:cubicBezTo>
                    <a:pt x="243" y="225"/>
                    <a:pt x="203" y="227"/>
                    <a:pt x="176" y="2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5897880" y="3815080"/>
            <a:ext cx="35331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宋体" panose="02010600030101010101" pitchFamily="2" charset="-122"/>
              </a:rPr>
              <a:t>泸县石桥镇中心幼儿园</a:t>
            </a:r>
            <a:r>
              <a:rPr lang="en-US" altLang="zh-CN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宋体" panose="02010600030101010101" pitchFamily="2" charset="-122"/>
              </a:rPr>
              <a:t>  </a:t>
            </a:r>
            <a:r>
              <a:rPr lang="zh-CN" altLang="en-US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宋体" panose="02010600030101010101" pitchFamily="2" charset="-122"/>
              </a:rPr>
              <a:t>邱宗芹</a:t>
            </a:r>
            <a:endParaRPr lang="zh-CN" altLang="en-US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宋体" panose="02010600030101010101" pitchFamily="2" charset="-122"/>
            </a:endParaRPr>
          </a:p>
        </p:txBody>
      </p:sp>
      <p:pic>
        <p:nvPicPr>
          <p:cNvPr id="8" name="图片 7" descr="C:\Users\ASUS\Desktop\IMG_20210423_123456.jpgIMG_20210423_123456"/>
          <p:cNvPicPr>
            <a:picLocks noChangeAspect="1"/>
          </p:cNvPicPr>
          <p:nvPr/>
        </p:nvPicPr>
        <p:blipFill>
          <a:blip r:embed="rId4" cstate="print"/>
          <a:srcRect t="-4268"/>
          <a:stretch>
            <a:fillRect/>
          </a:stretch>
        </p:blipFill>
        <p:spPr>
          <a:xfrm>
            <a:off x="3943350" y="4183380"/>
            <a:ext cx="4307205" cy="2443480"/>
          </a:xfrm>
          <a:prstGeom prst="rect">
            <a:avLst/>
          </a:prstGeom>
        </p:spPr>
      </p:pic>
      <p:pic>
        <p:nvPicPr>
          <p:cNvPr id="3" name="图片 2" descr="QQ图片2021043012464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47560" y="487680"/>
            <a:ext cx="1278255" cy="99314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275080" y="661670"/>
            <a:ext cx="50279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泸县石桥镇中心幼儿园特色园本课程建设汇报</a:t>
            </a:r>
            <a:endParaRPr lang="zh-CN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82822">
            <a:off x="895350" y="524510"/>
            <a:ext cx="1583055" cy="1831975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2905125" y="883285"/>
            <a:ext cx="6364605" cy="784225"/>
          </a:xfrm>
          <a:prstGeom prst="roundRect">
            <a:avLst/>
          </a:prstGeom>
          <a:noFill/>
          <a:ln w="38100">
            <a:solidFill>
              <a:srgbClr val="74C3C6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468245" y="1083310"/>
            <a:ext cx="740537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3200" b="1">
                <a:ln>
                  <a:solidFill>
                    <a:sysClr val="windowText" lastClr="000000"/>
                  </a:solidFill>
                </a:ln>
                <a:cs typeface="+mn-ea"/>
                <a:sym typeface="+mn-lt"/>
              </a:rPr>
              <a:t>2.课程方案是园本课程建设的保障</a:t>
            </a:r>
            <a:endParaRPr lang="zh-CN" altLang="en-US" sz="3200" b="1">
              <a:ln>
                <a:solidFill>
                  <a:sysClr val="windowText" lastClr="000000"/>
                </a:solidFill>
              </a:ln>
              <a:cs typeface="+mn-ea"/>
              <a:sym typeface="+mn-lt"/>
            </a:endParaRPr>
          </a:p>
        </p:txBody>
      </p:sp>
      <p:pic>
        <p:nvPicPr>
          <p:cNvPr id="2" name="图片 1" descr="QQ图片2021043012464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73615" y="199390"/>
            <a:ext cx="1278255" cy="993140"/>
          </a:xfrm>
          <a:prstGeom prst="rect">
            <a:avLst/>
          </a:prstGeom>
        </p:spPr>
      </p:pic>
      <p:sp>
        <p:nvSpPr>
          <p:cNvPr id="3" name="折角形 2"/>
          <p:cNvSpPr/>
          <p:nvPr/>
        </p:nvSpPr>
        <p:spPr>
          <a:xfrm>
            <a:off x="1041400" y="2235200"/>
            <a:ext cx="4796155" cy="3725545"/>
          </a:xfrm>
          <a:prstGeom prst="foldedCorner">
            <a:avLst/>
          </a:prstGeom>
          <a:blipFill rotWithShape="1">
            <a:blip r:embed="rId4" cstate="print"/>
            <a:stretch>
              <a:fillRect/>
            </a:stretch>
          </a:blipFill>
          <a:ln>
            <a:solidFill>
              <a:srgbClr val="74C3C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6229350" y="2157730"/>
            <a:ext cx="4921885" cy="3931285"/>
          </a:xfrm>
          <a:prstGeom prst="roundRect">
            <a:avLst/>
          </a:prstGeom>
          <a:blipFill rotWithShape="1">
            <a:blip r:embed="rId5" cstate="print"/>
            <a:stretch>
              <a:fillRect/>
            </a:stretch>
          </a:blipFill>
          <a:ln>
            <a:solidFill>
              <a:srgbClr val="74C3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2407285" y="616585"/>
            <a:ext cx="7405370" cy="769620"/>
          </a:xfrm>
          <a:prstGeom prst="roundRect">
            <a:avLst/>
          </a:prstGeom>
          <a:noFill/>
          <a:ln w="38100">
            <a:solidFill>
              <a:srgbClr val="74C3C6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393315" y="616585"/>
            <a:ext cx="740537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3600" b="1">
                <a:ln>
                  <a:solidFill>
                    <a:sysClr val="windowText" lastClr="000000"/>
                  </a:solidFill>
                </a:ln>
                <a:cs typeface="+mn-ea"/>
                <a:sym typeface="+mn-lt"/>
              </a:rPr>
              <a:t>3.转变观念是园本课程建设的关键</a:t>
            </a:r>
            <a:endParaRPr lang="zh-CN" altLang="en-US" sz="3600" b="1">
              <a:ln>
                <a:solidFill>
                  <a:sysClr val="windowText" lastClr="000000"/>
                </a:solidFill>
              </a:ln>
              <a:cs typeface="+mn-ea"/>
              <a:sym typeface="+mn-lt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82822">
            <a:off x="849630" y="366395"/>
            <a:ext cx="1621155" cy="1270000"/>
          </a:xfrm>
          <a:prstGeom prst="rect">
            <a:avLst/>
          </a:prstGeom>
        </p:spPr>
      </p:pic>
      <p:pic>
        <p:nvPicPr>
          <p:cNvPr id="3" name="图片 2" descr="C:\Users\Administrator\Desktop\IMG_20210426_131140.jpgIMG_20210426_13114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719773" y="1609725"/>
            <a:ext cx="3201670" cy="4824095"/>
          </a:xfrm>
          <a:prstGeom prst="rect">
            <a:avLst/>
          </a:prstGeom>
        </p:spPr>
      </p:pic>
      <p:pic>
        <p:nvPicPr>
          <p:cNvPr id="2" name="图片 1" descr="QQ图片2021043012464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812655" y="238760"/>
            <a:ext cx="1278255" cy="993140"/>
          </a:xfrm>
          <a:prstGeom prst="rect">
            <a:avLst/>
          </a:prstGeom>
        </p:spPr>
      </p:pic>
      <p:pic>
        <p:nvPicPr>
          <p:cNvPr id="6" name="图片 5" descr="C:\Users\Administrator\Desktop\IMG_20210426_131341.jpgIMG_20210426_13134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4514533" y="1514793"/>
            <a:ext cx="3619500" cy="4823460"/>
          </a:xfrm>
          <a:prstGeom prst="rect">
            <a:avLst/>
          </a:prstGeom>
        </p:spPr>
      </p:pic>
      <p:pic>
        <p:nvPicPr>
          <p:cNvPr id="7" name="图片 6" descr="C:\Users\Administrator\Desktop\IMG_20210426_131623.jpgIMG_20210426_13162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8392795" y="1746250"/>
            <a:ext cx="3210560" cy="4277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2369820" y="596265"/>
            <a:ext cx="7452360" cy="769620"/>
          </a:xfrm>
          <a:prstGeom prst="roundRect">
            <a:avLst/>
          </a:prstGeom>
          <a:noFill/>
          <a:ln w="28575">
            <a:solidFill>
              <a:srgbClr val="74C3C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416810" y="720725"/>
            <a:ext cx="740537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3600" b="1">
                <a:ln>
                  <a:solidFill>
                    <a:sysClr val="windowText" lastClr="000000"/>
                  </a:solidFill>
                </a:ln>
                <a:cs typeface="+mn-ea"/>
                <a:sym typeface="+mn-lt"/>
              </a:rPr>
              <a:t>3.转变观念是园本课程建设的关键</a:t>
            </a:r>
            <a:endParaRPr lang="zh-CN" altLang="en-US" sz="3600" b="1">
              <a:ln>
                <a:solidFill>
                  <a:sysClr val="windowText" lastClr="000000"/>
                </a:solidFill>
              </a:ln>
              <a:cs typeface="+mn-ea"/>
              <a:sym typeface="+mn-lt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82822">
            <a:off x="930910" y="328930"/>
            <a:ext cx="1585595" cy="1242060"/>
          </a:xfrm>
          <a:prstGeom prst="rect">
            <a:avLst/>
          </a:prstGeom>
        </p:spPr>
      </p:pic>
      <p:pic>
        <p:nvPicPr>
          <p:cNvPr id="3" name="图片 2" descr="C:\Users\Administrator\Desktop\IMG_20210425_153427.jpgIMG_20210425_15342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701040" y="1514475"/>
            <a:ext cx="3484245" cy="4824095"/>
          </a:xfrm>
          <a:prstGeom prst="rect">
            <a:avLst/>
          </a:prstGeom>
        </p:spPr>
      </p:pic>
      <p:pic>
        <p:nvPicPr>
          <p:cNvPr id="6" name="图片 5" descr="C:\Users\Administrator\Desktop\IMG_20210425_153616.jpgIMG_20210425_15361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514533" y="1514475"/>
            <a:ext cx="3619500" cy="4824095"/>
          </a:xfrm>
          <a:prstGeom prst="rect">
            <a:avLst/>
          </a:prstGeom>
        </p:spPr>
      </p:pic>
      <p:pic>
        <p:nvPicPr>
          <p:cNvPr id="2" name="图片 1" descr="QQ图片2021043012464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822180" y="372745"/>
            <a:ext cx="1278255" cy="993140"/>
          </a:xfrm>
          <a:prstGeom prst="rect">
            <a:avLst/>
          </a:prstGeom>
        </p:spPr>
      </p:pic>
      <p:pic>
        <p:nvPicPr>
          <p:cNvPr id="7" name="图片 6" descr="C:\Users\Administrator\Desktop\IMG_20210425_154125.jpgIMG_20210425_15412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8392795" y="1513840"/>
            <a:ext cx="3210560" cy="47428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Administrator\Desktop\IMG_20210425_160805.jpgIMG_20210425_16080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49935" y="2028825"/>
            <a:ext cx="3232785" cy="4195445"/>
          </a:xfrm>
          <a:prstGeom prst="rect">
            <a:avLst/>
          </a:prstGeom>
        </p:spPr>
      </p:pic>
      <p:pic>
        <p:nvPicPr>
          <p:cNvPr id="7" name="图片 6" descr="C:\Users\Administrator\Desktop\IMG_20210425_161737.jpgIMG_20210425_16173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214495" y="2028825"/>
            <a:ext cx="3503295" cy="41954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82822">
            <a:off x="875030" y="423545"/>
            <a:ext cx="2110105" cy="1652270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2663190" y="926465"/>
            <a:ext cx="7338060" cy="913765"/>
          </a:xfrm>
          <a:prstGeom prst="roundRect">
            <a:avLst/>
          </a:prstGeom>
          <a:noFill/>
          <a:ln w="38100">
            <a:solidFill>
              <a:srgbClr val="74C3C6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595880" y="926465"/>
            <a:ext cx="740537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3600" b="1">
                <a:ln>
                  <a:solidFill>
                    <a:sysClr val="windowText" lastClr="000000"/>
                  </a:solidFill>
                </a:ln>
                <a:cs typeface="+mn-ea"/>
                <a:sym typeface="+mn-lt"/>
              </a:rPr>
              <a:t>4.专家引领是园本课程建设的支撑</a:t>
            </a:r>
            <a:endParaRPr lang="zh-CN" altLang="en-US" sz="3600" b="1">
              <a:ln>
                <a:solidFill>
                  <a:sysClr val="windowText" lastClr="000000"/>
                </a:solidFill>
              </a:ln>
              <a:cs typeface="+mn-ea"/>
              <a:sym typeface="+mn-lt"/>
            </a:endParaRPr>
          </a:p>
        </p:txBody>
      </p:sp>
      <p:pic>
        <p:nvPicPr>
          <p:cNvPr id="2" name="图片 1" descr="C:\Users\Administrator\Desktop\IMG_20210425_161615.jpgIMG_20210425_16161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7948930" y="2028825"/>
            <a:ext cx="3323590" cy="4195445"/>
          </a:xfrm>
          <a:prstGeom prst="rect">
            <a:avLst/>
          </a:prstGeom>
        </p:spPr>
      </p:pic>
      <p:pic>
        <p:nvPicPr>
          <p:cNvPr id="3" name="图片 2" descr="QQ图片2021043012464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09480" y="457200"/>
            <a:ext cx="1278255" cy="993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85" y="2651760"/>
            <a:ext cx="2162175" cy="338836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233" y="-203514"/>
            <a:ext cx="2061034" cy="2061034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1977390" y="795655"/>
            <a:ext cx="6174105" cy="1194435"/>
            <a:chOff x="281673" y="2360402"/>
            <a:chExt cx="5451225" cy="2791327"/>
          </a:xfrm>
        </p:grpSpPr>
        <p:sp>
          <p:nvSpPr>
            <p:cNvPr id="18" name="圆角矩形 17"/>
            <p:cNvSpPr/>
            <p:nvPr/>
          </p:nvSpPr>
          <p:spPr>
            <a:xfrm>
              <a:off x="281673" y="2360402"/>
              <a:ext cx="5413101" cy="2791327"/>
            </a:xfrm>
            <a:prstGeom prst="roundRect">
              <a:avLst/>
            </a:prstGeom>
            <a:solidFill>
              <a:srgbClr val="F5D1D9"/>
            </a:solidFill>
            <a:ln>
              <a:solidFill>
                <a:srgbClr val="F5D1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>
                  <a:ln>
                    <a:solidFill>
                      <a:sysClr val="windowText" lastClr="000000"/>
                    </a:solidFill>
                  </a:ln>
                  <a:solidFill>
                    <a:schemeClr val="tx1"/>
                  </a:solidFill>
                  <a:cs typeface="+mn-ea"/>
                  <a:sym typeface="+mn-lt"/>
                </a:rPr>
                <a:t>（二）课程建设发展阶段</a:t>
              </a:r>
              <a:endParaRPr lang="zh-CN" altLang="en-US" sz="320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cs typeface="+mn-ea"/>
                <a:sym typeface="+mn-lt"/>
              </a:endParaRPr>
            </a:p>
            <a:p>
              <a:pPr algn="ctr"/>
              <a:r>
                <a:rPr lang="en-US" altLang="zh-CN" sz="3200">
                  <a:ln>
                    <a:solidFill>
                      <a:sysClr val="windowText" lastClr="000000"/>
                    </a:solidFill>
                  </a:ln>
                  <a:solidFill>
                    <a:schemeClr val="tx1"/>
                  </a:solidFill>
                  <a:cs typeface="+mn-ea"/>
                  <a:sym typeface="+mn-lt"/>
                </a:rPr>
                <a:t>      （X乡土课程）</a:t>
              </a:r>
              <a:endParaRPr lang="en-US" altLang="zh-CN" sz="320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19" name="矩形: 圆角 2"/>
            <p:cNvSpPr/>
            <p:nvPr/>
          </p:nvSpPr>
          <p:spPr>
            <a:xfrm>
              <a:off x="387636" y="2529573"/>
              <a:ext cx="5345262" cy="2620672"/>
            </a:xfrm>
            <a:prstGeom prst="roundRect">
              <a:avLst/>
            </a:prstGeom>
            <a:noFill/>
            <a:ln w="28575">
              <a:solidFill>
                <a:srgbClr val="EC9DAE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 descr="QQ图片2021043012464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863455" y="90170"/>
            <a:ext cx="1278255" cy="993140"/>
          </a:xfrm>
          <a:prstGeom prst="rect">
            <a:avLst/>
          </a:prstGeom>
        </p:spPr>
      </p:pic>
      <p:sp>
        <p:nvSpPr>
          <p:cNvPr id="22" name="Freeform 20"/>
          <p:cNvSpPr/>
          <p:nvPr/>
        </p:nvSpPr>
        <p:spPr bwMode="auto">
          <a:xfrm>
            <a:off x="2707640" y="2470785"/>
            <a:ext cx="563880" cy="649605"/>
          </a:xfrm>
          <a:custGeom>
            <a:avLst/>
            <a:gdLst>
              <a:gd name="T0" fmla="*/ 272 w 316"/>
              <a:gd name="T1" fmla="*/ 292 h 308"/>
              <a:gd name="T2" fmla="*/ 169 w 316"/>
              <a:gd name="T3" fmla="*/ 248 h 308"/>
              <a:gd name="T4" fmla="*/ 76 w 316"/>
              <a:gd name="T5" fmla="*/ 308 h 308"/>
              <a:gd name="T6" fmla="*/ 86 w 316"/>
              <a:gd name="T7" fmla="*/ 197 h 308"/>
              <a:gd name="T8" fmla="*/ 0 w 316"/>
              <a:gd name="T9" fmla="*/ 128 h 308"/>
              <a:gd name="T10" fmla="*/ 108 w 316"/>
              <a:gd name="T11" fmla="*/ 102 h 308"/>
              <a:gd name="T12" fmla="*/ 149 w 316"/>
              <a:gd name="T13" fmla="*/ 0 h 308"/>
              <a:gd name="T14" fmla="*/ 206 w 316"/>
              <a:gd name="T15" fmla="*/ 94 h 308"/>
              <a:gd name="T16" fmla="*/ 316 w 316"/>
              <a:gd name="T17" fmla="*/ 101 h 308"/>
              <a:gd name="T18" fmla="*/ 244 w 316"/>
              <a:gd name="T19" fmla="*/ 184 h 308"/>
              <a:gd name="T20" fmla="*/ 272 w 316"/>
              <a:gd name="T21" fmla="*/ 292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16" h="308">
                <a:moveTo>
                  <a:pt x="272" y="292"/>
                </a:moveTo>
                <a:lnTo>
                  <a:pt x="169" y="248"/>
                </a:lnTo>
                <a:lnTo>
                  <a:pt x="76" y="308"/>
                </a:lnTo>
                <a:lnTo>
                  <a:pt x="86" y="197"/>
                </a:lnTo>
                <a:lnTo>
                  <a:pt x="0" y="128"/>
                </a:lnTo>
                <a:lnTo>
                  <a:pt x="108" y="102"/>
                </a:lnTo>
                <a:lnTo>
                  <a:pt x="149" y="0"/>
                </a:lnTo>
                <a:lnTo>
                  <a:pt x="206" y="94"/>
                </a:lnTo>
                <a:lnTo>
                  <a:pt x="316" y="101"/>
                </a:lnTo>
                <a:lnTo>
                  <a:pt x="244" y="184"/>
                </a:lnTo>
                <a:lnTo>
                  <a:pt x="272" y="292"/>
                </a:lnTo>
                <a:close/>
              </a:path>
            </a:pathLst>
          </a:custGeom>
          <a:solidFill>
            <a:srgbClr val="FBE0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581400" y="2470785"/>
            <a:ext cx="33401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spc="600" dirty="0">
                <a:ln>
                  <a:solidFill>
                    <a:sysClr val="windowText" lastClr="000000"/>
                  </a:solidFill>
                </a:ln>
                <a:latin typeface="汉仪小麦体简" panose="00020600040101010101" pitchFamily="18" charset="-122"/>
                <a:ea typeface="汉仪小麦体简" panose="00020600040101010101" pitchFamily="18" charset="-122"/>
                <a:sym typeface="微软雅黑" panose="020B0503020204020204" charset="-122"/>
              </a:rPr>
              <a:t>校园环境沃道林之壤，为园本课程建设</a:t>
            </a:r>
            <a:r>
              <a:rPr lang="zh-CN" altLang="en-US" sz="2000" b="1" spc="600" dirty="0" smtClean="0">
                <a:ln>
                  <a:solidFill>
                    <a:sysClr val="windowText" lastClr="000000"/>
                  </a:solidFill>
                </a:ln>
                <a:latin typeface="汉仪小麦体简" panose="00020600040101010101" pitchFamily="18" charset="-122"/>
                <a:ea typeface="汉仪小麦体简" panose="00020600040101010101" pitchFamily="18" charset="-122"/>
                <a:sym typeface="微软雅黑" panose="020B0503020204020204" charset="-122"/>
              </a:rPr>
              <a:t>筑基。</a:t>
            </a:r>
            <a:endParaRPr lang="zh-CN" altLang="en-US" sz="2000" b="1" spc="600" dirty="0">
              <a:ln>
                <a:solidFill>
                  <a:sysClr val="windowText" lastClr="000000"/>
                </a:solidFill>
              </a:ln>
              <a:latin typeface="汉仪小麦体简" panose="00020600040101010101" pitchFamily="18" charset="-122"/>
              <a:ea typeface="汉仪小麦体简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2" name="Freeform 20"/>
          <p:cNvSpPr/>
          <p:nvPr/>
        </p:nvSpPr>
        <p:spPr bwMode="auto">
          <a:xfrm>
            <a:off x="5057775" y="5073015"/>
            <a:ext cx="563880" cy="649605"/>
          </a:xfrm>
          <a:custGeom>
            <a:avLst/>
            <a:gdLst>
              <a:gd name="T0" fmla="*/ 272 w 316"/>
              <a:gd name="T1" fmla="*/ 292 h 308"/>
              <a:gd name="T2" fmla="*/ 169 w 316"/>
              <a:gd name="T3" fmla="*/ 248 h 308"/>
              <a:gd name="T4" fmla="*/ 76 w 316"/>
              <a:gd name="T5" fmla="*/ 308 h 308"/>
              <a:gd name="T6" fmla="*/ 86 w 316"/>
              <a:gd name="T7" fmla="*/ 197 h 308"/>
              <a:gd name="T8" fmla="*/ 0 w 316"/>
              <a:gd name="T9" fmla="*/ 128 h 308"/>
              <a:gd name="T10" fmla="*/ 108 w 316"/>
              <a:gd name="T11" fmla="*/ 102 h 308"/>
              <a:gd name="T12" fmla="*/ 149 w 316"/>
              <a:gd name="T13" fmla="*/ 0 h 308"/>
              <a:gd name="T14" fmla="*/ 206 w 316"/>
              <a:gd name="T15" fmla="*/ 94 h 308"/>
              <a:gd name="T16" fmla="*/ 316 w 316"/>
              <a:gd name="T17" fmla="*/ 101 h 308"/>
              <a:gd name="T18" fmla="*/ 244 w 316"/>
              <a:gd name="T19" fmla="*/ 184 h 308"/>
              <a:gd name="T20" fmla="*/ 272 w 316"/>
              <a:gd name="T21" fmla="*/ 292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16" h="308">
                <a:moveTo>
                  <a:pt x="272" y="292"/>
                </a:moveTo>
                <a:lnTo>
                  <a:pt x="169" y="248"/>
                </a:lnTo>
                <a:lnTo>
                  <a:pt x="76" y="308"/>
                </a:lnTo>
                <a:lnTo>
                  <a:pt x="86" y="197"/>
                </a:lnTo>
                <a:lnTo>
                  <a:pt x="0" y="128"/>
                </a:lnTo>
                <a:lnTo>
                  <a:pt x="108" y="102"/>
                </a:lnTo>
                <a:lnTo>
                  <a:pt x="149" y="0"/>
                </a:lnTo>
                <a:lnTo>
                  <a:pt x="206" y="94"/>
                </a:lnTo>
                <a:lnTo>
                  <a:pt x="316" y="101"/>
                </a:lnTo>
                <a:lnTo>
                  <a:pt x="244" y="184"/>
                </a:lnTo>
                <a:lnTo>
                  <a:pt x="272" y="292"/>
                </a:lnTo>
                <a:close/>
              </a:path>
            </a:pathLst>
          </a:custGeom>
          <a:solidFill>
            <a:srgbClr val="FBE0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3" name="Freeform 20"/>
          <p:cNvSpPr/>
          <p:nvPr/>
        </p:nvSpPr>
        <p:spPr bwMode="auto">
          <a:xfrm>
            <a:off x="3945255" y="3658235"/>
            <a:ext cx="563880" cy="649605"/>
          </a:xfrm>
          <a:custGeom>
            <a:avLst/>
            <a:gdLst>
              <a:gd name="T0" fmla="*/ 272 w 316"/>
              <a:gd name="T1" fmla="*/ 292 h 308"/>
              <a:gd name="T2" fmla="*/ 169 w 316"/>
              <a:gd name="T3" fmla="*/ 248 h 308"/>
              <a:gd name="T4" fmla="*/ 76 w 316"/>
              <a:gd name="T5" fmla="*/ 308 h 308"/>
              <a:gd name="T6" fmla="*/ 86 w 316"/>
              <a:gd name="T7" fmla="*/ 197 h 308"/>
              <a:gd name="T8" fmla="*/ 0 w 316"/>
              <a:gd name="T9" fmla="*/ 128 h 308"/>
              <a:gd name="T10" fmla="*/ 108 w 316"/>
              <a:gd name="T11" fmla="*/ 102 h 308"/>
              <a:gd name="T12" fmla="*/ 149 w 316"/>
              <a:gd name="T13" fmla="*/ 0 h 308"/>
              <a:gd name="T14" fmla="*/ 206 w 316"/>
              <a:gd name="T15" fmla="*/ 94 h 308"/>
              <a:gd name="T16" fmla="*/ 316 w 316"/>
              <a:gd name="T17" fmla="*/ 101 h 308"/>
              <a:gd name="T18" fmla="*/ 244 w 316"/>
              <a:gd name="T19" fmla="*/ 184 h 308"/>
              <a:gd name="T20" fmla="*/ 272 w 316"/>
              <a:gd name="T21" fmla="*/ 292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16" h="308">
                <a:moveTo>
                  <a:pt x="272" y="292"/>
                </a:moveTo>
                <a:lnTo>
                  <a:pt x="169" y="248"/>
                </a:lnTo>
                <a:lnTo>
                  <a:pt x="76" y="308"/>
                </a:lnTo>
                <a:lnTo>
                  <a:pt x="86" y="197"/>
                </a:lnTo>
                <a:lnTo>
                  <a:pt x="0" y="128"/>
                </a:lnTo>
                <a:lnTo>
                  <a:pt x="108" y="102"/>
                </a:lnTo>
                <a:lnTo>
                  <a:pt x="149" y="0"/>
                </a:lnTo>
                <a:lnTo>
                  <a:pt x="206" y="94"/>
                </a:lnTo>
                <a:lnTo>
                  <a:pt x="316" y="101"/>
                </a:lnTo>
                <a:lnTo>
                  <a:pt x="244" y="184"/>
                </a:lnTo>
                <a:lnTo>
                  <a:pt x="272" y="292"/>
                </a:lnTo>
                <a:close/>
              </a:path>
            </a:pathLst>
          </a:custGeom>
          <a:solidFill>
            <a:srgbClr val="FBE0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98961" y="3658018"/>
            <a:ext cx="3632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000" b="1" spc="600" dirty="0">
                <a:ln>
                  <a:solidFill>
                    <a:sysClr val="windowText" lastClr="000000"/>
                  </a:solidFill>
                </a:ln>
                <a:latin typeface="汉仪小麦体简" panose="00020600040101010101" pitchFamily="18" charset="-122"/>
                <a:ea typeface="汉仪小麦体简" panose="00020600040101010101" pitchFamily="18" charset="-122"/>
                <a:sym typeface="微软雅黑" panose="020B0503020204020204" charset="-122"/>
              </a:rPr>
              <a:t>五大领域展五仙之乐，为园本课程建设搭架</a:t>
            </a:r>
            <a:r>
              <a:rPr lang="zh-CN" sz="2000" b="1" spc="600" dirty="0">
                <a:ln>
                  <a:solidFill>
                    <a:sysClr val="windowText" lastClr="000000"/>
                  </a:solidFill>
                </a:ln>
                <a:latin typeface="汉仪小麦体简" panose="00020600040101010101" pitchFamily="18" charset="-122"/>
                <a:ea typeface="汉仪小麦体简" panose="00020600040101010101" pitchFamily="18" charset="-122"/>
                <a:sym typeface="微软雅黑" panose="020B0503020204020204" charset="-122"/>
              </a:rPr>
              <a:t>。</a:t>
            </a:r>
            <a:endParaRPr lang="zh-CN" sz="2000" b="1" spc="600" dirty="0">
              <a:ln>
                <a:solidFill>
                  <a:sysClr val="windowText" lastClr="000000"/>
                </a:solidFill>
              </a:ln>
              <a:latin typeface="汉仪小麦体简" panose="00020600040101010101" pitchFamily="18" charset="-122"/>
              <a:ea typeface="汉仪小麦体简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210300" y="5015865"/>
            <a:ext cx="33401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spc="600" dirty="0">
                <a:ln>
                  <a:solidFill>
                    <a:sysClr val="windowText" lastClr="000000"/>
                  </a:solidFill>
                </a:ln>
                <a:latin typeface="汉仪小麦体简" panose="00020600040101010101" pitchFamily="18" charset="-122"/>
                <a:ea typeface="汉仪小麦体简" panose="00020600040101010101" pitchFamily="18" charset="-122"/>
                <a:sym typeface="微软雅黑" panose="020B0503020204020204" charset="-122"/>
              </a:rPr>
              <a:t>道林生活融乐思之美，</a:t>
            </a:r>
            <a:endParaRPr lang="zh-CN" altLang="en-US" sz="2000" b="1" spc="600" dirty="0">
              <a:ln>
                <a:solidFill>
                  <a:sysClr val="windowText" lastClr="000000"/>
                </a:solidFill>
              </a:ln>
              <a:latin typeface="汉仪小麦体简" panose="00020600040101010101" pitchFamily="18" charset="-122"/>
              <a:ea typeface="汉仪小麦体简" panose="00020600040101010101" pitchFamily="18" charset="-122"/>
              <a:sym typeface="微软雅黑" panose="020B0503020204020204" charset="-122"/>
            </a:endParaRPr>
          </a:p>
          <a:p>
            <a:r>
              <a:rPr lang="zh-CN" altLang="en-US" sz="2000" b="1" spc="600" dirty="0">
                <a:ln>
                  <a:solidFill>
                    <a:sysClr val="windowText" lastClr="000000"/>
                  </a:solidFill>
                </a:ln>
                <a:latin typeface="汉仪小麦体简" panose="00020600040101010101" pitchFamily="18" charset="-122"/>
                <a:ea typeface="汉仪小麦体简" panose="00020600040101010101" pitchFamily="18" charset="-122"/>
                <a:sym typeface="微软雅黑" panose="020B0503020204020204" charset="-122"/>
              </a:rPr>
              <a:t>为园本课程内容铸魂。</a:t>
            </a:r>
            <a:endParaRPr lang="zh-CN" altLang="en-US" sz="2000" b="1" spc="600" dirty="0">
              <a:ln>
                <a:solidFill>
                  <a:sysClr val="windowText" lastClr="000000"/>
                </a:solidFill>
              </a:ln>
              <a:latin typeface="汉仪小麦体简" panose="00020600040101010101" pitchFamily="18" charset="-122"/>
              <a:ea typeface="汉仪小麦体简" panose="00020600040101010101" pitchFamily="18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/>
          <a:srcRect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3" name="图片 2" descr="C:\Users\Administrator\Desktop\4.jpg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34035" y="1145540"/>
            <a:ext cx="3611880" cy="5779770"/>
          </a:xfrm>
          <a:prstGeom prst="rect">
            <a:avLst/>
          </a:prstGeom>
        </p:spPr>
      </p:pic>
      <p:pic>
        <p:nvPicPr>
          <p:cNvPr id="5" name="图片 4" descr="C:\Users\Administrator\Desktop\3.jpg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117205" y="1622425"/>
            <a:ext cx="2980055" cy="4490720"/>
          </a:xfrm>
          <a:prstGeom prst="rect">
            <a:avLst/>
          </a:prstGeom>
        </p:spPr>
      </p:pic>
      <p:pic>
        <p:nvPicPr>
          <p:cNvPr id="6" name="图片 5" descr="C:\Users\Administrator\Desktop\5.jpg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233545" y="1844040"/>
            <a:ext cx="3384550" cy="426910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4010025" y="152400"/>
            <a:ext cx="6415405" cy="1470025"/>
            <a:chOff x="1160218" y="1733272"/>
            <a:chExt cx="8583927" cy="1671955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0218" y="1733272"/>
              <a:ext cx="8583927" cy="1671955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 rot="21287986">
              <a:off x="2945314" y="2251024"/>
              <a:ext cx="5274574" cy="803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pc="600" dirty="0">
                  <a:ln>
                    <a:solidFill>
                      <a:sysClr val="windowText" lastClr="000000"/>
                    </a:solidFill>
                  </a:ln>
                  <a:latin typeface="汉仪小麦体简" panose="00020600040101010101" pitchFamily="18" charset="-122"/>
                  <a:ea typeface="汉仪小麦体简" panose="00020600040101010101" pitchFamily="18" charset="-122"/>
                  <a:sym typeface="微软雅黑" panose="020B0503020204020204" charset="-122"/>
                </a:rPr>
                <a:t>校园环境沃道林之壤，</a:t>
              </a:r>
              <a:r>
                <a:rPr lang="en-US" altLang="zh-CN" sz="2000" b="1" spc="600" dirty="0">
                  <a:ln>
                    <a:solidFill>
                      <a:sysClr val="windowText" lastClr="000000"/>
                    </a:solidFill>
                  </a:ln>
                  <a:latin typeface="汉仪小麦体简" panose="00020600040101010101" pitchFamily="18" charset="-122"/>
                  <a:ea typeface="汉仪小麦体简" panose="00020600040101010101" pitchFamily="18" charset="-122"/>
                  <a:sym typeface="微软雅黑" panose="020B0503020204020204" charset="-122"/>
                </a:rPr>
                <a:t>   </a:t>
              </a:r>
              <a:r>
                <a:rPr lang="zh-CN" altLang="en-US" sz="2000" b="1" spc="600" dirty="0">
                  <a:ln>
                    <a:solidFill>
                      <a:sysClr val="windowText" lastClr="000000"/>
                    </a:solidFill>
                  </a:ln>
                  <a:latin typeface="汉仪小麦体简" panose="00020600040101010101" pitchFamily="18" charset="-122"/>
                  <a:ea typeface="汉仪小麦体简" panose="00020600040101010101" pitchFamily="18" charset="-122"/>
                  <a:sym typeface="微软雅黑" panose="020B0503020204020204" charset="-122"/>
                </a:rPr>
                <a:t>为园本课程建设筑基</a:t>
              </a:r>
              <a:endParaRPr lang="zh-CN" altLang="en-US" sz="2000" b="1" spc="600" dirty="0">
                <a:ln>
                  <a:solidFill>
                    <a:sysClr val="windowText" lastClr="000000"/>
                  </a:solidFill>
                </a:ln>
                <a:latin typeface="汉仪小麦体简" panose="00020600040101010101" pitchFamily="18" charset="-122"/>
                <a:ea typeface="汉仪小麦体简" panose="00020600040101010101" pitchFamily="18" charset="-122"/>
                <a:sym typeface="微软雅黑" panose="020B0503020204020204" charset="-122"/>
              </a:endParaRPr>
            </a:p>
          </p:txBody>
        </p:sp>
      </p:grpSp>
      <p:pic>
        <p:nvPicPr>
          <p:cNvPr id="7" name="图片 6" descr="QQ图片2021043012464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67485" y="73660"/>
            <a:ext cx="1278255" cy="1071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-13335" y="0"/>
            <a:ext cx="12219444" cy="6857999"/>
          </a:xfrm>
          <a:prstGeom prst="rect">
            <a:avLst/>
          </a:prstGeom>
        </p:spPr>
      </p:pic>
      <p:pic>
        <p:nvPicPr>
          <p:cNvPr id="5" name="图片 4" descr="C:\Users\Administrator\Desktop\IMG_20210426_102331.jpgIMG_20210426_10233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466590" y="1502410"/>
            <a:ext cx="3259455" cy="5013960"/>
          </a:xfrm>
          <a:prstGeom prst="rect">
            <a:avLst/>
          </a:prstGeom>
        </p:spPr>
      </p:pic>
      <p:pic>
        <p:nvPicPr>
          <p:cNvPr id="3" name="图片 2" descr="C:\Users\Administrator\Desktop\QQ图片20210426102532.jpgQQ图片2021042610253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96620" y="1264920"/>
            <a:ext cx="3412490" cy="4968240"/>
          </a:xfrm>
          <a:prstGeom prst="rect">
            <a:avLst/>
          </a:prstGeom>
        </p:spPr>
      </p:pic>
      <p:pic>
        <p:nvPicPr>
          <p:cNvPr id="6" name="图片 5" descr="C:\Users\Administrator\Desktop\IMG_20210426_104032.jpgIMG_20210426_10403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7883525" y="2054860"/>
            <a:ext cx="3230880" cy="4598035"/>
          </a:xfrm>
          <a:prstGeom prst="rect">
            <a:avLst/>
          </a:prstGeom>
        </p:spPr>
      </p:pic>
      <p:pic>
        <p:nvPicPr>
          <p:cNvPr id="7" name="图片 6" descr="QQ图片2021043012464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09040" y="169545"/>
            <a:ext cx="1278255" cy="99314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309745" y="-169545"/>
            <a:ext cx="5928360" cy="1671955"/>
            <a:chOff x="782977" y="1733272"/>
            <a:chExt cx="9325664" cy="1671955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977" y="1733272"/>
              <a:ext cx="9325664" cy="1671955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 rot="21287986">
              <a:off x="3086363" y="2363192"/>
              <a:ext cx="5274574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pc="600" dirty="0">
                  <a:ln>
                    <a:solidFill>
                      <a:sysClr val="windowText" lastClr="000000"/>
                    </a:solidFill>
                  </a:ln>
                  <a:latin typeface="汉仪小麦体简" panose="00020600040101010101" pitchFamily="18" charset="-122"/>
                  <a:ea typeface="汉仪小麦体简" panose="00020600040101010101" pitchFamily="18" charset="-122"/>
                  <a:sym typeface="微软雅黑" panose="020B0503020204020204" charset="-122"/>
                </a:rPr>
                <a:t>校园环境沃道林之壤，</a:t>
              </a:r>
              <a:r>
                <a:rPr lang="en-US" altLang="zh-CN" sz="2000" b="1" spc="600" dirty="0">
                  <a:ln>
                    <a:solidFill>
                      <a:sysClr val="windowText" lastClr="000000"/>
                    </a:solidFill>
                  </a:ln>
                  <a:latin typeface="汉仪小麦体简" panose="00020600040101010101" pitchFamily="18" charset="-122"/>
                  <a:ea typeface="汉仪小麦体简" panose="00020600040101010101" pitchFamily="18" charset="-122"/>
                  <a:sym typeface="微软雅黑" panose="020B0503020204020204" charset="-122"/>
                </a:rPr>
                <a:t>   </a:t>
              </a:r>
              <a:r>
                <a:rPr lang="zh-CN" altLang="en-US" sz="2000" b="1" spc="600" dirty="0">
                  <a:ln>
                    <a:solidFill>
                      <a:sysClr val="windowText" lastClr="000000"/>
                    </a:solidFill>
                  </a:ln>
                  <a:latin typeface="汉仪小麦体简" panose="00020600040101010101" pitchFamily="18" charset="-122"/>
                  <a:ea typeface="汉仪小麦体简" panose="00020600040101010101" pitchFamily="18" charset="-122"/>
                  <a:sym typeface="微软雅黑" panose="020B0503020204020204" charset="-122"/>
                </a:rPr>
                <a:t>为园本课程建设筑基</a:t>
              </a:r>
              <a:endParaRPr lang="zh-CN" altLang="en-US" sz="2000" b="1" spc="600" dirty="0">
                <a:ln>
                  <a:solidFill>
                    <a:sysClr val="windowText" lastClr="000000"/>
                  </a:solidFill>
                </a:ln>
                <a:latin typeface="汉仪小麦体简" panose="00020600040101010101" pitchFamily="18" charset="-122"/>
                <a:ea typeface="汉仪小麦体简" panose="00020600040101010101" pitchFamily="18" charset="-122"/>
                <a:sym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 flipH="1">
            <a:off x="8706485" y="2246630"/>
            <a:ext cx="1841500" cy="1697990"/>
          </a:xfrm>
          <a:prstGeom prst="line">
            <a:avLst/>
          </a:prstGeom>
          <a:blipFill rotWithShape="1">
            <a:blip r:embed="rId2" cstate="print"/>
            <a:stretch>
              <a:fillRect/>
            </a:stretch>
          </a:blipFill>
          <a:ln>
            <a:solidFill>
              <a:srgbClr val="EC9D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QQ图片2021043012464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42450" y="129540"/>
            <a:ext cx="1445895" cy="1127760"/>
          </a:xfrm>
          <a:prstGeom prst="rect">
            <a:avLst/>
          </a:prstGeom>
        </p:spPr>
      </p:pic>
      <p:pic>
        <p:nvPicPr>
          <p:cNvPr id="3" name="图片 2" descr="C:\Users\Administrator\Desktop\QQ图片20210525182436.pngQQ图片2021052518243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9244" y="1422400"/>
            <a:ext cx="10645423" cy="5084537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2404110" y="-146050"/>
            <a:ext cx="5928360" cy="1593850"/>
            <a:chOff x="870880" y="1886479"/>
            <a:chExt cx="9325664" cy="1671955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880" y="1886479"/>
              <a:ext cx="9325664" cy="1671955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 rot="21287986">
              <a:off x="3087362" y="2459112"/>
              <a:ext cx="5274574" cy="741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sz="2000" b="1" spc="600" dirty="0">
                  <a:ln>
                    <a:solidFill>
                      <a:sysClr val="windowText" lastClr="000000"/>
                    </a:solidFill>
                  </a:ln>
                  <a:latin typeface="汉仪小麦体简" panose="00020600040101010101" pitchFamily="18" charset="-122"/>
                  <a:ea typeface="汉仪小麦体简" panose="00020600040101010101" pitchFamily="18" charset="-122"/>
                  <a:sym typeface="微软雅黑" panose="020B0503020204020204" charset="-122"/>
                </a:rPr>
                <a:t>五大领域展五仙之乐，为园本课程建设搭架</a:t>
              </a:r>
              <a:endParaRPr sz="2000" b="1" spc="600" dirty="0">
                <a:ln>
                  <a:solidFill>
                    <a:sysClr val="windowText" lastClr="000000"/>
                  </a:solidFill>
                </a:ln>
                <a:latin typeface="汉仪小麦体简" panose="00020600040101010101" pitchFamily="18" charset="-122"/>
                <a:ea typeface="汉仪小麦体简" panose="00020600040101010101" pitchFamily="18" charset="-122"/>
                <a:sym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3" name="图片 2" descr="C:\Users\Administrator\Desktop\QQ图片20210425180600.jpgQQ图片2021042518060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001135" y="1661795"/>
            <a:ext cx="3683635" cy="4352925"/>
          </a:xfrm>
          <a:prstGeom prst="rect">
            <a:avLst/>
          </a:prstGeom>
        </p:spPr>
      </p:pic>
      <p:pic>
        <p:nvPicPr>
          <p:cNvPr id="5" name="图片 4" descr="C:\Users\Administrator\Desktop\QQ图片20210425180619.jpgQQ图片2021042518061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25475" y="1661795"/>
            <a:ext cx="3132455" cy="4353560"/>
          </a:xfrm>
          <a:prstGeom prst="rect">
            <a:avLst/>
          </a:prstGeom>
        </p:spPr>
      </p:pic>
      <p:pic>
        <p:nvPicPr>
          <p:cNvPr id="6" name="图片 5" descr="C:\Users\Administrator\Desktop\QQ图片20210425180613.jpgQQ图片2021042518061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067675" y="1502410"/>
            <a:ext cx="3479165" cy="451231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/>
          <a:srcRect/>
          <a:stretch>
            <a:fillRect/>
          </a:stretch>
        </p:blipFill>
        <p:spPr>
          <a:xfrm>
            <a:off x="882015" y="52705"/>
            <a:ext cx="3460115" cy="150558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14800" y="163195"/>
            <a:ext cx="6415405" cy="1470025"/>
            <a:chOff x="1160218" y="1733272"/>
            <a:chExt cx="8583927" cy="1671955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0218" y="1733272"/>
              <a:ext cx="8583927" cy="1671955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 rot="21287986">
              <a:off x="2945314" y="2251024"/>
              <a:ext cx="5274574" cy="803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sz="2000" b="1" spc="600" dirty="0">
                  <a:ln>
                    <a:solidFill>
                      <a:sysClr val="windowText" lastClr="000000"/>
                    </a:solidFill>
                  </a:ln>
                  <a:latin typeface="汉仪小麦体简" panose="00020600040101010101" pitchFamily="18" charset="-122"/>
                  <a:ea typeface="汉仪小麦体简" panose="00020600040101010101" pitchFamily="18" charset="-122"/>
                  <a:sym typeface="微软雅黑" panose="020B0503020204020204" charset="-122"/>
                </a:rPr>
                <a:t>道林生活融乐思之美，</a:t>
              </a:r>
              <a:endParaRPr sz="2000" b="1" spc="600" dirty="0">
                <a:ln>
                  <a:solidFill>
                    <a:sysClr val="windowText" lastClr="000000"/>
                  </a:solidFill>
                </a:ln>
                <a:latin typeface="汉仪小麦体简" panose="00020600040101010101" pitchFamily="18" charset="-122"/>
                <a:ea typeface="汉仪小麦体简" panose="00020600040101010101" pitchFamily="18" charset="-122"/>
                <a:sym typeface="微软雅黑" panose="020B0503020204020204" charset="-122"/>
              </a:endParaRPr>
            </a:p>
            <a:p>
              <a:r>
                <a:rPr sz="2000" b="1" spc="600" dirty="0">
                  <a:ln>
                    <a:solidFill>
                      <a:sysClr val="windowText" lastClr="000000"/>
                    </a:solidFill>
                  </a:ln>
                  <a:latin typeface="汉仪小麦体简" panose="00020600040101010101" pitchFamily="18" charset="-122"/>
                  <a:ea typeface="汉仪小麦体简" panose="00020600040101010101" pitchFamily="18" charset="-122"/>
                  <a:sym typeface="微软雅黑" panose="020B0503020204020204" charset="-122"/>
                </a:rPr>
                <a:t>为园本课程内容铸魂</a:t>
              </a:r>
              <a:endParaRPr sz="2000" b="1" spc="600" dirty="0">
                <a:ln>
                  <a:solidFill>
                    <a:sysClr val="windowText" lastClr="000000"/>
                  </a:solidFill>
                </a:ln>
                <a:latin typeface="汉仪小麦体简" panose="00020600040101010101" pitchFamily="18" charset="-122"/>
                <a:ea typeface="汉仪小麦体简" panose="00020600040101010101" pitchFamily="18" charset="-122"/>
                <a:sym typeface="微软雅黑" panose="020B0503020204020204" charset="-122"/>
              </a:endParaRPr>
            </a:p>
          </p:txBody>
        </p:sp>
      </p:grpSp>
      <p:pic>
        <p:nvPicPr>
          <p:cNvPr id="9" name="图片 8" descr="QQ图片2021043012464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724390" y="390525"/>
            <a:ext cx="1278255" cy="99314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993775" y="299720"/>
            <a:ext cx="3007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ln w="127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cs typeface="+mn-ea"/>
                <a:sym typeface="+mn-lt"/>
              </a:rPr>
              <a:t>挖掘野趣资源 </a:t>
            </a:r>
            <a:endParaRPr lang="en-US" altLang="zh-CN" sz="1600" dirty="0" smtClean="0">
              <a:ln w="127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600" dirty="0" smtClean="0">
                <a:ln w="127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cs typeface="+mn-ea"/>
                <a:sym typeface="+mn-lt"/>
              </a:rPr>
              <a:t> </a:t>
            </a:r>
            <a:r>
              <a:rPr lang="zh-CN" altLang="en-US" sz="1600" dirty="0">
                <a:ln w="127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cs typeface="+mn-ea"/>
                <a:sym typeface="+mn-lt"/>
              </a:rPr>
              <a:t>课程建设生活化</a:t>
            </a:r>
            <a:endParaRPr lang="zh-CN" altLang="en-US" sz="1600" dirty="0">
              <a:ln w="127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print"/>
          <a:srcRect/>
          <a:stretch>
            <a:fillRect/>
          </a:stretch>
        </p:blipFill>
        <p:spPr>
          <a:xfrm>
            <a:off x="882015" y="52705"/>
            <a:ext cx="3460115" cy="150558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001135" y="152400"/>
            <a:ext cx="6415405" cy="1470025"/>
            <a:chOff x="1160218" y="1733272"/>
            <a:chExt cx="8583927" cy="1671955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0218" y="1733272"/>
              <a:ext cx="8583927" cy="1671955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 rot="21287986">
              <a:off x="2945314" y="2251024"/>
              <a:ext cx="5274574" cy="803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sz="2000" b="1" spc="600" dirty="0">
                  <a:ln>
                    <a:solidFill>
                      <a:sysClr val="windowText" lastClr="000000"/>
                    </a:solidFill>
                  </a:ln>
                  <a:latin typeface="汉仪小麦体简" panose="00020600040101010101" pitchFamily="18" charset="-122"/>
                  <a:ea typeface="汉仪小麦体简" panose="00020600040101010101" pitchFamily="18" charset="-122"/>
                  <a:sym typeface="微软雅黑" panose="020B0503020204020204" charset="-122"/>
                </a:rPr>
                <a:t>道林生活融乐思之美，</a:t>
              </a:r>
              <a:endParaRPr sz="2000" b="1" spc="600" dirty="0">
                <a:ln>
                  <a:solidFill>
                    <a:sysClr val="windowText" lastClr="000000"/>
                  </a:solidFill>
                </a:ln>
                <a:latin typeface="汉仪小麦体简" panose="00020600040101010101" pitchFamily="18" charset="-122"/>
                <a:ea typeface="汉仪小麦体简" panose="00020600040101010101" pitchFamily="18" charset="-122"/>
                <a:sym typeface="微软雅黑" panose="020B0503020204020204" charset="-122"/>
              </a:endParaRPr>
            </a:p>
            <a:p>
              <a:r>
                <a:rPr sz="2000" b="1" spc="600" dirty="0">
                  <a:ln>
                    <a:solidFill>
                      <a:sysClr val="windowText" lastClr="000000"/>
                    </a:solidFill>
                  </a:ln>
                  <a:latin typeface="汉仪小麦体简" panose="00020600040101010101" pitchFamily="18" charset="-122"/>
                  <a:ea typeface="汉仪小麦体简" panose="00020600040101010101" pitchFamily="18" charset="-122"/>
                  <a:sym typeface="微软雅黑" panose="020B0503020204020204" charset="-122"/>
                </a:rPr>
                <a:t>为园本课程内容铸魂</a:t>
              </a:r>
              <a:endParaRPr sz="2000" b="1" spc="600" dirty="0">
                <a:ln>
                  <a:solidFill>
                    <a:sysClr val="windowText" lastClr="000000"/>
                  </a:solidFill>
                </a:ln>
                <a:latin typeface="汉仪小麦体简" panose="00020600040101010101" pitchFamily="18" charset="-122"/>
                <a:ea typeface="汉仪小麦体简" panose="00020600040101010101" pitchFamily="18" charset="-122"/>
                <a:sym typeface="微软雅黑" panose="020B0503020204020204" charset="-122"/>
              </a:endParaRPr>
            </a:p>
          </p:txBody>
        </p:sp>
      </p:grpSp>
      <p:pic>
        <p:nvPicPr>
          <p:cNvPr id="9" name="图片 8" descr="QQ图片2021043012464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24390" y="390525"/>
            <a:ext cx="1278255" cy="99314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993775" y="299720"/>
            <a:ext cx="3007360" cy="787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1600" dirty="0">
                <a:ln w="127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cs typeface="+mn-ea"/>
                <a:sym typeface="+mn-lt"/>
              </a:rPr>
              <a:t>抓好园本研修，</a:t>
            </a:r>
            <a:r>
              <a:rPr lang="en-US" sz="1600" dirty="0">
                <a:ln w="127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cs typeface="+mn-ea"/>
                <a:sym typeface="+mn-lt"/>
              </a:rPr>
              <a:t>               </a:t>
            </a:r>
            <a:endParaRPr lang="en-US" sz="1600" dirty="0" smtClean="0">
              <a:ln w="127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sz="1600" dirty="0" smtClean="0">
                <a:ln w="127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cs typeface="+mn-ea"/>
                <a:sym typeface="+mn-lt"/>
              </a:rPr>
              <a:t> </a:t>
            </a:r>
            <a:r>
              <a:rPr sz="1600" dirty="0">
                <a:ln w="127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cs typeface="+mn-ea"/>
                <a:sym typeface="+mn-lt"/>
              </a:rPr>
              <a:t>课程建设乡土化</a:t>
            </a:r>
            <a:endParaRPr sz="1600" dirty="0">
              <a:ln w="127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913505" y="2011680"/>
            <a:ext cx="6590665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     </a:t>
            </a:r>
            <a:r>
              <a:rPr lang="zh-CN" altLang="en-US" sz="2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根据本地本园实际，结合当前热点、困惑等问题而展开园本研修，选择出适合我园幼儿使用的资源，并加以适当的修改、调整。利用道林沟、马溪河、五仙山、竹子、桂圆、花生、李子等本土风景名胜、土特产，挖掘出丰富的教育资源，选择和实施适合各年龄班幼儿活动主题。</a:t>
            </a:r>
            <a:endParaRPr lang="zh-CN" altLang="en-US" sz="2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920" y="1807845"/>
            <a:ext cx="2211070" cy="39947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64"/>
          <a:stretch>
            <a:fillRect/>
          </a:stretch>
        </p:blipFill>
        <p:spPr>
          <a:xfrm>
            <a:off x="6627070" y="5465540"/>
            <a:ext cx="4237780" cy="1555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38215" y="140335"/>
            <a:ext cx="3284855" cy="47180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08" y="140334"/>
            <a:ext cx="3726312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 rot="21059500">
            <a:off x="1708785" y="2103120"/>
            <a:ext cx="15849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800" b="1" dirty="0"/>
              <a:t>目录</a:t>
            </a:r>
            <a:endParaRPr lang="zh-CN" altLang="en-US" sz="4800" b="1" dirty="0"/>
          </a:p>
        </p:txBody>
      </p:sp>
      <p:sp>
        <p:nvSpPr>
          <p:cNvPr id="5" name="文本框 4"/>
          <p:cNvSpPr txBox="1"/>
          <p:nvPr/>
        </p:nvSpPr>
        <p:spPr>
          <a:xfrm>
            <a:off x="6000115" y="262255"/>
            <a:ext cx="296799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 </a:t>
            </a:r>
            <a:r>
              <a:rPr lang="zh-CN" altLang="en-US" sz="3200" dirty="0">
                <a:ln>
                  <a:solidFill>
                    <a:sysClr val="windowText" lastClr="0000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述主张</a:t>
            </a:r>
            <a:endParaRPr lang="zh-CN" altLang="en-US" sz="32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zh-CN" altLang="en-US" sz="32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225540" y="1633855"/>
            <a:ext cx="30530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n>
                  <a:solidFill>
                    <a:sysClr val="windowText" lastClr="000000"/>
                  </a:solidFill>
                </a:ln>
              </a:rPr>
              <a:t>展思路</a:t>
            </a:r>
            <a:endParaRPr lang="en-US" altLang="zh-CN" sz="3200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177280" y="2890520"/>
            <a:ext cx="29679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n>
                  <a:solidFill>
                    <a:sysClr val="windowText" lastClr="000000"/>
                  </a:solidFill>
                </a:ln>
              </a:rPr>
              <a:t>抓亮点</a:t>
            </a:r>
            <a:endParaRPr lang="en-US" altLang="zh-CN" sz="3200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154420" y="4147185"/>
            <a:ext cx="28136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找不足</a:t>
            </a:r>
            <a:endParaRPr lang="zh-CN" altLang="en-US" sz="32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82822">
            <a:off x="5123815" y="133985"/>
            <a:ext cx="894080" cy="129794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82822">
            <a:off x="5050155" y="1526540"/>
            <a:ext cx="894080" cy="129794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82822">
            <a:off x="5010150" y="3797300"/>
            <a:ext cx="894080" cy="129794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82822">
            <a:off x="5015865" y="4844415"/>
            <a:ext cx="894080" cy="1297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/>
          <a:srcRect/>
          <a:stretch>
            <a:fillRect/>
          </a:stretch>
        </p:blipFill>
        <p:spPr>
          <a:xfrm rot="582822">
            <a:off x="5026661" y="2656125"/>
            <a:ext cx="1088755" cy="1005919"/>
          </a:xfrm>
          <a:prstGeom prst="rect">
            <a:avLst/>
          </a:prstGeom>
        </p:spPr>
      </p:pic>
      <p:pic>
        <p:nvPicPr>
          <p:cNvPr id="7" name="图片 6" descr="图片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6154420" y="5186045"/>
            <a:ext cx="3195320" cy="78359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205606" y="5247163"/>
            <a:ext cx="305308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3200" dirty="0"/>
          </a:p>
          <a:p>
            <a:endParaRPr lang="zh-CN" altLang="en-US" sz="3200" dirty="0"/>
          </a:p>
        </p:txBody>
      </p:sp>
      <p:sp>
        <p:nvSpPr>
          <p:cNvPr id="17" name="文本框 16"/>
          <p:cNvSpPr txBox="1"/>
          <p:nvPr/>
        </p:nvSpPr>
        <p:spPr>
          <a:xfrm>
            <a:off x="6243955" y="5342890"/>
            <a:ext cx="20758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谋发展</a:t>
            </a:r>
            <a:endParaRPr lang="zh-CN" altLang="en-US" sz="32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图片 8" descr="QQ图片2021043012464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495155" y="123190"/>
            <a:ext cx="1572895" cy="1319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-840105" y="52705"/>
            <a:ext cx="12219444" cy="6857999"/>
          </a:xfrm>
          <a:prstGeom prst="rect">
            <a:avLst/>
          </a:prstGeom>
        </p:spPr>
      </p:pic>
      <p:pic>
        <p:nvPicPr>
          <p:cNvPr id="13" name="图片 12" descr="C:\Users\Administrator\Desktop\IMG_20210426_133900.jpgIMG_20210426_13390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50215" y="1633220"/>
            <a:ext cx="4094480" cy="4848860"/>
          </a:xfrm>
          <a:prstGeom prst="rect">
            <a:avLst/>
          </a:prstGeom>
        </p:spPr>
      </p:pic>
      <p:pic>
        <p:nvPicPr>
          <p:cNvPr id="18" name="图片 17" descr="C:\Users\Administrator\Desktop\IMG_20210426_133738.jpgIMG_20210426_13373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878070" y="1955800"/>
            <a:ext cx="5083175" cy="4671060"/>
          </a:xfrm>
          <a:prstGeom prst="rect">
            <a:avLst/>
          </a:prstGeom>
        </p:spPr>
      </p:pic>
      <p:pic>
        <p:nvPicPr>
          <p:cNvPr id="7" name="图片 6" descr="QQ图片2021043012464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890760" y="163195"/>
            <a:ext cx="1278255" cy="99314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14800" y="163195"/>
            <a:ext cx="6415405" cy="1470025"/>
            <a:chOff x="1160218" y="1733272"/>
            <a:chExt cx="8583927" cy="167195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0218" y="1733272"/>
              <a:ext cx="8583927" cy="1671955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 rot="21287986">
              <a:off x="2945314" y="2251024"/>
              <a:ext cx="5274574" cy="803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sz="2000" b="1" spc="600" dirty="0">
                  <a:ln>
                    <a:solidFill>
                      <a:sysClr val="windowText" lastClr="000000"/>
                    </a:solidFill>
                  </a:ln>
                  <a:latin typeface="汉仪小麦体简" panose="00020600040101010101" pitchFamily="18" charset="-122"/>
                  <a:ea typeface="汉仪小麦体简" panose="00020600040101010101" pitchFamily="18" charset="-122"/>
                  <a:sym typeface="微软雅黑" panose="020B0503020204020204" charset="-122"/>
                </a:rPr>
                <a:t>道林生活融乐思之美，</a:t>
              </a:r>
              <a:endParaRPr sz="2000" b="1" spc="600" dirty="0">
                <a:ln>
                  <a:solidFill>
                    <a:sysClr val="windowText" lastClr="000000"/>
                  </a:solidFill>
                </a:ln>
                <a:latin typeface="汉仪小麦体简" panose="00020600040101010101" pitchFamily="18" charset="-122"/>
                <a:ea typeface="汉仪小麦体简" panose="00020600040101010101" pitchFamily="18" charset="-122"/>
                <a:sym typeface="微软雅黑" panose="020B0503020204020204" charset="-122"/>
              </a:endParaRPr>
            </a:p>
            <a:p>
              <a:r>
                <a:rPr sz="2000" b="1" spc="600" dirty="0">
                  <a:ln>
                    <a:solidFill>
                      <a:sysClr val="windowText" lastClr="000000"/>
                    </a:solidFill>
                  </a:ln>
                  <a:latin typeface="汉仪小麦体简" panose="00020600040101010101" pitchFamily="18" charset="-122"/>
                  <a:ea typeface="汉仪小麦体简" panose="00020600040101010101" pitchFamily="18" charset="-122"/>
                  <a:sym typeface="微软雅黑" panose="020B0503020204020204" charset="-122"/>
                </a:rPr>
                <a:t>为园本课程内容铸魂</a:t>
              </a:r>
              <a:endParaRPr sz="2000" b="1" spc="600" dirty="0">
                <a:ln>
                  <a:solidFill>
                    <a:sysClr val="windowText" lastClr="000000"/>
                  </a:solidFill>
                </a:ln>
                <a:latin typeface="汉仪小麦体简" panose="00020600040101010101" pitchFamily="18" charset="-122"/>
                <a:ea typeface="汉仪小麦体简" panose="00020600040101010101" pitchFamily="18" charset="-122"/>
                <a:sym typeface="微软雅黑" panose="020B0503020204020204" charset="-122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/>
          <a:srcRect/>
          <a:stretch>
            <a:fillRect/>
          </a:stretch>
        </p:blipFill>
        <p:spPr>
          <a:xfrm>
            <a:off x="882015" y="52705"/>
            <a:ext cx="3460115" cy="150558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93775" y="299720"/>
            <a:ext cx="3007360" cy="787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1600" dirty="0">
                <a:ln w="127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cs typeface="+mn-ea"/>
                <a:sym typeface="+mn-lt"/>
              </a:rPr>
              <a:t>利用科研成果，</a:t>
            </a:r>
            <a:r>
              <a:rPr lang="en-US" sz="1600" dirty="0">
                <a:ln w="127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cs typeface="+mn-ea"/>
                <a:sym typeface="+mn-lt"/>
              </a:rPr>
              <a:t>               </a:t>
            </a:r>
            <a:endParaRPr lang="en-US" sz="1600" dirty="0" smtClean="0">
              <a:ln w="127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sz="1600" dirty="0" smtClean="0">
                <a:ln w="127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cs typeface="+mn-ea"/>
                <a:sym typeface="+mn-lt"/>
              </a:rPr>
              <a:t> </a:t>
            </a:r>
            <a:r>
              <a:rPr sz="1600" dirty="0">
                <a:ln w="127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cs typeface="+mn-ea"/>
                <a:sym typeface="+mn-lt"/>
              </a:rPr>
              <a:t>课程建设园本化</a:t>
            </a:r>
            <a:endParaRPr sz="1600" dirty="0">
              <a:ln w="127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745" y="172720"/>
            <a:ext cx="3394075" cy="153162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4476750" y="3146425"/>
            <a:ext cx="3113405" cy="2994660"/>
          </a:xfrm>
          <a:prstGeom prst="roundRect">
            <a:avLst/>
          </a:prstGeom>
          <a:blipFill rotWithShape="1">
            <a:blip r:embed="rId3" cstate="print"/>
            <a:stretch>
              <a:fillRect/>
            </a:stretch>
          </a:blipFill>
          <a:ln w="57150">
            <a:solidFill>
              <a:srgbClr val="FF8C9F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7" name="圆角矩形 6"/>
          <p:cNvSpPr/>
          <p:nvPr/>
        </p:nvSpPr>
        <p:spPr>
          <a:xfrm>
            <a:off x="7807960" y="488315"/>
            <a:ext cx="3298825" cy="2479040"/>
          </a:xfrm>
          <a:prstGeom prst="roundRect">
            <a:avLst/>
          </a:prstGeom>
          <a:blipFill rotWithShape="1">
            <a:blip r:embed="rId4" cstate="print"/>
            <a:stretch>
              <a:fillRect/>
            </a:stretch>
          </a:blipFill>
          <a:ln w="57150">
            <a:solidFill>
              <a:srgbClr val="FF8C9F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4" name="圆角矩形 3"/>
          <p:cNvSpPr/>
          <p:nvPr/>
        </p:nvSpPr>
        <p:spPr>
          <a:xfrm>
            <a:off x="7903210" y="3796030"/>
            <a:ext cx="3203575" cy="2524125"/>
          </a:xfrm>
          <a:prstGeom prst="roundRect">
            <a:avLst/>
          </a:prstGeom>
          <a:blipFill rotWithShape="1">
            <a:blip r:embed="rId5" cstate="print"/>
            <a:stretch>
              <a:fillRect/>
            </a:stretch>
          </a:blipFill>
          <a:ln w="57150">
            <a:solidFill>
              <a:srgbClr val="FF8C9F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pic>
        <p:nvPicPr>
          <p:cNvPr id="2" name="图片 1" descr="QQ图片2021043012464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64285" y="172720"/>
            <a:ext cx="1445895" cy="1239520"/>
          </a:xfrm>
          <a:prstGeom prst="rect">
            <a:avLst/>
          </a:prstGeom>
        </p:spPr>
      </p:pic>
      <p:sp>
        <p:nvSpPr>
          <p:cNvPr id="3" name="流程图: 文档 2"/>
          <p:cNvSpPr/>
          <p:nvPr/>
        </p:nvSpPr>
        <p:spPr>
          <a:xfrm>
            <a:off x="507365" y="1826895"/>
            <a:ext cx="3675380" cy="3204210"/>
          </a:xfrm>
          <a:prstGeom prst="flowChartDocument">
            <a:avLst/>
          </a:prstGeom>
          <a:blipFill rotWithShape="1">
            <a:blip r:embed="rId7" cstate="print"/>
            <a:stretch>
              <a:fillRect/>
            </a:stretch>
          </a:blipFill>
          <a:ln w="3810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272915" y="335915"/>
            <a:ext cx="30073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>
                <a:ln>
                  <a:solidFill>
                    <a:sysClr val="windowText" lastClr="000000"/>
                  </a:solidFill>
                </a:ln>
                <a:cs typeface="+mn-ea"/>
                <a:sym typeface="+mn-lt"/>
              </a:rPr>
              <a:t>X乡土课程</a:t>
            </a:r>
            <a:endParaRPr sz="3200" dirty="0">
              <a:ln w="127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6" name="图片 5" descr="C:\Users\Administrator\Desktop\11.jpg1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215390" y="3683000"/>
            <a:ext cx="2560320" cy="290703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2125980" y="660400"/>
            <a:ext cx="5240020" cy="1260475"/>
            <a:chOff x="406595" y="2210259"/>
            <a:chExt cx="5526417" cy="2770815"/>
          </a:xfrm>
        </p:grpSpPr>
        <p:sp>
          <p:nvSpPr>
            <p:cNvPr id="18" name="圆角矩形 17"/>
            <p:cNvSpPr/>
            <p:nvPr/>
          </p:nvSpPr>
          <p:spPr>
            <a:xfrm>
              <a:off x="406595" y="2210259"/>
              <a:ext cx="5526417" cy="2770815"/>
            </a:xfrm>
            <a:prstGeom prst="roundRect">
              <a:avLst/>
            </a:prstGeom>
            <a:solidFill>
              <a:srgbClr val="F5D1D9"/>
            </a:solidFill>
            <a:ln>
              <a:solidFill>
                <a:srgbClr val="F5D1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dirty="0">
                  <a:ln>
                    <a:solidFill>
                      <a:sysClr val="windowText" lastClr="000000"/>
                    </a:solidFill>
                  </a:ln>
                  <a:solidFill>
                    <a:schemeClr val="tx1"/>
                  </a:solidFill>
                  <a:cs typeface="+mn-ea"/>
                  <a:sym typeface="+mn-lt"/>
                </a:rPr>
                <a:t>（三）课程建</a:t>
              </a:r>
              <a:r>
                <a:rPr lang="zh-CN" altLang="en-US" sz="320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tx1"/>
                  </a:solidFill>
                  <a:cs typeface="+mn-ea"/>
                  <a:sym typeface="+mn-lt"/>
                </a:rPr>
                <a:t>设延伸阶</a:t>
              </a:r>
              <a:r>
                <a:rPr lang="zh-CN" altLang="en-US" sz="3200" dirty="0">
                  <a:ln>
                    <a:solidFill>
                      <a:sysClr val="windowText" lastClr="000000"/>
                    </a:solidFill>
                  </a:ln>
                  <a:solidFill>
                    <a:schemeClr val="tx1"/>
                  </a:solidFill>
                  <a:cs typeface="+mn-ea"/>
                  <a:sym typeface="+mn-lt"/>
                </a:rPr>
                <a:t>段</a:t>
              </a:r>
              <a:endParaRPr lang="zh-CN" altLang="en-US" sz="32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cs typeface="+mn-ea"/>
                <a:sym typeface="+mn-lt"/>
              </a:endParaRPr>
            </a:p>
            <a:p>
              <a:pPr algn="ctr"/>
              <a:r>
                <a:rPr lang="en-US" altLang="zh-CN" sz="3200" dirty="0">
                  <a:ln>
                    <a:solidFill>
                      <a:sysClr val="windowText" lastClr="000000"/>
                    </a:solidFill>
                  </a:ln>
                  <a:solidFill>
                    <a:schemeClr val="tx1"/>
                  </a:solidFill>
                  <a:cs typeface="+mn-ea"/>
                  <a:sym typeface="+mn-lt"/>
                </a:rPr>
                <a:t>    </a:t>
              </a:r>
              <a:r>
                <a:rPr lang="zh-CN" altLang="en-US" sz="3200" dirty="0">
                  <a:ln>
                    <a:solidFill>
                      <a:sysClr val="windowText" lastClr="000000"/>
                    </a:solidFill>
                  </a:ln>
                  <a:solidFill>
                    <a:schemeClr val="tx1"/>
                  </a:solidFill>
                  <a:cs typeface="+mn-ea"/>
                  <a:sym typeface="+mn-lt"/>
                </a:rPr>
                <a:t>（S绳儿课程）</a:t>
              </a:r>
              <a:endParaRPr lang="zh-CN" altLang="en-US" sz="32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19" name="矩形: 圆角 2"/>
            <p:cNvSpPr/>
            <p:nvPr/>
          </p:nvSpPr>
          <p:spPr>
            <a:xfrm>
              <a:off x="494167" y="2361014"/>
              <a:ext cx="5308252" cy="2448792"/>
            </a:xfrm>
            <a:prstGeom prst="roundRect">
              <a:avLst/>
            </a:prstGeom>
            <a:noFill/>
            <a:ln w="28575">
              <a:solidFill>
                <a:srgbClr val="EC9DAE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083" y="1389701"/>
            <a:ext cx="2061034" cy="2061034"/>
          </a:xfrm>
          <a:prstGeom prst="rect">
            <a:avLst/>
          </a:prstGeom>
        </p:spPr>
      </p:pic>
      <p:pic>
        <p:nvPicPr>
          <p:cNvPr id="7" name="图片 6" descr="QQ图片2021043012464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863455" y="90170"/>
            <a:ext cx="1278255" cy="99314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4761865" y="2513330"/>
            <a:ext cx="41236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spc="600" dirty="0">
                <a:ln>
                  <a:solidFill>
                    <a:sysClr val="windowText" lastClr="000000"/>
                  </a:solidFill>
                </a:ln>
                <a:latin typeface="汉仪小麦体简" panose="00020600040101010101" pitchFamily="18" charset="-122"/>
                <a:ea typeface="汉仪小麦体简" panose="00020600040101010101" pitchFamily="18" charset="-122"/>
                <a:sym typeface="宋体" panose="02010600030101010101" pitchFamily="2" charset="-122"/>
              </a:rPr>
              <a:t>实施绳</a:t>
            </a:r>
            <a:r>
              <a:rPr sz="2000" b="1" dirty="0">
                <a:ln>
                  <a:solidFill>
                    <a:sysClr val="windowText" lastClr="000000"/>
                  </a:solidFill>
                </a:ln>
                <a:latin typeface="汉仪小麦体简" panose="00020600040101010101" pitchFamily="18" charset="-122"/>
                <a:ea typeface="汉仪小麦体简" panose="00020600040101010101" pitchFamily="18" charset="-122"/>
                <a:sym typeface="宋体" panose="02010600030101010101" pitchFamily="2" charset="-122"/>
              </a:rPr>
              <a:t>儿活动，</a:t>
            </a:r>
            <a:r>
              <a:rPr lang="zh-CN" sz="2000" b="1" dirty="0">
                <a:ln>
                  <a:solidFill>
                    <a:sysClr val="windowText" lastClr="000000"/>
                  </a:solidFill>
                </a:ln>
                <a:latin typeface="汉仪小麦体简" panose="00020600040101010101" pitchFamily="18" charset="-122"/>
                <a:ea typeface="汉仪小麦体简" panose="00020600040101010101" pitchFamily="18" charset="-122"/>
                <a:sym typeface="宋体" panose="02010600030101010101" pitchFamily="2" charset="-122"/>
              </a:rPr>
              <a:t>支撑</a:t>
            </a:r>
            <a:r>
              <a:rPr sz="2000" b="1" dirty="0">
                <a:ln>
                  <a:solidFill>
                    <a:sysClr val="windowText" lastClr="000000"/>
                  </a:solidFill>
                </a:ln>
                <a:latin typeface="汉仪小麦体简" panose="00020600040101010101" pitchFamily="18" charset="-122"/>
                <a:ea typeface="汉仪小麦体简" panose="00020600040101010101" pitchFamily="18" charset="-122"/>
                <a:sym typeface="宋体" panose="02010600030101010101" pitchFamily="2" charset="-122"/>
              </a:rPr>
              <a:t>园本课程特色“魂”。</a:t>
            </a:r>
            <a:endParaRPr lang="zh-CN" altLang="en-US" sz="2000" b="1" spc="600" dirty="0">
              <a:ln>
                <a:solidFill>
                  <a:sysClr val="windowText" lastClr="000000"/>
                </a:solidFill>
              </a:ln>
              <a:latin typeface="汉仪小麦体简" panose="00020600040101010101" pitchFamily="18" charset="-122"/>
              <a:ea typeface="汉仪小麦体简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89245" y="3605530"/>
            <a:ext cx="47802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b="1" spc="600" dirty="0">
                <a:ln>
                  <a:solidFill>
                    <a:sysClr val="windowText" lastClr="000000"/>
                  </a:solidFill>
                </a:ln>
                <a:latin typeface="汉仪小麦体简" panose="00020600040101010101" pitchFamily="18" charset="-122"/>
                <a:ea typeface="汉仪小麦体简" panose="00020600040101010101" pitchFamily="18" charset="-122"/>
                <a:sym typeface="微软雅黑" panose="020B0503020204020204" charset="-122"/>
              </a:rPr>
              <a:t>开发绳儿课程，凸显园本课程内涵“魂”。</a:t>
            </a:r>
            <a:endParaRPr lang="zh-CN" altLang="en-US" sz="2000" b="1" spc="600" dirty="0">
              <a:ln>
                <a:solidFill>
                  <a:sysClr val="windowText" lastClr="000000"/>
                </a:solidFill>
              </a:ln>
              <a:latin typeface="汉仪小麦体简" panose="00020600040101010101" pitchFamily="18" charset="-122"/>
              <a:ea typeface="汉仪小麦体简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125845" y="4697730"/>
            <a:ext cx="45999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spc="600" dirty="0">
                <a:ln>
                  <a:solidFill>
                    <a:sysClr val="windowText" lastClr="000000"/>
                  </a:solidFill>
                </a:ln>
                <a:latin typeface="汉仪小麦体简" panose="00020600040101010101" pitchFamily="18" charset="-122"/>
                <a:ea typeface="汉仪小麦体简" panose="00020600040101010101" pitchFamily="18" charset="-122"/>
                <a:sym typeface="微软雅黑" panose="020B0503020204020204" charset="-122"/>
              </a:rPr>
              <a:t>建构课程评价机制，推进园本课程建设“魂”。</a:t>
            </a:r>
            <a:endParaRPr lang="zh-CN" altLang="en-US" sz="2000" b="1" spc="600" dirty="0">
              <a:ln>
                <a:solidFill>
                  <a:sysClr val="windowText" lastClr="000000"/>
                </a:solidFill>
              </a:ln>
              <a:latin typeface="汉仪小麦体简" panose="00020600040101010101" pitchFamily="18" charset="-122"/>
              <a:ea typeface="汉仪小麦体简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5" name="十字星 4"/>
          <p:cNvSpPr/>
          <p:nvPr/>
        </p:nvSpPr>
        <p:spPr>
          <a:xfrm>
            <a:off x="3905250" y="2668905"/>
            <a:ext cx="578485" cy="551180"/>
          </a:xfrm>
          <a:prstGeom prst="star4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十字星 7"/>
          <p:cNvSpPr/>
          <p:nvPr/>
        </p:nvSpPr>
        <p:spPr>
          <a:xfrm>
            <a:off x="4608195" y="3683000"/>
            <a:ext cx="578485" cy="551180"/>
          </a:xfrm>
          <a:prstGeom prst="star4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十字星 8"/>
          <p:cNvSpPr/>
          <p:nvPr/>
        </p:nvSpPr>
        <p:spPr>
          <a:xfrm>
            <a:off x="5547360" y="4796155"/>
            <a:ext cx="578485" cy="551180"/>
          </a:xfrm>
          <a:prstGeom prst="star4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13335" y="-3175"/>
            <a:ext cx="12219444" cy="685799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77900" y="0"/>
            <a:ext cx="3936365" cy="150558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442085" y="339725"/>
            <a:ext cx="30073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400" dirty="0">
                <a:ln w="127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cs typeface="+mn-ea"/>
                <a:sym typeface="+mn-lt"/>
              </a:rPr>
              <a:t>绳儿活动简报</a:t>
            </a:r>
            <a:endParaRPr lang="zh-CN" altLang="en-US" sz="2400" dirty="0">
              <a:ln w="127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cs typeface="+mn-ea"/>
              <a:sym typeface="+mn-lt"/>
            </a:endParaRPr>
          </a:p>
        </p:txBody>
      </p:sp>
      <p:grpSp>
        <p:nvGrpSpPr>
          <p:cNvPr id="16" name="组合 4"/>
          <p:cNvGrpSpPr/>
          <p:nvPr/>
        </p:nvGrpSpPr>
        <p:grpSpPr bwMode="auto">
          <a:xfrm>
            <a:off x="5165725" y="158750"/>
            <a:ext cx="5330190" cy="1548417"/>
            <a:chOff x="8444" y="2870"/>
            <a:chExt cx="6363" cy="2091"/>
          </a:xfrm>
        </p:grpSpPr>
        <p:pic>
          <p:nvPicPr>
            <p:cNvPr id="17" name="图片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4" y="2870"/>
              <a:ext cx="6363" cy="2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24"/>
            <p:cNvSpPr txBox="1">
              <a:spLocks noChangeArrowheads="1"/>
            </p:cNvSpPr>
            <p:nvPr/>
          </p:nvSpPr>
          <p:spPr bwMode="auto">
            <a:xfrm>
              <a:off x="9154" y="3553"/>
              <a:ext cx="5590" cy="1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sz="2400" b="1" dirty="0">
                  <a:ln>
                    <a:solidFill>
                      <a:sysClr val="windowText" lastClr="000000"/>
                    </a:solidFill>
                  </a:ln>
                  <a:latin typeface="汉仪小麦体简" panose="00020600040101010101" pitchFamily="18" charset="-122"/>
                  <a:ea typeface="汉仪小麦体简" panose="00020600040101010101" pitchFamily="18" charset="-122"/>
                  <a:sym typeface="宋体" panose="02010600030101010101" pitchFamily="2" charset="-122"/>
                </a:rPr>
                <a:t>实施绳儿活动，支撑园本课程特色“魂”。</a:t>
              </a:r>
              <a:endParaRPr sz="2400" b="1" dirty="0">
                <a:ln>
                  <a:solidFill>
                    <a:sysClr val="windowText" lastClr="000000"/>
                  </a:solidFill>
                </a:ln>
                <a:latin typeface="汉仪小麦体简" panose="00020600040101010101" pitchFamily="18" charset="-122"/>
                <a:ea typeface="汉仪小麦体简" panose="00020600040101010101" pitchFamily="18" charset="-122"/>
                <a:sym typeface="宋体" panose="02010600030101010101" pitchFamily="2" charset="-122"/>
              </a:endParaRPr>
            </a:p>
          </p:txBody>
        </p:sp>
      </p:grpSp>
      <p:pic>
        <p:nvPicPr>
          <p:cNvPr id="3" name="图片 2" descr="C:\Users\Administrator\Desktop\IMG_20210526_135141.jpgIMG_20210526_13514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51205" y="1415415"/>
            <a:ext cx="2972435" cy="4548505"/>
          </a:xfrm>
          <a:prstGeom prst="rect">
            <a:avLst/>
          </a:prstGeom>
        </p:spPr>
      </p:pic>
      <p:pic>
        <p:nvPicPr>
          <p:cNvPr id="2" name="图片 1" descr="C:\Users\Administrator\Desktop\IMG_20210526_153702.jpgIMG_20210526_15370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343265" y="1898650"/>
            <a:ext cx="3228340" cy="4709160"/>
          </a:xfrm>
          <a:prstGeom prst="rect">
            <a:avLst/>
          </a:prstGeom>
        </p:spPr>
      </p:pic>
      <p:pic>
        <p:nvPicPr>
          <p:cNvPr id="5" name="图片 4" descr="C:\Users\Administrator\Desktop\IMG_20210526_155134.jpgIMG_20210526_15513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44340" y="1765935"/>
            <a:ext cx="3578860" cy="50920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3" name="图片 2" descr="C:\Users\Administrator\Desktop\IMG_20210425_152550.jpgIMG_20210425_15255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178560" y="1374775"/>
            <a:ext cx="3262630" cy="5024755"/>
          </a:xfrm>
          <a:prstGeom prst="rect">
            <a:avLst/>
          </a:prstGeom>
        </p:spPr>
      </p:pic>
      <p:pic>
        <p:nvPicPr>
          <p:cNvPr id="5" name="图片 4" descr="C:\Users\Administrator\Desktop\IMG_20210425_152044.jpgIMG_20210425_15204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871720" y="1760220"/>
            <a:ext cx="3060700" cy="4504055"/>
          </a:xfrm>
          <a:prstGeom prst="rect">
            <a:avLst/>
          </a:prstGeom>
        </p:spPr>
      </p:pic>
      <p:pic>
        <p:nvPicPr>
          <p:cNvPr id="6" name="图片 5" descr="C:\Users\Administrator\Desktop\IMG_20210425_164943.jpgIMG_20210425_16494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504555" y="1374775"/>
            <a:ext cx="2943225" cy="48895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/>
          <a:srcRect/>
          <a:stretch>
            <a:fillRect/>
          </a:stretch>
        </p:blipFill>
        <p:spPr>
          <a:xfrm>
            <a:off x="1178560" y="-3175"/>
            <a:ext cx="3936365" cy="150558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433830" y="338455"/>
            <a:ext cx="30073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ln w="127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cs typeface="+mn-ea"/>
                <a:sym typeface="+mn-lt"/>
              </a:rPr>
              <a:t>班本绳儿课程</a:t>
            </a:r>
            <a:endParaRPr lang="zh-CN" altLang="en-US" sz="2400" dirty="0">
              <a:ln w="127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cs typeface="+mn-ea"/>
              <a:sym typeface="+mn-lt"/>
            </a:endParaRPr>
          </a:p>
        </p:txBody>
      </p:sp>
      <p:grpSp>
        <p:nvGrpSpPr>
          <p:cNvPr id="16" name="组合 4"/>
          <p:cNvGrpSpPr/>
          <p:nvPr/>
        </p:nvGrpSpPr>
        <p:grpSpPr bwMode="auto">
          <a:xfrm>
            <a:off x="5210810" y="0"/>
            <a:ext cx="5330190" cy="1548417"/>
            <a:chOff x="8444" y="2870"/>
            <a:chExt cx="6363" cy="2091"/>
          </a:xfrm>
        </p:grpSpPr>
        <p:pic>
          <p:nvPicPr>
            <p:cNvPr id="17" name="图片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4" y="2870"/>
              <a:ext cx="6363" cy="2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24"/>
            <p:cNvSpPr txBox="1">
              <a:spLocks noChangeArrowheads="1"/>
            </p:cNvSpPr>
            <p:nvPr/>
          </p:nvSpPr>
          <p:spPr bwMode="auto">
            <a:xfrm>
              <a:off x="9154" y="3553"/>
              <a:ext cx="5590" cy="1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sz="2400" b="1" dirty="0">
                  <a:ln>
                    <a:solidFill>
                      <a:sysClr val="windowText" lastClr="000000"/>
                    </a:solidFill>
                  </a:ln>
                  <a:latin typeface="汉仪小麦体简" panose="00020600040101010101" pitchFamily="18" charset="-122"/>
                  <a:ea typeface="汉仪小麦体简" panose="00020600040101010101" pitchFamily="18" charset="-122"/>
                  <a:sym typeface="宋体" panose="02010600030101010101" pitchFamily="2" charset="-122"/>
                </a:rPr>
                <a:t>开发</a:t>
              </a:r>
              <a:r>
                <a:rPr sz="2400" b="1" dirty="0">
                  <a:ln>
                    <a:solidFill>
                      <a:sysClr val="windowText" lastClr="000000"/>
                    </a:solidFill>
                  </a:ln>
                  <a:latin typeface="汉仪小麦体简" panose="00020600040101010101" pitchFamily="18" charset="-122"/>
                  <a:ea typeface="汉仪小麦体简" panose="00020600040101010101" pitchFamily="18" charset="-122"/>
                  <a:sym typeface="宋体" panose="02010600030101010101" pitchFamily="2" charset="-122"/>
                </a:rPr>
                <a:t>绳儿活动，</a:t>
              </a:r>
              <a:r>
                <a:rPr lang="zh-CN" sz="2400" b="1" dirty="0">
                  <a:ln>
                    <a:solidFill>
                      <a:sysClr val="windowText" lastClr="000000"/>
                    </a:solidFill>
                  </a:ln>
                  <a:latin typeface="汉仪小麦体简" panose="00020600040101010101" pitchFamily="18" charset="-122"/>
                  <a:ea typeface="汉仪小麦体简" panose="00020600040101010101" pitchFamily="18" charset="-122"/>
                  <a:sym typeface="宋体" panose="02010600030101010101" pitchFamily="2" charset="-122"/>
                </a:rPr>
                <a:t>凸显</a:t>
              </a:r>
              <a:r>
                <a:rPr sz="2400" b="1" dirty="0">
                  <a:ln>
                    <a:solidFill>
                      <a:sysClr val="windowText" lastClr="000000"/>
                    </a:solidFill>
                  </a:ln>
                  <a:latin typeface="汉仪小麦体简" panose="00020600040101010101" pitchFamily="18" charset="-122"/>
                  <a:ea typeface="汉仪小麦体简" panose="00020600040101010101" pitchFamily="18" charset="-122"/>
                  <a:sym typeface="宋体" panose="02010600030101010101" pitchFamily="2" charset="-122"/>
                </a:rPr>
                <a:t>园本课程</a:t>
              </a:r>
              <a:r>
                <a:rPr lang="zh-CN" sz="2400" b="1" dirty="0">
                  <a:ln>
                    <a:solidFill>
                      <a:sysClr val="windowText" lastClr="000000"/>
                    </a:solidFill>
                  </a:ln>
                  <a:latin typeface="汉仪小麦体简" panose="00020600040101010101" pitchFamily="18" charset="-122"/>
                  <a:ea typeface="汉仪小麦体简" panose="00020600040101010101" pitchFamily="18" charset="-122"/>
                  <a:sym typeface="宋体" panose="02010600030101010101" pitchFamily="2" charset="-122"/>
                </a:rPr>
                <a:t>内涵</a:t>
              </a:r>
              <a:r>
                <a:rPr sz="2400" b="1" dirty="0">
                  <a:ln>
                    <a:solidFill>
                      <a:sysClr val="windowText" lastClr="000000"/>
                    </a:solidFill>
                  </a:ln>
                  <a:latin typeface="汉仪小麦体简" panose="00020600040101010101" pitchFamily="18" charset="-122"/>
                  <a:ea typeface="汉仪小麦体简" panose="00020600040101010101" pitchFamily="18" charset="-122"/>
                  <a:sym typeface="宋体" panose="02010600030101010101" pitchFamily="2" charset="-122"/>
                </a:rPr>
                <a:t>“魂”。</a:t>
              </a:r>
              <a:endParaRPr sz="2400" b="1" dirty="0">
                <a:ln>
                  <a:solidFill>
                    <a:sysClr val="windowText" lastClr="000000"/>
                  </a:solidFill>
                </a:ln>
                <a:latin typeface="汉仪小麦体简" panose="00020600040101010101" pitchFamily="18" charset="-122"/>
                <a:ea typeface="汉仪小麦体简" panose="00020600040101010101" pitchFamily="18" charset="-122"/>
                <a:sym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print"/>
          <a:srcRect/>
          <a:stretch>
            <a:fillRect/>
          </a:stretch>
        </p:blipFill>
        <p:spPr>
          <a:xfrm>
            <a:off x="1178560" y="-3175"/>
            <a:ext cx="3936365" cy="150558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433830" y="338455"/>
            <a:ext cx="30073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ln w="127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cs typeface="+mn-ea"/>
                <a:sym typeface="+mn-lt"/>
              </a:rPr>
              <a:t>班本绳儿课程</a:t>
            </a:r>
            <a:endParaRPr lang="zh-CN" altLang="en-US" sz="2400" dirty="0">
              <a:ln w="127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cs typeface="+mn-ea"/>
              <a:sym typeface="+mn-lt"/>
            </a:endParaRPr>
          </a:p>
        </p:txBody>
      </p:sp>
      <p:sp>
        <p:nvSpPr>
          <p:cNvPr id="8" name="流程图: 可选过程 7"/>
          <p:cNvSpPr/>
          <p:nvPr/>
        </p:nvSpPr>
        <p:spPr>
          <a:xfrm>
            <a:off x="5805805" y="1548130"/>
            <a:ext cx="5140325" cy="4803140"/>
          </a:xfrm>
          <a:prstGeom prst="flowChartAlternateProcess">
            <a:avLst/>
          </a:prstGeom>
          <a:blipFill rotWithShape="1">
            <a:blip r:embed="rId3" cstate="print"/>
            <a:stretch>
              <a:fillRect/>
            </a:stretch>
          </a:blipFill>
          <a:ln w="57150"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组合 4"/>
          <p:cNvGrpSpPr/>
          <p:nvPr/>
        </p:nvGrpSpPr>
        <p:grpSpPr bwMode="auto">
          <a:xfrm>
            <a:off x="5210810" y="0"/>
            <a:ext cx="5330190" cy="1548417"/>
            <a:chOff x="8444" y="2870"/>
            <a:chExt cx="6363" cy="2091"/>
          </a:xfrm>
        </p:grpSpPr>
        <p:pic>
          <p:nvPicPr>
            <p:cNvPr id="17" name="图片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4" y="2870"/>
              <a:ext cx="6363" cy="2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24"/>
            <p:cNvSpPr txBox="1">
              <a:spLocks noChangeArrowheads="1"/>
            </p:cNvSpPr>
            <p:nvPr/>
          </p:nvSpPr>
          <p:spPr bwMode="auto">
            <a:xfrm>
              <a:off x="9154" y="3553"/>
              <a:ext cx="5590" cy="1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sz="2400" b="1" dirty="0">
                  <a:ln>
                    <a:solidFill>
                      <a:sysClr val="windowText" lastClr="000000"/>
                    </a:solidFill>
                  </a:ln>
                  <a:latin typeface="汉仪小麦体简" panose="00020600040101010101" pitchFamily="18" charset="-122"/>
                  <a:ea typeface="汉仪小麦体简" panose="00020600040101010101" pitchFamily="18" charset="-122"/>
                  <a:sym typeface="宋体" panose="02010600030101010101" pitchFamily="2" charset="-122"/>
                </a:rPr>
                <a:t>开发</a:t>
              </a:r>
              <a:r>
                <a:rPr sz="2400" b="1" dirty="0">
                  <a:ln>
                    <a:solidFill>
                      <a:sysClr val="windowText" lastClr="000000"/>
                    </a:solidFill>
                  </a:ln>
                  <a:latin typeface="汉仪小麦体简" panose="00020600040101010101" pitchFamily="18" charset="-122"/>
                  <a:ea typeface="汉仪小麦体简" panose="00020600040101010101" pitchFamily="18" charset="-122"/>
                  <a:sym typeface="宋体" panose="02010600030101010101" pitchFamily="2" charset="-122"/>
                </a:rPr>
                <a:t>绳儿活动，</a:t>
              </a:r>
              <a:r>
                <a:rPr lang="zh-CN" sz="2400" b="1" dirty="0">
                  <a:ln>
                    <a:solidFill>
                      <a:sysClr val="windowText" lastClr="000000"/>
                    </a:solidFill>
                  </a:ln>
                  <a:latin typeface="汉仪小麦体简" panose="00020600040101010101" pitchFamily="18" charset="-122"/>
                  <a:ea typeface="汉仪小麦体简" panose="00020600040101010101" pitchFamily="18" charset="-122"/>
                  <a:sym typeface="宋体" panose="02010600030101010101" pitchFamily="2" charset="-122"/>
                </a:rPr>
                <a:t>凸显</a:t>
              </a:r>
              <a:r>
                <a:rPr sz="2400" b="1" dirty="0">
                  <a:ln>
                    <a:solidFill>
                      <a:sysClr val="windowText" lastClr="000000"/>
                    </a:solidFill>
                  </a:ln>
                  <a:latin typeface="汉仪小麦体简" panose="00020600040101010101" pitchFamily="18" charset="-122"/>
                  <a:ea typeface="汉仪小麦体简" panose="00020600040101010101" pitchFamily="18" charset="-122"/>
                  <a:sym typeface="宋体" panose="02010600030101010101" pitchFamily="2" charset="-122"/>
                </a:rPr>
                <a:t>园本课程</a:t>
              </a:r>
              <a:r>
                <a:rPr lang="zh-CN" sz="2400" b="1" dirty="0">
                  <a:ln>
                    <a:solidFill>
                      <a:sysClr val="windowText" lastClr="000000"/>
                    </a:solidFill>
                  </a:ln>
                  <a:latin typeface="汉仪小麦体简" panose="00020600040101010101" pitchFamily="18" charset="-122"/>
                  <a:ea typeface="汉仪小麦体简" panose="00020600040101010101" pitchFamily="18" charset="-122"/>
                  <a:sym typeface="宋体" panose="02010600030101010101" pitchFamily="2" charset="-122"/>
                </a:rPr>
                <a:t>内涵</a:t>
              </a:r>
              <a:r>
                <a:rPr sz="2400" b="1" dirty="0">
                  <a:ln>
                    <a:solidFill>
                      <a:sysClr val="windowText" lastClr="000000"/>
                    </a:solidFill>
                  </a:ln>
                  <a:latin typeface="汉仪小麦体简" panose="00020600040101010101" pitchFamily="18" charset="-122"/>
                  <a:ea typeface="汉仪小麦体简" panose="00020600040101010101" pitchFamily="18" charset="-122"/>
                  <a:sym typeface="宋体" panose="02010600030101010101" pitchFamily="2" charset="-122"/>
                </a:rPr>
                <a:t>“魂”。</a:t>
              </a:r>
              <a:endParaRPr sz="2400" b="1" dirty="0">
                <a:ln>
                  <a:solidFill>
                    <a:sysClr val="windowText" lastClr="000000"/>
                  </a:solidFill>
                </a:ln>
                <a:latin typeface="汉仪小麦体简" panose="00020600040101010101" pitchFamily="18" charset="-122"/>
                <a:ea typeface="汉仪小麦体简" panose="00020600040101010101" pitchFamily="18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2" name="圆角矩形 1"/>
          <p:cNvSpPr/>
          <p:nvPr/>
        </p:nvSpPr>
        <p:spPr>
          <a:xfrm>
            <a:off x="927100" y="2150110"/>
            <a:ext cx="4187825" cy="3122295"/>
          </a:xfrm>
          <a:prstGeom prst="roundRect">
            <a:avLst/>
          </a:prstGeom>
          <a:blipFill rotWithShape="1">
            <a:blip r:embed="rId5" cstate="print"/>
            <a:stretch>
              <a:fillRect/>
            </a:stretch>
          </a:blipFill>
          <a:ln w="57150"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3" name="图片 2" descr="C:\Users\Administrator\Desktop\IMG_20210526_150036(1).jpgIMG_20210526_150036(1)"/>
          <p:cNvPicPr>
            <a:picLocks noChangeAspect="1"/>
          </p:cNvPicPr>
          <p:nvPr/>
        </p:nvPicPr>
        <p:blipFill>
          <a:blip r:embed="rId2" cstate="print"/>
          <a:srcRect t="11197" b="12625"/>
          <a:stretch>
            <a:fillRect/>
          </a:stretch>
        </p:blipFill>
        <p:spPr>
          <a:xfrm>
            <a:off x="1405255" y="1336040"/>
            <a:ext cx="9083040" cy="515556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900430" y="-3175"/>
            <a:ext cx="4247515" cy="150558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456690" y="426720"/>
            <a:ext cx="26663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dirty="0">
                <a:ln w="127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cs typeface="+mn-ea"/>
                <a:sym typeface="+mn-lt"/>
              </a:rPr>
              <a:t>大班班本绳儿课程</a:t>
            </a:r>
            <a:endParaRPr lang="zh-CN" altLang="en-US" dirty="0">
              <a:ln w="127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cs typeface="+mn-ea"/>
              <a:sym typeface="+mn-lt"/>
            </a:endParaRPr>
          </a:p>
          <a:p>
            <a:pPr algn="ctr">
              <a:lnSpc>
                <a:spcPct val="100000"/>
              </a:lnSpc>
            </a:pPr>
            <a:r>
              <a:rPr lang="zh-CN" altLang="en-US" dirty="0">
                <a:ln w="127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cs typeface="+mn-ea"/>
                <a:sym typeface="+mn-lt"/>
              </a:rPr>
              <a:t>《藏在绳子里的秘密》</a:t>
            </a:r>
            <a:endParaRPr lang="zh-CN" altLang="en-US" dirty="0">
              <a:ln w="127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cs typeface="+mn-ea"/>
              <a:sym typeface="+mn-lt"/>
            </a:endParaRPr>
          </a:p>
        </p:txBody>
      </p:sp>
      <p:grpSp>
        <p:nvGrpSpPr>
          <p:cNvPr id="16" name="组合 4"/>
          <p:cNvGrpSpPr/>
          <p:nvPr/>
        </p:nvGrpSpPr>
        <p:grpSpPr bwMode="auto">
          <a:xfrm>
            <a:off x="5210810" y="0"/>
            <a:ext cx="5330190" cy="1548417"/>
            <a:chOff x="8444" y="2870"/>
            <a:chExt cx="6363" cy="2091"/>
          </a:xfrm>
        </p:grpSpPr>
        <p:pic>
          <p:nvPicPr>
            <p:cNvPr id="17" name="图片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4" y="2870"/>
              <a:ext cx="6363" cy="2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24"/>
            <p:cNvSpPr txBox="1">
              <a:spLocks noChangeArrowheads="1"/>
            </p:cNvSpPr>
            <p:nvPr/>
          </p:nvSpPr>
          <p:spPr bwMode="auto">
            <a:xfrm>
              <a:off x="9154" y="3553"/>
              <a:ext cx="5590" cy="1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sz="2400" b="1" dirty="0">
                  <a:ln>
                    <a:solidFill>
                      <a:sysClr val="windowText" lastClr="000000"/>
                    </a:solidFill>
                  </a:ln>
                  <a:latin typeface="汉仪小麦体简" panose="00020600040101010101" pitchFamily="18" charset="-122"/>
                  <a:ea typeface="汉仪小麦体简" panose="00020600040101010101" pitchFamily="18" charset="-122"/>
                  <a:sym typeface="宋体" panose="02010600030101010101" pitchFamily="2" charset="-122"/>
                </a:rPr>
                <a:t>开发</a:t>
              </a:r>
              <a:r>
                <a:rPr sz="2400" b="1" dirty="0">
                  <a:ln>
                    <a:solidFill>
                      <a:sysClr val="windowText" lastClr="000000"/>
                    </a:solidFill>
                  </a:ln>
                  <a:latin typeface="汉仪小麦体简" panose="00020600040101010101" pitchFamily="18" charset="-122"/>
                  <a:ea typeface="汉仪小麦体简" panose="00020600040101010101" pitchFamily="18" charset="-122"/>
                  <a:sym typeface="宋体" panose="02010600030101010101" pitchFamily="2" charset="-122"/>
                </a:rPr>
                <a:t>绳儿活动，</a:t>
              </a:r>
              <a:r>
                <a:rPr lang="zh-CN" sz="2400" b="1" dirty="0">
                  <a:ln>
                    <a:solidFill>
                      <a:sysClr val="windowText" lastClr="000000"/>
                    </a:solidFill>
                  </a:ln>
                  <a:latin typeface="汉仪小麦体简" panose="00020600040101010101" pitchFamily="18" charset="-122"/>
                  <a:ea typeface="汉仪小麦体简" panose="00020600040101010101" pitchFamily="18" charset="-122"/>
                  <a:sym typeface="宋体" panose="02010600030101010101" pitchFamily="2" charset="-122"/>
                </a:rPr>
                <a:t>凸显</a:t>
              </a:r>
              <a:r>
                <a:rPr sz="2400" b="1" dirty="0">
                  <a:ln>
                    <a:solidFill>
                      <a:sysClr val="windowText" lastClr="000000"/>
                    </a:solidFill>
                  </a:ln>
                  <a:latin typeface="汉仪小麦体简" panose="00020600040101010101" pitchFamily="18" charset="-122"/>
                  <a:ea typeface="汉仪小麦体简" panose="00020600040101010101" pitchFamily="18" charset="-122"/>
                  <a:sym typeface="宋体" panose="02010600030101010101" pitchFamily="2" charset="-122"/>
                </a:rPr>
                <a:t>园本课程</a:t>
              </a:r>
              <a:r>
                <a:rPr lang="zh-CN" sz="2400" b="1" dirty="0">
                  <a:ln>
                    <a:solidFill>
                      <a:sysClr val="windowText" lastClr="000000"/>
                    </a:solidFill>
                  </a:ln>
                  <a:latin typeface="汉仪小麦体简" panose="00020600040101010101" pitchFamily="18" charset="-122"/>
                  <a:ea typeface="汉仪小麦体简" panose="00020600040101010101" pitchFamily="18" charset="-122"/>
                  <a:sym typeface="宋体" panose="02010600030101010101" pitchFamily="2" charset="-122"/>
                </a:rPr>
                <a:t>内涵</a:t>
              </a:r>
              <a:r>
                <a:rPr sz="2400" b="1" dirty="0">
                  <a:ln>
                    <a:solidFill>
                      <a:sysClr val="windowText" lastClr="000000"/>
                    </a:solidFill>
                  </a:ln>
                  <a:latin typeface="汉仪小麦体简" panose="00020600040101010101" pitchFamily="18" charset="-122"/>
                  <a:ea typeface="汉仪小麦体简" panose="00020600040101010101" pitchFamily="18" charset="-122"/>
                  <a:sym typeface="宋体" panose="02010600030101010101" pitchFamily="2" charset="-122"/>
                </a:rPr>
                <a:t>“魂”。</a:t>
              </a:r>
              <a:endParaRPr sz="2400" b="1" dirty="0">
                <a:ln>
                  <a:solidFill>
                    <a:sysClr val="windowText" lastClr="000000"/>
                  </a:solidFill>
                </a:ln>
                <a:latin typeface="汉仪小麦体简" panose="00020600040101010101" pitchFamily="18" charset="-122"/>
                <a:ea typeface="汉仪小麦体简" panose="00020600040101010101" pitchFamily="18" charset="-122"/>
                <a:sym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3" name="图片 2" descr="C:\Users\Administrator\Desktop\IMG_20210526_141331.jpgIMG_20210526_14133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137285" y="1336040"/>
            <a:ext cx="9717405" cy="55225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900430" y="-3175"/>
            <a:ext cx="4247515" cy="150558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456690" y="426720"/>
            <a:ext cx="26663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dirty="0">
                <a:ln w="127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cs typeface="+mn-ea"/>
                <a:sym typeface="+mn-lt"/>
              </a:rPr>
              <a:t>中班班本绳儿课程</a:t>
            </a:r>
            <a:endParaRPr lang="zh-CN" altLang="en-US" dirty="0">
              <a:ln w="127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cs typeface="+mn-ea"/>
              <a:sym typeface="+mn-lt"/>
            </a:endParaRPr>
          </a:p>
          <a:p>
            <a:pPr algn="ctr">
              <a:lnSpc>
                <a:spcPct val="100000"/>
              </a:lnSpc>
            </a:pPr>
            <a:r>
              <a:rPr lang="zh-CN" altLang="en-US" dirty="0">
                <a:ln w="127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cs typeface="+mn-ea"/>
                <a:sym typeface="+mn-lt"/>
              </a:rPr>
              <a:t>《绳儿变变变》</a:t>
            </a:r>
            <a:endParaRPr lang="zh-CN" altLang="en-US" dirty="0">
              <a:ln w="127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cs typeface="+mn-ea"/>
              <a:sym typeface="+mn-lt"/>
            </a:endParaRPr>
          </a:p>
        </p:txBody>
      </p:sp>
      <p:grpSp>
        <p:nvGrpSpPr>
          <p:cNvPr id="16" name="组合 4"/>
          <p:cNvGrpSpPr/>
          <p:nvPr/>
        </p:nvGrpSpPr>
        <p:grpSpPr bwMode="auto">
          <a:xfrm>
            <a:off x="5210810" y="0"/>
            <a:ext cx="5330190" cy="1548417"/>
            <a:chOff x="8444" y="2870"/>
            <a:chExt cx="6363" cy="2091"/>
          </a:xfrm>
        </p:grpSpPr>
        <p:pic>
          <p:nvPicPr>
            <p:cNvPr id="17" name="图片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4" y="2870"/>
              <a:ext cx="6363" cy="2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24"/>
            <p:cNvSpPr txBox="1">
              <a:spLocks noChangeArrowheads="1"/>
            </p:cNvSpPr>
            <p:nvPr/>
          </p:nvSpPr>
          <p:spPr bwMode="auto">
            <a:xfrm>
              <a:off x="9154" y="3553"/>
              <a:ext cx="5590" cy="1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sz="2400" b="1" dirty="0">
                  <a:ln>
                    <a:solidFill>
                      <a:sysClr val="windowText" lastClr="000000"/>
                    </a:solidFill>
                  </a:ln>
                  <a:latin typeface="汉仪小麦体简" panose="00020600040101010101" pitchFamily="18" charset="-122"/>
                  <a:ea typeface="汉仪小麦体简" panose="00020600040101010101" pitchFamily="18" charset="-122"/>
                  <a:sym typeface="宋体" panose="02010600030101010101" pitchFamily="2" charset="-122"/>
                </a:rPr>
                <a:t>开发</a:t>
              </a:r>
              <a:r>
                <a:rPr sz="2400" b="1" dirty="0">
                  <a:ln>
                    <a:solidFill>
                      <a:sysClr val="windowText" lastClr="000000"/>
                    </a:solidFill>
                  </a:ln>
                  <a:latin typeface="汉仪小麦体简" panose="00020600040101010101" pitchFamily="18" charset="-122"/>
                  <a:ea typeface="汉仪小麦体简" panose="00020600040101010101" pitchFamily="18" charset="-122"/>
                  <a:sym typeface="宋体" panose="02010600030101010101" pitchFamily="2" charset="-122"/>
                </a:rPr>
                <a:t>绳儿活动，</a:t>
              </a:r>
              <a:r>
                <a:rPr lang="zh-CN" sz="2400" b="1" dirty="0">
                  <a:ln>
                    <a:solidFill>
                      <a:sysClr val="windowText" lastClr="000000"/>
                    </a:solidFill>
                  </a:ln>
                  <a:latin typeface="汉仪小麦体简" panose="00020600040101010101" pitchFamily="18" charset="-122"/>
                  <a:ea typeface="汉仪小麦体简" panose="00020600040101010101" pitchFamily="18" charset="-122"/>
                  <a:sym typeface="宋体" panose="02010600030101010101" pitchFamily="2" charset="-122"/>
                </a:rPr>
                <a:t>凸显</a:t>
              </a:r>
              <a:r>
                <a:rPr sz="2400" b="1" dirty="0">
                  <a:ln>
                    <a:solidFill>
                      <a:sysClr val="windowText" lastClr="000000"/>
                    </a:solidFill>
                  </a:ln>
                  <a:latin typeface="汉仪小麦体简" panose="00020600040101010101" pitchFamily="18" charset="-122"/>
                  <a:ea typeface="汉仪小麦体简" panose="00020600040101010101" pitchFamily="18" charset="-122"/>
                  <a:sym typeface="宋体" panose="02010600030101010101" pitchFamily="2" charset="-122"/>
                </a:rPr>
                <a:t>园本课程</a:t>
              </a:r>
              <a:r>
                <a:rPr lang="zh-CN" sz="2400" b="1" dirty="0">
                  <a:ln>
                    <a:solidFill>
                      <a:sysClr val="windowText" lastClr="000000"/>
                    </a:solidFill>
                  </a:ln>
                  <a:latin typeface="汉仪小麦体简" panose="00020600040101010101" pitchFamily="18" charset="-122"/>
                  <a:ea typeface="汉仪小麦体简" panose="00020600040101010101" pitchFamily="18" charset="-122"/>
                  <a:sym typeface="宋体" panose="02010600030101010101" pitchFamily="2" charset="-122"/>
                </a:rPr>
                <a:t>内涵</a:t>
              </a:r>
              <a:r>
                <a:rPr sz="2400" b="1" dirty="0">
                  <a:ln>
                    <a:solidFill>
                      <a:sysClr val="windowText" lastClr="000000"/>
                    </a:solidFill>
                  </a:ln>
                  <a:latin typeface="汉仪小麦体简" panose="00020600040101010101" pitchFamily="18" charset="-122"/>
                  <a:ea typeface="汉仪小麦体简" panose="00020600040101010101" pitchFamily="18" charset="-122"/>
                  <a:sym typeface="宋体" panose="02010600030101010101" pitchFamily="2" charset="-122"/>
                </a:rPr>
                <a:t>“魂”。</a:t>
              </a:r>
              <a:endParaRPr sz="2400" b="1" dirty="0">
                <a:ln>
                  <a:solidFill>
                    <a:sysClr val="windowText" lastClr="000000"/>
                  </a:solidFill>
                </a:ln>
                <a:latin typeface="汉仪小麦体简" panose="00020600040101010101" pitchFamily="18" charset="-122"/>
                <a:ea typeface="汉仪小麦体简" panose="00020600040101010101" pitchFamily="18" charset="-122"/>
                <a:sym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3" name="图片 2" descr="C:\Users\Administrator\Desktop\mmexport1622005519118.jpgmmexport162200551911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72235" y="1547495"/>
            <a:ext cx="8916035" cy="521906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963295" y="75565"/>
            <a:ext cx="4247515" cy="150558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520190" y="505460"/>
            <a:ext cx="30073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dirty="0">
                <a:ln w="127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cs typeface="+mn-ea"/>
                <a:sym typeface="+mn-lt"/>
              </a:rPr>
              <a:t>小班班本绳儿课程</a:t>
            </a:r>
            <a:endParaRPr lang="zh-CN" altLang="en-US" dirty="0">
              <a:ln w="127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cs typeface="+mn-ea"/>
              <a:sym typeface="+mn-lt"/>
            </a:endParaRPr>
          </a:p>
          <a:p>
            <a:pPr algn="ctr">
              <a:lnSpc>
                <a:spcPct val="100000"/>
              </a:lnSpc>
            </a:pPr>
            <a:r>
              <a:rPr lang="zh-CN" altLang="en-US" dirty="0">
                <a:ln w="127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cs typeface="+mn-ea"/>
                <a:sym typeface="+mn-lt"/>
              </a:rPr>
              <a:t>《我和绳子做朋友》</a:t>
            </a:r>
            <a:endParaRPr lang="zh-CN" altLang="en-US" dirty="0">
              <a:ln w="127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cs typeface="+mn-ea"/>
              <a:sym typeface="+mn-lt"/>
            </a:endParaRPr>
          </a:p>
        </p:txBody>
      </p:sp>
      <p:grpSp>
        <p:nvGrpSpPr>
          <p:cNvPr id="16" name="组合 4"/>
          <p:cNvGrpSpPr/>
          <p:nvPr/>
        </p:nvGrpSpPr>
        <p:grpSpPr bwMode="auto">
          <a:xfrm>
            <a:off x="5210810" y="0"/>
            <a:ext cx="5330190" cy="1548417"/>
            <a:chOff x="8444" y="2870"/>
            <a:chExt cx="6363" cy="2091"/>
          </a:xfrm>
        </p:grpSpPr>
        <p:pic>
          <p:nvPicPr>
            <p:cNvPr id="17" name="图片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4" y="2870"/>
              <a:ext cx="6363" cy="2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24"/>
            <p:cNvSpPr txBox="1">
              <a:spLocks noChangeArrowheads="1"/>
            </p:cNvSpPr>
            <p:nvPr/>
          </p:nvSpPr>
          <p:spPr bwMode="auto">
            <a:xfrm>
              <a:off x="9154" y="3553"/>
              <a:ext cx="5590" cy="1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sz="2400" b="1" dirty="0">
                  <a:ln>
                    <a:solidFill>
                      <a:sysClr val="windowText" lastClr="000000"/>
                    </a:solidFill>
                  </a:ln>
                  <a:latin typeface="汉仪小麦体简" panose="00020600040101010101" pitchFamily="18" charset="-122"/>
                  <a:ea typeface="汉仪小麦体简" panose="00020600040101010101" pitchFamily="18" charset="-122"/>
                  <a:sym typeface="宋体" panose="02010600030101010101" pitchFamily="2" charset="-122"/>
                </a:rPr>
                <a:t>开发</a:t>
              </a:r>
              <a:r>
                <a:rPr sz="2400" b="1" dirty="0">
                  <a:ln>
                    <a:solidFill>
                      <a:sysClr val="windowText" lastClr="000000"/>
                    </a:solidFill>
                  </a:ln>
                  <a:latin typeface="汉仪小麦体简" panose="00020600040101010101" pitchFamily="18" charset="-122"/>
                  <a:ea typeface="汉仪小麦体简" panose="00020600040101010101" pitchFamily="18" charset="-122"/>
                  <a:sym typeface="宋体" panose="02010600030101010101" pitchFamily="2" charset="-122"/>
                </a:rPr>
                <a:t>绳儿活动，</a:t>
              </a:r>
              <a:r>
                <a:rPr lang="zh-CN" sz="2400" b="1" dirty="0">
                  <a:ln>
                    <a:solidFill>
                      <a:sysClr val="windowText" lastClr="000000"/>
                    </a:solidFill>
                  </a:ln>
                  <a:latin typeface="汉仪小麦体简" panose="00020600040101010101" pitchFamily="18" charset="-122"/>
                  <a:ea typeface="汉仪小麦体简" panose="00020600040101010101" pitchFamily="18" charset="-122"/>
                  <a:sym typeface="宋体" panose="02010600030101010101" pitchFamily="2" charset="-122"/>
                </a:rPr>
                <a:t>凸显</a:t>
              </a:r>
              <a:r>
                <a:rPr sz="2400" b="1" dirty="0">
                  <a:ln>
                    <a:solidFill>
                      <a:sysClr val="windowText" lastClr="000000"/>
                    </a:solidFill>
                  </a:ln>
                  <a:latin typeface="汉仪小麦体简" panose="00020600040101010101" pitchFamily="18" charset="-122"/>
                  <a:ea typeface="汉仪小麦体简" panose="00020600040101010101" pitchFamily="18" charset="-122"/>
                  <a:sym typeface="宋体" panose="02010600030101010101" pitchFamily="2" charset="-122"/>
                </a:rPr>
                <a:t>园本课程</a:t>
              </a:r>
              <a:r>
                <a:rPr lang="zh-CN" sz="2400" b="1" dirty="0">
                  <a:ln>
                    <a:solidFill>
                      <a:sysClr val="windowText" lastClr="000000"/>
                    </a:solidFill>
                  </a:ln>
                  <a:latin typeface="汉仪小麦体简" panose="00020600040101010101" pitchFamily="18" charset="-122"/>
                  <a:ea typeface="汉仪小麦体简" panose="00020600040101010101" pitchFamily="18" charset="-122"/>
                  <a:sym typeface="宋体" panose="02010600030101010101" pitchFamily="2" charset="-122"/>
                </a:rPr>
                <a:t>内涵</a:t>
              </a:r>
              <a:r>
                <a:rPr sz="2400" b="1" dirty="0">
                  <a:ln>
                    <a:solidFill>
                      <a:sysClr val="windowText" lastClr="000000"/>
                    </a:solidFill>
                  </a:ln>
                  <a:latin typeface="汉仪小麦体简" panose="00020600040101010101" pitchFamily="18" charset="-122"/>
                  <a:ea typeface="汉仪小麦体简" panose="00020600040101010101" pitchFamily="18" charset="-122"/>
                  <a:sym typeface="宋体" panose="02010600030101010101" pitchFamily="2" charset="-122"/>
                </a:rPr>
                <a:t>“魂”。</a:t>
              </a:r>
              <a:endParaRPr sz="2400" b="1" dirty="0">
                <a:ln>
                  <a:solidFill>
                    <a:sysClr val="windowText" lastClr="000000"/>
                  </a:solidFill>
                </a:ln>
                <a:latin typeface="汉仪小麦体简" panose="00020600040101010101" pitchFamily="18" charset="-122"/>
                <a:ea typeface="汉仪小麦体简" panose="00020600040101010101" pitchFamily="18" charset="-122"/>
                <a:sym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64770" y="-3175"/>
            <a:ext cx="12219444" cy="6857999"/>
          </a:xfrm>
          <a:prstGeom prst="rect">
            <a:avLst/>
          </a:prstGeom>
        </p:spPr>
      </p:pic>
      <p:pic>
        <p:nvPicPr>
          <p:cNvPr id="3" name="图片 2" descr="C:\Users\ASUS\Desktop\主题墙.jpg主题墙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40647" y="1999122"/>
            <a:ext cx="3270885" cy="4683901"/>
          </a:xfrm>
          <a:prstGeom prst="rect">
            <a:avLst/>
          </a:prstGeom>
        </p:spPr>
      </p:pic>
      <p:pic>
        <p:nvPicPr>
          <p:cNvPr id="5" name="图片 4" descr="C:\Users\ASUS\Desktop\73023BAC621E8D19C5190E03D9AB303F.jpg73023BAC621E8D19C5190E03D9AB303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10800000">
            <a:off x="4510405" y="2037715"/>
            <a:ext cx="3328035" cy="38671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/>
          <a:srcRect/>
          <a:stretch>
            <a:fillRect/>
          </a:stretch>
        </p:blipFill>
        <p:spPr>
          <a:xfrm>
            <a:off x="1178560" y="-3175"/>
            <a:ext cx="3936365" cy="1775531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502834" y="561904"/>
            <a:ext cx="30073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dirty="0">
                <a:ln w="127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cs typeface="+mn-ea"/>
                <a:sym typeface="+mn-lt"/>
              </a:rPr>
              <a:t>探索班本绳儿课</a:t>
            </a:r>
            <a:r>
              <a:rPr lang="zh-CN" altLang="en-US" dirty="0" smtClean="0">
                <a:ln w="127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cs typeface="+mn-ea"/>
                <a:sym typeface="+mn-lt"/>
              </a:rPr>
              <a:t>程</a:t>
            </a:r>
            <a:endParaRPr lang="en-US" altLang="zh-CN" dirty="0" smtClean="0">
              <a:ln w="127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cs typeface="+mn-ea"/>
              <a:sym typeface="+mn-lt"/>
            </a:endParaRPr>
          </a:p>
          <a:p>
            <a:pPr algn="ctr">
              <a:lnSpc>
                <a:spcPct val="100000"/>
              </a:lnSpc>
            </a:pPr>
            <a:r>
              <a:rPr lang="zh-CN" altLang="en-US" dirty="0" smtClean="0">
                <a:ln w="127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cs typeface="+mn-ea"/>
                <a:sym typeface="+mn-lt"/>
              </a:rPr>
              <a:t>主题墙</a:t>
            </a:r>
            <a:endParaRPr lang="zh-CN" altLang="en-US" dirty="0">
              <a:ln w="127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cs typeface="+mn-ea"/>
              <a:sym typeface="+mn-lt"/>
            </a:endParaRPr>
          </a:p>
        </p:txBody>
      </p:sp>
      <p:pic>
        <p:nvPicPr>
          <p:cNvPr id="2" name="图片 1" descr="C:\Users\ASUS\Desktop\IMG_20210429_220507(1).jpgIMG_20210429_220507(1)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8068945" y="1503045"/>
            <a:ext cx="3345815" cy="5029835"/>
          </a:xfrm>
          <a:prstGeom prst="rect">
            <a:avLst/>
          </a:prstGeom>
        </p:spPr>
      </p:pic>
      <p:grpSp>
        <p:nvGrpSpPr>
          <p:cNvPr id="16" name="组合 4"/>
          <p:cNvGrpSpPr/>
          <p:nvPr/>
        </p:nvGrpSpPr>
        <p:grpSpPr bwMode="auto">
          <a:xfrm>
            <a:off x="5210810" y="0"/>
            <a:ext cx="5330190" cy="1548417"/>
            <a:chOff x="8444" y="2870"/>
            <a:chExt cx="6363" cy="2091"/>
          </a:xfrm>
        </p:grpSpPr>
        <p:pic>
          <p:nvPicPr>
            <p:cNvPr id="17" name="图片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4" y="2870"/>
              <a:ext cx="6363" cy="2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24"/>
            <p:cNvSpPr txBox="1">
              <a:spLocks noChangeArrowheads="1"/>
            </p:cNvSpPr>
            <p:nvPr/>
          </p:nvSpPr>
          <p:spPr bwMode="auto">
            <a:xfrm>
              <a:off x="9154" y="3553"/>
              <a:ext cx="5590" cy="1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sz="2400" b="1" dirty="0">
                  <a:ln>
                    <a:solidFill>
                      <a:sysClr val="windowText" lastClr="000000"/>
                    </a:solidFill>
                  </a:ln>
                  <a:latin typeface="汉仪小麦体简" panose="00020600040101010101" pitchFamily="18" charset="-122"/>
                  <a:ea typeface="汉仪小麦体简" panose="00020600040101010101" pitchFamily="18" charset="-122"/>
                  <a:sym typeface="宋体" panose="02010600030101010101" pitchFamily="2" charset="-122"/>
                </a:rPr>
                <a:t>开发</a:t>
              </a:r>
              <a:r>
                <a:rPr sz="2400" b="1" dirty="0">
                  <a:ln>
                    <a:solidFill>
                      <a:sysClr val="windowText" lastClr="000000"/>
                    </a:solidFill>
                  </a:ln>
                  <a:latin typeface="汉仪小麦体简" panose="00020600040101010101" pitchFamily="18" charset="-122"/>
                  <a:ea typeface="汉仪小麦体简" panose="00020600040101010101" pitchFamily="18" charset="-122"/>
                  <a:sym typeface="宋体" panose="02010600030101010101" pitchFamily="2" charset="-122"/>
                </a:rPr>
                <a:t>绳儿特色活动，</a:t>
              </a:r>
              <a:r>
                <a:rPr lang="zh-CN" sz="2400" b="1" dirty="0">
                  <a:ln>
                    <a:solidFill>
                      <a:sysClr val="windowText" lastClr="000000"/>
                    </a:solidFill>
                  </a:ln>
                  <a:latin typeface="汉仪小麦体简" panose="00020600040101010101" pitchFamily="18" charset="-122"/>
                  <a:ea typeface="汉仪小麦体简" panose="00020600040101010101" pitchFamily="18" charset="-122"/>
                  <a:sym typeface="宋体" panose="02010600030101010101" pitchFamily="2" charset="-122"/>
                </a:rPr>
                <a:t>凸显</a:t>
              </a:r>
              <a:r>
                <a:rPr sz="2400" b="1" dirty="0">
                  <a:ln>
                    <a:solidFill>
                      <a:sysClr val="windowText" lastClr="000000"/>
                    </a:solidFill>
                  </a:ln>
                  <a:latin typeface="汉仪小麦体简" panose="00020600040101010101" pitchFamily="18" charset="-122"/>
                  <a:ea typeface="汉仪小麦体简" panose="00020600040101010101" pitchFamily="18" charset="-122"/>
                  <a:sym typeface="宋体" panose="02010600030101010101" pitchFamily="2" charset="-122"/>
                </a:rPr>
                <a:t>园本课程特色“魂”。</a:t>
              </a:r>
              <a:endParaRPr sz="2400" b="1" dirty="0">
                <a:ln>
                  <a:solidFill>
                    <a:sysClr val="windowText" lastClr="000000"/>
                  </a:solidFill>
                </a:ln>
                <a:latin typeface="汉仪小麦体简" panose="00020600040101010101" pitchFamily="18" charset="-122"/>
                <a:ea typeface="汉仪小麦体简" panose="00020600040101010101" pitchFamily="18" charset="-122"/>
                <a:sym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-13335" y="0"/>
            <a:ext cx="12219444" cy="6857999"/>
          </a:xfrm>
          <a:prstGeom prst="rect">
            <a:avLst/>
          </a:prstGeom>
        </p:spPr>
      </p:pic>
      <p:pic>
        <p:nvPicPr>
          <p:cNvPr id="8" name="图片 7" descr="C:\Users\ASUS\Desktop\01imgmini.eastday.jpeg01imgmini.eastday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384665" y="5484495"/>
            <a:ext cx="1638935" cy="13735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82822">
            <a:off x="580390" y="147320"/>
            <a:ext cx="1870075" cy="1464310"/>
          </a:xfrm>
          <a:prstGeom prst="rect">
            <a:avLst/>
          </a:prstGeom>
        </p:spPr>
      </p:pic>
      <p:pic>
        <p:nvPicPr>
          <p:cNvPr id="2" name="图片 1" descr="QQ图片2021043012464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440545" y="115570"/>
            <a:ext cx="1526540" cy="1292225"/>
          </a:xfrm>
          <a:prstGeom prst="rect">
            <a:avLst/>
          </a:prstGeom>
        </p:spPr>
      </p:pic>
      <p:sp>
        <p:nvSpPr>
          <p:cNvPr id="5" name="云形 4"/>
          <p:cNvSpPr/>
          <p:nvPr/>
        </p:nvSpPr>
        <p:spPr>
          <a:xfrm>
            <a:off x="867410" y="1289050"/>
            <a:ext cx="10457180" cy="5210810"/>
          </a:xfrm>
          <a:prstGeom prst="cloud">
            <a:avLst/>
          </a:prstGeom>
          <a:ln w="7620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r>
              <a:rPr lang="en-US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     </a:t>
            </a:r>
            <a:r>
              <a:rPr lang="zh-CN" altLang="en-US" sz="2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幼儿园园本课程是以幼儿园之“本”为基础的课程，是在幼儿园现实的根基上生长起来的与幼儿园的资源、师资等条件相一致的课程。我园从本园实际出发，以《幼儿园工作规程》《3—6岁儿童学习与发展指南》《幼儿园教育指导纲要》为指导，结合我园“</a:t>
            </a:r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五仙乐思·道林童趣”</a:t>
            </a:r>
            <a:r>
              <a:rPr lang="zh-CN" altLang="en-US" sz="2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办园理念和</a:t>
            </a:r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“运动·韵动·联动”</a:t>
            </a:r>
            <a:r>
              <a:rPr lang="zh-CN" altLang="en-US" sz="2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办园特色，自主开发符合我园的园本课程，提高我园教师的课程研究、开发、管理和实施能力，促进我园</a:t>
            </a:r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每个幼儿富有个性地发展</a:t>
            </a:r>
            <a:r>
              <a:rPr lang="zh-CN" altLang="en-US" sz="2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。</a:t>
            </a:r>
            <a:endParaRPr lang="zh-CN" altLang="en-US" sz="2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010" y="115570"/>
            <a:ext cx="3048635" cy="223139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560320" y="643890"/>
            <a:ext cx="19234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n>
                  <a:solidFill>
                    <a:sysClr val="windowText" lastClr="000000"/>
                  </a:solidFill>
                </a:ln>
                <a:cs typeface="+mn-ea"/>
                <a:sym typeface="+mn-lt"/>
              </a:rPr>
              <a:t>述主张</a:t>
            </a:r>
            <a:endParaRPr lang="en-US" altLang="zh-CN" sz="3600" b="1" dirty="0">
              <a:ln>
                <a:solidFill>
                  <a:sysClr val="windowText" lastClr="000000"/>
                </a:solidFill>
              </a:ln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0" y="75565"/>
            <a:ext cx="12219444" cy="6857999"/>
          </a:xfrm>
          <a:prstGeom prst="rect">
            <a:avLst/>
          </a:prstGeom>
        </p:spPr>
      </p:pic>
      <p:grpSp>
        <p:nvGrpSpPr>
          <p:cNvPr id="16" name="组合 4"/>
          <p:cNvGrpSpPr/>
          <p:nvPr/>
        </p:nvGrpSpPr>
        <p:grpSpPr bwMode="auto">
          <a:xfrm>
            <a:off x="5740400" y="-133985"/>
            <a:ext cx="5330190" cy="1548417"/>
            <a:chOff x="8444" y="2870"/>
            <a:chExt cx="6363" cy="2091"/>
          </a:xfrm>
        </p:grpSpPr>
        <p:pic>
          <p:nvPicPr>
            <p:cNvPr id="17" name="图片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4" y="2870"/>
              <a:ext cx="6363" cy="2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24"/>
            <p:cNvSpPr txBox="1">
              <a:spLocks noChangeArrowheads="1"/>
            </p:cNvSpPr>
            <p:nvPr/>
          </p:nvSpPr>
          <p:spPr bwMode="auto">
            <a:xfrm>
              <a:off x="9154" y="3553"/>
              <a:ext cx="5590" cy="1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sz="2400" b="1" dirty="0">
                  <a:ln>
                    <a:solidFill>
                      <a:sysClr val="windowText" lastClr="000000"/>
                    </a:solidFill>
                  </a:ln>
                  <a:latin typeface="汉仪小麦体简" panose="00020600040101010101" pitchFamily="18" charset="-122"/>
                  <a:ea typeface="汉仪小麦体简" panose="00020600040101010101" pitchFamily="18" charset="-122"/>
                  <a:sym typeface="宋体" panose="02010600030101010101" pitchFamily="2" charset="-122"/>
                </a:rPr>
                <a:t>开发</a:t>
              </a:r>
              <a:r>
                <a:rPr sz="2400" b="1" dirty="0">
                  <a:ln>
                    <a:solidFill>
                      <a:sysClr val="windowText" lastClr="000000"/>
                    </a:solidFill>
                  </a:ln>
                  <a:latin typeface="汉仪小麦体简" panose="00020600040101010101" pitchFamily="18" charset="-122"/>
                  <a:ea typeface="汉仪小麦体简" panose="00020600040101010101" pitchFamily="18" charset="-122"/>
                  <a:sym typeface="宋体" panose="02010600030101010101" pitchFamily="2" charset="-122"/>
                </a:rPr>
                <a:t>绳儿活动，</a:t>
              </a:r>
              <a:r>
                <a:rPr lang="zh-CN" sz="2400" b="1" dirty="0">
                  <a:ln>
                    <a:solidFill>
                      <a:sysClr val="windowText" lastClr="000000"/>
                    </a:solidFill>
                  </a:ln>
                  <a:latin typeface="汉仪小麦体简" panose="00020600040101010101" pitchFamily="18" charset="-122"/>
                  <a:ea typeface="汉仪小麦体简" panose="00020600040101010101" pitchFamily="18" charset="-122"/>
                  <a:sym typeface="宋体" panose="02010600030101010101" pitchFamily="2" charset="-122"/>
                </a:rPr>
                <a:t>凸显</a:t>
              </a:r>
              <a:r>
                <a:rPr sz="2400" b="1" dirty="0">
                  <a:ln>
                    <a:solidFill>
                      <a:sysClr val="windowText" lastClr="000000"/>
                    </a:solidFill>
                  </a:ln>
                  <a:latin typeface="汉仪小麦体简" panose="00020600040101010101" pitchFamily="18" charset="-122"/>
                  <a:ea typeface="汉仪小麦体简" panose="00020600040101010101" pitchFamily="18" charset="-122"/>
                  <a:sym typeface="宋体" panose="02010600030101010101" pitchFamily="2" charset="-122"/>
                </a:rPr>
                <a:t>园本课程</a:t>
              </a:r>
              <a:r>
                <a:rPr lang="zh-CN" sz="2400" b="1" dirty="0">
                  <a:ln>
                    <a:solidFill>
                      <a:sysClr val="windowText" lastClr="000000"/>
                    </a:solidFill>
                  </a:ln>
                  <a:latin typeface="汉仪小麦体简" panose="00020600040101010101" pitchFamily="18" charset="-122"/>
                  <a:ea typeface="汉仪小麦体简" panose="00020600040101010101" pitchFamily="18" charset="-122"/>
                  <a:sym typeface="宋体" panose="02010600030101010101" pitchFamily="2" charset="-122"/>
                </a:rPr>
                <a:t>内涵</a:t>
              </a:r>
              <a:r>
                <a:rPr sz="2400" b="1" dirty="0">
                  <a:ln>
                    <a:solidFill>
                      <a:sysClr val="windowText" lastClr="000000"/>
                    </a:solidFill>
                  </a:ln>
                  <a:latin typeface="汉仪小麦体简" panose="00020600040101010101" pitchFamily="18" charset="-122"/>
                  <a:ea typeface="汉仪小麦体简" panose="00020600040101010101" pitchFamily="18" charset="-122"/>
                  <a:sym typeface="宋体" panose="02010600030101010101" pitchFamily="2" charset="-122"/>
                </a:rPr>
                <a:t>“魂”。</a:t>
              </a:r>
              <a:endParaRPr sz="2400" b="1" dirty="0">
                <a:ln>
                  <a:solidFill>
                    <a:sysClr val="windowText" lastClr="000000"/>
                  </a:solidFill>
                </a:ln>
                <a:latin typeface="汉仪小麦体简" panose="00020600040101010101" pitchFamily="18" charset="-122"/>
                <a:ea typeface="汉仪小麦体简" panose="00020600040101010101" pitchFamily="18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2" name="圆角矩形 1"/>
          <p:cNvSpPr/>
          <p:nvPr/>
        </p:nvSpPr>
        <p:spPr>
          <a:xfrm rot="16200000">
            <a:off x="1522730" y="-277495"/>
            <a:ext cx="3335020" cy="4632960"/>
          </a:xfrm>
          <a:prstGeom prst="roundRect">
            <a:avLst/>
          </a:prstGeom>
          <a:blipFill rotWithShape="1">
            <a:blip r:embed="rId3" cstate="print"/>
            <a:stretch>
              <a:fillRect/>
            </a:stretch>
          </a:blip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7755467" y="1507067"/>
            <a:ext cx="4210756" cy="3584222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3207667" y="3104868"/>
            <a:ext cx="4752622" cy="3584222"/>
          </a:xfrm>
          <a:prstGeom prst="round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8037688" y="5147733"/>
            <a:ext cx="264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33CC33"/>
                </a:solidFill>
                <a:latin typeface="幼圆" panose="02010509060101010101" charset="-122"/>
              </a:rPr>
              <a:t>中班绳儿课程</a:t>
            </a:r>
            <a:endParaRPr lang="zh-CN" altLang="en-US" sz="2000" b="1" dirty="0">
              <a:solidFill>
                <a:srgbClr val="33CC33"/>
              </a:solidFill>
              <a:latin typeface="幼圆" panose="02010509060101010101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3" name="图片 2" descr="C:\Users\Administrator\Desktop\IMG_20210426_130549.jpgIMG_20210426_13054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40105" y="1428115"/>
            <a:ext cx="3354070" cy="4844415"/>
          </a:xfrm>
          <a:prstGeom prst="rect">
            <a:avLst/>
          </a:prstGeom>
        </p:spPr>
      </p:pic>
      <p:pic>
        <p:nvPicPr>
          <p:cNvPr id="5" name="图片 4" descr="C:\Users\Administrator\Desktop\QQ截图20210429100203.jpgQQ截图2021042910020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569460" y="1502410"/>
            <a:ext cx="3187065" cy="4557395"/>
          </a:xfrm>
          <a:prstGeom prst="rect">
            <a:avLst/>
          </a:prstGeom>
        </p:spPr>
      </p:pic>
      <p:pic>
        <p:nvPicPr>
          <p:cNvPr id="6" name="图片 5" descr="C:\Users\Administrator\Desktop\1.jpg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7943850" y="1706880"/>
            <a:ext cx="3655695" cy="43522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/>
          <a:srcRect/>
          <a:stretch>
            <a:fillRect/>
          </a:stretch>
        </p:blipFill>
        <p:spPr>
          <a:xfrm>
            <a:off x="1013460" y="201295"/>
            <a:ext cx="3401695" cy="130111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13460" y="497205"/>
            <a:ext cx="30073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ln w="127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cs typeface="+mn-ea"/>
                <a:sym typeface="+mn-lt"/>
              </a:rPr>
              <a:t>三合一评价</a:t>
            </a:r>
            <a:r>
              <a:rPr lang="en-US" altLang="zh-CN" sz="2000" dirty="0">
                <a:ln w="127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cs typeface="+mn-ea"/>
                <a:sym typeface="+mn-lt"/>
              </a:rPr>
              <a:t> </a:t>
            </a:r>
            <a:endParaRPr lang="en-US" altLang="zh-CN" sz="2000" dirty="0">
              <a:ln w="127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cs typeface="+mn-ea"/>
              <a:sym typeface="+mn-lt"/>
            </a:endParaRPr>
          </a:p>
        </p:txBody>
      </p:sp>
      <p:grpSp>
        <p:nvGrpSpPr>
          <p:cNvPr id="16" name="组合 4"/>
          <p:cNvGrpSpPr/>
          <p:nvPr/>
        </p:nvGrpSpPr>
        <p:grpSpPr bwMode="auto">
          <a:xfrm>
            <a:off x="5210810" y="0"/>
            <a:ext cx="5330190" cy="1548417"/>
            <a:chOff x="8444" y="2870"/>
            <a:chExt cx="6363" cy="2091"/>
          </a:xfrm>
        </p:grpSpPr>
        <p:pic>
          <p:nvPicPr>
            <p:cNvPr id="17" name="图片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4" y="2870"/>
              <a:ext cx="6363" cy="2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24"/>
            <p:cNvSpPr txBox="1">
              <a:spLocks noChangeArrowheads="1"/>
            </p:cNvSpPr>
            <p:nvPr/>
          </p:nvSpPr>
          <p:spPr bwMode="auto">
            <a:xfrm>
              <a:off x="9154" y="3553"/>
              <a:ext cx="5590" cy="1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sz="2400" b="1" dirty="0">
                  <a:ln>
                    <a:solidFill>
                      <a:sysClr val="windowText" lastClr="000000"/>
                    </a:solidFill>
                  </a:ln>
                  <a:latin typeface="汉仪小麦体简" panose="00020600040101010101" pitchFamily="18" charset="-122"/>
                  <a:ea typeface="汉仪小麦体简" panose="00020600040101010101" pitchFamily="18" charset="-122"/>
                  <a:sym typeface="宋体" panose="02010600030101010101" pitchFamily="2" charset="-122"/>
                </a:rPr>
                <a:t>建构课程评价机制</a:t>
              </a:r>
              <a:r>
                <a:rPr sz="2400" b="1" dirty="0">
                  <a:ln>
                    <a:solidFill>
                      <a:sysClr val="windowText" lastClr="000000"/>
                    </a:solidFill>
                  </a:ln>
                  <a:latin typeface="汉仪小麦体简" panose="00020600040101010101" pitchFamily="18" charset="-122"/>
                  <a:ea typeface="汉仪小麦体简" panose="00020600040101010101" pitchFamily="18" charset="-122"/>
                  <a:sym typeface="宋体" panose="02010600030101010101" pitchFamily="2" charset="-122"/>
                </a:rPr>
                <a:t>，</a:t>
              </a:r>
              <a:r>
                <a:rPr lang="zh-CN" sz="2400" b="1" dirty="0">
                  <a:ln>
                    <a:solidFill>
                      <a:sysClr val="windowText" lastClr="000000"/>
                    </a:solidFill>
                  </a:ln>
                  <a:latin typeface="汉仪小麦体简" panose="00020600040101010101" pitchFamily="18" charset="-122"/>
                  <a:ea typeface="汉仪小麦体简" panose="00020600040101010101" pitchFamily="18" charset="-122"/>
                  <a:sym typeface="宋体" panose="02010600030101010101" pitchFamily="2" charset="-122"/>
                </a:rPr>
                <a:t>推进</a:t>
              </a:r>
              <a:r>
                <a:rPr sz="2400" b="1" dirty="0">
                  <a:ln>
                    <a:solidFill>
                      <a:sysClr val="windowText" lastClr="000000"/>
                    </a:solidFill>
                  </a:ln>
                  <a:latin typeface="汉仪小麦体简" panose="00020600040101010101" pitchFamily="18" charset="-122"/>
                  <a:ea typeface="汉仪小麦体简" panose="00020600040101010101" pitchFamily="18" charset="-122"/>
                  <a:sym typeface="宋体" panose="02010600030101010101" pitchFamily="2" charset="-122"/>
                </a:rPr>
                <a:t>园本课程</a:t>
              </a:r>
              <a:r>
                <a:rPr lang="zh-CN" sz="2400" b="1" dirty="0">
                  <a:ln>
                    <a:solidFill>
                      <a:sysClr val="windowText" lastClr="000000"/>
                    </a:solidFill>
                  </a:ln>
                  <a:latin typeface="汉仪小麦体简" panose="00020600040101010101" pitchFamily="18" charset="-122"/>
                  <a:ea typeface="汉仪小麦体简" panose="00020600040101010101" pitchFamily="18" charset="-122"/>
                  <a:sym typeface="宋体" panose="02010600030101010101" pitchFamily="2" charset="-122"/>
                </a:rPr>
                <a:t>建设</a:t>
              </a:r>
              <a:r>
                <a:rPr sz="2400" b="1" dirty="0">
                  <a:ln>
                    <a:solidFill>
                      <a:sysClr val="windowText" lastClr="000000"/>
                    </a:solidFill>
                  </a:ln>
                  <a:latin typeface="汉仪小麦体简" panose="00020600040101010101" pitchFamily="18" charset="-122"/>
                  <a:ea typeface="汉仪小麦体简" panose="00020600040101010101" pitchFamily="18" charset="-122"/>
                  <a:sym typeface="宋体" panose="02010600030101010101" pitchFamily="2" charset="-122"/>
                </a:rPr>
                <a:t>“魂”。</a:t>
              </a:r>
              <a:endParaRPr sz="2400" b="1" dirty="0">
                <a:ln>
                  <a:solidFill>
                    <a:sysClr val="windowText" lastClr="000000"/>
                  </a:solidFill>
                </a:ln>
                <a:latin typeface="汉仪小麦体简" panose="00020600040101010101" pitchFamily="18" charset="-122"/>
                <a:ea typeface="汉仪小麦体简" panose="00020600040101010101" pitchFamily="18" charset="-122"/>
                <a:sym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7" name="图片 6" descr="QQ图片2021043012464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05570" y="382270"/>
            <a:ext cx="1888490" cy="1467485"/>
          </a:xfrm>
          <a:prstGeom prst="rect">
            <a:avLst/>
          </a:prstGeom>
        </p:spPr>
      </p:pic>
      <p:sp>
        <p:nvSpPr>
          <p:cNvPr id="3" name="折角形 2"/>
          <p:cNvSpPr/>
          <p:nvPr/>
        </p:nvSpPr>
        <p:spPr>
          <a:xfrm>
            <a:off x="7753985" y="1919605"/>
            <a:ext cx="3860800" cy="4201160"/>
          </a:xfrm>
          <a:prstGeom prst="foldedCorner">
            <a:avLst/>
          </a:prstGeom>
          <a:blipFill rotWithShape="1">
            <a:blip r:embed="rId3" cstate="print"/>
            <a:stretch>
              <a:fillRect/>
            </a:stretch>
          </a:blipFill>
          <a:ln>
            <a:solidFill>
              <a:srgbClr val="A4ECE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折角形 5"/>
          <p:cNvSpPr/>
          <p:nvPr/>
        </p:nvSpPr>
        <p:spPr>
          <a:xfrm>
            <a:off x="543560" y="1527810"/>
            <a:ext cx="3361690" cy="3802380"/>
          </a:xfrm>
          <a:prstGeom prst="foldedCorner">
            <a:avLst/>
          </a:prstGeom>
          <a:blipFill rotWithShape="1">
            <a:blip r:embed="rId4" cstate="print"/>
            <a:stretch>
              <a:fillRect/>
            </a:stretch>
          </a:blipFill>
          <a:ln w="38100">
            <a:solidFill>
              <a:srgbClr val="A4ECE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折角形 8"/>
          <p:cNvSpPr/>
          <p:nvPr/>
        </p:nvSpPr>
        <p:spPr>
          <a:xfrm>
            <a:off x="4064000" y="2468880"/>
            <a:ext cx="3531235" cy="4201160"/>
          </a:xfrm>
          <a:prstGeom prst="foldedCorner">
            <a:avLst/>
          </a:prstGeom>
          <a:blipFill rotWithShape="1">
            <a:blip r:embed="rId5" cstate="print"/>
            <a:stretch>
              <a:fillRect/>
            </a:stretch>
          </a:blipFill>
          <a:ln w="38100">
            <a:solidFill>
              <a:srgbClr val="A4ECE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1558925" y="277495"/>
            <a:ext cx="5038725" cy="855345"/>
            <a:chOff x="494167" y="2205293"/>
            <a:chExt cx="5417137" cy="2775781"/>
          </a:xfrm>
        </p:grpSpPr>
        <p:sp>
          <p:nvSpPr>
            <p:cNvPr id="18" name="圆角矩形 17"/>
            <p:cNvSpPr/>
            <p:nvPr/>
          </p:nvSpPr>
          <p:spPr>
            <a:xfrm>
              <a:off x="494691" y="2205293"/>
              <a:ext cx="5416613" cy="2775781"/>
            </a:xfrm>
            <a:prstGeom prst="roundRect">
              <a:avLst/>
            </a:prstGeom>
            <a:solidFill>
              <a:srgbClr val="F5D1D9"/>
            </a:solidFill>
            <a:ln>
              <a:solidFill>
                <a:srgbClr val="F5D1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zh-CN" altLang="en-US" sz="3200">
                  <a:ln>
                    <a:solidFill>
                      <a:sysClr val="windowText" lastClr="000000"/>
                    </a:solidFill>
                  </a:ln>
                  <a:solidFill>
                    <a:schemeClr val="tx1"/>
                  </a:solidFill>
                  <a:cs typeface="+mn-ea"/>
                  <a:sym typeface="+mn-lt"/>
                </a:rPr>
                <a:t>（四）课程建设初见成效</a:t>
              </a:r>
              <a:endParaRPr lang="zh-CN" altLang="en-US" sz="320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19" name="矩形: 圆角 2"/>
            <p:cNvSpPr/>
            <p:nvPr/>
          </p:nvSpPr>
          <p:spPr>
            <a:xfrm>
              <a:off x="494167" y="2361014"/>
              <a:ext cx="5308252" cy="2448792"/>
            </a:xfrm>
            <a:prstGeom prst="roundRect">
              <a:avLst/>
            </a:prstGeom>
            <a:noFill/>
            <a:ln w="28575">
              <a:solidFill>
                <a:srgbClr val="EC9DAE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9" grpId="0" animBg="1"/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13335" y="0"/>
            <a:ext cx="12219444" cy="6857999"/>
          </a:xfrm>
          <a:prstGeom prst="rect">
            <a:avLst/>
          </a:prstGeom>
        </p:spPr>
      </p:pic>
      <p:pic>
        <p:nvPicPr>
          <p:cNvPr id="3" name="1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09345" y="1611630"/>
            <a:ext cx="9589135" cy="4973955"/>
          </a:xfrm>
          <a:prstGeom prst="rect">
            <a:avLst/>
          </a:prstGeom>
        </p:spPr>
      </p:pic>
      <p:pic>
        <p:nvPicPr>
          <p:cNvPr id="7" name="图片 6" descr="QQ图片202104301246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7365" y="203200"/>
            <a:ext cx="1493520" cy="134429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558925" y="277495"/>
            <a:ext cx="5038725" cy="855345"/>
            <a:chOff x="494167" y="2205293"/>
            <a:chExt cx="5417137" cy="2775781"/>
          </a:xfrm>
        </p:grpSpPr>
        <p:sp>
          <p:nvSpPr>
            <p:cNvPr id="5" name="圆角矩形 4"/>
            <p:cNvSpPr/>
            <p:nvPr/>
          </p:nvSpPr>
          <p:spPr>
            <a:xfrm>
              <a:off x="494691" y="2205293"/>
              <a:ext cx="5416613" cy="2775781"/>
            </a:xfrm>
            <a:prstGeom prst="roundRect">
              <a:avLst/>
            </a:prstGeom>
            <a:solidFill>
              <a:srgbClr val="F5D1D9"/>
            </a:solidFill>
            <a:ln>
              <a:solidFill>
                <a:srgbClr val="F5D1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l"/>
              <a:r>
                <a:rPr lang="zh-CN" altLang="en-US" sz="3200">
                  <a:ln>
                    <a:solidFill>
                      <a:sysClr val="windowText" lastClr="000000"/>
                    </a:solidFill>
                  </a:ln>
                  <a:solidFill>
                    <a:schemeClr val="tx1"/>
                  </a:solidFill>
                  <a:cs typeface="+mn-ea"/>
                  <a:sym typeface="+mn-lt"/>
                </a:rPr>
                <a:t>（四）课程建设初见成效</a:t>
              </a:r>
              <a:endParaRPr lang="zh-CN" altLang="en-US" sz="320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19" name="矩形: 圆角 2"/>
            <p:cNvSpPr/>
            <p:nvPr/>
          </p:nvSpPr>
          <p:spPr>
            <a:xfrm>
              <a:off x="494167" y="2361014"/>
              <a:ext cx="5308252" cy="2448792"/>
            </a:xfrm>
            <a:prstGeom prst="roundRect">
              <a:avLst/>
            </a:prstGeom>
            <a:noFill/>
            <a:ln w="28575">
              <a:solidFill>
                <a:srgbClr val="EC9DAE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8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95655" y="2446655"/>
            <a:ext cx="1060132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    </a:t>
            </a:r>
            <a:r>
              <a:rPr lang="zh-CN" altLang="en-US" sz="2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在幼儿园园本课程建设中，将园本课程与地方文化结合，凸显地方亮点。对于我园来说，家乡的文化是幼儿园巩固自身教学基础，提高自身文化底蕴的重要支柱。我们将遥不可及的文化，加上道林沟的本土资源，将原本有些枯燥无味的课程通过转变形式变得趣味化、游戏化，这样的课程不仅受到了孩子们的喜爱，更是得到了家长的认可</a:t>
            </a:r>
            <a:r>
              <a:rPr lang="zh-CN" altLang="en-US" sz="2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。设</a:t>
            </a:r>
            <a:r>
              <a:rPr lang="zh-CN" altLang="en-US" sz="2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置《梦幻道林沟》场景，幼儿每次来这里玩，都惊喜不断。</a:t>
            </a:r>
            <a:endParaRPr lang="zh-CN" altLang="en-US" sz="2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747135" y="1183640"/>
            <a:ext cx="64630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>
                <a:ln>
                  <a:solidFill>
                    <a:sysClr val="windowText" lastClr="000000"/>
                  </a:solidFill>
                </a:ln>
                <a:cs typeface="+mn-ea"/>
                <a:sym typeface="+mn-lt"/>
              </a:rPr>
              <a:t>一、道林为壤，乡土浓郁</a:t>
            </a:r>
            <a:endParaRPr lang="zh-CN" altLang="en-US" sz="3200" dirty="0">
              <a:ln>
                <a:solidFill>
                  <a:sysClr val="windowText" lastClr="000000"/>
                </a:solidFill>
              </a:ln>
              <a:cs typeface="+mn-ea"/>
              <a:sym typeface="+mn-lt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4730" y="4794885"/>
            <a:ext cx="1959610" cy="1583055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9425940" y="5079365"/>
            <a:ext cx="1836420" cy="1778635"/>
          </a:xfrm>
          <a:prstGeom prst="rect">
            <a:avLst/>
          </a:prstGeom>
        </p:spPr>
      </p:pic>
      <p:pic>
        <p:nvPicPr>
          <p:cNvPr id="7" name="图片 6" descr="QQ图片2021043012464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94875" y="190500"/>
            <a:ext cx="1278255" cy="99314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5" y="190500"/>
            <a:ext cx="3442335" cy="242125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1278890" y="720090"/>
            <a:ext cx="3178810" cy="82994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4000" b="1" spc="3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汉仪小麦体简" panose="00020600040101010101" pitchFamily="18" charset="-122"/>
                <a:ea typeface="汉仪小麦体简" panose="00020600040101010101" pitchFamily="18" charset="-122"/>
                <a:sym typeface="微软雅黑" panose="020B0503020204020204" charset="-122"/>
              </a:rPr>
              <a:t>抓亮点</a:t>
            </a:r>
            <a:endParaRPr lang="en-US" altLang="zh-CN" sz="4000" b="1" spc="3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汉仪小麦体简" panose="00020600040101010101" pitchFamily="18" charset="-122"/>
              <a:ea typeface="汉仪小麦体简" panose="00020600040101010101" pitchFamily="18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-13970" y="24130"/>
            <a:ext cx="12219444" cy="685799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403985" y="2340610"/>
            <a:ext cx="10558145" cy="1884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cs typeface="+mn-ea"/>
                <a:sym typeface="+mn-lt"/>
              </a:rPr>
              <a:t>   </a:t>
            </a: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 </a:t>
            </a:r>
            <a:r>
              <a:rPr lang="zh-CN" altLang="en-US" sz="2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    </a:t>
            </a:r>
            <a:r>
              <a:rPr lang="zh-CN" altLang="en-US" sz="20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我园围绕“</a:t>
            </a: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运动·韵动·联动</a:t>
            </a:r>
            <a:r>
              <a:rPr lang="zh-CN" altLang="en-US" sz="2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” 办</a:t>
            </a: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园特色，绳绕道林，开</a:t>
            </a:r>
            <a:r>
              <a:rPr lang="zh-CN" altLang="en-US" sz="2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展活动特</a:t>
            </a: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色课程游戏，生成园</a:t>
            </a:r>
            <a:r>
              <a:rPr lang="zh-CN" altLang="en-US" sz="2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本课</a:t>
            </a: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程《</a:t>
            </a:r>
            <a:r>
              <a:rPr lang="zh-CN" altLang="en-US" sz="2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绳儿逛</a:t>
            </a: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乡曲》。绳类民间体育游戏由于其生动有趣、雅俗共赏的活动形式深深吸引着广大幼儿，老师们在组织幼儿开展民间体育游戏时，改变了师幼的精神面貌，不仅将传统经典作了很好的传承，还在此基础上做了很大的发扬。</a:t>
            </a:r>
            <a:endParaRPr lang="zh-CN" altLang="en-US"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11725" y="4217035"/>
            <a:ext cx="1800860" cy="1583055"/>
          </a:xfrm>
          <a:prstGeom prst="rect">
            <a:avLst/>
          </a:prstGeom>
        </p:spPr>
      </p:pic>
      <p:pic>
        <p:nvPicPr>
          <p:cNvPr id="7" name="图片 6" descr="C:\Users\Administrator\Desktop\图片1.png图片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759825" y="4891405"/>
            <a:ext cx="2237105" cy="21278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775" y="5039995"/>
            <a:ext cx="2106295" cy="1398905"/>
          </a:xfrm>
          <a:prstGeom prst="rect">
            <a:avLst/>
          </a:prstGeom>
        </p:spPr>
      </p:pic>
      <p:pic>
        <p:nvPicPr>
          <p:cNvPr id="5" name="图片 4" descr="QQ图片2021043012464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582150" y="220980"/>
            <a:ext cx="1515745" cy="134429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5" y="102235"/>
            <a:ext cx="3442335" cy="242125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709035" y="1333500"/>
            <a:ext cx="6270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dirty="0">
                <a:ln>
                  <a:solidFill>
                    <a:sysClr val="windowText" lastClr="000000"/>
                  </a:solidFill>
                </a:ln>
                <a:cs typeface="+mn-ea"/>
                <a:sym typeface="+mn-lt"/>
              </a:rPr>
              <a:t>二、“绳儿”为媒，特色彰显</a:t>
            </a:r>
            <a:endParaRPr lang="zh-CN" altLang="en-US" sz="3200" dirty="0">
              <a:ln>
                <a:solidFill>
                  <a:sysClr val="windowText" lastClr="000000"/>
                </a:solidFill>
              </a:ln>
              <a:cs typeface="+mn-ea"/>
              <a:sym typeface="+mn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268095" y="735330"/>
            <a:ext cx="3178810" cy="82994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4000" b="1" spc="300" dirty="0">
                <a:ln>
                  <a:solidFill>
                    <a:sysClr val="windowText" lastClr="000000"/>
                  </a:solidFill>
                </a:ln>
                <a:latin typeface="汉仪小麦体简" panose="00020600040101010101" pitchFamily="18" charset="-122"/>
                <a:ea typeface="汉仪小麦体简" panose="00020600040101010101" pitchFamily="18" charset="-122"/>
                <a:sym typeface="微软雅黑" panose="020B0503020204020204" charset="-122"/>
              </a:rPr>
              <a:t>抓亮点</a:t>
            </a:r>
            <a:endParaRPr lang="en-US" altLang="zh-CN" sz="4000" b="1" spc="300" dirty="0">
              <a:ln>
                <a:solidFill>
                  <a:sysClr val="windowText" lastClr="000000"/>
                </a:solidFill>
              </a:ln>
              <a:latin typeface="汉仪小麦体简" panose="00020600040101010101" pitchFamily="18" charset="-122"/>
              <a:ea typeface="汉仪小麦体简" panose="00020600040101010101" pitchFamily="18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-27305" y="59690"/>
            <a:ext cx="12219444" cy="6857999"/>
          </a:xfrm>
          <a:prstGeom prst="rect">
            <a:avLst/>
          </a:prstGeom>
        </p:spPr>
      </p:pic>
      <p:pic>
        <p:nvPicPr>
          <p:cNvPr id="3" name="图片 2" descr="C:\Users\Administrator\Desktop\图片2.png图片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101328" y="2663190"/>
            <a:ext cx="1953895" cy="2188837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3348888" y="1857012"/>
            <a:ext cx="1202284" cy="3800458"/>
            <a:chOff x="3291738" y="1328057"/>
            <a:chExt cx="1202284" cy="380045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2133023">
              <a:off x="3291738" y="1328057"/>
              <a:ext cx="793484" cy="805543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5400000">
              <a:off x="3694509" y="2825247"/>
              <a:ext cx="793484" cy="805543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7992919">
              <a:off x="3532081" y="4329001"/>
              <a:ext cx="793484" cy="805543"/>
            </a:xfrm>
            <a:prstGeom prst="rect">
              <a:avLst/>
            </a:prstGeom>
          </p:spPr>
        </p:pic>
      </p:grpSp>
      <p:sp>
        <p:nvSpPr>
          <p:cNvPr id="2" name="圆角矩形 1"/>
          <p:cNvSpPr/>
          <p:nvPr/>
        </p:nvSpPr>
        <p:spPr>
          <a:xfrm>
            <a:off x="4618355" y="1701165"/>
            <a:ext cx="6436360" cy="871855"/>
          </a:xfrm>
          <a:prstGeom prst="roundRect">
            <a:avLst/>
          </a:prstGeom>
          <a:solidFill>
            <a:srgbClr val="A4E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886325" y="1845310"/>
            <a:ext cx="60172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n>
                  <a:solidFill>
                    <a:sysClr val="windowText" lastClr="000000"/>
                  </a:solidFill>
                </a:ln>
                <a:cs typeface="+mn-ea"/>
                <a:sym typeface="+mn-lt"/>
              </a:rPr>
              <a:t>课程方法操作，方案中时有缺失</a:t>
            </a:r>
            <a:endParaRPr lang="zh-CN" altLang="en-US" sz="3200" dirty="0">
              <a:ln>
                <a:solidFill>
                  <a:sysClr val="windowText" lastClr="000000"/>
                </a:solidFill>
              </a:ln>
              <a:cs typeface="+mn-ea"/>
              <a:sym typeface="+mn-lt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4791075" y="3190875"/>
            <a:ext cx="6670675" cy="963295"/>
          </a:xfrm>
          <a:prstGeom prst="roundRect">
            <a:avLst/>
          </a:prstGeom>
          <a:solidFill>
            <a:srgbClr val="F5D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886325" y="3360420"/>
            <a:ext cx="67335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n>
                  <a:solidFill>
                    <a:sysClr val="windowText" lastClr="000000"/>
                  </a:solidFill>
                </a:ln>
                <a:cs typeface="+mn-ea"/>
                <a:sym typeface="+mn-lt"/>
              </a:rPr>
              <a:t>课程实施较困难，操作方法欠灵活</a:t>
            </a:r>
            <a:endParaRPr lang="zh-CN" altLang="en-US" sz="3200" dirty="0">
              <a:ln>
                <a:solidFill>
                  <a:sysClr val="windowText" lastClr="000000"/>
                </a:solidFill>
              </a:ln>
              <a:cs typeface="+mn-ea"/>
              <a:sym typeface="+mn-lt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4791075" y="4875530"/>
            <a:ext cx="6436995" cy="9855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791075" y="5158105"/>
            <a:ext cx="58769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n>
                  <a:solidFill>
                    <a:sysClr val="windowText" lastClr="000000"/>
                  </a:solidFill>
                </a:ln>
                <a:cs typeface="+mn-ea"/>
                <a:sym typeface="+mn-lt"/>
              </a:rPr>
              <a:t>课程开发局限，师幼力量较薄弱</a:t>
            </a:r>
            <a:endParaRPr lang="zh-CN" altLang="en-US" sz="3200" dirty="0">
              <a:ln>
                <a:solidFill>
                  <a:sysClr val="windowText" lastClr="000000"/>
                </a:solidFill>
              </a:ln>
              <a:cs typeface="+mn-ea"/>
              <a:sym typeface="+mn-lt"/>
            </a:endParaRPr>
          </a:p>
        </p:txBody>
      </p:sp>
      <p:pic>
        <p:nvPicPr>
          <p:cNvPr id="8" name="图片 7" descr="C:\Users\Administrator\Desktop\图片收集\图片6.png图片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9561830" y="6066790"/>
            <a:ext cx="1322070" cy="942340"/>
          </a:xfrm>
          <a:prstGeom prst="rect">
            <a:avLst/>
          </a:prstGeom>
        </p:spPr>
      </p:pic>
      <p:pic>
        <p:nvPicPr>
          <p:cNvPr id="10" name="图片 9" descr="QQ图片2021043012464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625330" y="384175"/>
            <a:ext cx="1429385" cy="9931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5" y="-85090"/>
            <a:ext cx="3620770" cy="251396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1669415" y="547370"/>
            <a:ext cx="2211705" cy="82994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4000" b="1" spc="3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汉仪小麦体简" panose="00020600040101010101" pitchFamily="18" charset="-122"/>
                <a:ea typeface="汉仪小麦体简" panose="00020600040101010101" pitchFamily="18" charset="-122"/>
                <a:sym typeface="微软雅黑" panose="020B0503020204020204" charset="-122"/>
              </a:rPr>
              <a:t>找不足</a:t>
            </a:r>
            <a:endParaRPr lang="zh-CN" altLang="en-US" sz="4000" b="1" spc="3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汉仪小麦体简" panose="00020600040101010101" pitchFamily="18" charset="-122"/>
              <a:ea typeface="汉仪小麦体简" panose="00020600040101010101" pitchFamily="18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9" grpId="0"/>
      <p:bldP spid="14" grpId="0" bldLvl="0" animBg="1"/>
      <p:bldP spid="11" grpId="0"/>
      <p:bldP spid="15" grpId="0" bldLvl="0" animBg="1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0" y="-180340"/>
            <a:ext cx="12219444" cy="6857999"/>
          </a:xfrm>
          <a:prstGeom prst="rect">
            <a:avLst/>
          </a:prstGeom>
        </p:spPr>
      </p:pic>
      <p:sp>
        <p:nvSpPr>
          <p:cNvPr id="6" name="Copyright Notice"/>
          <p:cNvSpPr/>
          <p:nvPr/>
        </p:nvSpPr>
        <p:spPr bwMode="auto">
          <a:xfrm>
            <a:off x="3890010" y="1043940"/>
            <a:ext cx="5128260" cy="55689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2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一、创新玩绳，特色发展</a:t>
            </a:r>
            <a:endParaRPr lang="zh-CN" altLang="en-US" sz="3200" cap="small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2127885" y="2232025"/>
            <a:ext cx="7736840" cy="1906270"/>
          </a:xfrm>
          <a:prstGeom prst="roundRect">
            <a:avLst/>
          </a:prstGeom>
          <a:noFill/>
          <a:ln w="28575">
            <a:solidFill>
              <a:srgbClr val="74C3C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r>
              <a:rPr lang="zh-CN" altLang="en-US" sz="2400" dirty="0">
                <a:cs typeface="+mn-ea"/>
                <a:sym typeface="+mn-lt"/>
              </a:rPr>
              <a:t>请</a:t>
            </a:r>
            <a:r>
              <a:rPr lang="en-US" altLang="zh-CN" sz="2400" dirty="0">
                <a:cs typeface="+mn-ea"/>
                <a:sym typeface="+mn-lt"/>
              </a:rPr>
              <a:t> </a:t>
            </a:r>
            <a:r>
              <a:rPr lang="zh-CN" alt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cs typeface="+mn-ea"/>
              </a:rPr>
              <a:t>将持</a:t>
            </a:r>
            <a:r>
              <a:rPr lang="zh-CN" altLang="en-US" sz="20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cs typeface="+mn-ea"/>
              </a:rPr>
              <a:t>之以恒，继续开展绳文化活动，在玩绳上创</a:t>
            </a:r>
            <a:r>
              <a:rPr lang="zh-CN" alt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cs typeface="+mn-ea"/>
              </a:rPr>
              <a:t>新“</a:t>
            </a:r>
            <a:r>
              <a:rPr lang="zh-CN" altLang="en-US" sz="20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cs typeface="+mn-ea"/>
              </a:rPr>
              <a:t>玩儿”，玩儿出花样，玩儿出深度，跳出高度，玩儿出名堂</a:t>
            </a:r>
            <a:r>
              <a:rPr lang="zh-CN" alt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cs typeface="+mn-ea"/>
              </a:rPr>
              <a:t>，让绳儿文化落地生花，幼儿园特色发展更上一层楼。</a:t>
            </a:r>
            <a:endParaRPr lang="zh-CN" altLang="en-US" sz="20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cs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9253855" y="3943985"/>
            <a:ext cx="2593975" cy="1417955"/>
          </a:xfrm>
          <a:prstGeom prst="rect">
            <a:avLst/>
          </a:prstGeom>
        </p:spPr>
      </p:pic>
      <p:pic>
        <p:nvPicPr>
          <p:cNvPr id="7" name="图片 6" descr="QQ图片2021043012464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10040" y="622300"/>
            <a:ext cx="1913255" cy="120904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05" y="111760"/>
            <a:ext cx="3442335" cy="242125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1326515" y="622300"/>
            <a:ext cx="2211705" cy="82994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4000" b="1" spc="3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汉仪小麦体简" panose="00020600040101010101" pitchFamily="18" charset="-122"/>
                <a:ea typeface="汉仪小麦体简" panose="00020600040101010101" pitchFamily="18" charset="-122"/>
                <a:sym typeface="微软雅黑" panose="020B0503020204020204" charset="-122"/>
              </a:rPr>
              <a:t>谋发展</a:t>
            </a:r>
            <a:endParaRPr lang="en-US" altLang="zh-CN" sz="4000" b="1" spc="3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汉仪小麦体简" panose="00020600040101010101" pitchFamily="18" charset="-122"/>
              <a:ea typeface="汉仪小麦体简" panose="00020600040101010101" pitchFamily="18" charset="-122"/>
              <a:sym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6566" y="3919855"/>
            <a:ext cx="6533164" cy="29378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-13335" y="0"/>
            <a:ext cx="12219444" cy="6857999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1515110" y="2002790"/>
            <a:ext cx="9660890" cy="2942590"/>
          </a:xfrm>
          <a:prstGeom prst="roundRect">
            <a:avLst/>
          </a:prstGeom>
          <a:noFill/>
          <a:ln w="19050">
            <a:solidFill>
              <a:srgbClr val="74C3C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23695" y="2002790"/>
            <a:ext cx="937069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dirty="0">
                <a:ln>
                  <a:solidFill>
                    <a:sysClr val="windowText" lastClr="000000"/>
                  </a:solidFill>
                </a:ln>
                <a:cs typeface="+mn-ea"/>
                <a:sym typeface="+mn-lt"/>
              </a:rPr>
              <a:t>    </a:t>
            </a:r>
            <a:r>
              <a:rPr lang="zh-CN" altLang="en-US" sz="2400" dirty="0">
                <a:ln>
                  <a:solidFill>
                    <a:sysClr val="windowText" lastClr="000000"/>
                  </a:solidFill>
                </a:ln>
                <a:cs typeface="+mn-ea"/>
                <a:sym typeface="+mn-lt"/>
              </a:rPr>
              <a:t>“不积跬步，无以至千里</a:t>
            </a:r>
            <a:r>
              <a:rPr lang="zh-CN" altLang="en-US" sz="2400" dirty="0" smtClean="0">
                <a:ln>
                  <a:solidFill>
                    <a:sysClr val="windowText" lastClr="000000"/>
                  </a:solidFill>
                </a:ln>
                <a:cs typeface="+mn-ea"/>
                <a:sym typeface="+mn-lt"/>
              </a:rPr>
              <a:t>”，</a:t>
            </a:r>
            <a:r>
              <a:rPr lang="zh-CN" altLang="en-US" sz="2400" dirty="0">
                <a:ln>
                  <a:solidFill>
                    <a:sysClr val="windowText" lastClr="000000"/>
                  </a:solidFill>
                </a:ln>
                <a:cs typeface="+mn-ea"/>
                <a:sym typeface="+mn-lt"/>
              </a:rPr>
              <a:t>不断了</a:t>
            </a:r>
            <a:r>
              <a:rPr lang="zh-CN" altLang="en-US" sz="2400" dirty="0" smtClean="0">
                <a:ln>
                  <a:solidFill>
                    <a:sysClr val="windowText" lastClr="000000"/>
                  </a:solidFill>
                </a:ln>
                <a:cs typeface="+mn-ea"/>
                <a:sym typeface="+mn-lt"/>
              </a:rPr>
              <a:t>解师幼的需要和兴趣，推</a:t>
            </a:r>
            <a:r>
              <a:rPr lang="zh-CN" altLang="en-US" sz="2400" dirty="0">
                <a:ln>
                  <a:solidFill>
                    <a:sysClr val="windowText" lastClr="000000"/>
                  </a:solidFill>
                </a:ln>
                <a:cs typeface="+mn-ea"/>
                <a:sym typeface="+mn-lt"/>
              </a:rPr>
              <a:t>陈出新，寻找适宜</a:t>
            </a:r>
            <a:r>
              <a:rPr lang="zh-CN" altLang="en-US" sz="2400" dirty="0" smtClean="0">
                <a:ln>
                  <a:solidFill>
                    <a:sysClr val="windowText" lastClr="000000"/>
                  </a:solidFill>
                </a:ln>
                <a:cs typeface="+mn-ea"/>
                <a:sym typeface="+mn-lt"/>
              </a:rPr>
              <a:t>的课程操</a:t>
            </a:r>
            <a:r>
              <a:rPr lang="zh-CN" altLang="en-US" sz="2400" dirty="0">
                <a:ln>
                  <a:solidFill>
                    <a:sysClr val="windowText" lastClr="000000"/>
                  </a:solidFill>
                </a:ln>
                <a:cs typeface="+mn-ea"/>
                <a:sym typeface="+mn-lt"/>
              </a:rPr>
              <a:t>作要求与方法，丰富课程，保证课程实施真正的落</a:t>
            </a:r>
            <a:r>
              <a:rPr lang="zh-CN" altLang="en-US" sz="2400" dirty="0" smtClean="0">
                <a:ln>
                  <a:solidFill>
                    <a:sysClr val="windowText" lastClr="000000"/>
                  </a:solidFill>
                </a:ln>
                <a:cs typeface="+mn-ea"/>
                <a:sym typeface="+mn-lt"/>
              </a:rPr>
              <a:t>实，给足教师提高水平的平台。</a:t>
            </a:r>
            <a:r>
              <a:rPr lang="zh-CN" altLang="en-US" sz="2400" dirty="0">
                <a:ln>
                  <a:solidFill>
                    <a:sysClr val="windowText" lastClr="000000"/>
                  </a:solidFill>
                </a:ln>
                <a:cs typeface="+mn-ea"/>
                <a:sym typeface="+mn-lt"/>
              </a:rPr>
              <a:t>作为教师，找差距，弥不足，努力学习，不断提高课程开发能力，园本课程建设更上一台阶。</a:t>
            </a:r>
            <a:endParaRPr lang="zh-CN" altLang="en-US" sz="2400" dirty="0">
              <a:ln>
                <a:solidFill>
                  <a:sysClr val="windowText" lastClr="000000"/>
                </a:solidFill>
              </a:ln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731770" y="1088390"/>
            <a:ext cx="60553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ln>
                  <a:solidFill>
                    <a:sysClr val="windowText" lastClr="000000"/>
                  </a:solidFill>
                </a:ln>
                <a:cs typeface="+mn-ea"/>
                <a:sym typeface="+mn-lt"/>
              </a:rPr>
              <a:t>二、完善课程，提升高度</a:t>
            </a:r>
            <a:endParaRPr lang="zh-CN" altLang="en-US" sz="3200" dirty="0"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0000">
            <a:off x="823595" y="432435"/>
            <a:ext cx="2719070" cy="124142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3356" y="4188460"/>
            <a:ext cx="6533164" cy="2937862"/>
          </a:xfrm>
          <a:prstGeom prst="rect">
            <a:avLst/>
          </a:prstGeom>
        </p:spPr>
      </p:pic>
      <p:pic>
        <p:nvPicPr>
          <p:cNvPr id="2" name="图片 1" descr="QQ图片2021043012464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46845" y="212725"/>
            <a:ext cx="1947545" cy="1378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491825" y="2884467"/>
            <a:ext cx="5206760" cy="310070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770120" y="2008505"/>
            <a:ext cx="2652395" cy="2430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8000" b="1" dirty="0">
                <a:solidFill>
                  <a:srgbClr val="EC9DAE"/>
                </a:solidFill>
                <a:cs typeface="+mn-ea"/>
                <a:sym typeface="+mn-lt"/>
              </a:rPr>
              <a:t>谢谢</a:t>
            </a:r>
            <a:endParaRPr lang="en-US" altLang="zh-CN" sz="7200" b="1" dirty="0">
              <a:solidFill>
                <a:srgbClr val="EC9DAE"/>
              </a:solidFill>
              <a:cs typeface="+mn-ea"/>
              <a:sym typeface="+mn-lt"/>
            </a:endParaRPr>
          </a:p>
          <a:p>
            <a:pPr algn="dist"/>
            <a:endParaRPr lang="zh-CN" altLang="en-US" sz="7200" b="1" dirty="0">
              <a:solidFill>
                <a:srgbClr val="EC9DAE"/>
              </a:solidFill>
              <a:cs typeface="+mn-ea"/>
              <a:sym typeface="+mn-lt"/>
            </a:endParaRPr>
          </a:p>
        </p:txBody>
      </p:sp>
      <p:pic>
        <p:nvPicPr>
          <p:cNvPr id="2" name="图片 1" descr="QQ图片2021043012464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6095" y="212725"/>
            <a:ext cx="1278255" cy="993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708025" y="0"/>
            <a:ext cx="12219444" cy="6857999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018030" y="366395"/>
            <a:ext cx="17062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cs typeface="+mn-ea"/>
                <a:sym typeface="+mn-lt"/>
              </a:rPr>
              <a:t> </a:t>
            </a:r>
            <a:r>
              <a:rPr lang="en-US" altLang="zh-CN" sz="3200" b="1" dirty="0">
                <a:ln>
                  <a:solidFill>
                    <a:sysClr val="windowText" lastClr="000000"/>
                  </a:solidFill>
                </a:ln>
                <a:cs typeface="+mn-ea"/>
                <a:sym typeface="+mn-lt"/>
              </a:rPr>
              <a:t> </a:t>
            </a:r>
            <a:endParaRPr lang="en-US" altLang="zh-CN" sz="3200" b="1" dirty="0">
              <a:ln>
                <a:solidFill>
                  <a:sysClr val="windowText" lastClr="000000"/>
                </a:solidFill>
              </a:ln>
              <a:cs typeface="+mn-ea"/>
              <a:sym typeface="+mn-lt"/>
            </a:endParaRPr>
          </a:p>
        </p:txBody>
      </p:sp>
      <p:pic>
        <p:nvPicPr>
          <p:cNvPr id="3" name="图片 2" descr="QQ图片2021043012464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91775" y="196215"/>
            <a:ext cx="1550035" cy="11633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019165" y="2986405"/>
            <a:ext cx="32880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n>
                  <a:solidFill>
                    <a:sysClr val="windowText" lastClr="000000"/>
                  </a:solidFill>
                </a:ln>
                <a:cs typeface="+mn-ea"/>
                <a:sym typeface="+mn-lt"/>
              </a:rPr>
              <a:t>园本课程建设理念</a:t>
            </a:r>
            <a:endParaRPr lang="zh-CN" altLang="en-US" sz="2400" b="1"/>
          </a:p>
        </p:txBody>
      </p:sp>
      <p:sp>
        <p:nvSpPr>
          <p:cNvPr id="7" name="文本框 6"/>
          <p:cNvSpPr txBox="1"/>
          <p:nvPr/>
        </p:nvSpPr>
        <p:spPr>
          <a:xfrm>
            <a:off x="6189345" y="4575175"/>
            <a:ext cx="35261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n>
                  <a:solidFill>
                    <a:sysClr val="windowText" lastClr="000000"/>
                  </a:solidFill>
                </a:ln>
                <a:cs typeface="+mn-ea"/>
                <a:sym typeface="+mn-lt"/>
              </a:rPr>
              <a:t>园本课程建设历程</a:t>
            </a:r>
            <a:endParaRPr lang="zh-CN" altLang="en-US" sz="2400" b="1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955" y="1153795"/>
            <a:ext cx="3180715" cy="514540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6019165" y="1710690"/>
            <a:ext cx="270827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b="1" dirty="0">
                <a:ln>
                  <a:solidFill>
                    <a:sysClr val="windowText" lastClr="000000"/>
                  </a:solidFill>
                </a:ln>
                <a:cs typeface="+mn-ea"/>
                <a:sym typeface="+mn-lt"/>
              </a:rPr>
              <a:t>园本课程建设目标</a:t>
            </a:r>
            <a:endParaRPr lang="en-US" altLang="zh-CN" sz="2400" b="1" dirty="0">
              <a:ln>
                <a:solidFill>
                  <a:sysClr val="windowText" lastClr="000000"/>
                </a:solidFill>
              </a:ln>
              <a:solidFill>
                <a:srgbClr val="5B9BD5"/>
              </a:solidFill>
              <a:cs typeface="+mn-ea"/>
              <a:sym typeface="+mn-lt"/>
            </a:endParaRPr>
          </a:p>
        </p:txBody>
      </p:sp>
      <p:sp>
        <p:nvSpPr>
          <p:cNvPr id="25" name="文本框 24"/>
          <p:cNvSpPr txBox="1"/>
          <p:nvPr/>
        </p:nvSpPr>
        <p:spPr>
          <a:xfrm rot="21227614">
            <a:off x="1988185" y="2337435"/>
            <a:ext cx="1697990" cy="798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n>
                  <a:solidFill>
                    <a:sysClr val="windowText" lastClr="000000"/>
                  </a:solidFill>
                </a:ln>
                <a:cs typeface="+mn-ea"/>
                <a:sym typeface="+mn-lt"/>
              </a:rPr>
              <a:t>展思路</a:t>
            </a:r>
            <a:endParaRPr lang="en-US" altLang="zh-CN" sz="3200" b="1" dirty="0">
              <a:ln>
                <a:solidFill>
                  <a:sysClr val="windowText" lastClr="000000"/>
                </a:solidFill>
              </a:ln>
              <a:cs typeface="+mn-ea"/>
              <a:sym typeface="+mn-lt"/>
            </a:endParaRPr>
          </a:p>
          <a:p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855" y="1788160"/>
            <a:ext cx="991870" cy="8559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8669">
            <a:off x="5048885" y="3019425"/>
            <a:ext cx="848995" cy="84899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0665">
            <a:off x="5125085" y="4427855"/>
            <a:ext cx="941070" cy="94107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13979" y="287020"/>
            <a:ext cx="2249575" cy="2249575"/>
          </a:xfrm>
          <a:prstGeom prst="rect">
            <a:avLst/>
          </a:prstGeom>
        </p:spPr>
      </p:pic>
      <p:pic>
        <p:nvPicPr>
          <p:cNvPr id="21" name="图片 20" descr="C:\Users\Administrator\Desktop\图片1.png图片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9629140" y="4575175"/>
            <a:ext cx="1836420" cy="2047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-164465" y="0"/>
            <a:ext cx="12219444" cy="685799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015" y="2910840"/>
            <a:ext cx="1928495" cy="2781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82822">
            <a:off x="619125" y="281305"/>
            <a:ext cx="1829435" cy="143319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570220" y="3534410"/>
            <a:ext cx="36506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/>
                <a:cs typeface="+mn-ea"/>
                <a:sym typeface="+mn-lt"/>
              </a:rPr>
              <a:t>提高教师课程建设素质</a:t>
            </a:r>
            <a:endParaRPr lang="zh-CN" altLang="en-US" sz="24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effectLst/>
              <a:cs typeface="+mn-ea"/>
              <a:sym typeface="+mn-lt"/>
            </a:endParaRPr>
          </a:p>
        </p:txBody>
      </p:sp>
      <p:pic>
        <p:nvPicPr>
          <p:cNvPr id="2" name="图片 1" descr="QQ图片2021043012464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400540" y="553085"/>
            <a:ext cx="1550035" cy="1275715"/>
          </a:xfrm>
          <a:prstGeom prst="rect">
            <a:avLst/>
          </a:prstGeom>
        </p:spPr>
      </p:pic>
      <p:sp>
        <p:nvSpPr>
          <p:cNvPr id="9" name="矩形: 圆角 1"/>
          <p:cNvSpPr/>
          <p:nvPr/>
        </p:nvSpPr>
        <p:spPr>
          <a:xfrm>
            <a:off x="2724785" y="621030"/>
            <a:ext cx="4910455" cy="734695"/>
          </a:xfrm>
          <a:prstGeom prst="roundRect">
            <a:avLst>
              <a:gd name="adj" fmla="val 50000"/>
            </a:avLst>
          </a:prstGeom>
          <a:pattFill prst="pct10">
            <a:fgClr>
              <a:srgbClr val="74C3C6"/>
            </a:fgClr>
            <a:bgClr>
              <a:schemeClr val="bg1"/>
            </a:bgClr>
          </a:pattFill>
          <a:ln w="38100">
            <a:prstDash val="sysDash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cs typeface="+mn-ea"/>
                <a:sym typeface="+mn-lt"/>
              </a:rPr>
              <a:t>一、园本课程建设目标</a:t>
            </a:r>
            <a:endParaRPr lang="zh-CN" altLang="en-US" sz="32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6" name="矩形: 圆角 1"/>
          <p:cNvSpPr/>
          <p:nvPr/>
        </p:nvSpPr>
        <p:spPr>
          <a:xfrm>
            <a:off x="3660775" y="4439285"/>
            <a:ext cx="4568190" cy="718820"/>
          </a:xfrm>
          <a:prstGeom prst="roundRect">
            <a:avLst>
              <a:gd name="adj" fmla="val 50000"/>
            </a:avLst>
          </a:prstGeom>
          <a:pattFill prst="pct10">
            <a:fgClr>
              <a:srgbClr val="74C3C6"/>
            </a:fgClr>
            <a:bgClr>
              <a:schemeClr val="bg1"/>
            </a:bgClr>
          </a:pattFill>
          <a:ln w="38100">
            <a:prstDash val="dash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sz="3200" dirty="0">
                <a:ln>
                  <a:solidFill>
                    <a:sysClr val="windowText" lastClr="000000"/>
                  </a:solidFill>
                </a:ln>
                <a:cs typeface="+mn-ea"/>
                <a:sym typeface="+mn-lt"/>
              </a:rPr>
              <a:t>二、园本课程建设理念</a:t>
            </a:r>
            <a:endParaRPr sz="3200" dirty="0">
              <a:ln>
                <a:solidFill>
                  <a:sysClr val="windowText" lastClr="000000"/>
                </a:solidFill>
              </a:ln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566920" y="5454015"/>
            <a:ext cx="35629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 </a:t>
            </a:r>
            <a:r>
              <a:rPr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五仙乐思·道林童趣</a:t>
            </a:r>
            <a:endParaRPr lang="zh-CN" altLang="en-US" sz="24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64"/>
          <a:stretch>
            <a:fillRect/>
          </a:stretch>
        </p:blipFill>
        <p:spPr>
          <a:xfrm>
            <a:off x="8737124" y="4025152"/>
            <a:ext cx="2877528" cy="2417557"/>
          </a:xfrm>
          <a:prstGeom prst="rect">
            <a:avLst/>
          </a:prstGeom>
        </p:spPr>
      </p:pic>
      <p:sp>
        <p:nvSpPr>
          <p:cNvPr id="18" name="TextBox 24"/>
          <p:cNvSpPr txBox="1">
            <a:spLocks noChangeArrowheads="1"/>
          </p:cNvSpPr>
          <p:nvPr/>
        </p:nvSpPr>
        <p:spPr bwMode="auto">
          <a:xfrm>
            <a:off x="4250690" y="1602740"/>
            <a:ext cx="419544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小麦体简" panose="00020600040101010101" pitchFamily="18" charset="-122"/>
                <a:ea typeface="汉仪小麦体简" panose="00020600040101010101" pitchFamily="18" charset="-122"/>
                <a:sym typeface="宋体" panose="02010600030101010101" pitchFamily="2" charset="-122"/>
              </a:rPr>
              <a:t>促进幼儿富有个性地发展</a:t>
            </a:r>
            <a:endParaRPr sz="24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小麦体简" panose="00020600040101010101" pitchFamily="18" charset="-122"/>
              <a:ea typeface="汉仪小麦体简" panose="00020600040101010101" pitchFamily="18" charset="-122"/>
              <a:sym typeface="宋体" panose="02010600030101010101" pitchFamily="2" charset="-122"/>
            </a:endParaRPr>
          </a:p>
        </p:txBody>
      </p:sp>
      <p:sp>
        <p:nvSpPr>
          <p:cNvPr id="24" name="TextBox 24"/>
          <p:cNvSpPr txBox="1">
            <a:spLocks noChangeArrowheads="1"/>
          </p:cNvSpPr>
          <p:nvPr/>
        </p:nvSpPr>
        <p:spPr bwMode="auto">
          <a:xfrm>
            <a:off x="4870450" y="2590800"/>
            <a:ext cx="293751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小麦体简" panose="00020600040101010101" pitchFamily="18" charset="-122"/>
                <a:ea typeface="汉仪小麦体简" panose="00020600040101010101" pitchFamily="18" charset="-122"/>
                <a:sym typeface="宋体" panose="02010600030101010101" pitchFamily="2" charset="-122"/>
              </a:rPr>
              <a:t>提升幼儿园办园品质</a:t>
            </a:r>
            <a:endParaRPr sz="24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小麦体简" panose="00020600040101010101" pitchFamily="18" charset="-122"/>
              <a:ea typeface="汉仪小麦体简" panose="00020600040101010101" pitchFamily="18" charset="-122"/>
              <a:sym typeface="宋体" panose="02010600030101010101" pitchFamily="2" charset="-122"/>
            </a:endParaRPr>
          </a:p>
        </p:txBody>
      </p:sp>
      <p:grpSp>
        <p:nvGrpSpPr>
          <p:cNvPr id="90" name="组合 64"/>
          <p:cNvGrpSpPr/>
          <p:nvPr/>
        </p:nvGrpSpPr>
        <p:grpSpPr>
          <a:xfrm>
            <a:off x="3575050" y="1517015"/>
            <a:ext cx="675005" cy="607813"/>
            <a:chOff x="6409426" y="4869160"/>
            <a:chExt cx="962086" cy="965396"/>
          </a:xfrm>
          <a:solidFill>
            <a:srgbClr val="7030A0"/>
          </a:solidFill>
        </p:grpSpPr>
        <p:sp>
          <p:nvSpPr>
            <p:cNvPr id="91" name="椭圆 90"/>
            <p:cNvSpPr/>
            <p:nvPr/>
          </p:nvSpPr>
          <p:spPr bwMode="auto">
            <a:xfrm>
              <a:off x="6409426" y="4869160"/>
              <a:ext cx="962086" cy="962084"/>
            </a:xfrm>
            <a:prstGeom prst="ellipse">
              <a:avLst/>
            </a:prstGeom>
            <a:solidFill>
              <a:schemeClr val="accent4"/>
            </a:solidFill>
            <a:ln w="57150">
              <a:solidFill>
                <a:schemeClr val="bg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defTabSz="90233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>
                <a:latin typeface="+mn-lt"/>
                <a:ea typeface="+mn-ea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616831" y="5005505"/>
              <a:ext cx="545647" cy="8290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rgbClr val="F8F8F8"/>
                  </a:solidFill>
                  <a:latin typeface="+mj-ea"/>
                  <a:ea typeface="+mj-ea"/>
                </a:defRPr>
              </a:lvl1pPr>
            </a:lstStyle>
            <a:p>
              <a:pPr defTabSz="90233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/>
                <a:t>1</a:t>
              </a:r>
              <a:endParaRPr lang="en-US" dirty="0"/>
            </a:p>
          </p:txBody>
        </p:sp>
      </p:grpSp>
      <p:grpSp>
        <p:nvGrpSpPr>
          <p:cNvPr id="26" name="组合 64"/>
          <p:cNvGrpSpPr/>
          <p:nvPr/>
        </p:nvGrpSpPr>
        <p:grpSpPr>
          <a:xfrm>
            <a:off x="3954145" y="2506980"/>
            <a:ext cx="669290" cy="566420"/>
            <a:chOff x="6616866" y="4754248"/>
            <a:chExt cx="962086" cy="962084"/>
          </a:xfrm>
          <a:solidFill>
            <a:srgbClr val="7030A0"/>
          </a:solidFill>
        </p:grpSpPr>
        <p:sp>
          <p:nvSpPr>
            <p:cNvPr id="27" name="椭圆 26"/>
            <p:cNvSpPr/>
            <p:nvPr/>
          </p:nvSpPr>
          <p:spPr bwMode="auto">
            <a:xfrm>
              <a:off x="6616866" y="4754248"/>
              <a:ext cx="962086" cy="962084"/>
            </a:xfrm>
            <a:prstGeom prst="ellipse">
              <a:avLst/>
            </a:prstGeom>
            <a:solidFill>
              <a:schemeClr val="accent4"/>
            </a:solidFill>
            <a:ln w="57150">
              <a:solidFill>
                <a:schemeClr val="bg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defTabSz="90233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>
                <a:latin typeface="+mn-lt"/>
                <a:ea typeface="+mn-ea"/>
              </a:endParaRPr>
            </a:p>
          </p:txBody>
        </p:sp>
        <p:sp>
          <p:nvSpPr>
            <p:cNvPr id="28" name="TextBox 91"/>
            <p:cNvSpPr txBox="1"/>
            <p:nvPr/>
          </p:nvSpPr>
          <p:spPr>
            <a:xfrm>
              <a:off x="6831393" y="4829658"/>
              <a:ext cx="532688" cy="8865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rgbClr val="F8F8F8"/>
                  </a:solidFill>
                  <a:latin typeface="+mj-ea"/>
                  <a:ea typeface="+mj-ea"/>
                </a:defRPr>
              </a:lvl1pPr>
            </a:lstStyle>
            <a:p>
              <a:pPr defTabSz="90233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/>
                <a:t>2</a:t>
              </a:r>
              <a:endParaRPr lang="en-US" dirty="0"/>
            </a:p>
          </p:txBody>
        </p:sp>
      </p:grpSp>
      <p:grpSp>
        <p:nvGrpSpPr>
          <p:cNvPr id="32" name="组合 64"/>
          <p:cNvGrpSpPr/>
          <p:nvPr/>
        </p:nvGrpSpPr>
        <p:grpSpPr>
          <a:xfrm>
            <a:off x="4474210" y="3458845"/>
            <a:ext cx="669290" cy="566420"/>
            <a:chOff x="6616866" y="4754248"/>
            <a:chExt cx="962086" cy="962084"/>
          </a:xfrm>
          <a:solidFill>
            <a:srgbClr val="7030A0"/>
          </a:solidFill>
        </p:grpSpPr>
        <p:sp>
          <p:nvSpPr>
            <p:cNvPr id="33" name="椭圆 32"/>
            <p:cNvSpPr/>
            <p:nvPr/>
          </p:nvSpPr>
          <p:spPr bwMode="auto">
            <a:xfrm>
              <a:off x="6616866" y="4754248"/>
              <a:ext cx="962086" cy="962084"/>
            </a:xfrm>
            <a:prstGeom prst="ellipse">
              <a:avLst/>
            </a:prstGeom>
            <a:solidFill>
              <a:schemeClr val="accent4"/>
            </a:solidFill>
            <a:ln w="57150">
              <a:solidFill>
                <a:schemeClr val="bg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defTabSz="90233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>
                <a:latin typeface="+mn-lt"/>
                <a:ea typeface="+mn-ea"/>
              </a:endParaRPr>
            </a:p>
          </p:txBody>
        </p:sp>
        <p:sp>
          <p:nvSpPr>
            <p:cNvPr id="34" name="TextBox 91"/>
            <p:cNvSpPr txBox="1"/>
            <p:nvPr/>
          </p:nvSpPr>
          <p:spPr>
            <a:xfrm>
              <a:off x="6831393" y="4829658"/>
              <a:ext cx="532688" cy="8865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rgbClr val="F8F8F8"/>
                  </a:solidFill>
                  <a:latin typeface="+mj-ea"/>
                  <a:ea typeface="+mj-ea"/>
                </a:defRPr>
              </a:lvl1pPr>
            </a:lstStyle>
            <a:p>
              <a:pPr defTabSz="90233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/>
                <a:t>3</a:t>
              </a:r>
              <a:endParaRPr lang="en-US" dirty="0"/>
            </a:p>
          </p:txBody>
        </p:sp>
      </p:grpSp>
      <p:pic>
        <p:nvPicPr>
          <p:cNvPr id="35" name="图片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069" y="5454275"/>
            <a:ext cx="589216" cy="8229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7"/>
          <p:cNvSpPr txBox="1">
            <a:spLocks noChangeArrowheads="1"/>
          </p:cNvSpPr>
          <p:nvPr/>
        </p:nvSpPr>
        <p:spPr bwMode="auto">
          <a:xfrm>
            <a:off x="6334184" y="1951946"/>
            <a:ext cx="206002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单击编辑标题</a:t>
            </a:r>
            <a:endParaRPr lang="en-US" altLang="zh-CN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54075" y="1579880"/>
            <a:ext cx="6984365" cy="2953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n>
                  <a:solidFill>
                    <a:sysClr val="windowText" lastClr="000000"/>
                  </a:solidFill>
                </a:ln>
                <a:cs typeface="+mn-ea"/>
                <a:sym typeface="+mn-lt"/>
              </a:rPr>
              <a:t>    </a:t>
            </a:r>
            <a:r>
              <a:rPr lang="en-US" sz="2000" dirty="0">
                <a:ln>
                  <a:solidFill>
                    <a:sysClr val="windowText" lastClr="000000"/>
                  </a:solidFill>
                </a:ln>
                <a:cs typeface="+mn-ea"/>
                <a:sym typeface="+mn-lt"/>
              </a:rPr>
              <a:t> </a:t>
            </a:r>
            <a:r>
              <a:rPr sz="2000" dirty="0">
                <a:ln>
                  <a:solidFill>
                    <a:sysClr val="windowText" lastClr="000000"/>
                  </a:solidFill>
                </a:ln>
                <a:cs typeface="+mn-ea"/>
                <a:sym typeface="+mn-lt"/>
              </a:rPr>
              <a:t>我园是一所年轻的幼儿园，有着蓬勃发展的朝气和动力，秉承着人文主义教育观，立足幼儿终生发展，以《幼儿园整合式课程》为基础课程，以自主开发的乡土课程和绳儿活动课程为辅助课程。实施“5+X+S”课程计划，促进幼儿体德智美劳协调发展，为每个幼儿富有个性地、终身可持续性发展做好奠基。</a:t>
            </a:r>
            <a:endParaRPr sz="2000" dirty="0">
              <a:ln>
                <a:solidFill>
                  <a:sysClr val="windowText" lastClr="000000"/>
                </a:solidFill>
              </a:ln>
              <a:cs typeface="+mn-ea"/>
              <a:sym typeface="+mn-lt"/>
            </a:endParaRPr>
          </a:p>
        </p:txBody>
      </p:sp>
      <p:sp>
        <p:nvSpPr>
          <p:cNvPr id="21" name="矩形: 圆角 1"/>
          <p:cNvSpPr/>
          <p:nvPr/>
        </p:nvSpPr>
        <p:spPr>
          <a:xfrm>
            <a:off x="1220470" y="450850"/>
            <a:ext cx="4631055" cy="803275"/>
          </a:xfrm>
          <a:prstGeom prst="roundRect">
            <a:avLst>
              <a:gd name="adj" fmla="val 50000"/>
            </a:avLst>
          </a:prstGeom>
          <a:pattFill prst="pct10">
            <a:fgClr>
              <a:srgbClr val="74C3C6"/>
            </a:fgClr>
            <a:bgClr>
              <a:schemeClr val="bg1"/>
            </a:bgClr>
          </a:pattFill>
          <a:ln w="38100">
            <a:prstDash val="dash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cs typeface="+mn-ea"/>
                <a:sym typeface="+mn-lt"/>
              </a:rPr>
              <a:t>三、园本课程建设历程</a:t>
            </a:r>
            <a:endParaRPr lang="zh-CN" altLang="en-US" sz="32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3" name="图片 2" descr="QQ图片2021043012464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9343390" y="200660"/>
            <a:ext cx="1650365" cy="1454150"/>
          </a:xfrm>
          <a:prstGeom prst="rect">
            <a:avLst/>
          </a:prstGeom>
        </p:spPr>
      </p:pic>
      <p:pic>
        <p:nvPicPr>
          <p:cNvPr id="8" name="图片 7" descr="IMG_20210525_15334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17535" y="2203450"/>
            <a:ext cx="3619500" cy="304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35" y="4533265"/>
            <a:ext cx="5534025" cy="2071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4" grpId="0"/>
      <p:bldP spid="2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4"/>
          <p:cNvSpPr/>
          <p:nvPr/>
        </p:nvSpPr>
        <p:spPr bwMode="auto">
          <a:xfrm rot="11400000">
            <a:off x="5354320" y="4008120"/>
            <a:ext cx="142875" cy="891540"/>
          </a:xfrm>
          <a:custGeom>
            <a:avLst/>
            <a:gdLst>
              <a:gd name="T0" fmla="*/ 329 w 486"/>
              <a:gd name="T1" fmla="*/ 0 h 799"/>
              <a:gd name="T2" fmla="*/ 378 w 486"/>
              <a:gd name="T3" fmla="*/ 1 h 799"/>
              <a:gd name="T4" fmla="*/ 430 w 486"/>
              <a:gd name="T5" fmla="*/ 7 h 799"/>
              <a:gd name="T6" fmla="*/ 486 w 486"/>
              <a:gd name="T7" fmla="*/ 19 h 799"/>
              <a:gd name="T8" fmla="*/ 483 w 486"/>
              <a:gd name="T9" fmla="*/ 30 h 799"/>
              <a:gd name="T10" fmla="*/ 428 w 486"/>
              <a:gd name="T11" fmla="*/ 19 h 799"/>
              <a:gd name="T12" fmla="*/ 376 w 486"/>
              <a:gd name="T13" fmla="*/ 13 h 799"/>
              <a:gd name="T14" fmla="*/ 329 w 486"/>
              <a:gd name="T15" fmla="*/ 12 h 799"/>
              <a:gd name="T16" fmla="*/ 278 w 486"/>
              <a:gd name="T17" fmla="*/ 15 h 799"/>
              <a:gd name="T18" fmla="*/ 231 w 486"/>
              <a:gd name="T19" fmla="*/ 22 h 799"/>
              <a:gd name="T20" fmla="*/ 191 w 486"/>
              <a:gd name="T21" fmla="*/ 36 h 799"/>
              <a:gd name="T22" fmla="*/ 153 w 486"/>
              <a:gd name="T23" fmla="*/ 53 h 799"/>
              <a:gd name="T24" fmla="*/ 122 w 486"/>
              <a:gd name="T25" fmla="*/ 74 h 799"/>
              <a:gd name="T26" fmla="*/ 94 w 486"/>
              <a:gd name="T27" fmla="*/ 101 h 799"/>
              <a:gd name="T28" fmla="*/ 72 w 486"/>
              <a:gd name="T29" fmla="*/ 129 h 799"/>
              <a:gd name="T30" fmla="*/ 52 w 486"/>
              <a:gd name="T31" fmla="*/ 162 h 799"/>
              <a:gd name="T32" fmla="*/ 38 w 486"/>
              <a:gd name="T33" fmla="*/ 198 h 799"/>
              <a:gd name="T34" fmla="*/ 27 w 486"/>
              <a:gd name="T35" fmla="*/ 235 h 799"/>
              <a:gd name="T36" fmla="*/ 18 w 486"/>
              <a:gd name="T37" fmla="*/ 275 h 799"/>
              <a:gd name="T38" fmla="*/ 14 w 486"/>
              <a:gd name="T39" fmla="*/ 317 h 799"/>
              <a:gd name="T40" fmla="*/ 12 w 486"/>
              <a:gd name="T41" fmla="*/ 361 h 799"/>
              <a:gd name="T42" fmla="*/ 17 w 486"/>
              <a:gd name="T43" fmla="*/ 434 h 799"/>
              <a:gd name="T44" fmla="*/ 27 w 486"/>
              <a:gd name="T45" fmla="*/ 510 h 799"/>
              <a:gd name="T46" fmla="*/ 45 w 486"/>
              <a:gd name="T47" fmla="*/ 584 h 799"/>
              <a:gd name="T48" fmla="*/ 67 w 486"/>
              <a:gd name="T49" fmla="*/ 657 h 799"/>
              <a:gd name="T50" fmla="*/ 95 w 486"/>
              <a:gd name="T51" fmla="*/ 727 h 799"/>
              <a:gd name="T52" fmla="*/ 127 w 486"/>
              <a:gd name="T53" fmla="*/ 793 h 799"/>
              <a:gd name="T54" fmla="*/ 127 w 486"/>
              <a:gd name="T55" fmla="*/ 793 h 799"/>
              <a:gd name="T56" fmla="*/ 115 w 486"/>
              <a:gd name="T57" fmla="*/ 799 h 799"/>
              <a:gd name="T58" fmla="*/ 84 w 486"/>
              <a:gd name="T59" fmla="*/ 733 h 799"/>
              <a:gd name="T60" fmla="*/ 55 w 486"/>
              <a:gd name="T61" fmla="*/ 662 h 799"/>
              <a:gd name="T62" fmla="*/ 33 w 486"/>
              <a:gd name="T63" fmla="*/ 587 h 799"/>
              <a:gd name="T64" fmla="*/ 15 w 486"/>
              <a:gd name="T65" fmla="*/ 512 h 799"/>
              <a:gd name="T66" fmla="*/ 5 w 486"/>
              <a:gd name="T67" fmla="*/ 436 h 799"/>
              <a:gd name="T68" fmla="*/ 0 w 486"/>
              <a:gd name="T69" fmla="*/ 361 h 799"/>
              <a:gd name="T70" fmla="*/ 2 w 486"/>
              <a:gd name="T71" fmla="*/ 312 h 799"/>
              <a:gd name="T72" fmla="*/ 8 w 486"/>
              <a:gd name="T73" fmla="*/ 266 h 799"/>
              <a:gd name="T74" fmla="*/ 17 w 486"/>
              <a:gd name="T75" fmla="*/ 222 h 799"/>
              <a:gd name="T76" fmla="*/ 32 w 486"/>
              <a:gd name="T77" fmla="*/ 180 h 799"/>
              <a:gd name="T78" fmla="*/ 49 w 486"/>
              <a:gd name="T79" fmla="*/ 143 h 799"/>
              <a:gd name="T80" fmla="*/ 73 w 486"/>
              <a:gd name="T81" fmla="*/ 107 h 799"/>
              <a:gd name="T82" fmla="*/ 97 w 486"/>
              <a:gd name="T83" fmla="*/ 80 h 799"/>
              <a:gd name="T84" fmla="*/ 125 w 486"/>
              <a:gd name="T85" fmla="*/ 56 h 799"/>
              <a:gd name="T86" fmla="*/ 158 w 486"/>
              <a:gd name="T87" fmla="*/ 37 h 799"/>
              <a:gd name="T88" fmla="*/ 194 w 486"/>
              <a:gd name="T89" fmla="*/ 21 h 799"/>
              <a:gd name="T90" fmla="*/ 235 w 486"/>
              <a:gd name="T91" fmla="*/ 9 h 799"/>
              <a:gd name="T92" fmla="*/ 280 w 486"/>
              <a:gd name="T93" fmla="*/ 1 h 799"/>
              <a:gd name="T94" fmla="*/ 329 w 486"/>
              <a:gd name="T95" fmla="*/ 0 h 7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86" h="799">
                <a:moveTo>
                  <a:pt x="329" y="0"/>
                </a:moveTo>
                <a:lnTo>
                  <a:pt x="378" y="1"/>
                </a:lnTo>
                <a:lnTo>
                  <a:pt x="430" y="7"/>
                </a:lnTo>
                <a:lnTo>
                  <a:pt x="486" y="19"/>
                </a:lnTo>
                <a:lnTo>
                  <a:pt x="483" y="30"/>
                </a:lnTo>
                <a:lnTo>
                  <a:pt x="428" y="19"/>
                </a:lnTo>
                <a:lnTo>
                  <a:pt x="376" y="13"/>
                </a:lnTo>
                <a:lnTo>
                  <a:pt x="329" y="12"/>
                </a:lnTo>
                <a:lnTo>
                  <a:pt x="278" y="15"/>
                </a:lnTo>
                <a:lnTo>
                  <a:pt x="231" y="22"/>
                </a:lnTo>
                <a:lnTo>
                  <a:pt x="191" y="36"/>
                </a:lnTo>
                <a:lnTo>
                  <a:pt x="153" y="53"/>
                </a:lnTo>
                <a:lnTo>
                  <a:pt x="122" y="74"/>
                </a:lnTo>
                <a:lnTo>
                  <a:pt x="94" y="101"/>
                </a:lnTo>
                <a:lnTo>
                  <a:pt x="72" y="129"/>
                </a:lnTo>
                <a:lnTo>
                  <a:pt x="52" y="162"/>
                </a:lnTo>
                <a:lnTo>
                  <a:pt x="38" y="198"/>
                </a:lnTo>
                <a:lnTo>
                  <a:pt x="27" y="235"/>
                </a:lnTo>
                <a:lnTo>
                  <a:pt x="18" y="275"/>
                </a:lnTo>
                <a:lnTo>
                  <a:pt x="14" y="317"/>
                </a:lnTo>
                <a:lnTo>
                  <a:pt x="12" y="361"/>
                </a:lnTo>
                <a:lnTo>
                  <a:pt x="17" y="434"/>
                </a:lnTo>
                <a:lnTo>
                  <a:pt x="27" y="510"/>
                </a:lnTo>
                <a:lnTo>
                  <a:pt x="45" y="584"/>
                </a:lnTo>
                <a:lnTo>
                  <a:pt x="67" y="657"/>
                </a:lnTo>
                <a:lnTo>
                  <a:pt x="95" y="727"/>
                </a:lnTo>
                <a:lnTo>
                  <a:pt x="127" y="793"/>
                </a:lnTo>
                <a:lnTo>
                  <a:pt x="127" y="793"/>
                </a:lnTo>
                <a:lnTo>
                  <a:pt x="115" y="799"/>
                </a:lnTo>
                <a:lnTo>
                  <a:pt x="84" y="733"/>
                </a:lnTo>
                <a:lnTo>
                  <a:pt x="55" y="662"/>
                </a:lnTo>
                <a:lnTo>
                  <a:pt x="33" y="587"/>
                </a:lnTo>
                <a:lnTo>
                  <a:pt x="15" y="512"/>
                </a:lnTo>
                <a:lnTo>
                  <a:pt x="5" y="436"/>
                </a:lnTo>
                <a:lnTo>
                  <a:pt x="0" y="361"/>
                </a:lnTo>
                <a:lnTo>
                  <a:pt x="2" y="312"/>
                </a:lnTo>
                <a:lnTo>
                  <a:pt x="8" y="266"/>
                </a:lnTo>
                <a:lnTo>
                  <a:pt x="17" y="222"/>
                </a:lnTo>
                <a:lnTo>
                  <a:pt x="32" y="180"/>
                </a:lnTo>
                <a:lnTo>
                  <a:pt x="49" y="143"/>
                </a:lnTo>
                <a:lnTo>
                  <a:pt x="73" y="107"/>
                </a:lnTo>
                <a:lnTo>
                  <a:pt x="97" y="80"/>
                </a:lnTo>
                <a:lnTo>
                  <a:pt x="125" y="56"/>
                </a:lnTo>
                <a:lnTo>
                  <a:pt x="158" y="37"/>
                </a:lnTo>
                <a:lnTo>
                  <a:pt x="194" y="21"/>
                </a:lnTo>
                <a:lnTo>
                  <a:pt x="235" y="9"/>
                </a:lnTo>
                <a:lnTo>
                  <a:pt x="280" y="1"/>
                </a:lnTo>
                <a:lnTo>
                  <a:pt x="329" y="0"/>
                </a:lnTo>
                <a:close/>
              </a:path>
            </a:pathLst>
          </a:custGeom>
          <a:solidFill>
            <a:srgbClr val="F1666E"/>
          </a:solidFill>
          <a:ln w="0">
            <a:noFill/>
            <a:prstDash val="solid"/>
            <a:round/>
          </a:ln>
          <a:effectLst>
            <a:outerShdw algn="tl" rotWithShape="0">
              <a:srgbClr val="FFFFFF"/>
            </a:outerShdw>
          </a:effectLst>
        </p:spPr>
        <p:txBody>
          <a:bodyPr vert="horz" wrap="square" lIns="123718" tIns="61859" rIns="123718" bIns="61859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kern="0" smtClean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8" name="Freeform 6"/>
          <p:cNvSpPr/>
          <p:nvPr/>
        </p:nvSpPr>
        <p:spPr bwMode="auto">
          <a:xfrm>
            <a:off x="369650" y="2509774"/>
            <a:ext cx="11462425" cy="3004429"/>
          </a:xfrm>
          <a:custGeom>
            <a:avLst/>
            <a:gdLst>
              <a:gd name="T0" fmla="*/ 4415 w 4902"/>
              <a:gd name="T1" fmla="*/ 13 h 1301"/>
              <a:gd name="T2" fmla="*/ 4658 w 4902"/>
              <a:gd name="T3" fmla="*/ 87 h 1301"/>
              <a:gd name="T4" fmla="*/ 4902 w 4902"/>
              <a:gd name="T5" fmla="*/ 238 h 1301"/>
              <a:gd name="T6" fmla="*/ 4734 w 4902"/>
              <a:gd name="T7" fmla="*/ 139 h 1301"/>
              <a:gd name="T8" fmla="*/ 4492 w 4902"/>
              <a:gd name="T9" fmla="*/ 41 h 1301"/>
              <a:gd name="T10" fmla="*/ 4253 w 4902"/>
              <a:gd name="T11" fmla="*/ 11 h 1301"/>
              <a:gd name="T12" fmla="*/ 3954 w 4902"/>
              <a:gd name="T13" fmla="*/ 55 h 1301"/>
              <a:gd name="T14" fmla="*/ 3670 w 4902"/>
              <a:gd name="T15" fmla="*/ 165 h 1301"/>
              <a:gd name="T16" fmla="*/ 3409 w 4902"/>
              <a:gd name="T17" fmla="*/ 321 h 1301"/>
              <a:gd name="T18" fmla="*/ 3177 w 4902"/>
              <a:gd name="T19" fmla="*/ 495 h 1301"/>
              <a:gd name="T20" fmla="*/ 2982 w 4902"/>
              <a:gd name="T21" fmla="*/ 664 h 1301"/>
              <a:gd name="T22" fmla="*/ 2820 w 4902"/>
              <a:gd name="T23" fmla="*/ 812 h 1301"/>
              <a:gd name="T24" fmla="*/ 2635 w 4902"/>
              <a:gd name="T25" fmla="*/ 977 h 1301"/>
              <a:gd name="T26" fmla="*/ 2426 w 4902"/>
              <a:gd name="T27" fmla="*/ 1134 h 1301"/>
              <a:gd name="T28" fmla="*/ 2204 w 4902"/>
              <a:gd name="T29" fmla="*/ 1255 h 1301"/>
              <a:gd name="T30" fmla="*/ 1973 w 4902"/>
              <a:gd name="T31" fmla="*/ 1301 h 1301"/>
              <a:gd name="T32" fmla="*/ 1822 w 4902"/>
              <a:gd name="T33" fmla="*/ 1277 h 1301"/>
              <a:gd name="T34" fmla="*/ 1675 w 4902"/>
              <a:gd name="T35" fmla="*/ 1198 h 1301"/>
              <a:gd name="T36" fmla="*/ 1532 w 4902"/>
              <a:gd name="T37" fmla="*/ 1056 h 1301"/>
              <a:gd name="T38" fmla="*/ 1397 w 4902"/>
              <a:gd name="T39" fmla="*/ 841 h 1301"/>
              <a:gd name="T40" fmla="*/ 1242 w 4902"/>
              <a:gd name="T41" fmla="*/ 586 h 1301"/>
              <a:gd name="T42" fmla="*/ 1083 w 4902"/>
              <a:gd name="T43" fmla="*/ 409 h 1301"/>
              <a:gd name="T44" fmla="*/ 923 w 4902"/>
              <a:gd name="T45" fmla="*/ 301 h 1301"/>
              <a:gd name="T46" fmla="*/ 762 w 4902"/>
              <a:gd name="T47" fmla="*/ 257 h 1301"/>
              <a:gd name="T48" fmla="*/ 559 w 4902"/>
              <a:gd name="T49" fmla="*/ 275 h 1301"/>
              <a:gd name="T50" fmla="*/ 342 w 4902"/>
              <a:gd name="T51" fmla="*/ 379 h 1301"/>
              <a:gd name="T52" fmla="*/ 137 w 4902"/>
              <a:gd name="T53" fmla="*/ 547 h 1301"/>
              <a:gd name="T54" fmla="*/ 0 w 4902"/>
              <a:gd name="T55" fmla="*/ 676 h 1301"/>
              <a:gd name="T56" fmla="*/ 177 w 4902"/>
              <a:gd name="T57" fmla="*/ 492 h 1301"/>
              <a:gd name="T58" fmla="*/ 367 w 4902"/>
              <a:gd name="T59" fmla="*/ 348 h 1301"/>
              <a:gd name="T60" fmla="*/ 569 w 4902"/>
              <a:gd name="T61" fmla="*/ 260 h 1301"/>
              <a:gd name="T62" fmla="*/ 764 w 4902"/>
              <a:gd name="T63" fmla="*/ 245 h 1301"/>
              <a:gd name="T64" fmla="*/ 927 w 4902"/>
              <a:gd name="T65" fmla="*/ 291 h 1301"/>
              <a:gd name="T66" fmla="*/ 1091 w 4902"/>
              <a:gd name="T67" fmla="*/ 400 h 1301"/>
              <a:gd name="T68" fmla="*/ 1251 w 4902"/>
              <a:gd name="T69" fmla="*/ 578 h 1301"/>
              <a:gd name="T70" fmla="*/ 1407 w 4902"/>
              <a:gd name="T71" fmla="*/ 835 h 1301"/>
              <a:gd name="T72" fmla="*/ 1541 w 4902"/>
              <a:gd name="T73" fmla="*/ 1048 h 1301"/>
              <a:gd name="T74" fmla="*/ 1682 w 4902"/>
              <a:gd name="T75" fmla="*/ 1188 h 1301"/>
              <a:gd name="T76" fmla="*/ 1826 w 4902"/>
              <a:gd name="T77" fmla="*/ 1265 h 1301"/>
              <a:gd name="T78" fmla="*/ 1973 w 4902"/>
              <a:gd name="T79" fmla="*/ 1289 h 1301"/>
              <a:gd name="T80" fmla="*/ 2199 w 4902"/>
              <a:gd name="T81" fmla="*/ 1243 h 1301"/>
              <a:gd name="T82" fmla="*/ 2421 w 4902"/>
              <a:gd name="T83" fmla="*/ 1125 h 1301"/>
              <a:gd name="T84" fmla="*/ 2627 w 4902"/>
              <a:gd name="T85" fmla="*/ 968 h 1301"/>
              <a:gd name="T86" fmla="*/ 2811 w 4902"/>
              <a:gd name="T87" fmla="*/ 803 h 1301"/>
              <a:gd name="T88" fmla="*/ 2975 w 4902"/>
              <a:gd name="T89" fmla="*/ 655 h 1301"/>
              <a:gd name="T90" fmla="*/ 3169 w 4902"/>
              <a:gd name="T91" fmla="*/ 486 h 1301"/>
              <a:gd name="T92" fmla="*/ 3403 w 4902"/>
              <a:gd name="T93" fmla="*/ 310 h 1301"/>
              <a:gd name="T94" fmla="*/ 3664 w 4902"/>
              <a:gd name="T95" fmla="*/ 154 h 1301"/>
              <a:gd name="T96" fmla="*/ 3951 w 4902"/>
              <a:gd name="T97" fmla="*/ 43 h 1301"/>
              <a:gd name="T98" fmla="*/ 4253 w 4902"/>
              <a:gd name="T99" fmla="*/ 0 h 1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902" h="1301">
                <a:moveTo>
                  <a:pt x="4253" y="0"/>
                </a:moveTo>
                <a:lnTo>
                  <a:pt x="4333" y="3"/>
                </a:lnTo>
                <a:lnTo>
                  <a:pt x="4415" y="13"/>
                </a:lnTo>
                <a:lnTo>
                  <a:pt x="4495" y="29"/>
                </a:lnTo>
                <a:lnTo>
                  <a:pt x="4577" y="55"/>
                </a:lnTo>
                <a:lnTo>
                  <a:pt x="4658" y="87"/>
                </a:lnTo>
                <a:lnTo>
                  <a:pt x="4740" y="129"/>
                </a:lnTo>
                <a:lnTo>
                  <a:pt x="4822" y="178"/>
                </a:lnTo>
                <a:lnTo>
                  <a:pt x="4902" y="238"/>
                </a:lnTo>
                <a:lnTo>
                  <a:pt x="4895" y="246"/>
                </a:lnTo>
                <a:lnTo>
                  <a:pt x="4814" y="188"/>
                </a:lnTo>
                <a:lnTo>
                  <a:pt x="4734" y="139"/>
                </a:lnTo>
                <a:lnTo>
                  <a:pt x="4654" y="98"/>
                </a:lnTo>
                <a:lnTo>
                  <a:pt x="4572" y="66"/>
                </a:lnTo>
                <a:lnTo>
                  <a:pt x="4492" y="41"/>
                </a:lnTo>
                <a:lnTo>
                  <a:pt x="4412" y="25"/>
                </a:lnTo>
                <a:lnTo>
                  <a:pt x="4333" y="14"/>
                </a:lnTo>
                <a:lnTo>
                  <a:pt x="4253" y="11"/>
                </a:lnTo>
                <a:lnTo>
                  <a:pt x="4152" y="16"/>
                </a:lnTo>
                <a:lnTo>
                  <a:pt x="4052" y="31"/>
                </a:lnTo>
                <a:lnTo>
                  <a:pt x="3954" y="55"/>
                </a:lnTo>
                <a:lnTo>
                  <a:pt x="3857" y="84"/>
                </a:lnTo>
                <a:lnTo>
                  <a:pt x="3762" y="121"/>
                </a:lnTo>
                <a:lnTo>
                  <a:pt x="3670" y="165"/>
                </a:lnTo>
                <a:lnTo>
                  <a:pt x="3580" y="214"/>
                </a:lnTo>
                <a:lnTo>
                  <a:pt x="3493" y="266"/>
                </a:lnTo>
                <a:lnTo>
                  <a:pt x="3409" y="321"/>
                </a:lnTo>
                <a:lnTo>
                  <a:pt x="3328" y="377"/>
                </a:lnTo>
                <a:lnTo>
                  <a:pt x="3251" y="437"/>
                </a:lnTo>
                <a:lnTo>
                  <a:pt x="3177" y="495"/>
                </a:lnTo>
                <a:lnTo>
                  <a:pt x="3109" y="553"/>
                </a:lnTo>
                <a:lnTo>
                  <a:pt x="3043" y="609"/>
                </a:lnTo>
                <a:lnTo>
                  <a:pt x="2982" y="664"/>
                </a:lnTo>
                <a:lnTo>
                  <a:pt x="2926" y="715"/>
                </a:lnTo>
                <a:lnTo>
                  <a:pt x="2875" y="761"/>
                </a:lnTo>
                <a:lnTo>
                  <a:pt x="2820" y="812"/>
                </a:lnTo>
                <a:lnTo>
                  <a:pt x="2761" y="865"/>
                </a:lnTo>
                <a:lnTo>
                  <a:pt x="2700" y="920"/>
                </a:lnTo>
                <a:lnTo>
                  <a:pt x="2635" y="977"/>
                </a:lnTo>
                <a:lnTo>
                  <a:pt x="2568" y="1032"/>
                </a:lnTo>
                <a:lnTo>
                  <a:pt x="2498" y="1085"/>
                </a:lnTo>
                <a:lnTo>
                  <a:pt x="2426" y="1134"/>
                </a:lnTo>
                <a:lnTo>
                  <a:pt x="2354" y="1181"/>
                </a:lnTo>
                <a:lnTo>
                  <a:pt x="2279" y="1221"/>
                </a:lnTo>
                <a:lnTo>
                  <a:pt x="2204" y="1255"/>
                </a:lnTo>
                <a:lnTo>
                  <a:pt x="2128" y="1280"/>
                </a:lnTo>
                <a:lnTo>
                  <a:pt x="2051" y="1297"/>
                </a:lnTo>
                <a:lnTo>
                  <a:pt x="1973" y="1301"/>
                </a:lnTo>
                <a:lnTo>
                  <a:pt x="1923" y="1300"/>
                </a:lnTo>
                <a:lnTo>
                  <a:pt x="1872" y="1291"/>
                </a:lnTo>
                <a:lnTo>
                  <a:pt x="1822" y="1277"/>
                </a:lnTo>
                <a:lnTo>
                  <a:pt x="1773" y="1258"/>
                </a:lnTo>
                <a:lnTo>
                  <a:pt x="1724" y="1231"/>
                </a:lnTo>
                <a:lnTo>
                  <a:pt x="1675" y="1198"/>
                </a:lnTo>
                <a:lnTo>
                  <a:pt x="1626" y="1158"/>
                </a:lnTo>
                <a:lnTo>
                  <a:pt x="1578" y="1111"/>
                </a:lnTo>
                <a:lnTo>
                  <a:pt x="1532" y="1056"/>
                </a:lnTo>
                <a:lnTo>
                  <a:pt x="1486" y="993"/>
                </a:lnTo>
                <a:lnTo>
                  <a:pt x="1441" y="922"/>
                </a:lnTo>
                <a:lnTo>
                  <a:pt x="1397" y="841"/>
                </a:lnTo>
                <a:lnTo>
                  <a:pt x="1346" y="746"/>
                </a:lnTo>
                <a:lnTo>
                  <a:pt x="1294" y="661"/>
                </a:lnTo>
                <a:lnTo>
                  <a:pt x="1242" y="586"/>
                </a:lnTo>
                <a:lnTo>
                  <a:pt x="1189" y="519"/>
                </a:lnTo>
                <a:lnTo>
                  <a:pt x="1137" y="461"/>
                </a:lnTo>
                <a:lnTo>
                  <a:pt x="1083" y="409"/>
                </a:lnTo>
                <a:lnTo>
                  <a:pt x="1030" y="365"/>
                </a:lnTo>
                <a:lnTo>
                  <a:pt x="976" y="331"/>
                </a:lnTo>
                <a:lnTo>
                  <a:pt x="923" y="301"/>
                </a:lnTo>
                <a:lnTo>
                  <a:pt x="869" y="281"/>
                </a:lnTo>
                <a:lnTo>
                  <a:pt x="816" y="266"/>
                </a:lnTo>
                <a:lnTo>
                  <a:pt x="762" y="257"/>
                </a:lnTo>
                <a:lnTo>
                  <a:pt x="709" y="254"/>
                </a:lnTo>
                <a:lnTo>
                  <a:pt x="633" y="260"/>
                </a:lnTo>
                <a:lnTo>
                  <a:pt x="559" y="275"/>
                </a:lnTo>
                <a:lnTo>
                  <a:pt x="486" y="301"/>
                </a:lnTo>
                <a:lnTo>
                  <a:pt x="413" y="336"/>
                </a:lnTo>
                <a:lnTo>
                  <a:pt x="342" y="379"/>
                </a:lnTo>
                <a:lnTo>
                  <a:pt x="272" y="428"/>
                </a:lnTo>
                <a:lnTo>
                  <a:pt x="202" y="484"/>
                </a:lnTo>
                <a:lnTo>
                  <a:pt x="137" y="547"/>
                </a:lnTo>
                <a:lnTo>
                  <a:pt x="71" y="612"/>
                </a:lnTo>
                <a:lnTo>
                  <a:pt x="9" y="684"/>
                </a:lnTo>
                <a:lnTo>
                  <a:pt x="0" y="676"/>
                </a:lnTo>
                <a:lnTo>
                  <a:pt x="56" y="611"/>
                </a:lnTo>
                <a:lnTo>
                  <a:pt x="116" y="550"/>
                </a:lnTo>
                <a:lnTo>
                  <a:pt x="177" y="492"/>
                </a:lnTo>
                <a:lnTo>
                  <a:pt x="239" y="438"/>
                </a:lnTo>
                <a:lnTo>
                  <a:pt x="303" y="391"/>
                </a:lnTo>
                <a:lnTo>
                  <a:pt x="367" y="348"/>
                </a:lnTo>
                <a:lnTo>
                  <a:pt x="434" y="312"/>
                </a:lnTo>
                <a:lnTo>
                  <a:pt x="501" y="282"/>
                </a:lnTo>
                <a:lnTo>
                  <a:pt x="569" y="260"/>
                </a:lnTo>
                <a:lnTo>
                  <a:pt x="639" y="246"/>
                </a:lnTo>
                <a:lnTo>
                  <a:pt x="709" y="242"/>
                </a:lnTo>
                <a:lnTo>
                  <a:pt x="764" y="245"/>
                </a:lnTo>
                <a:lnTo>
                  <a:pt x="819" y="254"/>
                </a:lnTo>
                <a:lnTo>
                  <a:pt x="872" y="269"/>
                </a:lnTo>
                <a:lnTo>
                  <a:pt x="927" y="291"/>
                </a:lnTo>
                <a:lnTo>
                  <a:pt x="982" y="321"/>
                </a:lnTo>
                <a:lnTo>
                  <a:pt x="1037" y="357"/>
                </a:lnTo>
                <a:lnTo>
                  <a:pt x="1091" y="400"/>
                </a:lnTo>
                <a:lnTo>
                  <a:pt x="1146" y="452"/>
                </a:lnTo>
                <a:lnTo>
                  <a:pt x="1199" y="511"/>
                </a:lnTo>
                <a:lnTo>
                  <a:pt x="1251" y="578"/>
                </a:lnTo>
                <a:lnTo>
                  <a:pt x="1305" y="655"/>
                </a:lnTo>
                <a:lnTo>
                  <a:pt x="1357" y="740"/>
                </a:lnTo>
                <a:lnTo>
                  <a:pt x="1407" y="835"/>
                </a:lnTo>
                <a:lnTo>
                  <a:pt x="1452" y="914"/>
                </a:lnTo>
                <a:lnTo>
                  <a:pt x="1496" y="986"/>
                </a:lnTo>
                <a:lnTo>
                  <a:pt x="1541" y="1048"/>
                </a:lnTo>
                <a:lnTo>
                  <a:pt x="1587" y="1103"/>
                </a:lnTo>
                <a:lnTo>
                  <a:pt x="1634" y="1149"/>
                </a:lnTo>
                <a:lnTo>
                  <a:pt x="1682" y="1188"/>
                </a:lnTo>
                <a:lnTo>
                  <a:pt x="1730" y="1221"/>
                </a:lnTo>
                <a:lnTo>
                  <a:pt x="1777" y="1246"/>
                </a:lnTo>
                <a:lnTo>
                  <a:pt x="1826" y="1265"/>
                </a:lnTo>
                <a:lnTo>
                  <a:pt x="1875" y="1279"/>
                </a:lnTo>
                <a:lnTo>
                  <a:pt x="1924" y="1288"/>
                </a:lnTo>
                <a:lnTo>
                  <a:pt x="1973" y="1289"/>
                </a:lnTo>
                <a:lnTo>
                  <a:pt x="2049" y="1285"/>
                </a:lnTo>
                <a:lnTo>
                  <a:pt x="2125" y="1268"/>
                </a:lnTo>
                <a:lnTo>
                  <a:pt x="2199" y="1243"/>
                </a:lnTo>
                <a:lnTo>
                  <a:pt x="2273" y="1210"/>
                </a:lnTo>
                <a:lnTo>
                  <a:pt x="2348" y="1170"/>
                </a:lnTo>
                <a:lnTo>
                  <a:pt x="2421" y="1125"/>
                </a:lnTo>
                <a:lnTo>
                  <a:pt x="2490" y="1075"/>
                </a:lnTo>
                <a:lnTo>
                  <a:pt x="2560" y="1023"/>
                </a:lnTo>
                <a:lnTo>
                  <a:pt x="2627" y="968"/>
                </a:lnTo>
                <a:lnTo>
                  <a:pt x="2691" y="911"/>
                </a:lnTo>
                <a:lnTo>
                  <a:pt x="2753" y="856"/>
                </a:lnTo>
                <a:lnTo>
                  <a:pt x="2811" y="803"/>
                </a:lnTo>
                <a:lnTo>
                  <a:pt x="2868" y="752"/>
                </a:lnTo>
                <a:lnTo>
                  <a:pt x="2918" y="706"/>
                </a:lnTo>
                <a:lnTo>
                  <a:pt x="2975" y="655"/>
                </a:lnTo>
                <a:lnTo>
                  <a:pt x="3034" y="600"/>
                </a:lnTo>
                <a:lnTo>
                  <a:pt x="3100" y="544"/>
                </a:lnTo>
                <a:lnTo>
                  <a:pt x="3169" y="486"/>
                </a:lnTo>
                <a:lnTo>
                  <a:pt x="3244" y="426"/>
                </a:lnTo>
                <a:lnTo>
                  <a:pt x="3321" y="368"/>
                </a:lnTo>
                <a:lnTo>
                  <a:pt x="3403" y="310"/>
                </a:lnTo>
                <a:lnTo>
                  <a:pt x="3486" y="255"/>
                </a:lnTo>
                <a:lnTo>
                  <a:pt x="3574" y="203"/>
                </a:lnTo>
                <a:lnTo>
                  <a:pt x="3664" y="154"/>
                </a:lnTo>
                <a:lnTo>
                  <a:pt x="3758" y="111"/>
                </a:lnTo>
                <a:lnTo>
                  <a:pt x="3853" y="74"/>
                </a:lnTo>
                <a:lnTo>
                  <a:pt x="3951" y="43"/>
                </a:lnTo>
                <a:lnTo>
                  <a:pt x="4049" y="19"/>
                </a:lnTo>
                <a:lnTo>
                  <a:pt x="4150" y="4"/>
                </a:lnTo>
                <a:lnTo>
                  <a:pt x="4253" y="0"/>
                </a:lnTo>
                <a:close/>
              </a:path>
            </a:pathLst>
          </a:custGeom>
          <a:solidFill>
            <a:srgbClr val="F1666E"/>
          </a:solidFill>
          <a:ln w="0">
            <a:noFill/>
            <a:prstDash val="solid"/>
            <a:round/>
          </a:ln>
          <a:effectLst>
            <a:outerShdw algn="tl" rotWithShape="0">
              <a:srgbClr val="FFFFFF"/>
            </a:outerShdw>
          </a:effectLst>
        </p:spPr>
        <p:txBody>
          <a:bodyPr vert="horz" wrap="square" lIns="123718" tIns="61859" rIns="123718" bIns="61859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kern="0" smtClean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10" name="Freeform 13"/>
          <p:cNvSpPr/>
          <p:nvPr/>
        </p:nvSpPr>
        <p:spPr bwMode="auto">
          <a:xfrm rot="2970658" flipV="1">
            <a:off x="8616315" y="3119120"/>
            <a:ext cx="932180" cy="264160"/>
          </a:xfrm>
          <a:custGeom>
            <a:avLst/>
            <a:gdLst>
              <a:gd name="T0" fmla="*/ 461 w 962"/>
              <a:gd name="T1" fmla="*/ 0 h 183"/>
              <a:gd name="T2" fmla="*/ 531 w 962"/>
              <a:gd name="T3" fmla="*/ 3 h 183"/>
              <a:gd name="T4" fmla="*/ 601 w 962"/>
              <a:gd name="T5" fmla="*/ 12 h 183"/>
              <a:gd name="T6" fmla="*/ 672 w 962"/>
              <a:gd name="T7" fmla="*/ 28 h 183"/>
              <a:gd name="T8" fmla="*/ 745 w 962"/>
              <a:gd name="T9" fmla="*/ 52 h 183"/>
              <a:gd name="T10" fmla="*/ 818 w 962"/>
              <a:gd name="T11" fmla="*/ 83 h 183"/>
              <a:gd name="T12" fmla="*/ 889 w 962"/>
              <a:gd name="T13" fmla="*/ 124 h 183"/>
              <a:gd name="T14" fmla="*/ 962 w 962"/>
              <a:gd name="T15" fmla="*/ 173 h 183"/>
              <a:gd name="T16" fmla="*/ 954 w 962"/>
              <a:gd name="T17" fmla="*/ 183 h 183"/>
              <a:gd name="T18" fmla="*/ 883 w 962"/>
              <a:gd name="T19" fmla="*/ 134 h 183"/>
              <a:gd name="T20" fmla="*/ 812 w 962"/>
              <a:gd name="T21" fmla="*/ 95 h 183"/>
              <a:gd name="T22" fmla="*/ 740 w 962"/>
              <a:gd name="T23" fmla="*/ 64 h 183"/>
              <a:gd name="T24" fmla="*/ 669 w 962"/>
              <a:gd name="T25" fmla="*/ 40 h 183"/>
              <a:gd name="T26" fmla="*/ 599 w 962"/>
              <a:gd name="T27" fmla="*/ 24 h 183"/>
              <a:gd name="T28" fmla="*/ 529 w 962"/>
              <a:gd name="T29" fmla="*/ 15 h 183"/>
              <a:gd name="T30" fmla="*/ 461 w 962"/>
              <a:gd name="T31" fmla="*/ 12 h 183"/>
              <a:gd name="T32" fmla="*/ 387 w 962"/>
              <a:gd name="T33" fmla="*/ 15 h 183"/>
              <a:gd name="T34" fmla="*/ 314 w 962"/>
              <a:gd name="T35" fmla="*/ 25 h 183"/>
              <a:gd name="T36" fmla="*/ 246 w 962"/>
              <a:gd name="T37" fmla="*/ 42 h 183"/>
              <a:gd name="T38" fmla="*/ 180 w 962"/>
              <a:gd name="T39" fmla="*/ 64 h 183"/>
              <a:gd name="T40" fmla="*/ 118 w 962"/>
              <a:gd name="T41" fmla="*/ 91 h 183"/>
              <a:gd name="T42" fmla="*/ 60 w 962"/>
              <a:gd name="T43" fmla="*/ 121 h 183"/>
              <a:gd name="T44" fmla="*/ 8 w 962"/>
              <a:gd name="T45" fmla="*/ 155 h 183"/>
              <a:gd name="T46" fmla="*/ 8 w 962"/>
              <a:gd name="T47" fmla="*/ 155 h 183"/>
              <a:gd name="T48" fmla="*/ 0 w 962"/>
              <a:gd name="T49" fmla="*/ 144 h 183"/>
              <a:gd name="T50" fmla="*/ 54 w 962"/>
              <a:gd name="T51" fmla="*/ 110 h 183"/>
              <a:gd name="T52" fmla="*/ 112 w 962"/>
              <a:gd name="T53" fmla="*/ 79 h 183"/>
              <a:gd name="T54" fmla="*/ 176 w 962"/>
              <a:gd name="T55" fmla="*/ 52 h 183"/>
              <a:gd name="T56" fmla="*/ 243 w 962"/>
              <a:gd name="T57" fmla="*/ 30 h 183"/>
              <a:gd name="T58" fmla="*/ 312 w 962"/>
              <a:gd name="T59" fmla="*/ 14 h 183"/>
              <a:gd name="T60" fmla="*/ 385 w 962"/>
              <a:gd name="T61" fmla="*/ 3 h 183"/>
              <a:gd name="T62" fmla="*/ 461 w 962"/>
              <a:gd name="T63" fmla="*/ 0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62" h="183">
                <a:moveTo>
                  <a:pt x="461" y="0"/>
                </a:moveTo>
                <a:lnTo>
                  <a:pt x="531" y="3"/>
                </a:lnTo>
                <a:lnTo>
                  <a:pt x="601" y="12"/>
                </a:lnTo>
                <a:lnTo>
                  <a:pt x="672" y="28"/>
                </a:lnTo>
                <a:lnTo>
                  <a:pt x="745" y="52"/>
                </a:lnTo>
                <a:lnTo>
                  <a:pt x="818" y="83"/>
                </a:lnTo>
                <a:lnTo>
                  <a:pt x="889" y="124"/>
                </a:lnTo>
                <a:lnTo>
                  <a:pt x="962" y="173"/>
                </a:lnTo>
                <a:lnTo>
                  <a:pt x="954" y="183"/>
                </a:lnTo>
                <a:lnTo>
                  <a:pt x="883" y="134"/>
                </a:lnTo>
                <a:lnTo>
                  <a:pt x="812" y="95"/>
                </a:lnTo>
                <a:lnTo>
                  <a:pt x="740" y="64"/>
                </a:lnTo>
                <a:lnTo>
                  <a:pt x="669" y="40"/>
                </a:lnTo>
                <a:lnTo>
                  <a:pt x="599" y="24"/>
                </a:lnTo>
                <a:lnTo>
                  <a:pt x="529" y="15"/>
                </a:lnTo>
                <a:lnTo>
                  <a:pt x="461" y="12"/>
                </a:lnTo>
                <a:lnTo>
                  <a:pt x="387" y="15"/>
                </a:lnTo>
                <a:lnTo>
                  <a:pt x="314" y="25"/>
                </a:lnTo>
                <a:lnTo>
                  <a:pt x="246" y="42"/>
                </a:lnTo>
                <a:lnTo>
                  <a:pt x="180" y="64"/>
                </a:lnTo>
                <a:lnTo>
                  <a:pt x="118" y="91"/>
                </a:lnTo>
                <a:lnTo>
                  <a:pt x="60" y="121"/>
                </a:lnTo>
                <a:lnTo>
                  <a:pt x="8" y="155"/>
                </a:lnTo>
                <a:lnTo>
                  <a:pt x="8" y="155"/>
                </a:lnTo>
                <a:lnTo>
                  <a:pt x="0" y="144"/>
                </a:lnTo>
                <a:lnTo>
                  <a:pt x="54" y="110"/>
                </a:lnTo>
                <a:lnTo>
                  <a:pt x="112" y="79"/>
                </a:lnTo>
                <a:lnTo>
                  <a:pt x="176" y="52"/>
                </a:lnTo>
                <a:lnTo>
                  <a:pt x="243" y="30"/>
                </a:lnTo>
                <a:lnTo>
                  <a:pt x="312" y="14"/>
                </a:lnTo>
                <a:lnTo>
                  <a:pt x="385" y="3"/>
                </a:lnTo>
                <a:lnTo>
                  <a:pt x="461" y="0"/>
                </a:lnTo>
                <a:close/>
              </a:path>
            </a:pathLst>
          </a:custGeom>
          <a:solidFill>
            <a:srgbClr val="F1666E"/>
          </a:solidFill>
          <a:ln w="0">
            <a:noFill/>
            <a:prstDash val="solid"/>
            <a:round/>
          </a:ln>
          <a:effectLst>
            <a:outerShdw algn="tl" rotWithShape="0">
              <a:srgbClr val="FFFFFF"/>
            </a:outerShdw>
          </a:effectLst>
        </p:spPr>
        <p:txBody>
          <a:bodyPr vert="horz" wrap="square" lIns="123718" tIns="61859" rIns="123718" bIns="61859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kern="0" smtClean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837" y="2176201"/>
            <a:ext cx="1000419" cy="978286"/>
          </a:xfrm>
          <a:prstGeom prst="rect">
            <a:avLst/>
          </a:prstGeom>
        </p:spPr>
      </p:pic>
      <p:sp>
        <p:nvSpPr>
          <p:cNvPr id="15" name="Rectangle 26"/>
          <p:cNvSpPr/>
          <p:nvPr/>
        </p:nvSpPr>
        <p:spPr bwMode="auto">
          <a:xfrm>
            <a:off x="1002030" y="2284095"/>
            <a:ext cx="1479550" cy="1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ctr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F1666E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Lato Light" charset="0"/>
              <a:sym typeface="Lato Light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60000">
            <a:off x="4563144" y="4754426"/>
            <a:ext cx="1010443" cy="924186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0000">
            <a:off x="8480594" y="2098476"/>
            <a:ext cx="867467" cy="80578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0000">
            <a:off x="10759536" y="1945865"/>
            <a:ext cx="875034" cy="849189"/>
          </a:xfrm>
          <a:prstGeom prst="rect">
            <a:avLst/>
          </a:prstGeom>
        </p:spPr>
      </p:pic>
      <p:sp>
        <p:nvSpPr>
          <p:cNvPr id="3" name="Freeform 14"/>
          <p:cNvSpPr/>
          <p:nvPr/>
        </p:nvSpPr>
        <p:spPr bwMode="auto">
          <a:xfrm rot="13380000" flipV="1">
            <a:off x="1423035" y="3329305"/>
            <a:ext cx="823595" cy="633095"/>
          </a:xfrm>
          <a:custGeom>
            <a:avLst/>
            <a:gdLst>
              <a:gd name="T0" fmla="*/ 329 w 486"/>
              <a:gd name="T1" fmla="*/ 0 h 799"/>
              <a:gd name="T2" fmla="*/ 378 w 486"/>
              <a:gd name="T3" fmla="*/ 1 h 799"/>
              <a:gd name="T4" fmla="*/ 430 w 486"/>
              <a:gd name="T5" fmla="*/ 7 h 799"/>
              <a:gd name="T6" fmla="*/ 486 w 486"/>
              <a:gd name="T7" fmla="*/ 19 h 799"/>
              <a:gd name="T8" fmla="*/ 483 w 486"/>
              <a:gd name="T9" fmla="*/ 30 h 799"/>
              <a:gd name="T10" fmla="*/ 428 w 486"/>
              <a:gd name="T11" fmla="*/ 19 h 799"/>
              <a:gd name="T12" fmla="*/ 376 w 486"/>
              <a:gd name="T13" fmla="*/ 13 h 799"/>
              <a:gd name="T14" fmla="*/ 329 w 486"/>
              <a:gd name="T15" fmla="*/ 12 h 799"/>
              <a:gd name="T16" fmla="*/ 278 w 486"/>
              <a:gd name="T17" fmla="*/ 15 h 799"/>
              <a:gd name="T18" fmla="*/ 231 w 486"/>
              <a:gd name="T19" fmla="*/ 22 h 799"/>
              <a:gd name="T20" fmla="*/ 191 w 486"/>
              <a:gd name="T21" fmla="*/ 36 h 799"/>
              <a:gd name="T22" fmla="*/ 153 w 486"/>
              <a:gd name="T23" fmla="*/ 53 h 799"/>
              <a:gd name="T24" fmla="*/ 122 w 486"/>
              <a:gd name="T25" fmla="*/ 74 h 799"/>
              <a:gd name="T26" fmla="*/ 94 w 486"/>
              <a:gd name="T27" fmla="*/ 101 h 799"/>
              <a:gd name="T28" fmla="*/ 72 w 486"/>
              <a:gd name="T29" fmla="*/ 129 h 799"/>
              <a:gd name="T30" fmla="*/ 52 w 486"/>
              <a:gd name="T31" fmla="*/ 162 h 799"/>
              <a:gd name="T32" fmla="*/ 38 w 486"/>
              <a:gd name="T33" fmla="*/ 198 h 799"/>
              <a:gd name="T34" fmla="*/ 27 w 486"/>
              <a:gd name="T35" fmla="*/ 235 h 799"/>
              <a:gd name="T36" fmla="*/ 18 w 486"/>
              <a:gd name="T37" fmla="*/ 275 h 799"/>
              <a:gd name="T38" fmla="*/ 14 w 486"/>
              <a:gd name="T39" fmla="*/ 317 h 799"/>
              <a:gd name="T40" fmla="*/ 12 w 486"/>
              <a:gd name="T41" fmla="*/ 361 h 799"/>
              <a:gd name="T42" fmla="*/ 17 w 486"/>
              <a:gd name="T43" fmla="*/ 434 h 799"/>
              <a:gd name="T44" fmla="*/ 27 w 486"/>
              <a:gd name="T45" fmla="*/ 510 h 799"/>
              <a:gd name="T46" fmla="*/ 45 w 486"/>
              <a:gd name="T47" fmla="*/ 584 h 799"/>
              <a:gd name="T48" fmla="*/ 67 w 486"/>
              <a:gd name="T49" fmla="*/ 657 h 799"/>
              <a:gd name="T50" fmla="*/ 95 w 486"/>
              <a:gd name="T51" fmla="*/ 727 h 799"/>
              <a:gd name="T52" fmla="*/ 127 w 486"/>
              <a:gd name="T53" fmla="*/ 793 h 799"/>
              <a:gd name="T54" fmla="*/ 127 w 486"/>
              <a:gd name="T55" fmla="*/ 793 h 799"/>
              <a:gd name="T56" fmla="*/ 115 w 486"/>
              <a:gd name="T57" fmla="*/ 799 h 799"/>
              <a:gd name="T58" fmla="*/ 84 w 486"/>
              <a:gd name="T59" fmla="*/ 733 h 799"/>
              <a:gd name="T60" fmla="*/ 55 w 486"/>
              <a:gd name="T61" fmla="*/ 662 h 799"/>
              <a:gd name="T62" fmla="*/ 33 w 486"/>
              <a:gd name="T63" fmla="*/ 587 h 799"/>
              <a:gd name="T64" fmla="*/ 15 w 486"/>
              <a:gd name="T65" fmla="*/ 512 h 799"/>
              <a:gd name="T66" fmla="*/ 5 w 486"/>
              <a:gd name="T67" fmla="*/ 436 h 799"/>
              <a:gd name="T68" fmla="*/ 0 w 486"/>
              <a:gd name="T69" fmla="*/ 361 h 799"/>
              <a:gd name="T70" fmla="*/ 2 w 486"/>
              <a:gd name="T71" fmla="*/ 312 h 799"/>
              <a:gd name="T72" fmla="*/ 8 w 486"/>
              <a:gd name="T73" fmla="*/ 266 h 799"/>
              <a:gd name="T74" fmla="*/ 17 w 486"/>
              <a:gd name="T75" fmla="*/ 222 h 799"/>
              <a:gd name="T76" fmla="*/ 32 w 486"/>
              <a:gd name="T77" fmla="*/ 180 h 799"/>
              <a:gd name="T78" fmla="*/ 49 w 486"/>
              <a:gd name="T79" fmla="*/ 143 h 799"/>
              <a:gd name="T80" fmla="*/ 73 w 486"/>
              <a:gd name="T81" fmla="*/ 107 h 799"/>
              <a:gd name="T82" fmla="*/ 97 w 486"/>
              <a:gd name="T83" fmla="*/ 80 h 799"/>
              <a:gd name="T84" fmla="*/ 125 w 486"/>
              <a:gd name="T85" fmla="*/ 56 h 799"/>
              <a:gd name="T86" fmla="*/ 158 w 486"/>
              <a:gd name="T87" fmla="*/ 37 h 799"/>
              <a:gd name="T88" fmla="*/ 194 w 486"/>
              <a:gd name="T89" fmla="*/ 21 h 799"/>
              <a:gd name="T90" fmla="*/ 235 w 486"/>
              <a:gd name="T91" fmla="*/ 9 h 799"/>
              <a:gd name="T92" fmla="*/ 280 w 486"/>
              <a:gd name="T93" fmla="*/ 1 h 799"/>
              <a:gd name="T94" fmla="*/ 329 w 486"/>
              <a:gd name="T95" fmla="*/ 0 h 7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86" h="799">
                <a:moveTo>
                  <a:pt x="329" y="0"/>
                </a:moveTo>
                <a:lnTo>
                  <a:pt x="378" y="1"/>
                </a:lnTo>
                <a:lnTo>
                  <a:pt x="430" y="7"/>
                </a:lnTo>
                <a:lnTo>
                  <a:pt x="486" y="19"/>
                </a:lnTo>
                <a:lnTo>
                  <a:pt x="483" y="30"/>
                </a:lnTo>
                <a:lnTo>
                  <a:pt x="428" y="19"/>
                </a:lnTo>
                <a:lnTo>
                  <a:pt x="376" y="13"/>
                </a:lnTo>
                <a:lnTo>
                  <a:pt x="329" y="12"/>
                </a:lnTo>
                <a:lnTo>
                  <a:pt x="278" y="15"/>
                </a:lnTo>
                <a:lnTo>
                  <a:pt x="231" y="22"/>
                </a:lnTo>
                <a:lnTo>
                  <a:pt x="191" y="36"/>
                </a:lnTo>
                <a:lnTo>
                  <a:pt x="153" y="53"/>
                </a:lnTo>
                <a:lnTo>
                  <a:pt x="122" y="74"/>
                </a:lnTo>
                <a:lnTo>
                  <a:pt x="94" y="101"/>
                </a:lnTo>
                <a:lnTo>
                  <a:pt x="72" y="129"/>
                </a:lnTo>
                <a:lnTo>
                  <a:pt x="52" y="162"/>
                </a:lnTo>
                <a:lnTo>
                  <a:pt x="38" y="198"/>
                </a:lnTo>
                <a:lnTo>
                  <a:pt x="27" y="235"/>
                </a:lnTo>
                <a:lnTo>
                  <a:pt x="18" y="275"/>
                </a:lnTo>
                <a:lnTo>
                  <a:pt x="14" y="317"/>
                </a:lnTo>
                <a:lnTo>
                  <a:pt x="12" y="361"/>
                </a:lnTo>
                <a:lnTo>
                  <a:pt x="17" y="434"/>
                </a:lnTo>
                <a:lnTo>
                  <a:pt x="27" y="510"/>
                </a:lnTo>
                <a:lnTo>
                  <a:pt x="45" y="584"/>
                </a:lnTo>
                <a:lnTo>
                  <a:pt x="67" y="657"/>
                </a:lnTo>
                <a:lnTo>
                  <a:pt x="95" y="727"/>
                </a:lnTo>
                <a:lnTo>
                  <a:pt x="127" y="793"/>
                </a:lnTo>
                <a:lnTo>
                  <a:pt x="127" y="793"/>
                </a:lnTo>
                <a:lnTo>
                  <a:pt x="115" y="799"/>
                </a:lnTo>
                <a:lnTo>
                  <a:pt x="84" y="733"/>
                </a:lnTo>
                <a:lnTo>
                  <a:pt x="55" y="662"/>
                </a:lnTo>
                <a:lnTo>
                  <a:pt x="33" y="587"/>
                </a:lnTo>
                <a:lnTo>
                  <a:pt x="15" y="512"/>
                </a:lnTo>
                <a:lnTo>
                  <a:pt x="5" y="436"/>
                </a:lnTo>
                <a:lnTo>
                  <a:pt x="0" y="361"/>
                </a:lnTo>
                <a:lnTo>
                  <a:pt x="2" y="312"/>
                </a:lnTo>
                <a:lnTo>
                  <a:pt x="8" y="266"/>
                </a:lnTo>
                <a:lnTo>
                  <a:pt x="17" y="222"/>
                </a:lnTo>
                <a:lnTo>
                  <a:pt x="32" y="180"/>
                </a:lnTo>
                <a:lnTo>
                  <a:pt x="49" y="143"/>
                </a:lnTo>
                <a:lnTo>
                  <a:pt x="73" y="107"/>
                </a:lnTo>
                <a:lnTo>
                  <a:pt x="97" y="80"/>
                </a:lnTo>
                <a:lnTo>
                  <a:pt x="125" y="56"/>
                </a:lnTo>
                <a:lnTo>
                  <a:pt x="158" y="37"/>
                </a:lnTo>
                <a:lnTo>
                  <a:pt x="194" y="21"/>
                </a:lnTo>
                <a:lnTo>
                  <a:pt x="235" y="9"/>
                </a:lnTo>
                <a:lnTo>
                  <a:pt x="280" y="1"/>
                </a:lnTo>
                <a:lnTo>
                  <a:pt x="329" y="0"/>
                </a:lnTo>
                <a:close/>
              </a:path>
            </a:pathLst>
          </a:custGeom>
          <a:solidFill>
            <a:srgbClr val="F1666E"/>
          </a:solidFill>
          <a:ln w="0">
            <a:noFill/>
            <a:prstDash val="solid"/>
            <a:round/>
          </a:ln>
          <a:effectLst>
            <a:outerShdw algn="tl" rotWithShape="0">
              <a:srgbClr val="FFFFFF"/>
            </a:outerShdw>
          </a:effectLst>
        </p:spPr>
        <p:txBody>
          <a:bodyPr vert="horz" wrap="square" lIns="123718" tIns="61859" rIns="123718" bIns="61859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kern="0" smtClean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4" name="泪滴形 3"/>
          <p:cNvSpPr/>
          <p:nvPr/>
        </p:nvSpPr>
        <p:spPr>
          <a:xfrm rot="4860000">
            <a:off x="556895" y="1542415"/>
            <a:ext cx="909955" cy="859790"/>
          </a:xfrm>
          <a:prstGeom prst="teardrop">
            <a:avLst>
              <a:gd name="adj" fmla="val 97146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</a:rPr>
              <a:t> </a:t>
            </a:r>
            <a:endParaRPr lang="zh-CN" altLang="en-US" sz="16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ea"/>
            </a:endParaRPr>
          </a:p>
        </p:txBody>
      </p:sp>
      <p:grpSp>
        <p:nvGrpSpPr>
          <p:cNvPr id="33" name="组合 32"/>
          <p:cNvGrpSpPr/>
          <p:nvPr/>
        </p:nvGrpSpPr>
        <p:grpSpPr>
          <a:xfrm rot="5400000">
            <a:off x="1078865" y="4069715"/>
            <a:ext cx="1803400" cy="1658620"/>
            <a:chOff x="1263212" y="1000664"/>
            <a:chExt cx="4197309" cy="1940944"/>
          </a:xfrm>
        </p:grpSpPr>
        <p:sp>
          <p:nvSpPr>
            <p:cNvPr id="38" name="矩形 37"/>
            <p:cNvSpPr/>
            <p:nvPr/>
          </p:nvSpPr>
          <p:spPr>
            <a:xfrm>
              <a:off x="1302589" y="1000664"/>
              <a:ext cx="4157932" cy="1940944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矩形 38"/>
            <p:cNvSpPr/>
            <p:nvPr/>
          </p:nvSpPr>
          <p:spPr>
            <a:xfrm>
              <a:off x="1263212" y="1102036"/>
              <a:ext cx="3976778" cy="1738213"/>
            </a:xfrm>
            <a:prstGeom prst="rect">
              <a:avLst/>
            </a:prstGeom>
            <a:solidFill>
              <a:srgbClr val="F8F5EC"/>
            </a:solidFill>
            <a:ln w="28575">
              <a:solidFill>
                <a:srgbClr val="FF9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/>
            </a:p>
          </p:txBody>
        </p:sp>
      </p:grpSp>
      <p:sp>
        <p:nvSpPr>
          <p:cNvPr id="40" name="文本框 39"/>
          <p:cNvSpPr txBox="1"/>
          <p:nvPr/>
        </p:nvSpPr>
        <p:spPr>
          <a:xfrm>
            <a:off x="1546225" y="4121785"/>
            <a:ext cx="1249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ln>
                  <a:solidFill>
                    <a:srgbClr val="0070C0"/>
                  </a:solidFill>
                </a:ln>
              </a:rPr>
              <a:t>背景分析</a:t>
            </a:r>
            <a:endParaRPr lang="zh-CN" altLang="en-US" b="1">
              <a:ln>
                <a:solidFill>
                  <a:srgbClr val="0070C0"/>
                </a:solidFill>
              </a:ln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546225" y="4465955"/>
            <a:ext cx="1249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ln>
                  <a:solidFill>
                    <a:srgbClr val="0070C0"/>
                  </a:solidFill>
                </a:ln>
              </a:rPr>
              <a:t>课程方案</a:t>
            </a:r>
            <a:endParaRPr lang="zh-CN" altLang="en-US" b="1">
              <a:ln>
                <a:solidFill>
                  <a:srgbClr val="0070C0"/>
                </a:solidFill>
              </a:ln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79880" y="4856480"/>
            <a:ext cx="1249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ln>
                  <a:solidFill>
                    <a:srgbClr val="0070C0"/>
                  </a:solidFill>
                </a:ln>
              </a:rPr>
              <a:t>转变观念</a:t>
            </a:r>
            <a:endParaRPr lang="zh-CN" altLang="en-US" b="1">
              <a:ln>
                <a:solidFill>
                  <a:srgbClr val="0070C0"/>
                </a:solidFill>
              </a:ln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1546225" y="5247005"/>
            <a:ext cx="1249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ln>
                  <a:solidFill>
                    <a:srgbClr val="0070C0"/>
                  </a:solidFill>
                </a:ln>
              </a:rPr>
              <a:t>专家引领</a:t>
            </a:r>
            <a:endParaRPr lang="zh-CN" altLang="en-US" b="1">
              <a:ln>
                <a:solidFill>
                  <a:srgbClr val="0070C0"/>
                </a:solidFill>
              </a:ln>
            </a:endParaRPr>
          </a:p>
        </p:txBody>
      </p:sp>
      <p:sp>
        <p:nvSpPr>
          <p:cNvPr id="44" name="流程图: 联系 43"/>
          <p:cNvSpPr/>
          <p:nvPr/>
        </p:nvSpPr>
        <p:spPr>
          <a:xfrm>
            <a:off x="1421765" y="4202430"/>
            <a:ext cx="147320" cy="15875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流程图: 联系 44"/>
          <p:cNvSpPr/>
          <p:nvPr/>
        </p:nvSpPr>
        <p:spPr>
          <a:xfrm>
            <a:off x="1432560" y="4592320"/>
            <a:ext cx="147320" cy="15875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流程图: 联系 45"/>
          <p:cNvSpPr/>
          <p:nvPr/>
        </p:nvSpPr>
        <p:spPr>
          <a:xfrm>
            <a:off x="1432560" y="4961255"/>
            <a:ext cx="147320" cy="15875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泪滴形 47"/>
          <p:cNvSpPr/>
          <p:nvPr/>
        </p:nvSpPr>
        <p:spPr>
          <a:xfrm>
            <a:off x="3795395" y="5494655"/>
            <a:ext cx="965200" cy="898525"/>
          </a:xfrm>
          <a:prstGeom prst="teardrop">
            <a:avLst>
              <a:gd name="adj" fmla="val 97146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</a:rPr>
              <a:t> </a:t>
            </a:r>
            <a:endParaRPr lang="zh-CN" altLang="en-US" sz="16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ea"/>
            </a:endParaRPr>
          </a:p>
        </p:txBody>
      </p:sp>
      <p:sp>
        <p:nvSpPr>
          <p:cNvPr id="47" name="流程图: 联系 46"/>
          <p:cNvSpPr/>
          <p:nvPr/>
        </p:nvSpPr>
        <p:spPr>
          <a:xfrm>
            <a:off x="1421765" y="5367655"/>
            <a:ext cx="158115" cy="12700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Rectangle 27"/>
          <p:cNvSpPr/>
          <p:nvPr/>
        </p:nvSpPr>
        <p:spPr bwMode="auto">
          <a:xfrm>
            <a:off x="369570" y="1751965"/>
            <a:ext cx="1420495" cy="215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>
            <a:scene3d>
              <a:camera prst="orthographicFront"/>
              <a:lightRig rig="threePt" dir="t"/>
            </a:scene3d>
          </a:bodyPr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Bebas Neue" charset="0"/>
                <a:sym typeface="Bebas Neue" charset="0"/>
              </a:rPr>
              <a:t>准备</a:t>
            </a:r>
            <a:endParaRPr lang="zh-CN" altLang="en-US" sz="2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方正清刻本悦宋简体" panose="02000000000000000000" pitchFamily="2" charset="-122"/>
              <a:ea typeface="方正清刻本悦宋简体" panose="02000000000000000000" pitchFamily="2" charset="-122"/>
              <a:cs typeface="Bebas Neue" charset="0"/>
              <a:sym typeface="Bebas Neue" charset="0"/>
            </a:endParaRP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Bebas Neue" charset="0"/>
                <a:sym typeface="Bebas Neue" charset="0"/>
              </a:rPr>
              <a:t>阶段</a:t>
            </a:r>
            <a:endParaRPr lang="zh-CN" altLang="en-US" sz="2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方正清刻本悦宋简体" panose="02000000000000000000" pitchFamily="2" charset="-122"/>
              <a:ea typeface="方正清刻本悦宋简体" panose="02000000000000000000" pitchFamily="2" charset="-122"/>
              <a:cs typeface="Bebas Neue" charset="0"/>
              <a:sym typeface="Bebas Neue" charset="0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3999865" y="5494655"/>
            <a:ext cx="76073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发展阶段</a:t>
            </a:r>
            <a:endParaRPr lang="zh-CN" altLang="en-US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grpSp>
        <p:nvGrpSpPr>
          <p:cNvPr id="51" name="组合 50"/>
          <p:cNvGrpSpPr/>
          <p:nvPr/>
        </p:nvGrpSpPr>
        <p:grpSpPr>
          <a:xfrm rot="5400000">
            <a:off x="4961890" y="2013585"/>
            <a:ext cx="1803400" cy="2206625"/>
            <a:chOff x="1263212" y="1000664"/>
            <a:chExt cx="4197309" cy="1940944"/>
          </a:xfrm>
        </p:grpSpPr>
        <p:sp>
          <p:nvSpPr>
            <p:cNvPr id="52" name="矩形 51"/>
            <p:cNvSpPr/>
            <p:nvPr/>
          </p:nvSpPr>
          <p:spPr>
            <a:xfrm>
              <a:off x="1302589" y="1000664"/>
              <a:ext cx="4157932" cy="1940944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/>
            <p:cNvSpPr/>
            <p:nvPr/>
          </p:nvSpPr>
          <p:spPr>
            <a:xfrm>
              <a:off x="1263212" y="1102036"/>
              <a:ext cx="3976778" cy="1738213"/>
            </a:xfrm>
            <a:prstGeom prst="rect">
              <a:avLst/>
            </a:prstGeom>
            <a:solidFill>
              <a:srgbClr val="F8F5EC"/>
            </a:solidFill>
            <a:ln w="28575">
              <a:solidFill>
                <a:srgbClr val="FF9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/>
            </a:p>
          </p:txBody>
        </p:sp>
      </p:grpSp>
      <p:sp>
        <p:nvSpPr>
          <p:cNvPr id="54" name="文本框 53"/>
          <p:cNvSpPr txBox="1"/>
          <p:nvPr/>
        </p:nvSpPr>
        <p:spPr>
          <a:xfrm>
            <a:off x="5118735" y="2353945"/>
            <a:ext cx="195453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>
                <a:ln>
                  <a:solidFill>
                    <a:srgbClr val="7030A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校园环境</a:t>
            </a:r>
            <a:r>
              <a:rPr lang="en-US" altLang="zh-CN">
                <a:ln>
                  <a:solidFill>
                    <a:srgbClr val="7030A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—</a:t>
            </a:r>
            <a:r>
              <a:rPr lang="zh-CN" altLang="en-US">
                <a:ln>
                  <a:solidFill>
                    <a:srgbClr val="7030A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筑基</a:t>
            </a:r>
            <a:endParaRPr lang="zh-CN" altLang="en-US">
              <a:ln>
                <a:solidFill>
                  <a:srgbClr val="7030A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5090160" y="2723515"/>
            <a:ext cx="1876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n>
                  <a:solidFill>
                    <a:srgbClr val="7030A0"/>
                  </a:solidFill>
                </a:ln>
              </a:rPr>
              <a:t>五大领域</a:t>
            </a:r>
            <a:r>
              <a:rPr lang="en-US" altLang="zh-CN">
                <a:ln>
                  <a:solidFill>
                    <a:srgbClr val="7030A0"/>
                  </a:solidFill>
                </a:ln>
              </a:rPr>
              <a:t>—</a:t>
            </a:r>
            <a:r>
              <a:rPr lang="zh-CN" altLang="en-US">
                <a:ln>
                  <a:solidFill>
                    <a:srgbClr val="7030A0"/>
                  </a:solidFill>
                </a:ln>
              </a:rPr>
              <a:t>搭架</a:t>
            </a:r>
            <a:endParaRPr lang="zh-CN" altLang="en-US">
              <a:ln>
                <a:solidFill>
                  <a:srgbClr val="7030A0"/>
                </a:solidFill>
              </a:ln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5095875" y="3154680"/>
            <a:ext cx="20097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n>
                  <a:solidFill>
                    <a:srgbClr val="7030A0"/>
                  </a:solidFill>
                </a:ln>
              </a:rPr>
              <a:t>道林生活</a:t>
            </a:r>
            <a:r>
              <a:rPr lang="en-US" altLang="zh-CN">
                <a:ln>
                  <a:solidFill>
                    <a:srgbClr val="7030A0"/>
                  </a:solidFill>
                </a:ln>
              </a:rPr>
              <a:t>—</a:t>
            </a:r>
            <a:r>
              <a:rPr lang="zh-CN" altLang="en-US">
                <a:ln>
                  <a:solidFill>
                    <a:srgbClr val="7030A0"/>
                  </a:solidFill>
                </a:ln>
              </a:rPr>
              <a:t>铸魂</a:t>
            </a:r>
            <a:endParaRPr lang="zh-CN" altLang="en-US">
              <a:ln>
                <a:solidFill>
                  <a:srgbClr val="7030A0"/>
                </a:solidFill>
              </a:ln>
            </a:endParaRPr>
          </a:p>
        </p:txBody>
      </p:sp>
      <p:sp>
        <p:nvSpPr>
          <p:cNvPr id="57" name="流程图: 联系 56"/>
          <p:cNvSpPr/>
          <p:nvPr/>
        </p:nvSpPr>
        <p:spPr>
          <a:xfrm>
            <a:off x="4994275" y="2458720"/>
            <a:ext cx="147320" cy="1587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流程图: 联系 57"/>
          <p:cNvSpPr/>
          <p:nvPr/>
        </p:nvSpPr>
        <p:spPr>
          <a:xfrm>
            <a:off x="4994275" y="2817495"/>
            <a:ext cx="147320" cy="1587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流程图: 联系 58"/>
          <p:cNvSpPr/>
          <p:nvPr/>
        </p:nvSpPr>
        <p:spPr>
          <a:xfrm>
            <a:off x="4994275" y="3244850"/>
            <a:ext cx="147320" cy="1587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泪滴形 59"/>
          <p:cNvSpPr/>
          <p:nvPr/>
        </p:nvSpPr>
        <p:spPr>
          <a:xfrm rot="4860000">
            <a:off x="7712075" y="1407795"/>
            <a:ext cx="909955" cy="859790"/>
          </a:xfrm>
          <a:prstGeom prst="teardrop">
            <a:avLst>
              <a:gd name="adj" fmla="val 97146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</a:rPr>
              <a:t> </a:t>
            </a:r>
            <a:endParaRPr lang="zh-CN" altLang="en-US" sz="16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ea"/>
            </a:endParaRPr>
          </a:p>
        </p:txBody>
      </p:sp>
      <p:sp>
        <p:nvSpPr>
          <p:cNvPr id="61" name="Rectangle 27"/>
          <p:cNvSpPr/>
          <p:nvPr/>
        </p:nvSpPr>
        <p:spPr bwMode="auto">
          <a:xfrm>
            <a:off x="7311288" y="1585910"/>
            <a:ext cx="1738701" cy="21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Bebas Neue" charset="0"/>
                <a:sym typeface="Bebas Neue" charset="0"/>
              </a:rPr>
              <a:t>延伸</a:t>
            </a:r>
            <a:r>
              <a:rPr lang="en-US" altLang="zh-CN" sz="20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Bebas Neue" charset="0"/>
                <a:sym typeface="Bebas Neue" charset="0"/>
              </a:rPr>
              <a:t>         </a:t>
            </a:r>
            <a:r>
              <a:rPr lang="zh-CN" altLang="en-US" sz="20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Bebas Neue" charset="0"/>
                <a:sym typeface="Bebas Neue" charset="0"/>
              </a:rPr>
              <a:t>阶段</a:t>
            </a:r>
            <a:endParaRPr lang="zh-CN" altLang="en-US" sz="200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方正清刻本悦宋简体" panose="02000000000000000000" pitchFamily="2" charset="-122"/>
              <a:ea typeface="方正清刻本悦宋简体" panose="02000000000000000000" pitchFamily="2" charset="-122"/>
              <a:cs typeface="Bebas Neue" charset="0"/>
              <a:sym typeface="Bebas Neue" charset="0"/>
            </a:endParaRPr>
          </a:p>
        </p:txBody>
      </p:sp>
      <p:grpSp>
        <p:nvGrpSpPr>
          <p:cNvPr id="62" name="组合 61"/>
          <p:cNvGrpSpPr/>
          <p:nvPr/>
        </p:nvGrpSpPr>
        <p:grpSpPr>
          <a:xfrm rot="5400000">
            <a:off x="8756650" y="3328035"/>
            <a:ext cx="1803400" cy="2223135"/>
            <a:chOff x="1263212" y="1000664"/>
            <a:chExt cx="4197309" cy="1940944"/>
          </a:xfrm>
        </p:grpSpPr>
        <p:sp>
          <p:nvSpPr>
            <p:cNvPr id="63" name="矩形 62"/>
            <p:cNvSpPr/>
            <p:nvPr/>
          </p:nvSpPr>
          <p:spPr>
            <a:xfrm>
              <a:off x="1302589" y="1000664"/>
              <a:ext cx="4157932" cy="1940944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矩形 63"/>
            <p:cNvSpPr/>
            <p:nvPr/>
          </p:nvSpPr>
          <p:spPr>
            <a:xfrm>
              <a:off x="1263212" y="1102036"/>
              <a:ext cx="3976778" cy="1738213"/>
            </a:xfrm>
            <a:prstGeom prst="rect">
              <a:avLst/>
            </a:prstGeom>
            <a:solidFill>
              <a:srgbClr val="F8F5EC"/>
            </a:solidFill>
            <a:ln w="28575">
              <a:solidFill>
                <a:srgbClr val="FF9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/>
            </a:p>
          </p:txBody>
        </p:sp>
      </p:grpSp>
      <p:sp>
        <p:nvSpPr>
          <p:cNvPr id="65" name="流程图: 联系 64"/>
          <p:cNvSpPr/>
          <p:nvPr/>
        </p:nvSpPr>
        <p:spPr>
          <a:xfrm>
            <a:off x="8834120" y="3743960"/>
            <a:ext cx="147320" cy="158750"/>
          </a:xfrm>
          <a:prstGeom prst="flowChartConnector">
            <a:avLst/>
          </a:prstGeom>
          <a:solidFill>
            <a:srgbClr val="A4EC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文本框 65"/>
          <p:cNvSpPr txBox="1"/>
          <p:nvPr/>
        </p:nvSpPr>
        <p:spPr>
          <a:xfrm>
            <a:off x="8981440" y="3649980"/>
            <a:ext cx="155829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绳儿特色活动</a:t>
            </a:r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7" name="流程图: 联系 66"/>
          <p:cNvSpPr/>
          <p:nvPr/>
        </p:nvSpPr>
        <p:spPr>
          <a:xfrm>
            <a:off x="8841105" y="4121785"/>
            <a:ext cx="147320" cy="158750"/>
          </a:xfrm>
          <a:prstGeom prst="flowChartConnector">
            <a:avLst/>
          </a:prstGeom>
          <a:solidFill>
            <a:srgbClr val="A4EC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文本框 67"/>
          <p:cNvSpPr txBox="1"/>
          <p:nvPr/>
        </p:nvSpPr>
        <p:spPr>
          <a:xfrm>
            <a:off x="8988425" y="4097655"/>
            <a:ext cx="166624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班本绳儿课程</a:t>
            </a:r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8988425" y="4536440"/>
            <a:ext cx="166624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班本绳儿评价</a:t>
            </a:r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0" name="流程图: 联系 69"/>
          <p:cNvSpPr/>
          <p:nvPr/>
        </p:nvSpPr>
        <p:spPr>
          <a:xfrm>
            <a:off x="8834120" y="4641215"/>
            <a:ext cx="147320" cy="158750"/>
          </a:xfrm>
          <a:prstGeom prst="flowChartConnector">
            <a:avLst/>
          </a:prstGeom>
          <a:solidFill>
            <a:srgbClr val="A4EC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泪滴形 70"/>
          <p:cNvSpPr/>
          <p:nvPr/>
        </p:nvSpPr>
        <p:spPr>
          <a:xfrm rot="4860000">
            <a:off x="9918700" y="1263650"/>
            <a:ext cx="909955" cy="859790"/>
          </a:xfrm>
          <a:prstGeom prst="teardrop">
            <a:avLst>
              <a:gd name="adj" fmla="val 97146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</a:rPr>
              <a:t> </a:t>
            </a:r>
            <a:endParaRPr lang="zh-CN" altLang="en-US" sz="16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ea"/>
            </a:endParaRPr>
          </a:p>
        </p:txBody>
      </p:sp>
      <p:sp>
        <p:nvSpPr>
          <p:cNvPr id="72" name="Rectangle 27"/>
          <p:cNvSpPr/>
          <p:nvPr/>
        </p:nvSpPr>
        <p:spPr bwMode="auto">
          <a:xfrm>
            <a:off x="9504578" y="1455735"/>
            <a:ext cx="1738701" cy="21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Bebas Neue" charset="0"/>
                <a:sym typeface="Bebas Neue" charset="0"/>
              </a:rPr>
              <a:t>初见</a:t>
            </a:r>
            <a:r>
              <a:rPr lang="en-US" altLang="zh-CN" sz="20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Bebas Neue" charset="0"/>
                <a:sym typeface="Bebas Neue" charset="0"/>
              </a:rPr>
              <a:t>        </a:t>
            </a:r>
            <a:r>
              <a:rPr lang="zh-CN" altLang="en-US" sz="20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Bebas Neue" charset="0"/>
                <a:sym typeface="Bebas Neue" charset="0"/>
              </a:rPr>
              <a:t>成效</a:t>
            </a:r>
            <a:endParaRPr lang="zh-CN" altLang="en-US" sz="200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方正清刻本悦宋简体" panose="02000000000000000000" pitchFamily="2" charset="-122"/>
              <a:ea typeface="方正清刻本悦宋简体" panose="02000000000000000000" pitchFamily="2" charset="-122"/>
              <a:cs typeface="Bebas Neue" charset="0"/>
              <a:sym typeface="Bebas Neue" charset="0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5090795" y="3508375"/>
            <a:ext cx="1876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>
                <a:ln>
                  <a:solidFill>
                    <a:srgbClr val="7030A0"/>
                  </a:solidFill>
                </a:ln>
              </a:rPr>
              <a:t>（X乡土课程）</a:t>
            </a:r>
            <a:endParaRPr>
              <a:ln>
                <a:solidFill>
                  <a:srgbClr val="7030A0"/>
                </a:solidFill>
              </a:ln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8952230" y="4856480"/>
            <a:ext cx="16687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cs typeface="+mn-ea"/>
                <a:sym typeface="+mn-lt"/>
              </a:rPr>
              <a:t>（S绳儿课程）</a:t>
            </a:r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cs typeface="+mn-ea"/>
              <a:sym typeface="+mn-lt"/>
            </a:endParaRPr>
          </a:p>
        </p:txBody>
      </p:sp>
      <p:sp>
        <p:nvSpPr>
          <p:cNvPr id="21" name="矩形: 圆角 1"/>
          <p:cNvSpPr/>
          <p:nvPr/>
        </p:nvSpPr>
        <p:spPr>
          <a:xfrm>
            <a:off x="1220470" y="450850"/>
            <a:ext cx="4631055" cy="803275"/>
          </a:xfrm>
          <a:prstGeom prst="roundRect">
            <a:avLst>
              <a:gd name="adj" fmla="val 50000"/>
            </a:avLst>
          </a:prstGeom>
          <a:pattFill prst="pct10">
            <a:fgClr>
              <a:srgbClr val="74C3C6"/>
            </a:fgClr>
            <a:bgClr>
              <a:schemeClr val="bg1"/>
            </a:bgClr>
          </a:pattFill>
          <a:ln w="38100">
            <a:prstDash val="dash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cs typeface="+mn-ea"/>
                <a:sym typeface="+mn-lt"/>
              </a:rPr>
              <a:t>三、园本课程建设历程</a:t>
            </a:r>
            <a:endParaRPr lang="zh-CN" altLang="en-US" sz="32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2" name="图片 1" descr="QQ图片2021043012464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128760" y="17145"/>
            <a:ext cx="1492250" cy="11595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0" y="13970"/>
            <a:ext cx="12219444" cy="685799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63" y="-94294"/>
            <a:ext cx="2061034" cy="2061034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2620645" y="847090"/>
            <a:ext cx="5243195" cy="985520"/>
            <a:chOff x="493681" y="2189747"/>
            <a:chExt cx="6316431" cy="2791327"/>
          </a:xfrm>
        </p:grpSpPr>
        <p:sp>
          <p:nvSpPr>
            <p:cNvPr id="18" name="圆角矩形 17"/>
            <p:cNvSpPr/>
            <p:nvPr/>
          </p:nvSpPr>
          <p:spPr>
            <a:xfrm>
              <a:off x="493681" y="2189747"/>
              <a:ext cx="6316431" cy="2791327"/>
            </a:xfrm>
            <a:prstGeom prst="roundRect">
              <a:avLst/>
            </a:prstGeom>
            <a:solidFill>
              <a:srgbClr val="F5D1D9"/>
            </a:solidFill>
            <a:ln>
              <a:solidFill>
                <a:srgbClr val="F5D1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>
                  <a:ln>
                    <a:solidFill>
                      <a:sysClr val="windowText" lastClr="000000"/>
                    </a:solidFill>
                  </a:ln>
                  <a:solidFill>
                    <a:schemeClr val="tx1"/>
                  </a:solidFill>
                  <a:cs typeface="+mn-ea"/>
                  <a:sym typeface="+mn-lt"/>
                </a:rPr>
                <a:t>（一）课程建设准备阶段</a:t>
              </a:r>
              <a:endParaRPr lang="zh-CN" altLang="en-US" sz="320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19" name="矩形: 圆角 2"/>
            <p:cNvSpPr/>
            <p:nvPr/>
          </p:nvSpPr>
          <p:spPr>
            <a:xfrm>
              <a:off x="571457" y="2389974"/>
              <a:ext cx="6160878" cy="2390873"/>
            </a:xfrm>
            <a:prstGeom prst="roundRect">
              <a:avLst/>
            </a:prstGeom>
            <a:noFill/>
            <a:ln w="38100">
              <a:solidFill>
                <a:srgbClr val="EC9DA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7" name="图片 6" descr="QQ图片2021043012464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35795" y="203835"/>
            <a:ext cx="1492250" cy="1159510"/>
          </a:xfrm>
          <a:prstGeom prst="rect">
            <a:avLst/>
          </a:prstGeom>
        </p:spPr>
      </p:pic>
      <p:sp>
        <p:nvSpPr>
          <p:cNvPr id="5" name="云形 4"/>
          <p:cNvSpPr/>
          <p:nvPr/>
        </p:nvSpPr>
        <p:spPr>
          <a:xfrm rot="1200000">
            <a:off x="1423670" y="4845050"/>
            <a:ext cx="1543050" cy="97409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</a:rPr>
              <a:t>背景分析 </a:t>
            </a:r>
            <a:endParaRPr lang="zh-CN" altLang="en-US" sz="24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ea"/>
            </a:endParaRPr>
          </a:p>
        </p:txBody>
      </p:sp>
      <p:sp>
        <p:nvSpPr>
          <p:cNvPr id="13" name="云形 12"/>
          <p:cNvSpPr/>
          <p:nvPr/>
        </p:nvSpPr>
        <p:spPr>
          <a:xfrm rot="900000">
            <a:off x="7099935" y="4472305"/>
            <a:ext cx="1543050" cy="108331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</a:rPr>
              <a:t>课程观念</a:t>
            </a:r>
            <a:endParaRPr lang="zh-CN" altLang="en-US" sz="24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ea"/>
            </a:endParaRPr>
          </a:p>
        </p:txBody>
      </p:sp>
      <p:sp>
        <p:nvSpPr>
          <p:cNvPr id="14" name="云形 13"/>
          <p:cNvSpPr/>
          <p:nvPr/>
        </p:nvSpPr>
        <p:spPr>
          <a:xfrm>
            <a:off x="4471035" y="2533015"/>
            <a:ext cx="1543050" cy="116459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</a:rPr>
              <a:t>转变观念</a:t>
            </a:r>
            <a:endParaRPr lang="zh-CN" altLang="en-US" sz="24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ea"/>
            </a:endParaRPr>
          </a:p>
        </p:txBody>
      </p:sp>
      <p:sp>
        <p:nvSpPr>
          <p:cNvPr id="15" name="云形 14"/>
          <p:cNvSpPr/>
          <p:nvPr/>
        </p:nvSpPr>
        <p:spPr>
          <a:xfrm>
            <a:off x="9777095" y="2532380"/>
            <a:ext cx="1543050" cy="1165225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</a:rPr>
              <a:t>专家引导</a:t>
            </a:r>
            <a:endParaRPr lang="zh-CN" altLang="en-US" sz="24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ea"/>
            </a:endParaRPr>
          </a:p>
        </p:txBody>
      </p:sp>
      <p:sp>
        <p:nvSpPr>
          <p:cNvPr id="16" name="Freeform 6"/>
          <p:cNvSpPr/>
          <p:nvPr/>
        </p:nvSpPr>
        <p:spPr bwMode="auto">
          <a:xfrm>
            <a:off x="369570" y="2764790"/>
            <a:ext cx="9407525" cy="2709545"/>
          </a:xfrm>
          <a:custGeom>
            <a:avLst/>
            <a:gdLst>
              <a:gd name="T0" fmla="*/ 4415 w 4902"/>
              <a:gd name="T1" fmla="*/ 13 h 1301"/>
              <a:gd name="T2" fmla="*/ 4658 w 4902"/>
              <a:gd name="T3" fmla="*/ 87 h 1301"/>
              <a:gd name="T4" fmla="*/ 4902 w 4902"/>
              <a:gd name="T5" fmla="*/ 238 h 1301"/>
              <a:gd name="T6" fmla="*/ 4734 w 4902"/>
              <a:gd name="T7" fmla="*/ 139 h 1301"/>
              <a:gd name="T8" fmla="*/ 4492 w 4902"/>
              <a:gd name="T9" fmla="*/ 41 h 1301"/>
              <a:gd name="T10" fmla="*/ 4253 w 4902"/>
              <a:gd name="T11" fmla="*/ 11 h 1301"/>
              <a:gd name="T12" fmla="*/ 3954 w 4902"/>
              <a:gd name="T13" fmla="*/ 55 h 1301"/>
              <a:gd name="T14" fmla="*/ 3670 w 4902"/>
              <a:gd name="T15" fmla="*/ 165 h 1301"/>
              <a:gd name="T16" fmla="*/ 3409 w 4902"/>
              <a:gd name="T17" fmla="*/ 321 h 1301"/>
              <a:gd name="T18" fmla="*/ 3177 w 4902"/>
              <a:gd name="T19" fmla="*/ 495 h 1301"/>
              <a:gd name="T20" fmla="*/ 2982 w 4902"/>
              <a:gd name="T21" fmla="*/ 664 h 1301"/>
              <a:gd name="T22" fmla="*/ 2820 w 4902"/>
              <a:gd name="T23" fmla="*/ 812 h 1301"/>
              <a:gd name="T24" fmla="*/ 2635 w 4902"/>
              <a:gd name="T25" fmla="*/ 977 h 1301"/>
              <a:gd name="T26" fmla="*/ 2426 w 4902"/>
              <a:gd name="T27" fmla="*/ 1134 h 1301"/>
              <a:gd name="T28" fmla="*/ 2204 w 4902"/>
              <a:gd name="T29" fmla="*/ 1255 h 1301"/>
              <a:gd name="T30" fmla="*/ 1973 w 4902"/>
              <a:gd name="T31" fmla="*/ 1301 h 1301"/>
              <a:gd name="T32" fmla="*/ 1822 w 4902"/>
              <a:gd name="T33" fmla="*/ 1277 h 1301"/>
              <a:gd name="T34" fmla="*/ 1675 w 4902"/>
              <a:gd name="T35" fmla="*/ 1198 h 1301"/>
              <a:gd name="T36" fmla="*/ 1532 w 4902"/>
              <a:gd name="T37" fmla="*/ 1056 h 1301"/>
              <a:gd name="T38" fmla="*/ 1397 w 4902"/>
              <a:gd name="T39" fmla="*/ 841 h 1301"/>
              <a:gd name="T40" fmla="*/ 1242 w 4902"/>
              <a:gd name="T41" fmla="*/ 586 h 1301"/>
              <a:gd name="T42" fmla="*/ 1083 w 4902"/>
              <a:gd name="T43" fmla="*/ 409 h 1301"/>
              <a:gd name="T44" fmla="*/ 923 w 4902"/>
              <a:gd name="T45" fmla="*/ 301 h 1301"/>
              <a:gd name="T46" fmla="*/ 762 w 4902"/>
              <a:gd name="T47" fmla="*/ 257 h 1301"/>
              <a:gd name="T48" fmla="*/ 559 w 4902"/>
              <a:gd name="T49" fmla="*/ 275 h 1301"/>
              <a:gd name="T50" fmla="*/ 342 w 4902"/>
              <a:gd name="T51" fmla="*/ 379 h 1301"/>
              <a:gd name="T52" fmla="*/ 137 w 4902"/>
              <a:gd name="T53" fmla="*/ 547 h 1301"/>
              <a:gd name="T54" fmla="*/ 0 w 4902"/>
              <a:gd name="T55" fmla="*/ 676 h 1301"/>
              <a:gd name="T56" fmla="*/ 177 w 4902"/>
              <a:gd name="T57" fmla="*/ 492 h 1301"/>
              <a:gd name="T58" fmla="*/ 367 w 4902"/>
              <a:gd name="T59" fmla="*/ 348 h 1301"/>
              <a:gd name="T60" fmla="*/ 569 w 4902"/>
              <a:gd name="T61" fmla="*/ 260 h 1301"/>
              <a:gd name="T62" fmla="*/ 764 w 4902"/>
              <a:gd name="T63" fmla="*/ 245 h 1301"/>
              <a:gd name="T64" fmla="*/ 927 w 4902"/>
              <a:gd name="T65" fmla="*/ 291 h 1301"/>
              <a:gd name="T66" fmla="*/ 1091 w 4902"/>
              <a:gd name="T67" fmla="*/ 400 h 1301"/>
              <a:gd name="T68" fmla="*/ 1251 w 4902"/>
              <a:gd name="T69" fmla="*/ 578 h 1301"/>
              <a:gd name="T70" fmla="*/ 1407 w 4902"/>
              <a:gd name="T71" fmla="*/ 835 h 1301"/>
              <a:gd name="T72" fmla="*/ 1541 w 4902"/>
              <a:gd name="T73" fmla="*/ 1048 h 1301"/>
              <a:gd name="T74" fmla="*/ 1682 w 4902"/>
              <a:gd name="T75" fmla="*/ 1188 h 1301"/>
              <a:gd name="T76" fmla="*/ 1826 w 4902"/>
              <a:gd name="T77" fmla="*/ 1265 h 1301"/>
              <a:gd name="T78" fmla="*/ 1973 w 4902"/>
              <a:gd name="T79" fmla="*/ 1289 h 1301"/>
              <a:gd name="T80" fmla="*/ 2199 w 4902"/>
              <a:gd name="T81" fmla="*/ 1243 h 1301"/>
              <a:gd name="T82" fmla="*/ 2421 w 4902"/>
              <a:gd name="T83" fmla="*/ 1125 h 1301"/>
              <a:gd name="T84" fmla="*/ 2627 w 4902"/>
              <a:gd name="T85" fmla="*/ 968 h 1301"/>
              <a:gd name="T86" fmla="*/ 2811 w 4902"/>
              <a:gd name="T87" fmla="*/ 803 h 1301"/>
              <a:gd name="T88" fmla="*/ 2975 w 4902"/>
              <a:gd name="T89" fmla="*/ 655 h 1301"/>
              <a:gd name="T90" fmla="*/ 3169 w 4902"/>
              <a:gd name="T91" fmla="*/ 486 h 1301"/>
              <a:gd name="T92" fmla="*/ 3403 w 4902"/>
              <a:gd name="T93" fmla="*/ 310 h 1301"/>
              <a:gd name="T94" fmla="*/ 3664 w 4902"/>
              <a:gd name="T95" fmla="*/ 154 h 1301"/>
              <a:gd name="T96" fmla="*/ 3951 w 4902"/>
              <a:gd name="T97" fmla="*/ 43 h 1301"/>
              <a:gd name="T98" fmla="*/ 4253 w 4902"/>
              <a:gd name="T99" fmla="*/ 0 h 1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902" h="1301">
                <a:moveTo>
                  <a:pt x="4253" y="0"/>
                </a:moveTo>
                <a:lnTo>
                  <a:pt x="4333" y="3"/>
                </a:lnTo>
                <a:lnTo>
                  <a:pt x="4415" y="13"/>
                </a:lnTo>
                <a:lnTo>
                  <a:pt x="4495" y="29"/>
                </a:lnTo>
                <a:lnTo>
                  <a:pt x="4577" y="55"/>
                </a:lnTo>
                <a:lnTo>
                  <a:pt x="4658" y="87"/>
                </a:lnTo>
                <a:lnTo>
                  <a:pt x="4740" y="129"/>
                </a:lnTo>
                <a:lnTo>
                  <a:pt x="4822" y="178"/>
                </a:lnTo>
                <a:lnTo>
                  <a:pt x="4902" y="238"/>
                </a:lnTo>
                <a:lnTo>
                  <a:pt x="4895" y="246"/>
                </a:lnTo>
                <a:lnTo>
                  <a:pt x="4814" y="188"/>
                </a:lnTo>
                <a:lnTo>
                  <a:pt x="4734" y="139"/>
                </a:lnTo>
                <a:lnTo>
                  <a:pt x="4654" y="98"/>
                </a:lnTo>
                <a:lnTo>
                  <a:pt x="4572" y="66"/>
                </a:lnTo>
                <a:lnTo>
                  <a:pt x="4492" y="41"/>
                </a:lnTo>
                <a:lnTo>
                  <a:pt x="4412" y="25"/>
                </a:lnTo>
                <a:lnTo>
                  <a:pt x="4333" y="14"/>
                </a:lnTo>
                <a:lnTo>
                  <a:pt x="4253" y="11"/>
                </a:lnTo>
                <a:lnTo>
                  <a:pt x="4152" y="16"/>
                </a:lnTo>
                <a:lnTo>
                  <a:pt x="4052" y="31"/>
                </a:lnTo>
                <a:lnTo>
                  <a:pt x="3954" y="55"/>
                </a:lnTo>
                <a:lnTo>
                  <a:pt x="3857" y="84"/>
                </a:lnTo>
                <a:lnTo>
                  <a:pt x="3762" y="121"/>
                </a:lnTo>
                <a:lnTo>
                  <a:pt x="3670" y="165"/>
                </a:lnTo>
                <a:lnTo>
                  <a:pt x="3580" y="214"/>
                </a:lnTo>
                <a:lnTo>
                  <a:pt x="3493" y="266"/>
                </a:lnTo>
                <a:lnTo>
                  <a:pt x="3409" y="321"/>
                </a:lnTo>
                <a:lnTo>
                  <a:pt x="3328" y="377"/>
                </a:lnTo>
                <a:lnTo>
                  <a:pt x="3251" y="437"/>
                </a:lnTo>
                <a:lnTo>
                  <a:pt x="3177" y="495"/>
                </a:lnTo>
                <a:lnTo>
                  <a:pt x="3109" y="553"/>
                </a:lnTo>
                <a:lnTo>
                  <a:pt x="3043" y="609"/>
                </a:lnTo>
                <a:lnTo>
                  <a:pt x="2982" y="664"/>
                </a:lnTo>
                <a:lnTo>
                  <a:pt x="2926" y="715"/>
                </a:lnTo>
                <a:lnTo>
                  <a:pt x="2875" y="761"/>
                </a:lnTo>
                <a:lnTo>
                  <a:pt x="2820" y="812"/>
                </a:lnTo>
                <a:lnTo>
                  <a:pt x="2761" y="865"/>
                </a:lnTo>
                <a:lnTo>
                  <a:pt x="2700" y="920"/>
                </a:lnTo>
                <a:lnTo>
                  <a:pt x="2635" y="977"/>
                </a:lnTo>
                <a:lnTo>
                  <a:pt x="2568" y="1032"/>
                </a:lnTo>
                <a:lnTo>
                  <a:pt x="2498" y="1085"/>
                </a:lnTo>
                <a:lnTo>
                  <a:pt x="2426" y="1134"/>
                </a:lnTo>
                <a:lnTo>
                  <a:pt x="2354" y="1181"/>
                </a:lnTo>
                <a:lnTo>
                  <a:pt x="2279" y="1221"/>
                </a:lnTo>
                <a:lnTo>
                  <a:pt x="2204" y="1255"/>
                </a:lnTo>
                <a:lnTo>
                  <a:pt x="2128" y="1280"/>
                </a:lnTo>
                <a:lnTo>
                  <a:pt x="2051" y="1297"/>
                </a:lnTo>
                <a:lnTo>
                  <a:pt x="1973" y="1301"/>
                </a:lnTo>
                <a:lnTo>
                  <a:pt x="1923" y="1300"/>
                </a:lnTo>
                <a:lnTo>
                  <a:pt x="1872" y="1291"/>
                </a:lnTo>
                <a:lnTo>
                  <a:pt x="1822" y="1277"/>
                </a:lnTo>
                <a:lnTo>
                  <a:pt x="1773" y="1258"/>
                </a:lnTo>
                <a:lnTo>
                  <a:pt x="1724" y="1231"/>
                </a:lnTo>
                <a:lnTo>
                  <a:pt x="1675" y="1198"/>
                </a:lnTo>
                <a:lnTo>
                  <a:pt x="1626" y="1158"/>
                </a:lnTo>
                <a:lnTo>
                  <a:pt x="1578" y="1111"/>
                </a:lnTo>
                <a:lnTo>
                  <a:pt x="1532" y="1056"/>
                </a:lnTo>
                <a:lnTo>
                  <a:pt x="1486" y="993"/>
                </a:lnTo>
                <a:lnTo>
                  <a:pt x="1441" y="922"/>
                </a:lnTo>
                <a:lnTo>
                  <a:pt x="1397" y="841"/>
                </a:lnTo>
                <a:lnTo>
                  <a:pt x="1346" y="746"/>
                </a:lnTo>
                <a:lnTo>
                  <a:pt x="1294" y="661"/>
                </a:lnTo>
                <a:lnTo>
                  <a:pt x="1242" y="586"/>
                </a:lnTo>
                <a:lnTo>
                  <a:pt x="1189" y="519"/>
                </a:lnTo>
                <a:lnTo>
                  <a:pt x="1137" y="461"/>
                </a:lnTo>
                <a:lnTo>
                  <a:pt x="1083" y="409"/>
                </a:lnTo>
                <a:lnTo>
                  <a:pt x="1030" y="365"/>
                </a:lnTo>
                <a:lnTo>
                  <a:pt x="976" y="331"/>
                </a:lnTo>
                <a:lnTo>
                  <a:pt x="923" y="301"/>
                </a:lnTo>
                <a:lnTo>
                  <a:pt x="869" y="281"/>
                </a:lnTo>
                <a:lnTo>
                  <a:pt x="816" y="266"/>
                </a:lnTo>
                <a:lnTo>
                  <a:pt x="762" y="257"/>
                </a:lnTo>
                <a:lnTo>
                  <a:pt x="709" y="254"/>
                </a:lnTo>
                <a:lnTo>
                  <a:pt x="633" y="260"/>
                </a:lnTo>
                <a:lnTo>
                  <a:pt x="559" y="275"/>
                </a:lnTo>
                <a:lnTo>
                  <a:pt x="486" y="301"/>
                </a:lnTo>
                <a:lnTo>
                  <a:pt x="413" y="336"/>
                </a:lnTo>
                <a:lnTo>
                  <a:pt x="342" y="379"/>
                </a:lnTo>
                <a:lnTo>
                  <a:pt x="272" y="428"/>
                </a:lnTo>
                <a:lnTo>
                  <a:pt x="202" y="484"/>
                </a:lnTo>
                <a:lnTo>
                  <a:pt x="137" y="547"/>
                </a:lnTo>
                <a:lnTo>
                  <a:pt x="71" y="612"/>
                </a:lnTo>
                <a:lnTo>
                  <a:pt x="9" y="684"/>
                </a:lnTo>
                <a:lnTo>
                  <a:pt x="0" y="676"/>
                </a:lnTo>
                <a:lnTo>
                  <a:pt x="56" y="611"/>
                </a:lnTo>
                <a:lnTo>
                  <a:pt x="116" y="550"/>
                </a:lnTo>
                <a:lnTo>
                  <a:pt x="177" y="492"/>
                </a:lnTo>
                <a:lnTo>
                  <a:pt x="239" y="438"/>
                </a:lnTo>
                <a:lnTo>
                  <a:pt x="303" y="391"/>
                </a:lnTo>
                <a:lnTo>
                  <a:pt x="367" y="348"/>
                </a:lnTo>
                <a:lnTo>
                  <a:pt x="434" y="312"/>
                </a:lnTo>
                <a:lnTo>
                  <a:pt x="501" y="282"/>
                </a:lnTo>
                <a:lnTo>
                  <a:pt x="569" y="260"/>
                </a:lnTo>
                <a:lnTo>
                  <a:pt x="639" y="246"/>
                </a:lnTo>
                <a:lnTo>
                  <a:pt x="709" y="242"/>
                </a:lnTo>
                <a:lnTo>
                  <a:pt x="764" y="245"/>
                </a:lnTo>
                <a:lnTo>
                  <a:pt x="819" y="254"/>
                </a:lnTo>
                <a:lnTo>
                  <a:pt x="872" y="269"/>
                </a:lnTo>
                <a:lnTo>
                  <a:pt x="927" y="291"/>
                </a:lnTo>
                <a:lnTo>
                  <a:pt x="982" y="321"/>
                </a:lnTo>
                <a:lnTo>
                  <a:pt x="1037" y="357"/>
                </a:lnTo>
                <a:lnTo>
                  <a:pt x="1091" y="400"/>
                </a:lnTo>
                <a:lnTo>
                  <a:pt x="1146" y="452"/>
                </a:lnTo>
                <a:lnTo>
                  <a:pt x="1199" y="511"/>
                </a:lnTo>
                <a:lnTo>
                  <a:pt x="1251" y="578"/>
                </a:lnTo>
                <a:lnTo>
                  <a:pt x="1305" y="655"/>
                </a:lnTo>
                <a:lnTo>
                  <a:pt x="1357" y="740"/>
                </a:lnTo>
                <a:lnTo>
                  <a:pt x="1407" y="835"/>
                </a:lnTo>
                <a:lnTo>
                  <a:pt x="1452" y="914"/>
                </a:lnTo>
                <a:lnTo>
                  <a:pt x="1496" y="986"/>
                </a:lnTo>
                <a:lnTo>
                  <a:pt x="1541" y="1048"/>
                </a:lnTo>
                <a:lnTo>
                  <a:pt x="1587" y="1103"/>
                </a:lnTo>
                <a:lnTo>
                  <a:pt x="1634" y="1149"/>
                </a:lnTo>
                <a:lnTo>
                  <a:pt x="1682" y="1188"/>
                </a:lnTo>
                <a:lnTo>
                  <a:pt x="1730" y="1221"/>
                </a:lnTo>
                <a:lnTo>
                  <a:pt x="1777" y="1246"/>
                </a:lnTo>
                <a:lnTo>
                  <a:pt x="1826" y="1265"/>
                </a:lnTo>
                <a:lnTo>
                  <a:pt x="1875" y="1279"/>
                </a:lnTo>
                <a:lnTo>
                  <a:pt x="1924" y="1288"/>
                </a:lnTo>
                <a:lnTo>
                  <a:pt x="1973" y="1289"/>
                </a:lnTo>
                <a:lnTo>
                  <a:pt x="2049" y="1285"/>
                </a:lnTo>
                <a:lnTo>
                  <a:pt x="2125" y="1268"/>
                </a:lnTo>
                <a:lnTo>
                  <a:pt x="2199" y="1243"/>
                </a:lnTo>
                <a:lnTo>
                  <a:pt x="2273" y="1210"/>
                </a:lnTo>
                <a:lnTo>
                  <a:pt x="2348" y="1170"/>
                </a:lnTo>
                <a:lnTo>
                  <a:pt x="2421" y="1125"/>
                </a:lnTo>
                <a:lnTo>
                  <a:pt x="2490" y="1075"/>
                </a:lnTo>
                <a:lnTo>
                  <a:pt x="2560" y="1023"/>
                </a:lnTo>
                <a:lnTo>
                  <a:pt x="2627" y="968"/>
                </a:lnTo>
                <a:lnTo>
                  <a:pt x="2691" y="911"/>
                </a:lnTo>
                <a:lnTo>
                  <a:pt x="2753" y="856"/>
                </a:lnTo>
                <a:lnTo>
                  <a:pt x="2811" y="803"/>
                </a:lnTo>
                <a:lnTo>
                  <a:pt x="2868" y="752"/>
                </a:lnTo>
                <a:lnTo>
                  <a:pt x="2918" y="706"/>
                </a:lnTo>
                <a:lnTo>
                  <a:pt x="2975" y="655"/>
                </a:lnTo>
                <a:lnTo>
                  <a:pt x="3034" y="600"/>
                </a:lnTo>
                <a:lnTo>
                  <a:pt x="3100" y="544"/>
                </a:lnTo>
                <a:lnTo>
                  <a:pt x="3169" y="486"/>
                </a:lnTo>
                <a:lnTo>
                  <a:pt x="3244" y="426"/>
                </a:lnTo>
                <a:lnTo>
                  <a:pt x="3321" y="368"/>
                </a:lnTo>
                <a:lnTo>
                  <a:pt x="3403" y="310"/>
                </a:lnTo>
                <a:lnTo>
                  <a:pt x="3486" y="255"/>
                </a:lnTo>
                <a:lnTo>
                  <a:pt x="3574" y="203"/>
                </a:lnTo>
                <a:lnTo>
                  <a:pt x="3664" y="154"/>
                </a:lnTo>
                <a:lnTo>
                  <a:pt x="3758" y="111"/>
                </a:lnTo>
                <a:lnTo>
                  <a:pt x="3853" y="74"/>
                </a:lnTo>
                <a:lnTo>
                  <a:pt x="3951" y="43"/>
                </a:lnTo>
                <a:lnTo>
                  <a:pt x="4049" y="19"/>
                </a:lnTo>
                <a:lnTo>
                  <a:pt x="4150" y="4"/>
                </a:lnTo>
                <a:lnTo>
                  <a:pt x="4253" y="0"/>
                </a:lnTo>
                <a:close/>
              </a:path>
            </a:pathLst>
          </a:custGeom>
          <a:solidFill>
            <a:srgbClr val="F1666E"/>
          </a:solidFill>
          <a:ln w="0">
            <a:noFill/>
            <a:prstDash val="solid"/>
            <a:round/>
          </a:ln>
          <a:effectLst>
            <a:outerShdw algn="tl" rotWithShape="0">
              <a:srgbClr val="FFFFFF"/>
            </a:outerShdw>
          </a:effectLst>
        </p:spPr>
        <p:txBody>
          <a:bodyPr vert="horz" wrap="square" lIns="123718" tIns="61859" rIns="123718" bIns="61859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kern="0" smtClean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20" name="Freeform 14"/>
          <p:cNvSpPr/>
          <p:nvPr/>
        </p:nvSpPr>
        <p:spPr bwMode="auto">
          <a:xfrm rot="13500000">
            <a:off x="3421380" y="3109595"/>
            <a:ext cx="1386205" cy="2020570"/>
          </a:xfrm>
          <a:custGeom>
            <a:avLst/>
            <a:gdLst>
              <a:gd name="T0" fmla="*/ 329 w 486"/>
              <a:gd name="T1" fmla="*/ 0 h 799"/>
              <a:gd name="T2" fmla="*/ 378 w 486"/>
              <a:gd name="T3" fmla="*/ 1 h 799"/>
              <a:gd name="T4" fmla="*/ 430 w 486"/>
              <a:gd name="T5" fmla="*/ 7 h 799"/>
              <a:gd name="T6" fmla="*/ 486 w 486"/>
              <a:gd name="T7" fmla="*/ 19 h 799"/>
              <a:gd name="T8" fmla="*/ 483 w 486"/>
              <a:gd name="T9" fmla="*/ 30 h 799"/>
              <a:gd name="T10" fmla="*/ 428 w 486"/>
              <a:gd name="T11" fmla="*/ 19 h 799"/>
              <a:gd name="T12" fmla="*/ 376 w 486"/>
              <a:gd name="T13" fmla="*/ 13 h 799"/>
              <a:gd name="T14" fmla="*/ 329 w 486"/>
              <a:gd name="T15" fmla="*/ 12 h 799"/>
              <a:gd name="T16" fmla="*/ 278 w 486"/>
              <a:gd name="T17" fmla="*/ 15 h 799"/>
              <a:gd name="T18" fmla="*/ 231 w 486"/>
              <a:gd name="T19" fmla="*/ 22 h 799"/>
              <a:gd name="T20" fmla="*/ 191 w 486"/>
              <a:gd name="T21" fmla="*/ 36 h 799"/>
              <a:gd name="T22" fmla="*/ 153 w 486"/>
              <a:gd name="T23" fmla="*/ 53 h 799"/>
              <a:gd name="T24" fmla="*/ 122 w 486"/>
              <a:gd name="T25" fmla="*/ 74 h 799"/>
              <a:gd name="T26" fmla="*/ 94 w 486"/>
              <a:gd name="T27" fmla="*/ 101 h 799"/>
              <a:gd name="T28" fmla="*/ 72 w 486"/>
              <a:gd name="T29" fmla="*/ 129 h 799"/>
              <a:gd name="T30" fmla="*/ 52 w 486"/>
              <a:gd name="T31" fmla="*/ 162 h 799"/>
              <a:gd name="T32" fmla="*/ 38 w 486"/>
              <a:gd name="T33" fmla="*/ 198 h 799"/>
              <a:gd name="T34" fmla="*/ 27 w 486"/>
              <a:gd name="T35" fmla="*/ 235 h 799"/>
              <a:gd name="T36" fmla="*/ 18 w 486"/>
              <a:gd name="T37" fmla="*/ 275 h 799"/>
              <a:gd name="T38" fmla="*/ 14 w 486"/>
              <a:gd name="T39" fmla="*/ 317 h 799"/>
              <a:gd name="T40" fmla="*/ 12 w 486"/>
              <a:gd name="T41" fmla="*/ 361 h 799"/>
              <a:gd name="T42" fmla="*/ 17 w 486"/>
              <a:gd name="T43" fmla="*/ 434 h 799"/>
              <a:gd name="T44" fmla="*/ 27 w 486"/>
              <a:gd name="T45" fmla="*/ 510 h 799"/>
              <a:gd name="T46" fmla="*/ 45 w 486"/>
              <a:gd name="T47" fmla="*/ 584 h 799"/>
              <a:gd name="T48" fmla="*/ 67 w 486"/>
              <a:gd name="T49" fmla="*/ 657 h 799"/>
              <a:gd name="T50" fmla="*/ 95 w 486"/>
              <a:gd name="T51" fmla="*/ 727 h 799"/>
              <a:gd name="T52" fmla="*/ 127 w 486"/>
              <a:gd name="T53" fmla="*/ 793 h 799"/>
              <a:gd name="T54" fmla="*/ 127 w 486"/>
              <a:gd name="T55" fmla="*/ 793 h 799"/>
              <a:gd name="T56" fmla="*/ 115 w 486"/>
              <a:gd name="T57" fmla="*/ 799 h 799"/>
              <a:gd name="T58" fmla="*/ 84 w 486"/>
              <a:gd name="T59" fmla="*/ 733 h 799"/>
              <a:gd name="T60" fmla="*/ 55 w 486"/>
              <a:gd name="T61" fmla="*/ 662 h 799"/>
              <a:gd name="T62" fmla="*/ 33 w 486"/>
              <a:gd name="T63" fmla="*/ 587 h 799"/>
              <a:gd name="T64" fmla="*/ 15 w 486"/>
              <a:gd name="T65" fmla="*/ 512 h 799"/>
              <a:gd name="T66" fmla="*/ 5 w 486"/>
              <a:gd name="T67" fmla="*/ 436 h 799"/>
              <a:gd name="T68" fmla="*/ 0 w 486"/>
              <a:gd name="T69" fmla="*/ 361 h 799"/>
              <a:gd name="T70" fmla="*/ 2 w 486"/>
              <a:gd name="T71" fmla="*/ 312 h 799"/>
              <a:gd name="T72" fmla="*/ 8 w 486"/>
              <a:gd name="T73" fmla="*/ 266 h 799"/>
              <a:gd name="T74" fmla="*/ 17 w 486"/>
              <a:gd name="T75" fmla="*/ 222 h 799"/>
              <a:gd name="T76" fmla="*/ 32 w 486"/>
              <a:gd name="T77" fmla="*/ 180 h 799"/>
              <a:gd name="T78" fmla="*/ 49 w 486"/>
              <a:gd name="T79" fmla="*/ 143 h 799"/>
              <a:gd name="T80" fmla="*/ 73 w 486"/>
              <a:gd name="T81" fmla="*/ 107 h 799"/>
              <a:gd name="T82" fmla="*/ 97 w 486"/>
              <a:gd name="T83" fmla="*/ 80 h 799"/>
              <a:gd name="T84" fmla="*/ 125 w 486"/>
              <a:gd name="T85" fmla="*/ 56 h 799"/>
              <a:gd name="T86" fmla="*/ 158 w 486"/>
              <a:gd name="T87" fmla="*/ 37 h 799"/>
              <a:gd name="T88" fmla="*/ 194 w 486"/>
              <a:gd name="T89" fmla="*/ 21 h 799"/>
              <a:gd name="T90" fmla="*/ 235 w 486"/>
              <a:gd name="T91" fmla="*/ 9 h 799"/>
              <a:gd name="T92" fmla="*/ 280 w 486"/>
              <a:gd name="T93" fmla="*/ 1 h 799"/>
              <a:gd name="T94" fmla="*/ 329 w 486"/>
              <a:gd name="T95" fmla="*/ 0 h 7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86" h="799">
                <a:moveTo>
                  <a:pt x="329" y="0"/>
                </a:moveTo>
                <a:lnTo>
                  <a:pt x="378" y="1"/>
                </a:lnTo>
                <a:lnTo>
                  <a:pt x="430" y="7"/>
                </a:lnTo>
                <a:lnTo>
                  <a:pt x="486" y="19"/>
                </a:lnTo>
                <a:lnTo>
                  <a:pt x="483" y="30"/>
                </a:lnTo>
                <a:lnTo>
                  <a:pt x="428" y="19"/>
                </a:lnTo>
                <a:lnTo>
                  <a:pt x="376" y="13"/>
                </a:lnTo>
                <a:lnTo>
                  <a:pt x="329" y="12"/>
                </a:lnTo>
                <a:lnTo>
                  <a:pt x="278" y="15"/>
                </a:lnTo>
                <a:lnTo>
                  <a:pt x="231" y="22"/>
                </a:lnTo>
                <a:lnTo>
                  <a:pt x="191" y="36"/>
                </a:lnTo>
                <a:lnTo>
                  <a:pt x="153" y="53"/>
                </a:lnTo>
                <a:lnTo>
                  <a:pt x="122" y="74"/>
                </a:lnTo>
                <a:lnTo>
                  <a:pt x="94" y="101"/>
                </a:lnTo>
                <a:lnTo>
                  <a:pt x="72" y="129"/>
                </a:lnTo>
                <a:lnTo>
                  <a:pt x="52" y="162"/>
                </a:lnTo>
                <a:lnTo>
                  <a:pt x="38" y="198"/>
                </a:lnTo>
                <a:lnTo>
                  <a:pt x="27" y="235"/>
                </a:lnTo>
                <a:lnTo>
                  <a:pt x="18" y="275"/>
                </a:lnTo>
                <a:lnTo>
                  <a:pt x="14" y="317"/>
                </a:lnTo>
                <a:lnTo>
                  <a:pt x="12" y="361"/>
                </a:lnTo>
                <a:lnTo>
                  <a:pt x="17" y="434"/>
                </a:lnTo>
                <a:lnTo>
                  <a:pt x="27" y="510"/>
                </a:lnTo>
                <a:lnTo>
                  <a:pt x="45" y="584"/>
                </a:lnTo>
                <a:lnTo>
                  <a:pt x="67" y="657"/>
                </a:lnTo>
                <a:lnTo>
                  <a:pt x="95" y="727"/>
                </a:lnTo>
                <a:lnTo>
                  <a:pt x="127" y="793"/>
                </a:lnTo>
                <a:lnTo>
                  <a:pt x="127" y="793"/>
                </a:lnTo>
                <a:lnTo>
                  <a:pt x="115" y="799"/>
                </a:lnTo>
                <a:lnTo>
                  <a:pt x="84" y="733"/>
                </a:lnTo>
                <a:lnTo>
                  <a:pt x="55" y="662"/>
                </a:lnTo>
                <a:lnTo>
                  <a:pt x="33" y="587"/>
                </a:lnTo>
                <a:lnTo>
                  <a:pt x="15" y="512"/>
                </a:lnTo>
                <a:lnTo>
                  <a:pt x="5" y="436"/>
                </a:lnTo>
                <a:lnTo>
                  <a:pt x="0" y="361"/>
                </a:lnTo>
                <a:lnTo>
                  <a:pt x="2" y="312"/>
                </a:lnTo>
                <a:lnTo>
                  <a:pt x="8" y="266"/>
                </a:lnTo>
                <a:lnTo>
                  <a:pt x="17" y="222"/>
                </a:lnTo>
                <a:lnTo>
                  <a:pt x="32" y="180"/>
                </a:lnTo>
                <a:lnTo>
                  <a:pt x="49" y="143"/>
                </a:lnTo>
                <a:lnTo>
                  <a:pt x="73" y="107"/>
                </a:lnTo>
                <a:lnTo>
                  <a:pt x="97" y="80"/>
                </a:lnTo>
                <a:lnTo>
                  <a:pt x="125" y="56"/>
                </a:lnTo>
                <a:lnTo>
                  <a:pt x="158" y="37"/>
                </a:lnTo>
                <a:lnTo>
                  <a:pt x="194" y="21"/>
                </a:lnTo>
                <a:lnTo>
                  <a:pt x="235" y="9"/>
                </a:lnTo>
                <a:lnTo>
                  <a:pt x="280" y="1"/>
                </a:lnTo>
                <a:lnTo>
                  <a:pt x="329" y="0"/>
                </a:lnTo>
                <a:close/>
              </a:path>
            </a:pathLst>
          </a:custGeom>
          <a:solidFill>
            <a:srgbClr val="F1666E"/>
          </a:solidFill>
          <a:ln w="0">
            <a:noFill/>
            <a:prstDash val="solid"/>
            <a:round/>
          </a:ln>
          <a:effectLst>
            <a:outerShdw algn="tl" rotWithShape="0">
              <a:srgbClr val="FFFFFF"/>
            </a:outerShdw>
          </a:effectLst>
        </p:spPr>
        <p:txBody>
          <a:bodyPr vert="horz" wrap="square" lIns="123718" tIns="61859" rIns="123718" bIns="61859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kern="0" smtClean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21" name="Freeform 13"/>
          <p:cNvSpPr/>
          <p:nvPr/>
        </p:nvSpPr>
        <p:spPr bwMode="auto">
          <a:xfrm rot="3600000">
            <a:off x="876935" y="3980180"/>
            <a:ext cx="1565275" cy="279400"/>
          </a:xfrm>
          <a:custGeom>
            <a:avLst/>
            <a:gdLst>
              <a:gd name="T0" fmla="*/ 461 w 962"/>
              <a:gd name="T1" fmla="*/ 0 h 183"/>
              <a:gd name="T2" fmla="*/ 531 w 962"/>
              <a:gd name="T3" fmla="*/ 3 h 183"/>
              <a:gd name="T4" fmla="*/ 601 w 962"/>
              <a:gd name="T5" fmla="*/ 12 h 183"/>
              <a:gd name="T6" fmla="*/ 672 w 962"/>
              <a:gd name="T7" fmla="*/ 28 h 183"/>
              <a:gd name="T8" fmla="*/ 745 w 962"/>
              <a:gd name="T9" fmla="*/ 52 h 183"/>
              <a:gd name="T10" fmla="*/ 818 w 962"/>
              <a:gd name="T11" fmla="*/ 83 h 183"/>
              <a:gd name="T12" fmla="*/ 889 w 962"/>
              <a:gd name="T13" fmla="*/ 124 h 183"/>
              <a:gd name="T14" fmla="*/ 962 w 962"/>
              <a:gd name="T15" fmla="*/ 173 h 183"/>
              <a:gd name="T16" fmla="*/ 954 w 962"/>
              <a:gd name="T17" fmla="*/ 183 h 183"/>
              <a:gd name="T18" fmla="*/ 883 w 962"/>
              <a:gd name="T19" fmla="*/ 134 h 183"/>
              <a:gd name="T20" fmla="*/ 812 w 962"/>
              <a:gd name="T21" fmla="*/ 95 h 183"/>
              <a:gd name="T22" fmla="*/ 740 w 962"/>
              <a:gd name="T23" fmla="*/ 64 h 183"/>
              <a:gd name="T24" fmla="*/ 669 w 962"/>
              <a:gd name="T25" fmla="*/ 40 h 183"/>
              <a:gd name="T26" fmla="*/ 599 w 962"/>
              <a:gd name="T27" fmla="*/ 24 h 183"/>
              <a:gd name="T28" fmla="*/ 529 w 962"/>
              <a:gd name="T29" fmla="*/ 15 h 183"/>
              <a:gd name="T30" fmla="*/ 461 w 962"/>
              <a:gd name="T31" fmla="*/ 12 h 183"/>
              <a:gd name="T32" fmla="*/ 387 w 962"/>
              <a:gd name="T33" fmla="*/ 15 h 183"/>
              <a:gd name="T34" fmla="*/ 314 w 962"/>
              <a:gd name="T35" fmla="*/ 25 h 183"/>
              <a:gd name="T36" fmla="*/ 246 w 962"/>
              <a:gd name="T37" fmla="*/ 42 h 183"/>
              <a:gd name="T38" fmla="*/ 180 w 962"/>
              <a:gd name="T39" fmla="*/ 64 h 183"/>
              <a:gd name="T40" fmla="*/ 118 w 962"/>
              <a:gd name="T41" fmla="*/ 91 h 183"/>
              <a:gd name="T42" fmla="*/ 60 w 962"/>
              <a:gd name="T43" fmla="*/ 121 h 183"/>
              <a:gd name="T44" fmla="*/ 8 w 962"/>
              <a:gd name="T45" fmla="*/ 155 h 183"/>
              <a:gd name="T46" fmla="*/ 8 w 962"/>
              <a:gd name="T47" fmla="*/ 155 h 183"/>
              <a:gd name="T48" fmla="*/ 0 w 962"/>
              <a:gd name="T49" fmla="*/ 144 h 183"/>
              <a:gd name="T50" fmla="*/ 54 w 962"/>
              <a:gd name="T51" fmla="*/ 110 h 183"/>
              <a:gd name="T52" fmla="*/ 112 w 962"/>
              <a:gd name="T53" fmla="*/ 79 h 183"/>
              <a:gd name="T54" fmla="*/ 176 w 962"/>
              <a:gd name="T55" fmla="*/ 52 h 183"/>
              <a:gd name="T56" fmla="*/ 243 w 962"/>
              <a:gd name="T57" fmla="*/ 30 h 183"/>
              <a:gd name="T58" fmla="*/ 312 w 962"/>
              <a:gd name="T59" fmla="*/ 14 h 183"/>
              <a:gd name="T60" fmla="*/ 385 w 962"/>
              <a:gd name="T61" fmla="*/ 3 h 183"/>
              <a:gd name="T62" fmla="*/ 461 w 962"/>
              <a:gd name="T63" fmla="*/ 0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62" h="183">
                <a:moveTo>
                  <a:pt x="461" y="0"/>
                </a:moveTo>
                <a:lnTo>
                  <a:pt x="531" y="3"/>
                </a:lnTo>
                <a:lnTo>
                  <a:pt x="601" y="12"/>
                </a:lnTo>
                <a:lnTo>
                  <a:pt x="672" y="28"/>
                </a:lnTo>
                <a:lnTo>
                  <a:pt x="745" y="52"/>
                </a:lnTo>
                <a:lnTo>
                  <a:pt x="818" y="83"/>
                </a:lnTo>
                <a:lnTo>
                  <a:pt x="889" y="124"/>
                </a:lnTo>
                <a:lnTo>
                  <a:pt x="962" y="173"/>
                </a:lnTo>
                <a:lnTo>
                  <a:pt x="954" y="183"/>
                </a:lnTo>
                <a:lnTo>
                  <a:pt x="883" y="134"/>
                </a:lnTo>
                <a:lnTo>
                  <a:pt x="812" y="95"/>
                </a:lnTo>
                <a:lnTo>
                  <a:pt x="740" y="64"/>
                </a:lnTo>
                <a:lnTo>
                  <a:pt x="669" y="40"/>
                </a:lnTo>
                <a:lnTo>
                  <a:pt x="599" y="24"/>
                </a:lnTo>
                <a:lnTo>
                  <a:pt x="529" y="15"/>
                </a:lnTo>
                <a:lnTo>
                  <a:pt x="461" y="12"/>
                </a:lnTo>
                <a:lnTo>
                  <a:pt x="387" y="15"/>
                </a:lnTo>
                <a:lnTo>
                  <a:pt x="314" y="25"/>
                </a:lnTo>
                <a:lnTo>
                  <a:pt x="246" y="42"/>
                </a:lnTo>
                <a:lnTo>
                  <a:pt x="180" y="64"/>
                </a:lnTo>
                <a:lnTo>
                  <a:pt x="118" y="91"/>
                </a:lnTo>
                <a:lnTo>
                  <a:pt x="60" y="121"/>
                </a:lnTo>
                <a:lnTo>
                  <a:pt x="8" y="155"/>
                </a:lnTo>
                <a:lnTo>
                  <a:pt x="8" y="155"/>
                </a:lnTo>
                <a:lnTo>
                  <a:pt x="0" y="144"/>
                </a:lnTo>
                <a:lnTo>
                  <a:pt x="54" y="110"/>
                </a:lnTo>
                <a:lnTo>
                  <a:pt x="112" y="79"/>
                </a:lnTo>
                <a:lnTo>
                  <a:pt x="176" y="52"/>
                </a:lnTo>
                <a:lnTo>
                  <a:pt x="243" y="30"/>
                </a:lnTo>
                <a:lnTo>
                  <a:pt x="312" y="14"/>
                </a:lnTo>
                <a:lnTo>
                  <a:pt x="385" y="3"/>
                </a:lnTo>
                <a:lnTo>
                  <a:pt x="461" y="0"/>
                </a:lnTo>
                <a:close/>
              </a:path>
            </a:pathLst>
          </a:custGeom>
          <a:solidFill>
            <a:srgbClr val="F1666E"/>
          </a:solidFill>
          <a:ln w="0">
            <a:noFill/>
            <a:prstDash val="solid"/>
            <a:round/>
          </a:ln>
          <a:effectLst>
            <a:outerShdw algn="tl" rotWithShape="0">
              <a:srgbClr val="FFFFFF"/>
            </a:outerShdw>
          </a:effectLst>
        </p:spPr>
        <p:txBody>
          <a:bodyPr vert="horz" wrap="square" lIns="123718" tIns="61859" rIns="123718" bIns="61859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kern="0" smtClean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23" name="Freeform 13"/>
          <p:cNvSpPr/>
          <p:nvPr/>
        </p:nvSpPr>
        <p:spPr bwMode="auto">
          <a:xfrm>
            <a:off x="5454264" y="4397952"/>
            <a:ext cx="1660600" cy="422607"/>
          </a:xfrm>
          <a:custGeom>
            <a:avLst/>
            <a:gdLst>
              <a:gd name="T0" fmla="*/ 461 w 962"/>
              <a:gd name="T1" fmla="*/ 0 h 183"/>
              <a:gd name="T2" fmla="*/ 531 w 962"/>
              <a:gd name="T3" fmla="*/ 3 h 183"/>
              <a:gd name="T4" fmla="*/ 601 w 962"/>
              <a:gd name="T5" fmla="*/ 12 h 183"/>
              <a:gd name="T6" fmla="*/ 672 w 962"/>
              <a:gd name="T7" fmla="*/ 28 h 183"/>
              <a:gd name="T8" fmla="*/ 745 w 962"/>
              <a:gd name="T9" fmla="*/ 52 h 183"/>
              <a:gd name="T10" fmla="*/ 818 w 962"/>
              <a:gd name="T11" fmla="*/ 83 h 183"/>
              <a:gd name="T12" fmla="*/ 889 w 962"/>
              <a:gd name="T13" fmla="*/ 124 h 183"/>
              <a:gd name="T14" fmla="*/ 962 w 962"/>
              <a:gd name="T15" fmla="*/ 173 h 183"/>
              <a:gd name="T16" fmla="*/ 954 w 962"/>
              <a:gd name="T17" fmla="*/ 183 h 183"/>
              <a:gd name="T18" fmla="*/ 883 w 962"/>
              <a:gd name="T19" fmla="*/ 134 h 183"/>
              <a:gd name="T20" fmla="*/ 812 w 962"/>
              <a:gd name="T21" fmla="*/ 95 h 183"/>
              <a:gd name="T22" fmla="*/ 740 w 962"/>
              <a:gd name="T23" fmla="*/ 64 h 183"/>
              <a:gd name="T24" fmla="*/ 669 w 962"/>
              <a:gd name="T25" fmla="*/ 40 h 183"/>
              <a:gd name="T26" fmla="*/ 599 w 962"/>
              <a:gd name="T27" fmla="*/ 24 h 183"/>
              <a:gd name="T28" fmla="*/ 529 w 962"/>
              <a:gd name="T29" fmla="*/ 15 h 183"/>
              <a:gd name="T30" fmla="*/ 461 w 962"/>
              <a:gd name="T31" fmla="*/ 12 h 183"/>
              <a:gd name="T32" fmla="*/ 387 w 962"/>
              <a:gd name="T33" fmla="*/ 15 h 183"/>
              <a:gd name="T34" fmla="*/ 314 w 962"/>
              <a:gd name="T35" fmla="*/ 25 h 183"/>
              <a:gd name="T36" fmla="*/ 246 w 962"/>
              <a:gd name="T37" fmla="*/ 42 h 183"/>
              <a:gd name="T38" fmla="*/ 180 w 962"/>
              <a:gd name="T39" fmla="*/ 64 h 183"/>
              <a:gd name="T40" fmla="*/ 118 w 962"/>
              <a:gd name="T41" fmla="*/ 91 h 183"/>
              <a:gd name="T42" fmla="*/ 60 w 962"/>
              <a:gd name="T43" fmla="*/ 121 h 183"/>
              <a:gd name="T44" fmla="*/ 8 w 962"/>
              <a:gd name="T45" fmla="*/ 155 h 183"/>
              <a:gd name="T46" fmla="*/ 8 w 962"/>
              <a:gd name="T47" fmla="*/ 155 h 183"/>
              <a:gd name="T48" fmla="*/ 0 w 962"/>
              <a:gd name="T49" fmla="*/ 144 h 183"/>
              <a:gd name="T50" fmla="*/ 54 w 962"/>
              <a:gd name="T51" fmla="*/ 110 h 183"/>
              <a:gd name="T52" fmla="*/ 112 w 962"/>
              <a:gd name="T53" fmla="*/ 79 h 183"/>
              <a:gd name="T54" fmla="*/ 176 w 962"/>
              <a:gd name="T55" fmla="*/ 52 h 183"/>
              <a:gd name="T56" fmla="*/ 243 w 962"/>
              <a:gd name="T57" fmla="*/ 30 h 183"/>
              <a:gd name="T58" fmla="*/ 312 w 962"/>
              <a:gd name="T59" fmla="*/ 14 h 183"/>
              <a:gd name="T60" fmla="*/ 385 w 962"/>
              <a:gd name="T61" fmla="*/ 3 h 183"/>
              <a:gd name="T62" fmla="*/ 461 w 962"/>
              <a:gd name="T63" fmla="*/ 0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62" h="183">
                <a:moveTo>
                  <a:pt x="461" y="0"/>
                </a:moveTo>
                <a:lnTo>
                  <a:pt x="531" y="3"/>
                </a:lnTo>
                <a:lnTo>
                  <a:pt x="601" y="12"/>
                </a:lnTo>
                <a:lnTo>
                  <a:pt x="672" y="28"/>
                </a:lnTo>
                <a:lnTo>
                  <a:pt x="745" y="52"/>
                </a:lnTo>
                <a:lnTo>
                  <a:pt x="818" y="83"/>
                </a:lnTo>
                <a:lnTo>
                  <a:pt x="889" y="124"/>
                </a:lnTo>
                <a:lnTo>
                  <a:pt x="962" y="173"/>
                </a:lnTo>
                <a:lnTo>
                  <a:pt x="954" y="183"/>
                </a:lnTo>
                <a:lnTo>
                  <a:pt x="883" y="134"/>
                </a:lnTo>
                <a:lnTo>
                  <a:pt x="812" y="95"/>
                </a:lnTo>
                <a:lnTo>
                  <a:pt x="740" y="64"/>
                </a:lnTo>
                <a:lnTo>
                  <a:pt x="669" y="40"/>
                </a:lnTo>
                <a:lnTo>
                  <a:pt x="599" y="24"/>
                </a:lnTo>
                <a:lnTo>
                  <a:pt x="529" y="15"/>
                </a:lnTo>
                <a:lnTo>
                  <a:pt x="461" y="12"/>
                </a:lnTo>
                <a:lnTo>
                  <a:pt x="387" y="15"/>
                </a:lnTo>
                <a:lnTo>
                  <a:pt x="314" y="25"/>
                </a:lnTo>
                <a:lnTo>
                  <a:pt x="246" y="42"/>
                </a:lnTo>
                <a:lnTo>
                  <a:pt x="180" y="64"/>
                </a:lnTo>
                <a:lnTo>
                  <a:pt x="118" y="91"/>
                </a:lnTo>
                <a:lnTo>
                  <a:pt x="60" y="121"/>
                </a:lnTo>
                <a:lnTo>
                  <a:pt x="8" y="155"/>
                </a:lnTo>
                <a:lnTo>
                  <a:pt x="8" y="155"/>
                </a:lnTo>
                <a:lnTo>
                  <a:pt x="0" y="144"/>
                </a:lnTo>
                <a:lnTo>
                  <a:pt x="54" y="110"/>
                </a:lnTo>
                <a:lnTo>
                  <a:pt x="112" y="79"/>
                </a:lnTo>
                <a:lnTo>
                  <a:pt x="176" y="52"/>
                </a:lnTo>
                <a:lnTo>
                  <a:pt x="243" y="30"/>
                </a:lnTo>
                <a:lnTo>
                  <a:pt x="312" y="14"/>
                </a:lnTo>
                <a:lnTo>
                  <a:pt x="385" y="3"/>
                </a:lnTo>
                <a:lnTo>
                  <a:pt x="461" y="0"/>
                </a:lnTo>
                <a:close/>
              </a:path>
            </a:pathLst>
          </a:custGeom>
          <a:solidFill>
            <a:srgbClr val="F1666E"/>
          </a:solidFill>
          <a:ln w="0">
            <a:noFill/>
            <a:prstDash val="solid"/>
            <a:round/>
          </a:ln>
          <a:effectLst>
            <a:outerShdw algn="tl" rotWithShape="0">
              <a:srgbClr val="FFFFFF"/>
            </a:outerShdw>
          </a:effectLst>
        </p:spPr>
        <p:txBody>
          <a:bodyPr vert="horz" wrap="square" lIns="123718" tIns="61859" rIns="123718" bIns="61859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kern="0" smtClean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82822">
            <a:off x="895350" y="524510"/>
            <a:ext cx="1583055" cy="1831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-27305" y="0"/>
            <a:ext cx="12219444" cy="6857999"/>
          </a:xfrm>
          <a:prstGeom prst="rect">
            <a:avLst/>
          </a:prstGeom>
        </p:spPr>
      </p:pic>
      <p:pic>
        <p:nvPicPr>
          <p:cNvPr id="5" name="图片 4" descr="C:\Users\ASUS\Desktop\01imgmini.eastday.jpeg01imgmini.eastday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376998" y="5273991"/>
            <a:ext cx="1555750" cy="15474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84605" y="101600"/>
            <a:ext cx="796925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n>
                  <a:solidFill>
                    <a:sysClr val="windowText" lastClr="000000"/>
                  </a:solidFill>
                </a:ln>
                <a:cs typeface="+mn-ea"/>
                <a:sym typeface="+mn-lt"/>
              </a:rPr>
              <a:t>1.</a:t>
            </a:r>
            <a:r>
              <a:rPr sz="3200" dirty="0">
                <a:ln>
                  <a:solidFill>
                    <a:sysClr val="windowText" lastClr="000000"/>
                  </a:solidFill>
                </a:ln>
                <a:cs typeface="+mn-ea"/>
                <a:sym typeface="+mn-lt"/>
              </a:rPr>
              <a:t>背景分析是园本课程建设的基础</a:t>
            </a:r>
            <a:endParaRPr lang="zh-CN" altLang="en-US" sz="3200" dirty="0">
              <a:ln>
                <a:solidFill>
                  <a:sysClr val="windowText" lastClr="000000"/>
                </a:solidFill>
              </a:ln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zh-CN" altLang="en-US" sz="3200" dirty="0">
              <a:ln>
                <a:solidFill>
                  <a:sysClr val="windowText" lastClr="000000"/>
                </a:solidFill>
              </a:ln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67535" y="916940"/>
            <a:ext cx="4013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认识上的困惑</a:t>
            </a:r>
            <a:endParaRPr lang="zh-CN" altLang="en-US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867535" y="2525395"/>
            <a:ext cx="4013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师资上的瓶颈</a:t>
            </a:r>
            <a:endParaRPr lang="zh-CN" altLang="en-US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69770" y="4466590"/>
            <a:ext cx="3430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操作上的硬伤</a:t>
            </a:r>
            <a:endParaRPr lang="zh-CN" altLang="en-US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1212850" y="294640"/>
            <a:ext cx="6824980" cy="621665"/>
          </a:xfrm>
          <a:prstGeom prst="roundRect">
            <a:avLst/>
          </a:prstGeom>
          <a:noFill/>
          <a:ln w="38100">
            <a:solidFill>
              <a:srgbClr val="74C3C6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2850" y="1166495"/>
            <a:ext cx="598170" cy="50355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72845" y="4671060"/>
            <a:ext cx="591820" cy="45402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2215" y="2707005"/>
            <a:ext cx="513080" cy="4635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55" y="5273675"/>
            <a:ext cx="2190750" cy="1464310"/>
          </a:xfrm>
          <a:prstGeom prst="rect">
            <a:avLst/>
          </a:prstGeom>
        </p:spPr>
      </p:pic>
      <p:pic>
        <p:nvPicPr>
          <p:cNvPr id="2" name="图片 1" descr="QQ图片2021043012464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338945" y="223520"/>
            <a:ext cx="1631315" cy="12674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21460" y="1561465"/>
            <a:ext cx="91217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     </a:t>
            </a:r>
            <a:r>
              <a:rPr lang="zh-CN" altLang="en-US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我园办园时间短，师资力量薄弱，教师个体差异明显。</a:t>
            </a:r>
            <a:endParaRPr lang="zh-CN" altLang="en-US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     </a:t>
            </a:r>
            <a:r>
              <a:rPr lang="zh-CN" altLang="en-US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困惑：只要教好、看好孩子就行了。进行园本课程建设没兴趣，没精力，没意义。</a:t>
            </a:r>
            <a:endParaRPr lang="zh-CN" altLang="en-US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583690" y="3128645"/>
            <a:ext cx="9349105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     </a:t>
            </a:r>
            <a:r>
              <a:rPr lang="zh-CN" altLang="en-US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我园在编教师23人，临聘教职工19人，90后占了一半。</a:t>
            </a:r>
            <a:endParaRPr lang="zh-CN" altLang="en-US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     </a:t>
            </a:r>
            <a:r>
              <a:rPr lang="zh-CN" altLang="en-US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问题：有经验的老师老了，想法有些跟不上时代的步伐；而紧跟时代步伐的却年轻，缺少理论联系实际的能力；起着中间骨干力量的中年教师太少，专家型教师欠缺。</a:t>
            </a:r>
            <a:endParaRPr lang="zh-CN" altLang="en-US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211070" y="5022850"/>
            <a:ext cx="8463915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     </a:t>
            </a:r>
            <a:r>
              <a:rPr lang="zh-CN" altLang="en-US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我园是农村幼儿园，80%以上</a:t>
            </a:r>
            <a:r>
              <a:rPr lang="zh-CN" altLang="en-US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孩子</a:t>
            </a:r>
            <a:r>
              <a:rPr lang="zh-CN" altLang="en-US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是留守儿童，老辈或亲戚管。</a:t>
            </a:r>
            <a:endParaRPr lang="zh-CN" altLang="en-US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 </a:t>
            </a:r>
            <a:r>
              <a:rPr lang="en-US" altLang="zh-C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    </a:t>
            </a:r>
            <a:r>
              <a:rPr lang="zh-CN" altLang="en-US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宋体" panose="02010600030101010101" pitchFamily="2" charset="-122"/>
                <a:cs typeface="+mn-ea"/>
                <a:sym typeface="+mn-lt"/>
              </a:rPr>
              <a:t>问题：老</a:t>
            </a:r>
            <a:r>
              <a:rPr lang="zh-CN" altLang="en-US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辈管，很多不识字，思想意识老化，认为这是玩儿，不是正事儿。这就造成园本课程建设中需要家长配合时太难了。</a:t>
            </a:r>
            <a:endParaRPr lang="zh-CN" altLang="en-US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7597,&quot;width&quot;:6104}"/>
</p:tagLst>
</file>

<file path=ppt/tags/tag2.xml><?xml version="1.0" encoding="utf-8"?>
<p:tagLst xmlns:p="http://schemas.openxmlformats.org/presentationml/2006/main">
  <p:tag name="KSO_WM_UNIT_PLACING_PICTURE_USER_VIEWPORT" val="{&quot;height&quot;:7597,&quot;width&quot;:6104}"/>
</p:tagLst>
</file>

<file path=ppt/tags/tag3.xml><?xml version="1.0" encoding="utf-8"?>
<p:tagLst xmlns:p="http://schemas.openxmlformats.org/presentationml/2006/main">
  <p:tag name="KSO_WM_UNIT_PLACING_PICTURE_USER_VIEWPORT" val="{&quot;height&quot;:7597,&quot;width&quot;:6104}"/>
</p:tagLst>
</file>

<file path=ppt/tags/tag4.xml><?xml version="1.0" encoding="utf-8"?>
<p:tagLst xmlns:p="http://schemas.openxmlformats.org/presentationml/2006/main">
  <p:tag name="KSO_WM_UNIT_PLACING_PICTURE_USER_VIEWPORT" val="{&quot;height&quot;:7597,&quot;width&quot;:6104}"/>
</p:tagLst>
</file>

<file path=ppt/tags/tag5.xml><?xml version="1.0" encoding="utf-8"?>
<p:tagLst xmlns:p="http://schemas.openxmlformats.org/presentationml/2006/main">
  <p:tag name="KSO_WM_UNIT_PLACING_PICTURE_USER_VIEWPORT" val="{&quot;height&quot;:7597,&quot;width&quot;:6104}"/>
</p:tagLst>
</file>

<file path=ppt/tags/tag6.xml><?xml version="1.0" encoding="utf-8"?>
<p:tagLst xmlns:p="http://schemas.openxmlformats.org/presentationml/2006/main">
  <p:tag name="KSO_WM_UNIT_PLACING_PICTURE_USER_VIEWPORT" val="{&quot;height&quot;:7597,&quot;width&quot;:6104}"/>
</p:tagLst>
</file>

<file path=ppt/tags/tag7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7160*3526*780*78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8.xml><?xml version="1.0" encoding="utf-8"?>
<p:tagLst xmlns:p="http://schemas.openxmlformats.org/presentationml/2006/main">
  <p:tag name="KSO_WM_UNIT_PLACING_PICTURE_USER_VIEWPORT" val="{&quot;height&quot;:3224,&quot;width&quot;:2892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汉仪小麦体简"/>
        <a:ea typeface="汉仪小麦体简"/>
        <a:cs typeface=""/>
      </a:majorFont>
      <a:minorFont>
        <a:latin typeface="汉仪小麦体简"/>
        <a:ea typeface="汉仪小麦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2439</Words>
  <Application>WPS 演示</Application>
  <PresentationFormat>自定义</PresentationFormat>
  <Paragraphs>263</Paragraphs>
  <Slides>39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57" baseType="lpstr">
      <vt:lpstr>Arial</vt:lpstr>
      <vt:lpstr>宋体</vt:lpstr>
      <vt:lpstr>Wingdings</vt:lpstr>
      <vt:lpstr>方正小标宋简体</vt:lpstr>
      <vt:lpstr>Arial Unicode MS</vt:lpstr>
      <vt:lpstr>汉仪小麦体简</vt:lpstr>
      <vt:lpstr>Calibri</vt:lpstr>
      <vt:lpstr>微软雅黑</vt:lpstr>
      <vt:lpstr>Gill Sans</vt:lpstr>
      <vt:lpstr>方正清刻本悦宋简体</vt:lpstr>
      <vt:lpstr>Lato Light</vt:lpstr>
      <vt:lpstr>Bebas Neue</vt:lpstr>
      <vt:lpstr>微软雅黑 Light</vt:lpstr>
      <vt:lpstr>幼圆</vt:lpstr>
      <vt:lpstr>Gill Sans MT</vt:lpstr>
      <vt:lpstr>Segoe Print</vt:lpstr>
      <vt:lpstr>黑体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Administrator</cp:lastModifiedBy>
  <cp:revision>173</cp:revision>
  <dcterms:created xsi:type="dcterms:W3CDTF">2017-06-26T03:23:00Z</dcterms:created>
  <dcterms:modified xsi:type="dcterms:W3CDTF">2022-03-29T09:33:05Z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2052-11.1.0.11365</vt:lpwstr>
  </property>
  <property fmtid="{D5CDD505-2E9C-101B-9397-08002B2CF9AE}" pid="3" name="KSORubyTemplateID">
    <vt:lpwstr>13</vt:lpwstr>
  </property>
  <property fmtid="{D5CDD505-2E9C-101B-9397-08002B2CF9AE}" pid="4" name="ICV">
    <vt:lpwstr>8AEDC0D4E71741F9BAF11A4E07EAEA22</vt:lpwstr>
  </property>
</Properties>
</file>