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32"/>
  </p:handoutMasterIdLst>
  <p:sldIdLst>
    <p:sldId id="288" r:id="rId3"/>
    <p:sldId id="260" r:id="rId4"/>
    <p:sldId id="261" r:id="rId5"/>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9" r:id="rId20"/>
    <p:sldId id="276" r:id="rId21"/>
    <p:sldId id="290"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A"/>
    <a:srgbClr val="5A6E8C"/>
    <a:srgbClr val="333F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autoAdjust="0"/>
  </p:normalViewPr>
  <p:slideViewPr>
    <p:cSldViewPr snapToGrid="0">
      <p:cViewPr varScale="1">
        <p:scale>
          <a:sx n="90" d="100"/>
          <a:sy n="90" d="100"/>
        </p:scale>
        <p:origin x="84" y="348"/>
      </p:cViewPr>
      <p:guideLst>
        <p:guide orient="horz" pos="21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buFontTx/>
              <a:buNone/>
              <a:defRPr sz="1200" noProof="1"/>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buFontTx/>
              <a:buNone/>
              <a:defRPr sz="1200" noProof="1"/>
            </a:lvl1pPr>
          </a:lstStyle>
          <a:p>
            <a:pPr>
              <a:defRPr/>
            </a:pPr>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buFontTx/>
              <a:buNone/>
              <a:defRPr sz="1200" noProof="1"/>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buFontTx/>
              <a:buNone/>
              <a:defRPr sz="1200" noProof="1" smtClean="0"/>
            </a:lvl1pPr>
          </a:lstStyle>
          <a:p>
            <a:pPr>
              <a:defRPr/>
            </a:pPr>
            <a:fld id="{D0BA4635-1B09-4D07-9EB6-EA7B1F8B334F}"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buFontTx/>
              <a:buNone/>
              <a:defRPr sz="1200" noProof="1">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buFontTx/>
              <a:buNone/>
              <a:defRPr sz="1200" noProof="1">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5124" name="幻灯片图像占位符 3"/>
          <p:cNvSpPr>
            <a:spLocks noGrp="1" noRot="1" noChangeAspect="1" noChangeArrowheads="1"/>
          </p:cNvSpPr>
          <p:nvPr>
            <p:ph type="sldImg" idx="4294967295"/>
          </p:nvPr>
        </p:nvSpPr>
        <p:spPr bwMode="auto">
          <a:xfrm>
            <a:off x="685800" y="1143000"/>
            <a:ext cx="5486400" cy="3086100"/>
          </a:xfrm>
          <a:prstGeom prst="rect">
            <a:avLst/>
          </a:prstGeom>
          <a:noFill/>
          <a:ln w="12700">
            <a:solidFill>
              <a:srgbClr val="000000"/>
            </a:solidFill>
            <a:round/>
          </a:ln>
          <a:extLst>
            <a:ext uri="{909E8E84-426E-40DD-AFC4-6F175D3DCCD1}">
              <a14:hiddenFill xmlns:a14="http://schemas.microsoft.com/office/drawing/2010/main">
                <a:solidFill>
                  <a:srgbClr val="FFFFFF"/>
                </a:solidFill>
              </a14:hiddenFill>
            </a:ext>
          </a:extLst>
        </p:spPr>
      </p:sp>
      <p:sp>
        <p:nvSpPr>
          <p:cNvPr id="3077" name="备注占位符 4"/>
          <p:cNvSpPr>
            <a:spLocks noGrp="1" noChangeArrowheads="1"/>
          </p:cNvSpPr>
          <p:nvPr>
            <p:ph type="body" sz="quarter" idx="9"/>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buFontTx/>
              <a:buNone/>
              <a:defRPr sz="1200" noProof="1">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buFontTx/>
              <a:buNone/>
              <a:defRPr sz="1200" noProof="1">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fld id="{158BEFCD-674C-4537-8A3F-FB678F7F427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仿宋" panose="02010609060101010101" pitchFamily="49" charset="-122"/>
        <a:ea typeface="仿宋" panose="02010609060101010101" pitchFamily="49" charset="-122"/>
        <a:cs typeface="仿宋" panose="02010609060101010101" pitchFamily="49" charset="-122"/>
      </a:defRPr>
    </a:lvl1pPr>
    <a:lvl2pPr marL="457200" algn="l" rtl="0" fontAlgn="base">
      <a:spcBef>
        <a:spcPct val="0"/>
      </a:spcBef>
      <a:spcAft>
        <a:spcPct val="0"/>
      </a:spcAft>
      <a:defRPr sz="1200" kern="1200">
        <a:solidFill>
          <a:schemeClr val="tx1"/>
        </a:solidFill>
        <a:latin typeface="仿宋" panose="02010609060101010101" pitchFamily="49" charset="-122"/>
        <a:ea typeface="仿宋" panose="02010609060101010101" pitchFamily="49" charset="-122"/>
        <a:cs typeface="仿宋" panose="02010609060101010101" pitchFamily="49" charset="-122"/>
      </a:defRPr>
    </a:lvl2pPr>
    <a:lvl3pPr marL="914400" algn="l" rtl="0" fontAlgn="base">
      <a:spcBef>
        <a:spcPct val="0"/>
      </a:spcBef>
      <a:spcAft>
        <a:spcPct val="0"/>
      </a:spcAft>
      <a:defRPr sz="1200" kern="1200">
        <a:solidFill>
          <a:schemeClr val="tx1"/>
        </a:solidFill>
        <a:latin typeface="仿宋" panose="02010609060101010101" pitchFamily="49" charset="-122"/>
        <a:ea typeface="仿宋" panose="02010609060101010101" pitchFamily="49" charset="-122"/>
        <a:cs typeface="仿宋" panose="02010609060101010101" pitchFamily="49" charset="-122"/>
      </a:defRPr>
    </a:lvl3pPr>
    <a:lvl4pPr marL="1371600" algn="l" rtl="0" fontAlgn="base">
      <a:spcBef>
        <a:spcPct val="0"/>
      </a:spcBef>
      <a:spcAft>
        <a:spcPct val="0"/>
      </a:spcAft>
      <a:defRPr sz="1200" kern="1200">
        <a:solidFill>
          <a:schemeClr val="tx1"/>
        </a:solidFill>
        <a:latin typeface="仿宋" panose="02010609060101010101" pitchFamily="49" charset="-122"/>
        <a:ea typeface="仿宋" panose="02010609060101010101" pitchFamily="49" charset="-122"/>
        <a:cs typeface="仿宋" panose="02010609060101010101" pitchFamily="49" charset="-122"/>
      </a:defRPr>
    </a:lvl4pPr>
    <a:lvl5pPr marL="1828800" algn="l" rtl="0" fontAlgn="base">
      <a:spcBef>
        <a:spcPct val="0"/>
      </a:spcBef>
      <a:spcAft>
        <a:spcPct val="0"/>
      </a:spcAft>
      <a:defRPr sz="1200" kern="1200">
        <a:solidFill>
          <a:schemeClr val="tx1"/>
        </a:solidFill>
        <a:latin typeface="仿宋" panose="02010609060101010101" pitchFamily="49" charset="-122"/>
        <a:ea typeface="仿宋" panose="02010609060101010101" pitchFamily="49" charset="-122"/>
        <a:cs typeface="仿宋" panose="02010609060101010101" pitchFamily="49"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4294967295"/>
          </p:nvPr>
        </p:nvSpPr>
        <p:spPr/>
      </p:sp>
      <p:sp>
        <p:nvSpPr>
          <p:cNvPr id="3" name="文本占位符 2"/>
          <p:cNvSpPr/>
          <p:nvPr>
            <p:ph type="body" idx="9"/>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cxnSp>
        <p:nvCxnSpPr>
          <p:cNvPr id="5" name="直接连接符 6"/>
          <p:cNvCxnSpPr/>
          <p:nvPr>
            <p:custDataLst>
              <p:tags r:id="rId2"/>
            </p:custDataLst>
          </p:nvPr>
        </p:nvCxnSpPr>
        <p:spPr>
          <a:xfrm>
            <a:off x="1912938" y="4314825"/>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3"/>
            </p:custDataLst>
          </p:nvPr>
        </p:nvCxnSpPr>
        <p:spPr>
          <a:xfrm>
            <a:off x="2032000" y="4314825"/>
            <a:ext cx="2214563"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hasCustomPrompt="1"/>
            <p:custDataLst>
              <p:tags r:id="rId4"/>
            </p:custDataLst>
          </p:nvPr>
        </p:nvSpPr>
        <p:spPr>
          <a:xfrm>
            <a:off x="1036938" y="3438525"/>
            <a:ext cx="4190400" cy="700727"/>
          </a:xfrm>
        </p:spPr>
        <p:txBody>
          <a:bodyPr anchor="b">
            <a:normAutofit/>
          </a:bodyPr>
          <a:lstStyle>
            <a:lvl1pPr algn="ctr">
              <a:defRPr sz="3600">
                <a:solidFill>
                  <a:schemeClr val="tx2"/>
                </a:solidFill>
                <a:latin typeface="微软雅黑" panose="020B0503020204020204" pitchFamily="34" charset="-122"/>
                <a:ea typeface="微软雅黑" panose="020B0503020204020204" pitchFamily="34" charset="-122"/>
              </a:defRPr>
            </a:lvl1pPr>
          </a:lstStyle>
          <a:p>
            <a:r>
              <a:rPr lang="zh-CN" altLang="en-US" noProof="1"/>
              <a:t>单击此处编辑标题</a:t>
            </a:r>
            <a:endParaRPr lang="zh-CN" altLang="en-US" noProof="1"/>
          </a:p>
        </p:txBody>
      </p:sp>
      <p:sp>
        <p:nvSpPr>
          <p:cNvPr id="3" name="副标题 2"/>
          <p:cNvSpPr>
            <a:spLocks noGrp="1"/>
          </p:cNvSpPr>
          <p:nvPr>
            <p:ph type="subTitle" idx="1"/>
            <p:custDataLst>
              <p:tags r:id="rId5"/>
            </p:custDataLst>
          </p:nvPr>
        </p:nvSpPr>
        <p:spPr>
          <a:xfrm>
            <a:off x="1036938" y="4514851"/>
            <a:ext cx="4190400" cy="317180"/>
          </a:xfrm>
        </p:spPr>
        <p:txBody>
          <a:bodyPr>
            <a:normAutofit/>
          </a:bodyPr>
          <a:lstStyle>
            <a:lvl1pPr marL="0" indent="0" algn="ctr">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14" name="日期占位符 3"/>
          <p:cNvSpPr>
            <a:spLocks noGrp="1"/>
          </p:cNvSpPr>
          <p:nvPr>
            <p:ph type="dt" sz="half" idx="13"/>
            <p:custDataLst>
              <p:tags r:id="rId6"/>
            </p:custDataLst>
          </p:nvPr>
        </p:nvSpPr>
        <p:spPr/>
        <p:txBody>
          <a:bodyPr/>
          <a:lstStyle>
            <a:lvl1pPr>
              <a:defRPr>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15" name="页脚占位符 4"/>
          <p:cNvSpPr>
            <a:spLocks noGrp="1"/>
          </p:cNvSpPr>
          <p:nvPr>
            <p:ph type="ftr" sz="quarter" idx="14"/>
            <p:custDataLst>
              <p:tags r:id="rId7"/>
            </p:custDataLst>
          </p:nvPr>
        </p:nvSpPr>
        <p:spPr/>
        <p:txBody>
          <a:bodyPr/>
          <a:lstStyle>
            <a:lvl1pPr>
              <a:defRPr>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16" name="灯片编号占位符 5"/>
          <p:cNvSpPr>
            <a:spLocks noGrp="1"/>
          </p:cNvSpPr>
          <p:nvPr>
            <p:ph type="sldNum" sz="quarter" idx="15"/>
            <p:custDataLst>
              <p:tags r:id="rId8"/>
            </p:custDataLst>
          </p:nvPr>
        </p:nvSpPr>
        <p:spPr/>
        <p:txBody>
          <a:bodyPr/>
          <a:lstStyle>
            <a:lvl1pPr>
              <a:defRPr/>
            </a:lvl1pPr>
          </a:lstStyle>
          <a:p>
            <a:pPr>
              <a:defRPr/>
            </a:pPr>
            <a:fld id="{5D8F0310-A02D-45B1-8130-F5D9DC4F742B}" type="slidenum">
              <a:rPr lang="zh-CN" altLang="en-US"/>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custDataLst>
              <p:tags r:id="rId2"/>
            </p:custDataLst>
          </p:nvPr>
        </p:nvSpPr>
        <p:spPr>
          <a:xfrm>
            <a:off x="669930" y="952508"/>
            <a:ext cx="10852237" cy="5388907"/>
          </a:xfrm>
        </p:spPr>
        <p:txBody>
          <a:bodyPr/>
          <a:lstStyle>
            <a:lvl1pPr>
              <a:defRPr/>
            </a:lvl1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custDataLst>
              <p:tags r:id="rId3"/>
            </p:custDataLst>
          </p:nvPr>
        </p:nvSpPr>
        <p:spPr/>
        <p:txBody>
          <a:bodyPr/>
          <a:lstStyle>
            <a:lvl1pPr>
              <a:defRPr/>
            </a:lvl1pPr>
          </a:lstStyle>
          <a:p>
            <a:pPr>
              <a:defRPr/>
            </a:pPr>
            <a:endParaRPr lang="zh-CN" altLang="en-US"/>
          </a:p>
        </p:txBody>
      </p:sp>
      <p:sp>
        <p:nvSpPr>
          <p:cNvPr id="4" name="页脚占位符 4"/>
          <p:cNvSpPr>
            <a:spLocks noGrp="1"/>
          </p:cNvSpPr>
          <p:nvPr>
            <p:ph type="ftr" sz="quarter" idx="15"/>
            <p:custDataLst>
              <p:tags r:id="rId4"/>
            </p:custDataLst>
          </p:nvPr>
        </p:nvSpPr>
        <p:spPr/>
        <p:txBody>
          <a:bodyPr/>
          <a:lstStyle>
            <a:lvl1pPr>
              <a:defRPr/>
            </a:lvl1pPr>
          </a:lstStyle>
          <a:p>
            <a:pPr>
              <a:defRPr/>
            </a:pPr>
            <a:endParaRPr lang="zh-CN" altLang="en-US"/>
          </a:p>
        </p:txBody>
      </p:sp>
      <p:sp>
        <p:nvSpPr>
          <p:cNvPr id="5" name="灯片编号占位符 5"/>
          <p:cNvSpPr>
            <a:spLocks noGrp="1"/>
          </p:cNvSpPr>
          <p:nvPr>
            <p:ph type="sldNum" sz="quarter" idx="16"/>
            <p:custDataLst>
              <p:tags r:id="rId5"/>
            </p:custDataLst>
          </p:nvPr>
        </p:nvSpPr>
        <p:spPr/>
        <p:txBody>
          <a:bodyPr/>
          <a:lstStyle>
            <a:lvl1pPr>
              <a:defRPr/>
            </a:lvl1pPr>
          </a:lstStyle>
          <a:p>
            <a:pPr>
              <a:defRPr/>
            </a:pPr>
            <a:fld id="{80C8545C-41A2-4515-8542-2CF25804E6BB}" type="slidenum">
              <a:rPr lang="zh-CN" altLang="en-US"/>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303175" y="2738120"/>
            <a:ext cx="5421600" cy="1090800"/>
          </a:xfrm>
        </p:spPr>
        <p:txBody>
          <a:bodyPr rIns="25400" rtlCol="0" anchor="ctr">
            <a:noAutofit/>
          </a:bodyPr>
          <a:lstStyle>
            <a:lvl1pPr marL="0" marR="0" algn="l" defTabSz="914400" rtl="0" eaLnBrk="1" fontAlgn="auto" latinLnBrk="0" hangingPunct="1">
              <a:lnSpc>
                <a:spcPct val="100000"/>
              </a:lnSpc>
              <a:buNone/>
              <a:defRPr kumimoji="0" lang="zh-CN" altLang="en-US" sz="5400" b="1" i="0" u="none" strike="noStrike" kern="1200" cap="none" spc="600" normalizeH="0" baseline="0" noProof="1" dirty="0">
                <a:solidFill>
                  <a:schemeClr val="tx2"/>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编辑标题</a:t>
            </a:r>
            <a:endParaRPr noProof="1">
              <a:sym typeface="+mn-ea"/>
            </a:endParaRPr>
          </a:p>
        </p:txBody>
      </p:sp>
      <p:sp>
        <p:nvSpPr>
          <p:cNvPr id="3" name="日期占位符 3"/>
          <p:cNvSpPr>
            <a:spLocks noGrp="1"/>
          </p:cNvSpPr>
          <p:nvPr>
            <p:ph type="dt" sz="half" idx="10"/>
            <p:custDataLst>
              <p:tags r:id="rId3"/>
            </p:custDataLst>
          </p:nvPr>
        </p:nvSpPr>
        <p:spPr/>
        <p:txBody>
          <a:bodyPr/>
          <a:lstStyle>
            <a:lvl1pPr>
              <a:defRPr/>
            </a:lvl1pPr>
          </a:lstStyle>
          <a:p>
            <a:pPr>
              <a:defRPr/>
            </a:pPr>
            <a:endParaRPr lang="zh-CN" altLang="en-US"/>
          </a:p>
        </p:txBody>
      </p:sp>
      <p:sp>
        <p:nvSpPr>
          <p:cNvPr id="4" name="页脚占位符 4"/>
          <p:cNvSpPr>
            <a:spLocks noGrp="1"/>
          </p:cNvSpPr>
          <p:nvPr>
            <p:ph type="ftr" sz="quarter" idx="11"/>
            <p:custDataLst>
              <p:tags r:id="rId4"/>
            </p:custDataLst>
          </p:nvPr>
        </p:nvSpPr>
        <p:spPr/>
        <p:txBody>
          <a:bodyPr/>
          <a:lstStyle>
            <a:lvl1pPr>
              <a:defRPr/>
            </a:lvl1pPr>
          </a:lstStyle>
          <a:p>
            <a:pPr>
              <a:defRPr/>
            </a:pPr>
            <a:endParaRPr lang="zh-CN" altLang="en-US"/>
          </a:p>
        </p:txBody>
      </p:sp>
      <p:sp>
        <p:nvSpPr>
          <p:cNvPr id="5" name="灯片编号占位符 5"/>
          <p:cNvSpPr>
            <a:spLocks noGrp="1"/>
          </p:cNvSpPr>
          <p:nvPr>
            <p:ph type="sldNum" sz="quarter" idx="12"/>
            <p:custDataLst>
              <p:tags r:id="rId5"/>
            </p:custDataLst>
          </p:nvPr>
        </p:nvSpPr>
        <p:spPr/>
        <p:txBody>
          <a:bodyPr/>
          <a:lstStyle>
            <a:lvl1pPr>
              <a:defRPr/>
            </a:lvl1pPr>
          </a:lstStyle>
          <a:p>
            <a:pPr>
              <a:defRPr/>
            </a:pPr>
            <a:fld id="{42992814-EA41-4E92-BD9F-9B3797F3ED26}" type="slidenum">
              <a:rPr lang="zh-CN" altLang="en-US"/>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单击此处编辑母版标题样式</a:t>
            </a:r>
            <a:endParaRPr noProof="1">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5pPr>
          </a:lstStyle>
          <a:p>
            <a:pPr lvl="0"/>
            <a:r>
              <a:rPr lang="zh-CN" altLang="en-US" noProof="1">
                <a:sym typeface="+mn-ea"/>
              </a:rPr>
              <a:t>单击此处编辑母版文本样式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4" name="日期占位符 3"/>
          <p:cNvSpPr>
            <a:spLocks noGrp="1"/>
          </p:cNvSpPr>
          <p:nvPr>
            <p:ph type="dt" sz="half" idx="10"/>
            <p:custDataLst>
              <p:tags r:id="rId4"/>
            </p:custDataLst>
          </p:nvPr>
        </p:nvSpPr>
        <p:spPr/>
        <p:txBody>
          <a:bodyPr/>
          <a:lstStyle>
            <a:lvl1pPr>
              <a:defRPr/>
            </a:lvl1pPr>
          </a:lstStyle>
          <a:p>
            <a:pPr>
              <a:defRPr/>
            </a:pPr>
            <a:endParaRPr lang="zh-CN" altLang="en-US"/>
          </a:p>
        </p:txBody>
      </p:sp>
      <p:sp>
        <p:nvSpPr>
          <p:cNvPr id="5" name="页脚占位符 4"/>
          <p:cNvSpPr>
            <a:spLocks noGrp="1"/>
          </p:cNvSpPr>
          <p:nvPr>
            <p:ph type="ftr" sz="quarter" idx="11"/>
            <p:custDataLst>
              <p:tags r:id="rId5"/>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6"/>
            </p:custDataLst>
          </p:nvPr>
        </p:nvSpPr>
        <p:spPr/>
        <p:txBody>
          <a:bodyPr/>
          <a:lstStyle>
            <a:lvl1pPr>
              <a:defRPr/>
            </a:lvl1pPr>
          </a:lstStyle>
          <a:p>
            <a:pPr>
              <a:defRPr/>
            </a:pPr>
            <a:fld id="{E0E77E87-56C4-47D6-993D-5029296D683A}" type="slidenum">
              <a:rPr lang="zh-CN" altLang="en-US"/>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cxnSp>
        <p:nvCxnSpPr>
          <p:cNvPr id="4" name="直接连接符 6"/>
          <p:cNvCxnSpPr/>
          <p:nvPr>
            <p:custDataLst>
              <p:tags r:id="rId2"/>
            </p:custDataLst>
          </p:nvPr>
        </p:nvCxnSpPr>
        <p:spPr>
          <a:xfrm flipH="1">
            <a:off x="4110038" y="3198813"/>
            <a:ext cx="80819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custDataLst>
              <p:tags r:id="rId3"/>
            </p:custDataLst>
          </p:nvPr>
        </p:nvSpPr>
        <p:spPr>
          <a:xfrm>
            <a:off x="4097111" y="2382361"/>
            <a:ext cx="7904390" cy="701731"/>
          </a:xfrm>
        </p:spPr>
        <p:txBody>
          <a:bodyPr anchor="b">
            <a:normAutofit/>
          </a:bodyPr>
          <a:lstStyle>
            <a:lvl1pPr>
              <a:defRPr sz="4400" b="0">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1"/>
          </p:cNvSpPr>
          <p:nvPr>
            <p:ph type="body" idx="1"/>
            <p:custDataLst>
              <p:tags r:id="rId4"/>
            </p:custDataLst>
          </p:nvPr>
        </p:nvSpPr>
        <p:spPr>
          <a:xfrm>
            <a:off x="4097110" y="3315284"/>
            <a:ext cx="7904390" cy="286232"/>
          </a:xfrm>
        </p:spPr>
        <p:txBody>
          <a:bodyPr>
            <a:normAutofit/>
          </a:bodyPr>
          <a:lstStyle>
            <a:lvl1pPr marL="0" indent="0">
              <a:buNone/>
              <a:defRPr sz="1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custDataLst>
              <p:tags r:id="rId5"/>
            </p:custDataLst>
          </p:nvPr>
        </p:nvSpPr>
        <p:spPr/>
        <p:txBody>
          <a:bodyPr/>
          <a:lstStyle>
            <a:lvl1pPr>
              <a:defRPr/>
            </a:lvl1pPr>
          </a:lstStyle>
          <a:p>
            <a:pPr>
              <a:defRPr/>
            </a:pPr>
            <a:fld id="{B8B6DD44-CB8B-4612-A28C-4C228BE49A0F}" type="datetime1">
              <a:rPr lang="zh-CN" altLang="en-US"/>
            </a:fld>
            <a:endParaRPr lang="zh-CN" altLang="en-US"/>
          </a:p>
        </p:txBody>
      </p:sp>
      <p:sp>
        <p:nvSpPr>
          <p:cNvPr id="6" name="页脚占位符 4"/>
          <p:cNvSpPr>
            <a:spLocks noGrp="1"/>
          </p:cNvSpPr>
          <p:nvPr>
            <p:ph type="ftr" sz="quarter" idx="11"/>
            <p:custDataLst>
              <p:tags r:id="rId6"/>
            </p:custDataLst>
          </p:nvPr>
        </p:nvSpPr>
        <p:spPr/>
        <p:txBody>
          <a:bodyPr/>
          <a:lstStyle>
            <a:lvl1pPr>
              <a:defRPr>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pPr>
              <a:defRPr/>
            </a:pPr>
            <a:fld id="{E97E6059-0BE0-41DC-9F9F-90EC42990C2C}"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单击此处编辑母版标题样式</a:t>
            </a:r>
            <a:endParaRPr noProof="1">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pitchFamily="34" charset="-122"/>
                <a:ea typeface="微软雅黑" panose="020B0503020204020204" pitchFamily="34" charset="-122"/>
              </a:defRPr>
            </a:lvl1pPr>
            <a:lvl2pPr>
              <a:defRPr sz="16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600">
                <a:latin typeface="微软雅黑" panose="020B0503020204020204" pitchFamily="34" charset="-122"/>
                <a:ea typeface="微软雅黑" panose="020B0503020204020204" pitchFamily="34" charset="-122"/>
              </a:defRPr>
            </a:lvl4pPr>
            <a:lvl5pPr>
              <a:defRPr sz="1600">
                <a:latin typeface="微软雅黑" panose="020B0503020204020204" pitchFamily="34" charset="-122"/>
                <a:ea typeface="微软雅黑" panose="020B0503020204020204" pitchFamily="3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custDataLst>
              <p:tags r:id="rId5"/>
            </p:custDataLst>
          </p:nvPr>
        </p:nvSpPr>
        <p:spPr/>
        <p:txBody>
          <a:bodyPr/>
          <a:lstStyle>
            <a:lvl1pPr>
              <a:defRPr/>
            </a:lvl1pPr>
          </a:lstStyle>
          <a:p>
            <a:pPr>
              <a:defRPr/>
            </a:pPr>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pPr>
              <a:defRPr/>
            </a:pPr>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pPr>
              <a:defRPr/>
            </a:pPr>
            <a:fld id="{FD0F34FF-803A-4B41-8207-69B21B07714C}" type="slidenum">
              <a:rPr lang="zh-CN" altLang="en-US"/>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单击此处编辑母版标题样式</a:t>
            </a:r>
            <a:endParaRPr noProof="1">
              <a:sym typeface="+mn-ea"/>
            </a:endParaRPr>
          </a:p>
        </p:txBody>
      </p:sp>
      <p:sp>
        <p:nvSpPr>
          <p:cNvPr id="3" name="文本占位符 2"/>
          <p:cNvSpPr>
            <a:spLocks noGrp="1"/>
          </p:cNvSpPr>
          <p:nvPr>
            <p:ph type="body" idx="1"/>
            <p:custDataLst>
              <p:tags r:id="rId3"/>
            </p:custDataLst>
          </p:nvPr>
        </p:nvSpPr>
        <p:spPr>
          <a:xfrm>
            <a:off x="669930" y="952508"/>
            <a:ext cx="5283242" cy="381003"/>
          </a:xfrm>
        </p:spPr>
        <p:txBody>
          <a:bodyPr tIns="38100" rIns="76200" bIns="3810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custDataLst>
              <p:tags r:id="rId4"/>
            </p:custDataLst>
          </p:nvPr>
        </p:nvSpPr>
        <p:spPr>
          <a:xfrm>
            <a:off x="669925" y="1406525"/>
            <a:ext cx="5283200"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5" name="文本占位符 4"/>
          <p:cNvSpPr>
            <a:spLocks noGrp="1"/>
          </p:cNvSpPr>
          <p:nvPr>
            <p:ph type="body" sz="quarter" idx="3"/>
            <p:custDataLst>
              <p:tags r:id="rId5"/>
            </p:custDataLst>
          </p:nvPr>
        </p:nvSpPr>
        <p:spPr>
          <a:xfrm>
            <a:off x="6235750" y="952508"/>
            <a:ext cx="5283242" cy="381003"/>
          </a:xfrm>
        </p:spPr>
        <p:txBody>
          <a:bodyPr tIns="38100" rIns="76200" bIns="38100" rtlCol="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a:t>
            </a:r>
            <a:r>
              <a:rPr lang="zh-CN" altLang="en-US" noProof="1">
                <a:sym typeface="+mn-ea"/>
              </a:rPr>
              <a:t>编辑母版文本样式</a:t>
            </a:r>
            <a:endParaRPr lang="zh-CN" altLang="en-US" noProof="1">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7" name="日期占位符 3"/>
          <p:cNvSpPr>
            <a:spLocks noGrp="1"/>
          </p:cNvSpPr>
          <p:nvPr>
            <p:ph type="dt" sz="half" idx="10"/>
            <p:custDataLst>
              <p:tags r:id="rId7"/>
            </p:custDataLst>
          </p:nvPr>
        </p:nvSpPr>
        <p:spPr/>
        <p:txBody>
          <a:bodyPr/>
          <a:lstStyle>
            <a:lvl1pPr>
              <a:defRPr/>
            </a:lvl1pPr>
          </a:lstStyle>
          <a:p>
            <a:pPr>
              <a:defRPr/>
            </a:pPr>
            <a:endParaRPr lang="zh-CN" altLang="en-US"/>
          </a:p>
        </p:txBody>
      </p:sp>
      <p:sp>
        <p:nvSpPr>
          <p:cNvPr id="8" name="页脚占位符 4"/>
          <p:cNvSpPr>
            <a:spLocks noGrp="1"/>
          </p:cNvSpPr>
          <p:nvPr>
            <p:ph type="ftr" sz="quarter" idx="11"/>
            <p:custDataLst>
              <p:tags r:id="rId8"/>
            </p:custDataLst>
          </p:nvPr>
        </p:nvSpPr>
        <p:spPr/>
        <p:txBody>
          <a:bodyPr/>
          <a:lstStyle>
            <a:lvl1pPr>
              <a:defRPr/>
            </a:lvl1pPr>
          </a:lstStyle>
          <a:p>
            <a:pPr>
              <a:defRPr/>
            </a:pPr>
            <a:endParaRPr lang="zh-CN" altLang="en-US"/>
          </a:p>
        </p:txBody>
      </p:sp>
      <p:sp>
        <p:nvSpPr>
          <p:cNvPr id="9" name="灯片编号占位符 5"/>
          <p:cNvSpPr>
            <a:spLocks noGrp="1"/>
          </p:cNvSpPr>
          <p:nvPr>
            <p:ph type="sldNum" sz="quarter" idx="12"/>
            <p:custDataLst>
              <p:tags r:id="rId9"/>
            </p:custDataLst>
          </p:nvPr>
        </p:nvSpPr>
        <p:spPr/>
        <p:txBody>
          <a:bodyPr/>
          <a:lstStyle>
            <a:lvl1pPr>
              <a:defRPr/>
            </a:lvl1pPr>
          </a:lstStyle>
          <a:p>
            <a:pPr>
              <a:defRPr/>
            </a:pPr>
            <a:fld id="{E4573CAF-7E1A-4005-9424-C22C82BBBFAB}" type="slidenum">
              <a:rPr lang="zh-CN" altLang="en-US"/>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3"/>
          <p:cNvSpPr>
            <a:spLocks noGrp="1"/>
          </p:cNvSpPr>
          <p:nvPr>
            <p:ph type="dt" sz="half" idx="10"/>
            <p:custDataLst>
              <p:tags r:id="rId2"/>
            </p:custDataLst>
          </p:nvPr>
        </p:nvSpPr>
        <p:spPr/>
        <p:txBody>
          <a:bodyPr/>
          <a:lstStyle>
            <a:lvl1pPr>
              <a:defRPr/>
            </a:lvl1pPr>
          </a:lstStyle>
          <a:p>
            <a:pPr>
              <a:defRPr/>
            </a:pPr>
            <a:endParaRPr lang="zh-CN" altLang="en-US"/>
          </a:p>
        </p:txBody>
      </p:sp>
      <p:sp>
        <p:nvSpPr>
          <p:cNvPr id="4" name="页脚占位符 4"/>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5" name="灯片编号占位符 5"/>
          <p:cNvSpPr>
            <a:spLocks noGrp="1"/>
          </p:cNvSpPr>
          <p:nvPr>
            <p:ph type="sldNum" sz="quarter" idx="12"/>
            <p:custDataLst>
              <p:tags r:id="rId4"/>
            </p:custDataLst>
          </p:nvPr>
        </p:nvSpPr>
        <p:spPr/>
        <p:txBody>
          <a:bodyPr/>
          <a:lstStyle>
            <a:lvl1pPr>
              <a:defRPr/>
            </a:lvl1pPr>
          </a:lstStyle>
          <a:p>
            <a:pPr>
              <a:defRPr/>
            </a:pPr>
            <a:fld id="{EFBAA113-0A0D-4826-9E23-1280D9003A42}" type="slidenum">
              <a:rPr lang="zh-CN" altLang="en-US"/>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custDataLst>
              <p:tags r:id="rId2"/>
            </p:custDataLst>
          </p:nvPr>
        </p:nvSpPr>
        <p:spPr/>
        <p:txBody>
          <a:bodyPr/>
          <a:lstStyle>
            <a:lvl1pPr>
              <a:defRPr/>
            </a:lvl1pPr>
          </a:lstStyle>
          <a:p>
            <a:pPr>
              <a:defRPr/>
            </a:pPr>
            <a:endParaRPr lang="zh-CN" altLang="en-US"/>
          </a:p>
        </p:txBody>
      </p:sp>
      <p:sp>
        <p:nvSpPr>
          <p:cNvPr id="3" name="页脚占位符 4"/>
          <p:cNvSpPr>
            <a:spLocks noGrp="1"/>
          </p:cNvSpPr>
          <p:nvPr>
            <p:ph type="ftr" sz="quarter" idx="11"/>
            <p:custDataLst>
              <p:tags r:id="rId3"/>
            </p:custDataLst>
          </p:nvPr>
        </p:nvSpPr>
        <p:spPr/>
        <p:txBody>
          <a:bodyPr/>
          <a:lstStyle>
            <a:lvl1pPr>
              <a:defRPr/>
            </a:lvl1pPr>
          </a:lstStyle>
          <a:p>
            <a:pPr>
              <a:defRPr/>
            </a:pPr>
            <a:endParaRPr lang="zh-CN" altLang="en-US"/>
          </a:p>
        </p:txBody>
      </p:sp>
      <p:sp>
        <p:nvSpPr>
          <p:cNvPr id="4" name="灯片编号占位符 5"/>
          <p:cNvSpPr>
            <a:spLocks noGrp="1"/>
          </p:cNvSpPr>
          <p:nvPr>
            <p:ph type="sldNum" sz="quarter" idx="12"/>
            <p:custDataLst>
              <p:tags r:id="rId4"/>
            </p:custDataLst>
          </p:nvPr>
        </p:nvSpPr>
        <p:spPr/>
        <p:txBody>
          <a:bodyPr/>
          <a:lstStyle>
            <a:lvl1pPr>
              <a:defRPr/>
            </a:lvl1pPr>
          </a:lstStyle>
          <a:p>
            <a:pPr>
              <a:defRPr/>
            </a:pPr>
            <a:fld id="{C9482E50-E73D-4CBD-AE53-3AD51BC81577}" type="slidenum">
              <a:rPr lang="zh-CN" altLang="en-US"/>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单击此处编辑母版标题样式</a:t>
            </a:r>
            <a:endParaRPr noProof="1">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r>
              <a:rPr lang="zh-CN" altLang="en-US" noProof="1">
                <a:sym typeface="+mn-ea"/>
              </a:rPr>
              <a:t>单击图标添加图片</a:t>
            </a:r>
            <a:endParaRPr lang="zh-CN" altLang="en-US" noProof="1">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t>单击此处</a:t>
            </a:r>
            <a:r>
              <a:rPr lang="zh-CN" altLang="en-US" noProof="1">
                <a:sym typeface="+mn-ea"/>
              </a:rPr>
              <a:t>编辑母版文本样式</a:t>
            </a:r>
            <a:endParaRPr lang="zh-CN" altLang="en-US" noProof="1">
              <a:sym typeface="+mn-ea"/>
            </a:endParaRPr>
          </a:p>
        </p:txBody>
      </p:sp>
      <p:sp>
        <p:nvSpPr>
          <p:cNvPr id="5" name="日期占位符 3"/>
          <p:cNvSpPr>
            <a:spLocks noGrp="1"/>
          </p:cNvSpPr>
          <p:nvPr>
            <p:ph type="dt" sz="half" idx="10"/>
            <p:custDataLst>
              <p:tags r:id="rId5"/>
            </p:custDataLst>
          </p:nvPr>
        </p:nvSpPr>
        <p:spPr/>
        <p:txBody>
          <a:bodyPr/>
          <a:lstStyle>
            <a:lvl1pPr>
              <a:defRPr/>
            </a:lvl1pPr>
          </a:lstStyle>
          <a:p>
            <a:pPr>
              <a:defRPr/>
            </a:pPr>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pPr>
              <a:defRPr/>
            </a:pPr>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pPr>
              <a:defRPr/>
            </a:pPr>
            <a:fld id="{29044F6D-2DD7-41BA-8FBC-A3A515E3E90E}" type="slidenum">
              <a:rPr lang="zh-CN" altLang="en-US"/>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rtlCol="0" anchor="ctr">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defRPr>
            </a:lvl1pPr>
          </a:lstStyle>
          <a:p>
            <a:pPr lvl="0"/>
            <a:r>
              <a:rPr lang="zh-CN" altLang="en-US" noProof="1">
                <a:sym typeface="+mn-ea"/>
              </a:rPr>
              <a:t>单击此处编辑母版标题样式</a:t>
            </a:r>
            <a:endParaRPr noProof="1">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pitchFamily="34" charset="-122"/>
                <a:ea typeface="微软雅黑" panose="020B0503020204020204" pitchFamily="34" charset="-122"/>
              </a:defRPr>
            </a:lvl1pPr>
            <a:lvl2pPr indent="0" eaLnBrk="1" fontAlgn="auto" latinLnBrk="0" hangingPunct="1">
              <a:defRPr>
                <a:latin typeface="微软雅黑" panose="020B0503020204020204" pitchFamily="34" charset="-122"/>
                <a:ea typeface="微软雅黑" panose="020B0503020204020204" pitchFamily="34" charset="-122"/>
              </a:defRPr>
            </a:lvl2pPr>
            <a:lvl3pPr indent="0" eaLnBrk="1" fontAlgn="auto" latinLnBrk="0" hangingPunct="1">
              <a:defRPr>
                <a:latin typeface="微软雅黑" panose="020B0503020204020204" pitchFamily="34" charset="-122"/>
                <a:ea typeface="微软雅黑" panose="020B0503020204020204" pitchFamily="34" charset="-122"/>
              </a:defRPr>
            </a:lvl3pPr>
            <a:lvl4pPr indent="0" eaLnBrk="1" fontAlgn="auto" latinLnBrk="0" hangingPunct="1">
              <a:defRPr>
                <a:latin typeface="微软雅黑" panose="020B0503020204020204" pitchFamily="34" charset="-122"/>
                <a:ea typeface="微软雅黑" panose="020B0503020204020204" pitchFamily="34" charset="-122"/>
              </a:defRPr>
            </a:lvl4pPr>
            <a:lvl5pPr indent="0" eaLnBrk="1" fontAlgn="auto" latinLnBrk="0" hangingPunct="1">
              <a:defRPr>
                <a:latin typeface="微软雅黑" panose="020B0503020204020204" pitchFamily="34" charset="-122"/>
                <a:ea typeface="微软雅黑" panose="020B0503020204020204" pitchFamily="3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custDataLst>
              <p:tags r:id="rId4"/>
            </p:custDataLst>
          </p:nvPr>
        </p:nvSpPr>
        <p:spPr/>
        <p:txBody>
          <a:bodyPr/>
          <a:lstStyle>
            <a:lvl1pPr>
              <a:defRPr/>
            </a:lvl1pPr>
          </a:lstStyle>
          <a:p>
            <a:pPr>
              <a:defRPr/>
            </a:pPr>
            <a:endParaRPr lang="zh-CN" altLang="en-US"/>
          </a:p>
        </p:txBody>
      </p:sp>
      <p:sp>
        <p:nvSpPr>
          <p:cNvPr id="5" name="页脚占位符 4"/>
          <p:cNvSpPr>
            <a:spLocks noGrp="1"/>
          </p:cNvSpPr>
          <p:nvPr>
            <p:ph type="ftr" sz="quarter" idx="11"/>
            <p:custDataLst>
              <p:tags r:id="rId5"/>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6"/>
            </p:custDataLst>
          </p:nvPr>
        </p:nvSpPr>
        <p:spPr/>
        <p:txBody>
          <a:bodyPr/>
          <a:lstStyle>
            <a:lvl1pPr>
              <a:defRPr/>
            </a:lvl1pPr>
          </a:lstStyle>
          <a:p>
            <a:pPr>
              <a:defRPr/>
            </a:pPr>
            <a:fld id="{3DCA6B13-2138-4571-8CD9-3CB953564B17}" type="slidenum">
              <a:rPr lang="zh-CN" altLang="en-US"/>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3.xml"/><Relationship Id="rId16" Type="http://schemas.openxmlformats.org/officeDocument/2006/relationships/tags" Target="../tags/tag62.xml"/><Relationship Id="rId15" Type="http://schemas.openxmlformats.org/officeDocument/2006/relationships/tags" Target="../tags/tag61.xml"/><Relationship Id="rId14" Type="http://schemas.openxmlformats.org/officeDocument/2006/relationships/tags" Target="../tags/tag60.xml"/><Relationship Id="rId13" Type="http://schemas.openxmlformats.org/officeDocument/2006/relationships/tags" Target="../tags/tag59.xml"/><Relationship Id="rId12" Type="http://schemas.openxmlformats.org/officeDocument/2006/relationships/tags" Target="../tags/tag5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E7E6E6"/>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12"/>
            </p:custDataLst>
          </p:nvPr>
        </p:nvSpPr>
        <p:spPr bwMode="auto">
          <a:xfrm>
            <a:off x="669925" y="442913"/>
            <a:ext cx="108521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38100" rIns="76200" bIns="38100" numCol="1" anchor="t" anchorCtr="0" compatLnSpc="1"/>
          <a:lstStyle/>
          <a:p>
            <a:pPr lvl="0"/>
            <a:r>
              <a:rPr lang="zh-CN" altLang="en-US"/>
              <a:t>单击此处编辑母版标题样式</a:t>
            </a:r>
            <a:endParaRPr lang="zh-CN" altLang="en-US"/>
          </a:p>
        </p:txBody>
      </p:sp>
      <p:sp>
        <p:nvSpPr>
          <p:cNvPr id="1027" name="文本占位符 2"/>
          <p:cNvSpPr>
            <a:spLocks noGrp="1" noChangeArrowheads="1"/>
          </p:cNvSpPr>
          <p:nvPr>
            <p:ph type="body" idx="9"/>
            <p:custDataLst>
              <p:tags r:id="rId13"/>
            </p:custDataLst>
          </p:nvPr>
        </p:nvSpPr>
        <p:spPr bwMode="auto">
          <a:xfrm>
            <a:off x="669925" y="952500"/>
            <a:ext cx="10852150" cy="538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0" rIns="82550" bIns="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879475" y="6350000"/>
            <a:ext cx="2700338" cy="315913"/>
          </a:xfrm>
          <a:prstGeom prst="rect">
            <a:avLst/>
          </a:prstGeom>
        </p:spPr>
        <p:txBody>
          <a:bodyPr vert="horz" lIns="91440" tIns="45720" rIns="91440" bIns="45720" rtlCol="0" anchor="ctr">
            <a:normAutofit/>
          </a:bodyPr>
          <a:lstStyle>
            <a:lvl1pPr algn="l">
              <a:buFontTx/>
              <a:buNone/>
              <a:defRPr sz="1200">
                <a:solidFill>
                  <a:schemeClr val="tx1">
                    <a:tint val="7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5" name="页脚占位符 4"/>
          <p:cNvSpPr>
            <a:spLocks noGrp="1"/>
          </p:cNvSpPr>
          <p:nvPr>
            <p:ph type="ftr" sz="quarter" idx="3"/>
            <p:custDataLst>
              <p:tags r:id="rId15"/>
            </p:custDataLst>
          </p:nvPr>
        </p:nvSpPr>
        <p:spPr>
          <a:xfrm>
            <a:off x="4116388" y="6350000"/>
            <a:ext cx="3959225" cy="315913"/>
          </a:xfrm>
          <a:prstGeom prst="rect">
            <a:avLst/>
          </a:prstGeom>
        </p:spPr>
        <p:txBody>
          <a:bodyPr vert="horz" lIns="91440" tIns="45720" rIns="91440" bIns="45720" rtlCol="0" anchor="ctr">
            <a:normAutofit/>
          </a:bodyPr>
          <a:lstStyle>
            <a:lvl1pPr algn="ctr">
              <a:buFontTx/>
              <a:buNone/>
              <a:defRPr sz="1200">
                <a:solidFill>
                  <a:schemeClr val="tx1">
                    <a:tint val="7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a:defRPr/>
            </a:pPr>
            <a:endParaRPr lang="zh-CN" altLang="en-US"/>
          </a:p>
        </p:txBody>
      </p:sp>
      <p:sp>
        <p:nvSpPr>
          <p:cNvPr id="6" name="灯片编号占位符 5"/>
          <p:cNvSpPr>
            <a:spLocks noGrp="1"/>
          </p:cNvSpPr>
          <p:nvPr>
            <p:ph type="sldNum" sz="quarter" idx="4"/>
            <p:custDataLst>
              <p:tags r:id="rId16"/>
            </p:custDataLst>
          </p:nvPr>
        </p:nvSpPr>
        <p:spPr>
          <a:xfrm>
            <a:off x="8610600" y="6350000"/>
            <a:ext cx="2700338" cy="315913"/>
          </a:xfrm>
          <a:prstGeom prst="rect">
            <a:avLst/>
          </a:prstGeom>
        </p:spPr>
        <p:txBody>
          <a:bodyPr vert="horz" lIns="91440" tIns="45720" rIns="91440" bIns="45720" rtlCol="0" anchor="ctr">
            <a:normAutofit/>
          </a:bodyPr>
          <a:lstStyle>
            <a:lvl1pPr algn="r">
              <a:buFontTx/>
              <a:buNone/>
              <a:defRPr sz="1200">
                <a:solidFill>
                  <a:schemeClr val="tx1">
                    <a:tint val="75000"/>
                  </a:schemeClr>
                </a:solidFill>
                <a:latin typeface="微软雅黑" panose="020B0503020204020204" pitchFamily="34" charset="-122"/>
                <a:cs typeface="微软雅黑" panose="020B0503020204020204" pitchFamily="34" charset="-122"/>
              </a:defRPr>
            </a:lvl1pPr>
          </a:lstStyle>
          <a:p>
            <a:pPr>
              <a:defRPr/>
            </a:pPr>
            <a:fld id="{BAF98166-F4B6-417B-9DDC-14A527615F52}" type="slidenum">
              <a:rPr lang="zh-CN" altLang="en-US"/>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noProof="1">
              <a:latin typeface="微软雅黑" panose="020B0503020204020204" pitchFamily="34" charset="-122"/>
              <a:cs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2400" b="1" kern="1200" spc="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2pPr>
      <a:lvl3pPr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3pPr>
      <a:lvl4pPr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4pPr>
      <a:lvl5pPr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5pPr>
      <a:lvl6pPr marL="457200"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6pPr>
      <a:lvl7pPr marL="914400"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7pPr>
      <a:lvl8pPr marL="1371600"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8pPr>
      <a:lvl9pPr marL="1828800" algn="l" rtl="0" eaLnBrk="1" fontAlgn="base" hangingPunct="1">
        <a:spcBef>
          <a:spcPct val="0"/>
        </a:spcBef>
        <a:spcAft>
          <a:spcPct val="0"/>
        </a:spcAft>
        <a:defRPr sz="2400" b="1">
          <a:solidFill>
            <a:schemeClr val="tx1"/>
          </a:solidFill>
          <a:latin typeface="微软雅黑" panose="020B0503020204020204" pitchFamily="34" charset="-122"/>
          <a:ea typeface="微软雅黑" panose="020B0503020204020204" pitchFamily="34" charset="-122"/>
        </a:defRPr>
      </a:lvl9pPr>
    </p:titleStyle>
    <p:bodyStyle>
      <a:lvl1pPr marL="228600" indent="-228600" algn="l" rtl="0" eaLnBrk="1" fontAlgn="base" hangingPunct="1">
        <a:lnSpc>
          <a:spcPct val="130000"/>
        </a:lnSpc>
        <a:spcBef>
          <a:spcPct val="0"/>
        </a:spcBef>
        <a:spcAft>
          <a:spcPts val="1000"/>
        </a:spcAft>
        <a:buFont typeface="Arial" panose="020B0604020202020204" pitchFamily="34" charset="0"/>
        <a:buChar char="•"/>
        <a:defRPr sz="1600" kern="1200" spc="15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1pPr>
      <a:lvl2pPr marL="685800" indent="-228600" algn="l" defTabSz="0"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2pPr>
      <a:lvl3pPr marL="1143000" indent="-228600" algn="l" defTabSz="0"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3pPr>
      <a:lvl4pPr marL="1600200" indent="-228600" algn="l" defTabSz="0"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4pPr>
      <a:lvl5pPr marL="2057400" indent="-228600" algn="l" defTabSz="0"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tags" Target="../tags/tag6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t01be2b11dd8afc4c4d"/>
          <p:cNvPicPr>
            <a:picLocks noChangeAspect="1"/>
          </p:cNvPicPr>
          <p:nvPr/>
        </p:nvPicPr>
        <p:blipFill>
          <a:blip r:embed="rId1"/>
          <a:stretch>
            <a:fillRect/>
          </a:stretch>
        </p:blipFill>
        <p:spPr>
          <a:xfrm>
            <a:off x="0" y="0"/>
            <a:ext cx="12191365" cy="6858000"/>
          </a:xfrm>
          <a:prstGeom prst="rect">
            <a:avLst/>
          </a:prstGeom>
        </p:spPr>
      </p:pic>
      <p:sp>
        <p:nvSpPr>
          <p:cNvPr id="2" name="文本框 1"/>
          <p:cNvSpPr txBox="1"/>
          <p:nvPr/>
        </p:nvSpPr>
        <p:spPr>
          <a:xfrm>
            <a:off x="1068070" y="1036320"/>
            <a:ext cx="9557385" cy="829945"/>
          </a:xfrm>
          <a:prstGeom prst="rect">
            <a:avLst/>
          </a:prstGeom>
          <a:noFill/>
        </p:spPr>
        <p:txBody>
          <a:bodyPr wrap="square" rtlCol="0">
            <a:spAutoFit/>
          </a:bodyPr>
          <a:p>
            <a:r>
              <a:rPr lang="zh-CN" altLang="en-US" sz="4800" b="1">
                <a:ln w="9525">
                  <a:solidFill>
                    <a:schemeClr val="bg1"/>
                  </a:solidFill>
                  <a:prstDash val="solid"/>
                </a:ln>
                <a:solidFill>
                  <a:schemeClr val="tx1"/>
                </a:solidFill>
                <a:effectLst>
                  <a:outerShdw blurRad="12700" dist="38100" dir="2700000" algn="tl" rotWithShape="0">
                    <a:schemeClr val="bg1">
                      <a:lumMod val="50000"/>
                    </a:schemeClr>
                  </a:outerShdw>
                </a:effectLst>
              </a:rPr>
              <a:t>如何组织开展幼儿园园本教研活动</a:t>
            </a:r>
            <a:endParaRPr lang="zh-CN" altLang="en-US" sz="4800" b="1">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 name="文本框 2"/>
          <p:cNvSpPr txBox="1"/>
          <p:nvPr/>
        </p:nvSpPr>
        <p:spPr>
          <a:xfrm>
            <a:off x="5075555" y="4145280"/>
            <a:ext cx="5949950" cy="583565"/>
          </a:xfrm>
          <a:prstGeom prst="rect">
            <a:avLst/>
          </a:prstGeom>
          <a:noFill/>
        </p:spPr>
        <p:txBody>
          <a:bodyPr wrap="square" rtlCol="0">
            <a:spAutoFit/>
          </a:bodyPr>
          <a:p>
            <a:r>
              <a:rPr lang="zh-CN" altLang="en-US" sz="3200" b="1">
                <a:ln w="9525">
                  <a:solidFill>
                    <a:schemeClr val="bg1"/>
                  </a:solidFill>
                  <a:prstDash val="solid"/>
                </a:ln>
                <a:solidFill>
                  <a:schemeClr val="tx1"/>
                </a:solidFill>
                <a:effectLst>
                  <a:outerShdw blurRad="12700" dist="38100" dir="2700000" algn="tl" rotWithShape="0">
                    <a:schemeClr val="bg1">
                      <a:lumMod val="50000"/>
                    </a:schemeClr>
                  </a:outerShdw>
                </a:effectLst>
              </a:rPr>
              <a:t>泸县城东幼儿园：赵雪梅</a:t>
            </a:r>
            <a:endParaRPr lang="zh-CN" altLang="en-US" sz="3200" b="1">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635" cy="6859270"/>
          </a:xfrm>
          <a:prstGeom prst="rect">
            <a:avLst/>
          </a:prstGeom>
        </p:spPr>
      </p:pic>
      <p:sp>
        <p:nvSpPr>
          <p:cNvPr id="12290" name="Rectangle 2"/>
          <p:cNvSpPr>
            <a:spLocks noGrp="1" noChangeArrowheads="1"/>
          </p:cNvSpPr>
          <p:nvPr>
            <p:ph type="title"/>
          </p:nvPr>
        </p:nvSpPr>
        <p:spPr>
          <a:xfrm>
            <a:off x="1628775" y="443230"/>
            <a:ext cx="9893300" cy="441960"/>
          </a:xfrm>
        </p:spPr>
        <p:txBody>
          <a:bodyPr/>
          <a:lstStyle/>
          <a:p>
            <a:pPr eaLnBrk="1" hangingPunct="1">
              <a:buFont typeface="Wingdings" panose="05000000000000000000" pitchFamily="2" charset="2"/>
              <a:buChar char="l"/>
            </a:pPr>
            <a:r>
              <a:rPr lang="zh-CN" altLang="en-US" sz="3200" smtClean="0">
                <a:solidFill>
                  <a:srgbClr val="F93C00"/>
                </a:solidFill>
                <a:latin typeface="黑体" panose="02010609060101010101" pitchFamily="49" charset="-122"/>
                <a:ea typeface="黑体" panose="02010609060101010101" pitchFamily="49" charset="-122"/>
              </a:rPr>
              <a:t>确定活动的形式</a:t>
            </a:r>
            <a:br>
              <a:rPr lang="zh-CN" altLang="en-US" sz="3200" smtClean="0">
                <a:latin typeface="黑体" panose="02010609060101010101" pitchFamily="49" charset="-122"/>
                <a:ea typeface="黑体" panose="02010609060101010101" pitchFamily="49" charset="-122"/>
              </a:rPr>
            </a:br>
            <a:endParaRPr lang="zh-CN" altLang="en-US" sz="3200" smtClean="0">
              <a:latin typeface="黑体" panose="02010609060101010101" pitchFamily="49" charset="-122"/>
              <a:ea typeface="黑体" panose="02010609060101010101" pitchFamily="49" charset="-122"/>
            </a:endParaRPr>
          </a:p>
        </p:txBody>
      </p:sp>
      <p:sp>
        <p:nvSpPr>
          <p:cNvPr id="12291" name="Rectangle 3"/>
          <p:cNvSpPr>
            <a:spLocks noGrp="1" noChangeArrowheads="1"/>
          </p:cNvSpPr>
          <p:nvPr>
            <p:ph type="body" idx="1"/>
          </p:nvPr>
        </p:nvSpPr>
        <p:spPr>
          <a:xfrm>
            <a:off x="1628775" y="952500"/>
            <a:ext cx="9893300" cy="5388610"/>
          </a:xfrm>
        </p:spPr>
        <p:txBody>
          <a:bodyPr/>
          <a:lstStyle/>
          <a:p>
            <a:pPr eaLnBrk="1" hangingPunct="1">
              <a:buFont typeface="Wingdings" panose="05000000000000000000" pitchFamily="2" charset="2"/>
              <a:buChar char="l"/>
            </a:pPr>
            <a:r>
              <a:rPr lang="zh-CN" altLang="en-US" smtClean="0">
                <a:solidFill>
                  <a:schemeClr val="folHlink"/>
                </a:solidFill>
                <a:latin typeface="黑体" panose="02010609060101010101" pitchFamily="49" charset="-122"/>
                <a:ea typeface="黑体" panose="02010609060101010101" pitchFamily="49" charset="-122"/>
              </a:rPr>
              <a:t>由谁主持</a:t>
            </a:r>
            <a:endParaRPr lang="zh-CN" altLang="en-US" smtClean="0">
              <a:solidFill>
                <a:schemeClr val="folHlink"/>
              </a:solidFill>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smtClean="0">
                <a:solidFill>
                  <a:schemeClr val="folHlink"/>
                </a:solidFill>
                <a:latin typeface="黑体" panose="02010609060101010101" pitchFamily="49" charset="-122"/>
                <a:ea typeface="黑体" panose="02010609060101010101" pitchFamily="49" charset="-122"/>
              </a:rPr>
              <a:t>教师以何种形式参与（体验、讨论、观察记录等等）</a:t>
            </a:r>
            <a:endParaRPr lang="zh-CN" altLang="en-US" smtClean="0">
              <a:solidFill>
                <a:schemeClr val="folHlink"/>
              </a:solidFill>
              <a:latin typeface="黑体" panose="02010609060101010101" pitchFamily="49" charset="-122"/>
              <a:ea typeface="黑体" panose="02010609060101010101" pitchFamily="49" charset="-122"/>
            </a:endParaRPr>
          </a:p>
        </p:txBody>
      </p:sp>
      <p:sp>
        <p:nvSpPr>
          <p:cNvPr id="2" name="文本框 1"/>
          <p:cNvSpPr txBox="1"/>
          <p:nvPr/>
        </p:nvSpPr>
        <p:spPr>
          <a:xfrm>
            <a:off x="1414780" y="635"/>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000" cy="6858000"/>
          </a:xfrm>
          <a:prstGeom prst="rect">
            <a:avLst/>
          </a:prstGeom>
        </p:spPr>
      </p:pic>
      <p:sp>
        <p:nvSpPr>
          <p:cNvPr id="13314" name="Rectangle 2"/>
          <p:cNvSpPr>
            <a:spLocks noGrp="1" noChangeArrowheads="1"/>
          </p:cNvSpPr>
          <p:nvPr>
            <p:ph type="title"/>
          </p:nvPr>
        </p:nvSpPr>
        <p:spPr>
          <a:xfrm>
            <a:off x="1738630" y="443230"/>
            <a:ext cx="9783445" cy="441960"/>
          </a:xfrm>
        </p:spPr>
        <p:txBody>
          <a:bodyPr/>
          <a:lstStyle/>
          <a:p>
            <a:pPr eaLnBrk="1" hangingPunct="1">
              <a:buFont typeface="Wingdings" panose="05000000000000000000" pitchFamily="2" charset="2"/>
              <a:buChar char="l"/>
            </a:pPr>
            <a:r>
              <a:rPr lang="zh-CN" altLang="en-US" sz="3600" smtClean="0">
                <a:solidFill>
                  <a:srgbClr val="F93C00"/>
                </a:solidFill>
                <a:latin typeface="黑体" panose="02010609060101010101" pitchFamily="49" charset="-122"/>
                <a:ea typeface="黑体" panose="02010609060101010101" pitchFamily="49" charset="-122"/>
              </a:rPr>
              <a:t>预设活动出现的问题</a:t>
            </a:r>
            <a:br>
              <a:rPr lang="zh-CN" altLang="en-US" sz="3600" smtClean="0">
                <a:latin typeface="黑体" panose="02010609060101010101" pitchFamily="49" charset="-122"/>
                <a:ea typeface="黑体" panose="02010609060101010101" pitchFamily="49" charset="-122"/>
              </a:rPr>
            </a:br>
            <a:endParaRPr lang="zh-CN" altLang="en-US" sz="3600" smtClean="0">
              <a:latin typeface="黑体" panose="02010609060101010101" pitchFamily="49" charset="-122"/>
              <a:ea typeface="黑体" panose="02010609060101010101" pitchFamily="49" charset="-122"/>
            </a:endParaRPr>
          </a:p>
        </p:txBody>
      </p:sp>
      <p:sp>
        <p:nvSpPr>
          <p:cNvPr id="13315" name="Rectangle 3"/>
          <p:cNvSpPr>
            <a:spLocks noGrp="1" noChangeArrowheads="1"/>
          </p:cNvSpPr>
          <p:nvPr>
            <p:ph type="body" idx="1"/>
          </p:nvPr>
        </p:nvSpPr>
        <p:spPr>
          <a:xfrm>
            <a:off x="1823720" y="952500"/>
            <a:ext cx="9698355" cy="5388610"/>
          </a:xfrm>
        </p:spPr>
        <p:txBody>
          <a:bodyPr/>
          <a:lstStyle/>
          <a:p>
            <a:pPr eaLnBrk="1" hangingPunct="1">
              <a:buFontTx/>
              <a:buNone/>
            </a:pPr>
            <a:endParaRPr lang="en-US" altLang="zh-CN" b="1" smtClean="0">
              <a:solidFill>
                <a:schemeClr val="folHlink"/>
              </a:solidFill>
            </a:endParaRPr>
          </a:p>
          <a:p>
            <a:pPr eaLnBrk="1" hangingPunct="1">
              <a:buFont typeface="Wingdings" panose="05000000000000000000" pitchFamily="2" charset="2"/>
              <a:buChar char="l"/>
            </a:pPr>
            <a:r>
              <a:rPr lang="zh-CN" altLang="en-US" b="1" smtClean="0">
                <a:solidFill>
                  <a:schemeClr val="folHlink"/>
                </a:solidFill>
              </a:rPr>
              <a:t>教师的理论认识层面</a:t>
            </a:r>
            <a:endParaRPr lang="zh-CN" altLang="en-US" b="1" smtClean="0">
              <a:solidFill>
                <a:schemeClr val="folHlink"/>
              </a:solidFill>
            </a:endParaRPr>
          </a:p>
          <a:p>
            <a:pPr eaLnBrk="1" hangingPunct="1">
              <a:buFont typeface="Wingdings" panose="05000000000000000000" pitchFamily="2" charset="2"/>
              <a:buChar char="l"/>
            </a:pPr>
            <a:r>
              <a:rPr lang="zh-CN" altLang="en-US" b="1" smtClean="0">
                <a:solidFill>
                  <a:schemeClr val="folHlink"/>
                </a:solidFill>
              </a:rPr>
              <a:t>教师的经验理解层面</a:t>
            </a:r>
            <a:endParaRPr lang="zh-CN" altLang="en-US" b="1" smtClean="0">
              <a:solidFill>
                <a:schemeClr val="folHlink"/>
              </a:solidFill>
            </a:endParaRPr>
          </a:p>
          <a:p>
            <a:pPr eaLnBrk="1" hangingPunct="1">
              <a:buFont typeface="Wingdings" panose="05000000000000000000" pitchFamily="2" charset="2"/>
              <a:buChar char="l"/>
            </a:pPr>
            <a:r>
              <a:rPr lang="zh-CN" altLang="en-US" b="1" smtClean="0">
                <a:solidFill>
                  <a:schemeClr val="folHlink"/>
                </a:solidFill>
              </a:rPr>
              <a:t>教师的参与层面</a:t>
            </a:r>
            <a:endParaRPr lang="zh-CN" altLang="en-US" b="1" smtClean="0">
              <a:solidFill>
                <a:schemeClr val="folHlink"/>
              </a:solidFill>
            </a:endParaRPr>
          </a:p>
          <a:p>
            <a:pPr eaLnBrk="1" hangingPunct="1">
              <a:buFont typeface="Wingdings" panose="05000000000000000000" pitchFamily="2" charset="2"/>
              <a:buNone/>
            </a:pPr>
            <a:endParaRPr lang="en-US" altLang="zh-CN" b="1" smtClean="0">
              <a:solidFill>
                <a:schemeClr val="folHlink"/>
              </a:solidFill>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2635" cy="6859270"/>
          </a:xfrm>
          <a:prstGeom prst="rect">
            <a:avLst/>
          </a:prstGeom>
        </p:spPr>
      </p:pic>
      <p:sp>
        <p:nvSpPr>
          <p:cNvPr id="14338" name="Rectangle 2"/>
          <p:cNvSpPr>
            <a:spLocks noGrp="1" noChangeArrowheads="1"/>
          </p:cNvSpPr>
          <p:nvPr>
            <p:ph type="title"/>
          </p:nvPr>
        </p:nvSpPr>
        <p:spPr>
          <a:xfrm>
            <a:off x="1604645" y="443230"/>
            <a:ext cx="9917430" cy="441960"/>
          </a:xfrm>
        </p:spPr>
        <p:txBody>
          <a:bodyPr/>
          <a:lstStyle/>
          <a:p>
            <a:pPr eaLnBrk="1" hangingPunct="1">
              <a:buFont typeface="Wingdings" panose="05000000000000000000" pitchFamily="2" charset="2"/>
              <a:buChar char="l"/>
            </a:pPr>
            <a:r>
              <a:rPr lang="zh-CN" altLang="en-US" sz="3600" smtClean="0">
                <a:solidFill>
                  <a:srgbClr val="F93C00"/>
                </a:solidFill>
                <a:latin typeface="黑体" panose="02010609060101010101" pitchFamily="49" charset="-122"/>
                <a:ea typeface="黑体" panose="02010609060101010101" pitchFamily="49" charset="-122"/>
              </a:rPr>
              <a:t>对各环节调控的策略</a:t>
            </a:r>
            <a:br>
              <a:rPr lang="zh-CN" altLang="en-US" sz="3600" smtClean="0">
                <a:solidFill>
                  <a:srgbClr val="F93C00"/>
                </a:solidFill>
                <a:latin typeface="黑体" panose="02010609060101010101" pitchFamily="49" charset="-122"/>
                <a:ea typeface="黑体" panose="02010609060101010101" pitchFamily="49" charset="-122"/>
              </a:rPr>
            </a:br>
            <a:endParaRPr lang="zh-CN" altLang="en-US" sz="3600" smtClean="0">
              <a:solidFill>
                <a:srgbClr val="F93C00"/>
              </a:solidFill>
              <a:latin typeface="黑体" panose="02010609060101010101" pitchFamily="49" charset="-122"/>
              <a:ea typeface="黑体" panose="02010609060101010101" pitchFamily="49" charset="-122"/>
            </a:endParaRPr>
          </a:p>
        </p:txBody>
      </p:sp>
      <p:sp>
        <p:nvSpPr>
          <p:cNvPr id="14339" name="Rectangle 3"/>
          <p:cNvSpPr>
            <a:spLocks noGrp="1" noChangeArrowheads="1"/>
          </p:cNvSpPr>
          <p:nvPr>
            <p:ph type="body" idx="1"/>
          </p:nvPr>
        </p:nvSpPr>
        <p:spPr>
          <a:xfrm>
            <a:off x="1810385" y="1340485"/>
            <a:ext cx="9711690" cy="5000625"/>
          </a:xfrm>
        </p:spPr>
        <p:txBody>
          <a:bodyPr/>
          <a:lstStyle/>
          <a:p>
            <a:pPr eaLnBrk="1" hangingPunct="1">
              <a:buFont typeface="Wingdings" panose="05000000000000000000" pitchFamily="2" charset="2"/>
              <a:buChar char="l"/>
            </a:pPr>
            <a:r>
              <a:rPr lang="zh-CN" altLang="en-US" smtClean="0">
                <a:solidFill>
                  <a:schemeClr val="folHlink"/>
                </a:solidFill>
                <a:latin typeface="黑体" panose="02010609060101010101" pitchFamily="49" charset="-122"/>
                <a:ea typeface="黑体" panose="02010609060101010101" pitchFamily="49" charset="-122"/>
              </a:rPr>
              <a:t>如何调动教师参与的积极性（如何顾及不同特点的教师）</a:t>
            </a:r>
            <a:endParaRPr lang="zh-CN" altLang="en-US" smtClean="0">
              <a:solidFill>
                <a:schemeClr val="folHlink"/>
              </a:solidFill>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smtClean="0">
                <a:solidFill>
                  <a:schemeClr val="folHlink"/>
                </a:solidFill>
                <a:latin typeface="黑体" panose="02010609060101010101" pitchFamily="49" charset="-122"/>
                <a:ea typeface="黑体" panose="02010609060101010101" pitchFamily="49" charset="-122"/>
              </a:rPr>
              <a:t>如何引导教师围绕主题展开活动</a:t>
            </a:r>
            <a:endParaRPr lang="zh-CN" altLang="en-US" smtClean="0">
              <a:solidFill>
                <a:schemeClr val="folHlink"/>
              </a:solidFill>
              <a:latin typeface="黑体" panose="02010609060101010101" pitchFamily="49" charset="-122"/>
              <a:ea typeface="黑体" panose="02010609060101010101" pitchFamily="49" charset="-122"/>
            </a:endParaRPr>
          </a:p>
          <a:p>
            <a:pPr eaLnBrk="1" hangingPunct="1">
              <a:buFont typeface="Wingdings" panose="05000000000000000000" pitchFamily="2" charset="2"/>
              <a:buNone/>
            </a:pPr>
            <a:endParaRPr lang="en-US" altLang="zh-CN" smtClean="0">
              <a:solidFill>
                <a:schemeClr val="folHlink"/>
              </a:solidFill>
              <a:latin typeface="黑体" panose="02010609060101010101" pitchFamily="49" charset="-122"/>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8000"/>
          </a:xfrm>
          <a:prstGeom prst="rect">
            <a:avLst/>
          </a:prstGeom>
        </p:spPr>
      </p:pic>
      <p:sp>
        <p:nvSpPr>
          <p:cNvPr id="15362" name="Rectangle 2"/>
          <p:cNvSpPr>
            <a:spLocks noGrp="1" noChangeArrowheads="1"/>
          </p:cNvSpPr>
          <p:nvPr>
            <p:ph type="title"/>
          </p:nvPr>
        </p:nvSpPr>
        <p:spPr>
          <a:xfrm>
            <a:off x="2209800" y="152400"/>
            <a:ext cx="6870700" cy="1066800"/>
          </a:xfrm>
        </p:spPr>
        <p:txBody>
          <a:bodyPr/>
          <a:lstStyle/>
          <a:p>
            <a:pPr eaLnBrk="1" hangingPunct="1">
              <a:buFont typeface="Wingdings" panose="05000000000000000000" pitchFamily="2" charset="2"/>
              <a:buChar char="l"/>
            </a:pPr>
            <a:r>
              <a:rPr lang="zh-CN" altLang="en-US" sz="3200" smtClean="0">
                <a:solidFill>
                  <a:srgbClr val="F93C00"/>
                </a:solidFill>
                <a:latin typeface="黑体" panose="02010609060101010101" pitchFamily="49" charset="-122"/>
                <a:ea typeface="黑体" panose="02010609060101010101" pitchFamily="49" charset="-122"/>
              </a:rPr>
              <a:t>教研活动有效性的检验</a:t>
            </a:r>
            <a:endParaRPr lang="zh-CN" altLang="en-US" sz="3200" smtClean="0">
              <a:solidFill>
                <a:srgbClr val="F93C00"/>
              </a:solidFill>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2209800" y="1828800"/>
            <a:ext cx="7696200" cy="4114800"/>
          </a:xfrm>
        </p:spPr>
        <p:txBody>
          <a:bodyPr/>
          <a:lstStyle/>
          <a:p>
            <a:pPr eaLnBrk="1" hangingPunct="1">
              <a:lnSpc>
                <a:spcPct val="80000"/>
              </a:lnSpc>
              <a:buFont typeface="Wingdings" panose="05000000000000000000" pitchFamily="2" charset="2"/>
              <a:buChar char="l"/>
            </a:pPr>
            <a:r>
              <a:rPr kumimoji="1" lang="en-US" altLang="zh-CN" sz="2400" smtClean="0"/>
              <a:t> </a:t>
            </a:r>
            <a:r>
              <a:rPr kumimoji="1" lang="zh-CN" altLang="en-US" sz="2800" smtClean="0">
                <a:solidFill>
                  <a:schemeClr val="folHlink"/>
                </a:solidFill>
              </a:rPr>
              <a:t>对已获知识的应用和巩固阶段，检验学习者是否真正</a:t>
            </a:r>
            <a:r>
              <a:rPr kumimoji="1" lang="zh-CN" altLang="en-US" sz="2800" smtClean="0">
                <a:solidFill>
                  <a:schemeClr val="folHlink"/>
                </a:solidFill>
                <a:latin typeface="Arial" panose="020B0604020202020204" pitchFamily="34" charset="0"/>
              </a:rPr>
              <a:t>“</a:t>
            </a:r>
            <a:r>
              <a:rPr kumimoji="1" lang="zh-CN" altLang="en-US" sz="2800" smtClean="0">
                <a:solidFill>
                  <a:schemeClr val="folHlink"/>
                </a:solidFill>
              </a:rPr>
              <a:t>学以致用</a:t>
            </a:r>
            <a:r>
              <a:rPr kumimoji="1" lang="zh-CN" altLang="en-US" sz="2800" smtClean="0">
                <a:solidFill>
                  <a:schemeClr val="folHlink"/>
                </a:solidFill>
                <a:latin typeface="Arial" panose="020B0604020202020204" pitchFamily="34" charset="0"/>
              </a:rPr>
              <a:t>”</a:t>
            </a:r>
            <a:r>
              <a:rPr kumimoji="1" lang="zh-CN" altLang="en-US" sz="2800" smtClean="0">
                <a:solidFill>
                  <a:schemeClr val="folHlink"/>
                </a:solidFill>
              </a:rPr>
              <a:t>，或是否达到学习的效果</a:t>
            </a:r>
            <a:r>
              <a:rPr kumimoji="1" lang="zh-CN" altLang="en-US" sz="2800" smtClean="0"/>
              <a:t>。</a:t>
            </a:r>
            <a:endParaRPr kumimoji="1" lang="zh-CN" altLang="en-US" sz="2800" smtClean="0"/>
          </a:p>
          <a:p>
            <a:pPr eaLnBrk="1" hangingPunct="1">
              <a:lnSpc>
                <a:spcPct val="80000"/>
              </a:lnSpc>
              <a:buFontTx/>
              <a:buNone/>
            </a:pPr>
            <a:r>
              <a:rPr kumimoji="1" lang="zh-CN" altLang="en-US" sz="2800" smtClean="0">
                <a:solidFill>
                  <a:schemeClr val="folHlink"/>
                </a:solidFill>
              </a:rPr>
              <a:t>   确定这一阶段是否生成下一阶段新的教研主题。</a:t>
            </a:r>
            <a:endParaRPr kumimoji="1" lang="zh-CN" altLang="en-US" sz="2800" smtClean="0">
              <a:solidFill>
                <a:schemeClr val="folHlink"/>
              </a:solidFill>
            </a:endParaRPr>
          </a:p>
          <a:p>
            <a:pPr eaLnBrk="1" hangingPunct="1">
              <a:lnSpc>
                <a:spcPct val="80000"/>
              </a:lnSpc>
              <a:buFontTx/>
              <a:buNone/>
            </a:pPr>
            <a:r>
              <a:rPr kumimoji="1" lang="zh-CN" altLang="en-US" sz="2800" smtClean="0">
                <a:solidFill>
                  <a:schemeClr val="folHlink"/>
                </a:solidFill>
              </a:rPr>
              <a:t>  </a:t>
            </a:r>
            <a:endParaRPr kumimoji="1" lang="zh-CN" altLang="en-US" sz="2800" smtClean="0">
              <a:solidFill>
                <a:schemeClr val="folHlink"/>
              </a:solidFill>
            </a:endParaRPr>
          </a:p>
          <a:p>
            <a:pPr eaLnBrk="1" hangingPunct="1">
              <a:lnSpc>
                <a:spcPct val="80000"/>
              </a:lnSpc>
              <a:buFontTx/>
              <a:buNone/>
            </a:pPr>
            <a:r>
              <a:rPr kumimoji="1" lang="zh-CN" altLang="en-US" sz="2800" smtClean="0"/>
              <a:t>措施：检查备课、跟班看活动组织、听教师的交流、看活动反思等 。</a:t>
            </a:r>
            <a:endParaRPr kumimoji="1" lang="zh-CN" altLang="en-US" sz="2800" smtClean="0"/>
          </a:p>
          <a:p>
            <a:pPr eaLnBrk="1" hangingPunct="1">
              <a:lnSpc>
                <a:spcPct val="80000"/>
              </a:lnSpc>
              <a:buFontTx/>
              <a:buNone/>
            </a:pPr>
            <a:endParaRPr kumimoji="1" lang="zh-CN" altLang="en-US" sz="2000" smtClean="0"/>
          </a:p>
          <a:p>
            <a:pPr eaLnBrk="1" hangingPunct="1">
              <a:lnSpc>
                <a:spcPct val="80000"/>
              </a:lnSpc>
              <a:buFontTx/>
              <a:buNone/>
            </a:pPr>
            <a:r>
              <a:rPr kumimoji="1" lang="zh-CN" altLang="en-US" sz="2000" smtClean="0"/>
              <a:t>例：为了使学习结果发挥更大的作用，促进迁移与分享，外出学习的教师回来后要以各种形式向全体汇报学习情况，或上一节模仿课，或做一场理论讲座，或在博客上发布相关学习反思的文章，并且在完成上述工作后才能报销有关学习费用。</a:t>
            </a:r>
            <a:endParaRPr kumimoji="1" lang="zh-CN" altLang="en-US" sz="2000" smtClean="0"/>
          </a:p>
        </p:txBody>
      </p:sp>
      <p:sp>
        <p:nvSpPr>
          <p:cNvPr id="2" name="文本框 1"/>
          <p:cNvSpPr txBox="1"/>
          <p:nvPr/>
        </p:nvSpPr>
        <p:spPr>
          <a:xfrm>
            <a:off x="1111885" y="0"/>
            <a:ext cx="9556115"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0095" cy="6856730"/>
          </a:xfrm>
          <a:prstGeom prst="rect">
            <a:avLst/>
          </a:prstGeom>
        </p:spPr>
      </p:pic>
      <p:sp>
        <p:nvSpPr>
          <p:cNvPr id="327682" name="Rectangle 2"/>
          <p:cNvSpPr>
            <a:spLocks noGrp="1" noChangeArrowheads="1"/>
          </p:cNvSpPr>
          <p:nvPr>
            <p:ph type="title"/>
          </p:nvPr>
        </p:nvSpPr>
        <p:spPr>
          <a:xfrm>
            <a:off x="1905000" y="304800"/>
            <a:ext cx="8159750" cy="762000"/>
          </a:xfrm>
        </p:spPr>
        <p:txBody>
          <a:bodyPr/>
          <a:lstStyle/>
          <a:p>
            <a:pPr algn="l" eaLnBrk="1" hangingPunct="1"/>
            <a:r>
              <a:rPr lang="en-US" altLang="zh-CN" sz="3200" b="1" smtClean="0"/>
              <a:t>4</a:t>
            </a:r>
            <a:r>
              <a:rPr lang="zh-CN" altLang="en-US" sz="3200" b="1" smtClean="0"/>
              <a:t>、园本教研活动的组织</a:t>
            </a:r>
            <a:endParaRPr lang="zh-CN" altLang="en-US" sz="3200" b="1" smtClean="0"/>
          </a:p>
        </p:txBody>
      </p:sp>
      <p:sp>
        <p:nvSpPr>
          <p:cNvPr id="327683" name="Rectangle 3"/>
          <p:cNvSpPr>
            <a:spLocks noGrp="1" noChangeArrowheads="1"/>
          </p:cNvSpPr>
          <p:nvPr>
            <p:ph type="body" idx="1"/>
          </p:nvPr>
        </p:nvSpPr>
        <p:spPr>
          <a:xfrm>
            <a:off x="1752600" y="1066800"/>
            <a:ext cx="8540750" cy="4876800"/>
          </a:xfrm>
        </p:spPr>
        <p:txBody>
          <a:bodyPr/>
          <a:lstStyle/>
          <a:p>
            <a:pPr eaLnBrk="1" hangingPunct="1">
              <a:lnSpc>
                <a:spcPct val="130000"/>
              </a:lnSpc>
            </a:pPr>
            <a:r>
              <a:rPr lang="zh-CN" altLang="en-US" sz="2400" b="1" smtClean="0">
                <a:solidFill>
                  <a:schemeClr val="hlink"/>
                </a:solidFill>
              </a:rPr>
              <a:t>要开展一次专题教研活动，一般要经历五个阶段：</a:t>
            </a:r>
            <a:endParaRPr lang="zh-CN" altLang="en-US" sz="2400" b="1" smtClean="0">
              <a:solidFill>
                <a:schemeClr val="hlink"/>
              </a:solidFill>
            </a:endParaRPr>
          </a:p>
          <a:p>
            <a:pPr eaLnBrk="1" hangingPunct="1">
              <a:lnSpc>
                <a:spcPct val="130000"/>
              </a:lnSpc>
            </a:pPr>
            <a:r>
              <a:rPr lang="zh-CN" altLang="en-US" sz="2400" b="1" smtClean="0"/>
              <a:t>（</a:t>
            </a:r>
            <a:r>
              <a:rPr lang="en-US" altLang="zh-CN" sz="2400" b="1" smtClean="0"/>
              <a:t>1</a:t>
            </a:r>
            <a:r>
              <a:rPr lang="zh-CN" altLang="en-US" sz="2400" b="1" smtClean="0"/>
              <a:t>）学习阶段：这一阶段主要是进行理论学习，通过学习达到理解教研题目的目的。</a:t>
            </a:r>
            <a:endParaRPr lang="zh-CN" altLang="en-US" sz="2400" b="1" smtClean="0"/>
          </a:p>
          <a:p>
            <a:pPr eaLnBrk="1" hangingPunct="1">
              <a:lnSpc>
                <a:spcPct val="130000"/>
              </a:lnSpc>
            </a:pPr>
            <a:r>
              <a:rPr lang="zh-CN" altLang="en-US" sz="2400" b="1" smtClean="0"/>
              <a:t>（</a:t>
            </a:r>
            <a:r>
              <a:rPr lang="en-US" altLang="zh-CN" sz="2400" b="1" smtClean="0"/>
              <a:t>2</a:t>
            </a:r>
            <a:r>
              <a:rPr lang="zh-CN" altLang="en-US" sz="2400" b="1" smtClean="0"/>
              <a:t>）研究阶段：这个阶段是将所学的理论初步联系实际的阶段。解决教研题目的构思、设想、方案、步骤。</a:t>
            </a:r>
            <a:endParaRPr lang="zh-CN" altLang="en-US" sz="2400" b="1" smtClean="0"/>
          </a:p>
          <a:p>
            <a:pPr eaLnBrk="1" hangingPunct="1">
              <a:lnSpc>
                <a:spcPct val="130000"/>
              </a:lnSpc>
            </a:pPr>
            <a:r>
              <a:rPr lang="zh-CN" altLang="en-US" sz="2400" b="1" smtClean="0"/>
              <a:t>（</a:t>
            </a:r>
            <a:r>
              <a:rPr lang="en-US" altLang="zh-CN" sz="2400" b="1" smtClean="0"/>
              <a:t>3</a:t>
            </a:r>
            <a:r>
              <a:rPr lang="zh-CN" altLang="en-US" sz="2400" b="1" smtClean="0"/>
              <a:t>）实践阶段：这个阶段是执行上一阶段讨论的方案的过程。目的是对集体智慧结晶做一次实际的检验。 </a:t>
            </a:r>
            <a:endParaRPr lang="zh-CN" altLang="en-US" sz="2400" b="1" smtClean="0"/>
          </a:p>
          <a:p>
            <a:pPr eaLnBrk="1" hangingPunct="1">
              <a:lnSpc>
                <a:spcPct val="130000"/>
              </a:lnSpc>
            </a:pPr>
            <a:r>
              <a:rPr lang="zh-CN" altLang="en-US" sz="2400" b="1" smtClean="0"/>
              <a:t>（</a:t>
            </a:r>
            <a:r>
              <a:rPr lang="en-US" altLang="zh-CN" sz="2400" b="1" smtClean="0"/>
              <a:t>4</a:t>
            </a:r>
            <a:r>
              <a:rPr lang="zh-CN" altLang="en-US" sz="2400" b="1" smtClean="0"/>
              <a:t>）总结反思阶段：这一阶段是对最初设想的教育方案进行反思，并就教研活动过程予以总结。</a:t>
            </a:r>
            <a:endParaRPr lang="zh-CN" altLang="en-US" sz="2400" b="1" smtClean="0"/>
          </a:p>
          <a:p>
            <a:pPr eaLnBrk="1" hangingPunct="1">
              <a:lnSpc>
                <a:spcPct val="130000"/>
              </a:lnSpc>
            </a:pPr>
            <a:endParaRPr lang="en-US" altLang="zh-CN" sz="24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27682"/>
                                        </p:tgtEl>
                                        <p:attrNameLst>
                                          <p:attrName>style.visibility</p:attrName>
                                        </p:attrNameLst>
                                      </p:cBhvr>
                                      <p:to>
                                        <p:strVal val="visible"/>
                                      </p:to>
                                    </p:set>
                                    <p:animEffect transition="in" filter="fade">
                                      <p:cBhvr>
                                        <p:cTn id="7" dur="1000"/>
                                        <p:tgtEl>
                                          <p:spTgt spid="327682"/>
                                        </p:tgtEl>
                                      </p:cBhvr>
                                    </p:animEffect>
                                    <p:anim calcmode="lin" valueType="num">
                                      <p:cBhvr>
                                        <p:cTn id="8" dur="1000" fill="hold"/>
                                        <p:tgtEl>
                                          <p:spTgt spid="327682"/>
                                        </p:tgtEl>
                                        <p:attrNameLst>
                                          <p:attrName>ppt_x</p:attrName>
                                        </p:attrNameLst>
                                      </p:cBhvr>
                                      <p:tavLst>
                                        <p:tav tm="0">
                                          <p:val>
                                            <p:strVal val="#ppt_x"/>
                                          </p:val>
                                        </p:tav>
                                        <p:tav tm="100000">
                                          <p:val>
                                            <p:strVal val="#ppt_x"/>
                                          </p:val>
                                        </p:tav>
                                      </p:tavLst>
                                    </p:anim>
                                    <p:anim calcmode="lin" valueType="num">
                                      <p:cBhvr>
                                        <p:cTn id="9" dur="900" decel="100000" fill="hold"/>
                                        <p:tgtEl>
                                          <p:spTgt spid="32768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2768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27683">
                                            <p:txEl>
                                              <p:pRg st="0" end="0"/>
                                            </p:txEl>
                                          </p:spTgt>
                                        </p:tgtEl>
                                        <p:attrNameLst>
                                          <p:attrName>style.visibility</p:attrName>
                                        </p:attrNameLst>
                                      </p:cBhvr>
                                      <p:to>
                                        <p:strVal val="visible"/>
                                      </p:to>
                                    </p:set>
                                    <p:animEffect transition="in" filter="fade">
                                      <p:cBhvr>
                                        <p:cTn id="15" dur="1000"/>
                                        <p:tgtEl>
                                          <p:spTgt spid="327683">
                                            <p:txEl>
                                              <p:pRg st="0" end="0"/>
                                            </p:txEl>
                                          </p:spTgt>
                                        </p:tgtEl>
                                      </p:cBhvr>
                                    </p:animEffect>
                                    <p:anim calcmode="lin" valueType="num">
                                      <p:cBhvr>
                                        <p:cTn id="16" dur="1000" fill="hold"/>
                                        <p:tgtEl>
                                          <p:spTgt spid="32768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2768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2768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27683">
                                            <p:txEl>
                                              <p:pRg st="1" end="1"/>
                                            </p:txEl>
                                          </p:spTgt>
                                        </p:tgtEl>
                                        <p:attrNameLst>
                                          <p:attrName>style.visibility</p:attrName>
                                        </p:attrNameLst>
                                      </p:cBhvr>
                                      <p:to>
                                        <p:strVal val="visible"/>
                                      </p:to>
                                    </p:set>
                                    <p:animEffect transition="in" filter="fade">
                                      <p:cBhvr>
                                        <p:cTn id="23" dur="1000"/>
                                        <p:tgtEl>
                                          <p:spTgt spid="327683">
                                            <p:txEl>
                                              <p:pRg st="1" end="1"/>
                                            </p:txEl>
                                          </p:spTgt>
                                        </p:tgtEl>
                                      </p:cBhvr>
                                    </p:animEffect>
                                    <p:anim calcmode="lin" valueType="num">
                                      <p:cBhvr>
                                        <p:cTn id="24" dur="1000" fill="hold"/>
                                        <p:tgtEl>
                                          <p:spTgt spid="327683">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2768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2768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27683">
                                            <p:txEl>
                                              <p:pRg st="2" end="2"/>
                                            </p:txEl>
                                          </p:spTgt>
                                        </p:tgtEl>
                                        <p:attrNameLst>
                                          <p:attrName>style.visibility</p:attrName>
                                        </p:attrNameLst>
                                      </p:cBhvr>
                                      <p:to>
                                        <p:strVal val="visible"/>
                                      </p:to>
                                    </p:set>
                                    <p:animEffect transition="in" filter="fade">
                                      <p:cBhvr>
                                        <p:cTn id="31" dur="1000"/>
                                        <p:tgtEl>
                                          <p:spTgt spid="327683">
                                            <p:txEl>
                                              <p:pRg st="2" end="2"/>
                                            </p:txEl>
                                          </p:spTgt>
                                        </p:tgtEl>
                                      </p:cBhvr>
                                    </p:animEffect>
                                    <p:anim calcmode="lin" valueType="num">
                                      <p:cBhvr>
                                        <p:cTn id="32" dur="1000" fill="hold"/>
                                        <p:tgtEl>
                                          <p:spTgt spid="327683">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2768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2768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27683">
                                            <p:txEl>
                                              <p:pRg st="3" end="3"/>
                                            </p:txEl>
                                          </p:spTgt>
                                        </p:tgtEl>
                                        <p:attrNameLst>
                                          <p:attrName>style.visibility</p:attrName>
                                        </p:attrNameLst>
                                      </p:cBhvr>
                                      <p:to>
                                        <p:strVal val="visible"/>
                                      </p:to>
                                    </p:set>
                                    <p:animEffect transition="in" filter="fade">
                                      <p:cBhvr>
                                        <p:cTn id="39" dur="1000"/>
                                        <p:tgtEl>
                                          <p:spTgt spid="327683">
                                            <p:txEl>
                                              <p:pRg st="3" end="3"/>
                                            </p:txEl>
                                          </p:spTgt>
                                        </p:tgtEl>
                                      </p:cBhvr>
                                    </p:animEffect>
                                    <p:anim calcmode="lin" valueType="num">
                                      <p:cBhvr>
                                        <p:cTn id="40" dur="1000" fill="hold"/>
                                        <p:tgtEl>
                                          <p:spTgt spid="327683">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2768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2768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27683">
                                            <p:txEl>
                                              <p:pRg st="4" end="4"/>
                                            </p:txEl>
                                          </p:spTgt>
                                        </p:tgtEl>
                                        <p:attrNameLst>
                                          <p:attrName>style.visibility</p:attrName>
                                        </p:attrNameLst>
                                      </p:cBhvr>
                                      <p:to>
                                        <p:strVal val="visible"/>
                                      </p:to>
                                    </p:set>
                                    <p:animEffect transition="in" filter="fade">
                                      <p:cBhvr>
                                        <p:cTn id="47" dur="1000"/>
                                        <p:tgtEl>
                                          <p:spTgt spid="327683">
                                            <p:txEl>
                                              <p:pRg st="4" end="4"/>
                                            </p:txEl>
                                          </p:spTgt>
                                        </p:tgtEl>
                                      </p:cBhvr>
                                    </p:animEffect>
                                    <p:anim calcmode="lin" valueType="num">
                                      <p:cBhvr>
                                        <p:cTn id="48" dur="1000" fill="hold"/>
                                        <p:tgtEl>
                                          <p:spTgt spid="327683">
                                            <p:txEl>
                                              <p:pRg st="4" end="4"/>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27683">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2768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2" grpId="0"/>
      <p:bldP spid="3276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1365" cy="6858000"/>
          </a:xfrm>
          <a:prstGeom prst="rect">
            <a:avLst/>
          </a:prstGeom>
        </p:spPr>
      </p:pic>
      <p:sp>
        <p:nvSpPr>
          <p:cNvPr id="291842" name="Rectangle 2"/>
          <p:cNvSpPr>
            <a:spLocks noGrp="1" noChangeArrowheads="1"/>
          </p:cNvSpPr>
          <p:nvPr>
            <p:ph type="title"/>
          </p:nvPr>
        </p:nvSpPr>
        <p:spPr>
          <a:xfrm>
            <a:off x="2127250" y="990600"/>
            <a:ext cx="7626350" cy="1752600"/>
          </a:xfrm>
        </p:spPr>
        <p:txBody>
          <a:bodyPr/>
          <a:lstStyle/>
          <a:p>
            <a:pPr algn="l" eaLnBrk="1" hangingPunct="1"/>
            <a:r>
              <a:rPr lang="zh-CN" altLang="en-US" sz="2800" b="1" smtClean="0"/>
              <a:t>（</a:t>
            </a:r>
            <a:r>
              <a:rPr lang="en-US" altLang="zh-CN" sz="2800" b="1" smtClean="0"/>
              <a:t>5</a:t>
            </a:r>
            <a:r>
              <a:rPr lang="zh-CN" altLang="en-US" sz="2800" b="1" smtClean="0"/>
              <a:t>）成果的推广与应用阶段</a:t>
            </a:r>
            <a:br>
              <a:rPr lang="zh-CN" altLang="en-US" sz="2800" b="1" smtClean="0"/>
            </a:br>
            <a:r>
              <a:rPr lang="zh-CN" altLang="en-US" sz="2800" b="1" smtClean="0"/>
              <a:t>  这一阶段是对前面四个阶段的巩固，重在教师对教研成果的推广和应用。</a:t>
            </a:r>
            <a:endParaRPr lang="zh-CN" altLang="en-US" sz="2800" b="1" smtClean="0"/>
          </a:p>
        </p:txBody>
      </p:sp>
      <p:sp>
        <p:nvSpPr>
          <p:cNvPr id="291843" name="Rectangle 3"/>
          <p:cNvSpPr>
            <a:spLocks noGrp="1" noChangeArrowheads="1"/>
          </p:cNvSpPr>
          <p:nvPr>
            <p:ph type="body" idx="1"/>
          </p:nvPr>
        </p:nvSpPr>
        <p:spPr>
          <a:xfrm>
            <a:off x="2133600" y="2895600"/>
            <a:ext cx="7772400" cy="2590800"/>
          </a:xfrm>
        </p:spPr>
        <p:txBody>
          <a:bodyPr/>
          <a:lstStyle/>
          <a:p>
            <a:pPr eaLnBrk="1" hangingPunct="1">
              <a:lnSpc>
                <a:spcPct val="130000"/>
              </a:lnSpc>
            </a:pPr>
            <a:r>
              <a:rPr lang="zh-CN" altLang="en-US" sz="2800" b="1" smtClean="0">
                <a:solidFill>
                  <a:schemeClr val="folHlink"/>
                </a:solidFill>
              </a:rPr>
              <a:t>珍惜教研成果</a:t>
            </a:r>
            <a:endParaRPr lang="zh-CN" altLang="en-US" sz="2800" b="1" smtClean="0">
              <a:solidFill>
                <a:schemeClr val="folHlink"/>
              </a:solidFill>
            </a:endParaRPr>
          </a:p>
          <a:p>
            <a:pPr eaLnBrk="1" hangingPunct="1">
              <a:lnSpc>
                <a:spcPct val="130000"/>
              </a:lnSpc>
            </a:pPr>
            <a:r>
              <a:rPr lang="zh-CN" altLang="en-US" sz="2800" b="1" smtClean="0">
                <a:solidFill>
                  <a:schemeClr val="folHlink"/>
                </a:solidFill>
              </a:rPr>
              <a:t>巩固已有的教研成果</a:t>
            </a:r>
            <a:endParaRPr lang="zh-CN" altLang="en-US" sz="2800" b="1" smtClean="0">
              <a:solidFill>
                <a:schemeClr val="folHlink"/>
              </a:solidFill>
            </a:endParaRPr>
          </a:p>
          <a:p>
            <a:pPr eaLnBrk="1" hangingPunct="1">
              <a:lnSpc>
                <a:spcPct val="130000"/>
              </a:lnSpc>
            </a:pPr>
            <a:r>
              <a:rPr lang="zh-CN" altLang="en-US" sz="2800" b="1" smtClean="0">
                <a:solidFill>
                  <a:schemeClr val="folHlink"/>
                </a:solidFill>
              </a:rPr>
              <a:t>积极推广教研成果</a:t>
            </a:r>
            <a:r>
              <a:rPr lang="zh-CN" altLang="en-US" sz="2800" b="1" smtClean="0"/>
              <a:t> </a:t>
            </a:r>
            <a:endParaRPr lang="zh-CN" altLang="en-US" sz="28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91842"/>
                                        </p:tgtEl>
                                        <p:attrNameLst>
                                          <p:attrName>style.visibility</p:attrName>
                                        </p:attrNameLst>
                                      </p:cBhvr>
                                      <p:to>
                                        <p:strVal val="visible"/>
                                      </p:to>
                                    </p:set>
                                    <p:anim calcmode="lin" valueType="num">
                                      <p:cBhvr additive="base">
                                        <p:cTn id="7" dur="500" fill="hold"/>
                                        <p:tgtEl>
                                          <p:spTgt spid="291842"/>
                                        </p:tgtEl>
                                        <p:attrNameLst>
                                          <p:attrName>ppt_x</p:attrName>
                                        </p:attrNameLst>
                                      </p:cBhvr>
                                      <p:tavLst>
                                        <p:tav tm="0">
                                          <p:val>
                                            <p:strVal val="#ppt_x"/>
                                          </p:val>
                                        </p:tav>
                                        <p:tav tm="100000">
                                          <p:val>
                                            <p:strVal val="#ppt_x"/>
                                          </p:val>
                                        </p:tav>
                                      </p:tavLst>
                                    </p:anim>
                                    <p:anim calcmode="lin" valueType="num">
                                      <p:cBhvr additive="base">
                                        <p:cTn id="8" dur="500" fill="hold"/>
                                        <p:tgtEl>
                                          <p:spTgt spid="2918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1843">
                                            <p:txEl>
                                              <p:pRg st="0" end="0"/>
                                            </p:txEl>
                                          </p:spTgt>
                                        </p:tgtEl>
                                        <p:attrNameLst>
                                          <p:attrName>style.visibility</p:attrName>
                                        </p:attrNameLst>
                                      </p:cBhvr>
                                      <p:to>
                                        <p:strVal val="visible"/>
                                      </p:to>
                                    </p:set>
                                    <p:anim calcmode="lin" valueType="num">
                                      <p:cBhvr additive="base">
                                        <p:cTn id="13" dur="500" fill="hold"/>
                                        <p:tgtEl>
                                          <p:spTgt spid="2918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1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1843">
                                            <p:txEl>
                                              <p:pRg st="1" end="1"/>
                                            </p:txEl>
                                          </p:spTgt>
                                        </p:tgtEl>
                                        <p:attrNameLst>
                                          <p:attrName>style.visibility</p:attrName>
                                        </p:attrNameLst>
                                      </p:cBhvr>
                                      <p:to>
                                        <p:strVal val="visible"/>
                                      </p:to>
                                    </p:set>
                                    <p:anim calcmode="lin" valueType="num">
                                      <p:cBhvr additive="base">
                                        <p:cTn id="19" dur="500" fill="hold"/>
                                        <p:tgtEl>
                                          <p:spTgt spid="2918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1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1843">
                                            <p:txEl>
                                              <p:pRg st="2" end="2"/>
                                            </p:txEl>
                                          </p:spTgt>
                                        </p:tgtEl>
                                        <p:attrNameLst>
                                          <p:attrName>style.visibility</p:attrName>
                                        </p:attrNameLst>
                                      </p:cBhvr>
                                      <p:to>
                                        <p:strVal val="visible"/>
                                      </p:to>
                                    </p:set>
                                    <p:anim calcmode="lin" valueType="num">
                                      <p:cBhvr additive="base">
                                        <p:cTn id="25" dur="500" fill="hold"/>
                                        <p:tgtEl>
                                          <p:spTgt spid="2918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18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P spid="29184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000" cy="6859270"/>
          </a:xfrm>
          <a:prstGeom prst="rect">
            <a:avLst/>
          </a:prstGeom>
        </p:spPr>
      </p:pic>
      <p:sp>
        <p:nvSpPr>
          <p:cNvPr id="18434" name="Rectangle 2"/>
          <p:cNvSpPr>
            <a:spLocks noGrp="1" noChangeArrowheads="1"/>
          </p:cNvSpPr>
          <p:nvPr>
            <p:ph type="title"/>
          </p:nvPr>
        </p:nvSpPr>
        <p:spPr>
          <a:xfrm>
            <a:off x="2209800" y="2057400"/>
            <a:ext cx="7543800" cy="1600200"/>
          </a:xfrm>
        </p:spPr>
        <p:txBody>
          <a:bodyPr/>
          <a:lstStyle/>
          <a:p>
            <a:pPr eaLnBrk="1" hangingPunct="1"/>
            <a:r>
              <a:rPr lang="zh-CN" altLang="en-US" b="1" smtClean="0">
                <a:latin typeface="黑体" panose="02010609060101010101" pitchFamily="49" charset="-122"/>
                <a:ea typeface="黑体" panose="02010609060101010101" pitchFamily="49" charset="-122"/>
              </a:rPr>
              <a:t>五、园本教研活动案例及分析</a:t>
            </a:r>
            <a:endParaRPr lang="zh-CN" altLang="en-US" b="1" smtClean="0">
              <a:latin typeface="黑体" panose="02010609060101010101" pitchFamily="49" charset="-122"/>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p:cNvPicPr>
            <a:picLocks noChangeAspect="1"/>
          </p:cNvPicPr>
          <p:nvPr>
            <p:ph idx="1"/>
          </p:nvPr>
        </p:nvPicPr>
        <p:blipFill>
          <a:blip r:embed="rId1"/>
          <a:stretch>
            <a:fillRect/>
          </a:stretch>
        </p:blipFill>
        <p:spPr>
          <a:xfrm>
            <a:off x="-266700" y="0"/>
            <a:ext cx="12200255" cy="6857365"/>
          </a:xfrm>
          <a:prstGeom prst="rect">
            <a:avLst/>
          </a:prstGeom>
        </p:spPr>
      </p:pic>
      <p:sp>
        <p:nvSpPr>
          <p:cNvPr id="5" name="文本框 4"/>
          <p:cNvSpPr txBox="1"/>
          <p:nvPr/>
        </p:nvSpPr>
        <p:spPr>
          <a:xfrm>
            <a:off x="1226185" y="683895"/>
            <a:ext cx="8815705" cy="5723890"/>
          </a:xfrm>
          <a:prstGeom prst="rect">
            <a:avLst/>
          </a:prstGeom>
          <a:noFill/>
        </p:spPr>
        <p:txBody>
          <a:bodyPr wrap="square" rtlCol="0">
            <a:spAutoFit/>
          </a:bodyPr>
          <a:p>
            <a:pPr eaLnBrk="1" latinLnBrk="0" hangingPunct="1">
              <a:lnSpc>
                <a:spcPct val="150000"/>
              </a:lnSpc>
            </a:pPr>
            <a:r>
              <a:rPr lang="zh-CN" altLang="en-US" sz="2800" b="1"/>
              <a:t>案例一：</a:t>
            </a:r>
            <a:endParaRPr lang="zh-CN" altLang="en-US" sz="2800" b="1"/>
          </a:p>
          <a:p>
            <a:pPr eaLnBrk="1" latinLnBrk="0" hangingPunct="1">
              <a:lnSpc>
                <a:spcPct val="150000"/>
              </a:lnSpc>
            </a:pPr>
            <a:r>
              <a:rPr lang="zh-CN" altLang="en-US" sz="2400"/>
              <a:t>·教研主题：如何优化幼儿一日生活的组织与指导</a:t>
            </a:r>
            <a:endParaRPr lang="zh-CN" altLang="en-US" sz="2400"/>
          </a:p>
          <a:p>
            <a:pPr eaLnBrk="1" latinLnBrk="0" hangingPunct="1">
              <a:lnSpc>
                <a:spcPct val="150000"/>
              </a:lnSpc>
            </a:pPr>
            <a:r>
              <a:rPr lang="zh-CN" altLang="en-US" sz="2400"/>
              <a:t>·参加人：业务园长、全体教师</a:t>
            </a:r>
            <a:endParaRPr lang="zh-CN" altLang="en-US" sz="2400"/>
          </a:p>
          <a:p>
            <a:pPr eaLnBrk="1" latinLnBrk="0" hangingPunct="1">
              <a:lnSpc>
                <a:spcPct val="150000"/>
              </a:lnSpc>
            </a:pPr>
            <a:r>
              <a:rPr lang="zh-CN" altLang="en-US" sz="2400"/>
              <a:t>·主持人：业务园长</a:t>
            </a:r>
            <a:endParaRPr lang="zh-CN" altLang="en-US" sz="2400"/>
          </a:p>
          <a:p>
            <a:pPr eaLnBrk="1" latinLnBrk="0" hangingPunct="1">
              <a:lnSpc>
                <a:spcPct val="150000"/>
              </a:lnSpc>
            </a:pPr>
            <a:r>
              <a:rPr lang="zh-CN" altLang="en-US" sz="2400" b="1"/>
              <a:t>·教研流程：</a:t>
            </a:r>
            <a:endParaRPr lang="zh-CN" altLang="en-US" sz="2400" b="1"/>
          </a:p>
          <a:p>
            <a:pPr eaLnBrk="1" latinLnBrk="0" hangingPunct="1">
              <a:lnSpc>
                <a:spcPct val="150000"/>
              </a:lnSpc>
            </a:pPr>
            <a:r>
              <a:rPr lang="zh-CN" altLang="en-US" sz="2400"/>
              <a:t>·1、主持人介绍本次教研主题、背景、内容及要求，提出思考题。</a:t>
            </a:r>
            <a:endParaRPr lang="zh-CN" altLang="en-US" sz="2400"/>
          </a:p>
          <a:p>
            <a:pPr eaLnBrk="1" latinLnBrk="0" hangingPunct="1">
              <a:lnSpc>
                <a:spcPct val="150000"/>
              </a:lnSpc>
            </a:pPr>
            <a:r>
              <a:rPr lang="zh-CN" altLang="en-US" sz="2400"/>
              <a:t>·2、分环节观看北京市半日活动评优录像；</a:t>
            </a:r>
            <a:endParaRPr lang="zh-CN" altLang="en-US" sz="2400"/>
          </a:p>
          <a:p>
            <a:pPr eaLnBrk="1" latinLnBrk="0" hangingPunct="1">
              <a:lnSpc>
                <a:spcPct val="150000"/>
              </a:lnSpc>
            </a:pPr>
            <a:r>
              <a:rPr lang="zh-CN" altLang="en-US" sz="2400"/>
              <a:t>·3、以教研组为单位按给出的思考题进行研讨；</a:t>
            </a:r>
            <a:endParaRPr lang="zh-CN" altLang="en-US" sz="2400"/>
          </a:p>
          <a:p>
            <a:pPr eaLnBrk="1" latinLnBrk="0" hangingPunct="1">
              <a:lnSpc>
                <a:spcPct val="150000"/>
              </a:lnSpc>
            </a:pPr>
            <a:r>
              <a:rPr lang="zh-CN" altLang="en-US" sz="2400"/>
              <a:t>·4、以年级教研组为单位分组进行汇报；</a:t>
            </a:r>
            <a:endParaRPr lang="zh-CN" altLang="en-US" sz="2400"/>
          </a:p>
          <a:p>
            <a:pPr eaLnBrk="1" latinLnBrk="0" hangingPunct="1">
              <a:lnSpc>
                <a:spcPct val="150000"/>
              </a:lnSpc>
            </a:pPr>
            <a:r>
              <a:rPr lang="zh-CN" altLang="en-US" sz="2400"/>
              <a:t>·5、业务园长小结：对问题进行梳理，提出下一步教研活动的要</a:t>
            </a:r>
            <a:endParaRPr lang="zh-CN" altLang="en-US" sz="2400"/>
          </a:p>
        </p:txBody>
      </p:sp>
      <p:sp>
        <p:nvSpPr>
          <p:cNvPr id="7" name="文本框 6"/>
          <p:cNvSpPr txBox="1"/>
          <p:nvPr/>
        </p:nvSpPr>
        <p:spPr>
          <a:xfrm>
            <a:off x="4484370" y="6489065"/>
            <a:ext cx="2697480" cy="368300"/>
          </a:xfrm>
          <a:prstGeom prst="rect">
            <a:avLst/>
          </a:prstGeom>
          <a:noFill/>
        </p:spPr>
        <p:txBody>
          <a:bodyPr wrap="square" rtlCol="0">
            <a:spAutoFit/>
          </a:bodyPr>
          <a:p>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635" cy="6859270"/>
          </a:xfrm>
          <a:prstGeom prst="rect">
            <a:avLst/>
          </a:prstGeom>
        </p:spPr>
      </p:pic>
      <p:sp>
        <p:nvSpPr>
          <p:cNvPr id="20482" name="Rectangle 2"/>
          <p:cNvSpPr>
            <a:spLocks noGrp="1" noChangeArrowheads="1"/>
          </p:cNvSpPr>
          <p:nvPr>
            <p:ph type="title"/>
          </p:nvPr>
        </p:nvSpPr>
        <p:spPr>
          <a:xfrm>
            <a:off x="2590800" y="228600"/>
            <a:ext cx="6870700" cy="838200"/>
          </a:xfrm>
        </p:spPr>
        <p:txBody>
          <a:bodyPr/>
          <a:lstStyle/>
          <a:p>
            <a:pPr algn="l" eaLnBrk="1" hangingPunct="1"/>
            <a:r>
              <a:rPr lang="zh-CN" altLang="en-US" sz="3600" b="1" smtClean="0">
                <a:solidFill>
                  <a:schemeClr val="tx2"/>
                </a:solidFill>
                <a:ea typeface="黑体" panose="02010609060101010101" pitchFamily="49" charset="-122"/>
              </a:rPr>
              <a:t>主要特点：</a:t>
            </a:r>
            <a:endParaRPr lang="zh-CN" altLang="en-US" sz="3600" b="1" smtClean="0">
              <a:solidFill>
                <a:schemeClr val="tx2"/>
              </a:solidFill>
              <a:ea typeface="黑体" panose="02010609060101010101" pitchFamily="49" charset="-122"/>
            </a:endParaRPr>
          </a:p>
        </p:txBody>
      </p:sp>
      <p:sp>
        <p:nvSpPr>
          <p:cNvPr id="20483" name="Rectangle 3"/>
          <p:cNvSpPr>
            <a:spLocks noGrp="1" noChangeArrowheads="1"/>
          </p:cNvSpPr>
          <p:nvPr>
            <p:ph type="body" idx="1"/>
          </p:nvPr>
        </p:nvSpPr>
        <p:spPr>
          <a:xfrm>
            <a:off x="2667000" y="1066800"/>
            <a:ext cx="7086600" cy="4343400"/>
          </a:xfrm>
        </p:spPr>
        <p:txBody>
          <a:bodyPr/>
          <a:lstStyle/>
          <a:p>
            <a:pPr eaLnBrk="1" hangingPunct="1">
              <a:lnSpc>
                <a:spcPct val="125000"/>
              </a:lnSpc>
              <a:spcBef>
                <a:spcPct val="0"/>
              </a:spcBef>
            </a:pPr>
            <a:r>
              <a:rPr lang="en-US" altLang="zh-CN" sz="2400" b="1" smtClean="0">
                <a:latin typeface="黑体" panose="02010609060101010101" pitchFamily="49" charset="-122"/>
                <a:ea typeface="黑体" panose="02010609060101010101" pitchFamily="49" charset="-122"/>
              </a:rPr>
              <a:t>1</a:t>
            </a:r>
            <a:r>
              <a:rPr lang="zh-CN" altLang="en-US" sz="2400" b="1" smtClean="0">
                <a:latin typeface="黑体" panose="02010609060101010101" pitchFamily="49" charset="-122"/>
                <a:ea typeface="黑体" panose="02010609060101010101" pitchFamily="49" charset="-122"/>
              </a:rPr>
              <a:t>、教研过程完整，有主题、有内容、有任务驱动、有教师互动。</a:t>
            </a:r>
            <a:endParaRPr lang="zh-CN" altLang="en-US" sz="2400" b="1" smtClean="0">
              <a:latin typeface="黑体" panose="02010609060101010101" pitchFamily="49" charset="-122"/>
              <a:ea typeface="黑体" panose="02010609060101010101" pitchFamily="49" charset="-122"/>
            </a:endParaRPr>
          </a:p>
          <a:p>
            <a:pPr eaLnBrk="1" hangingPunct="1">
              <a:lnSpc>
                <a:spcPct val="125000"/>
              </a:lnSpc>
              <a:spcBef>
                <a:spcPct val="0"/>
              </a:spcBef>
            </a:pPr>
            <a:r>
              <a:rPr lang="en-US" altLang="zh-CN" sz="2400" b="1" smtClean="0">
                <a:latin typeface="黑体" panose="02010609060101010101" pitchFamily="49" charset="-122"/>
                <a:ea typeface="黑体" panose="02010609060101010101" pitchFamily="49" charset="-122"/>
              </a:rPr>
              <a:t>2</a:t>
            </a:r>
            <a:r>
              <a:rPr lang="zh-CN" altLang="en-US" sz="2400" b="1" smtClean="0">
                <a:latin typeface="黑体" panose="02010609060101010101" pitchFamily="49" charset="-122"/>
                <a:ea typeface="黑体" panose="02010609060101010101" pitchFamily="49" charset="-122"/>
              </a:rPr>
              <a:t>、为教师提供了教育实践研究的载体</a:t>
            </a:r>
            <a:r>
              <a:rPr lang="en-US" altLang="zh-CN" sz="2400" b="1" smtClean="0">
                <a:latin typeface="Arial" panose="020B0604020202020204" pitchFamily="34" charset="0"/>
                <a:ea typeface="黑体" panose="02010609060101010101" pitchFamily="49" charset="-122"/>
              </a:rPr>
              <a:t>—</a:t>
            </a:r>
            <a:r>
              <a:rPr lang="zh-CN" altLang="en-US" sz="2400" b="1" smtClean="0">
                <a:latin typeface="黑体" panose="02010609060101010101" pitchFamily="49" charset="-122"/>
                <a:ea typeface="黑体" panose="02010609060101010101" pitchFamily="49" charset="-122"/>
              </a:rPr>
              <a:t>优秀半日活动录像，并提出了研讨的具体问题，让教师们重温镜头，边看边进行思考。</a:t>
            </a:r>
            <a:endParaRPr lang="zh-CN" altLang="en-US" sz="2400" b="1" smtClean="0">
              <a:latin typeface="黑体" panose="02010609060101010101" pitchFamily="49" charset="-122"/>
              <a:ea typeface="黑体" panose="02010609060101010101" pitchFamily="49" charset="-122"/>
            </a:endParaRPr>
          </a:p>
          <a:p>
            <a:pPr eaLnBrk="1" hangingPunct="1">
              <a:lnSpc>
                <a:spcPct val="125000"/>
              </a:lnSpc>
              <a:spcBef>
                <a:spcPct val="0"/>
              </a:spcBef>
            </a:pPr>
            <a:r>
              <a:rPr lang="en-US" altLang="zh-CN" sz="2400" b="1" smtClean="0">
                <a:latin typeface="黑体" panose="02010609060101010101" pitchFamily="49" charset="-122"/>
                <a:ea typeface="黑体" panose="02010609060101010101" pitchFamily="49" charset="-122"/>
              </a:rPr>
              <a:t>3</a:t>
            </a:r>
            <a:r>
              <a:rPr lang="zh-CN" altLang="en-US" sz="2400" b="1" smtClean="0">
                <a:latin typeface="黑体" panose="02010609060101010101" pitchFamily="49" charset="-122"/>
                <a:ea typeface="黑体" panose="02010609060101010101" pitchFamily="49" charset="-122"/>
              </a:rPr>
              <a:t>、教师参与积极性高、发言质量高，研究氛围浓。</a:t>
            </a:r>
            <a:endParaRPr lang="zh-CN" altLang="en-US" sz="2400" b="1" smtClean="0">
              <a:latin typeface="黑体" panose="02010609060101010101" pitchFamily="49" charset="-122"/>
              <a:ea typeface="黑体" panose="02010609060101010101" pitchFamily="49" charset="-122"/>
            </a:endParaRPr>
          </a:p>
          <a:p>
            <a:pPr eaLnBrk="1" hangingPunct="1">
              <a:lnSpc>
                <a:spcPct val="125000"/>
              </a:lnSpc>
              <a:spcBef>
                <a:spcPct val="0"/>
              </a:spcBef>
            </a:pPr>
            <a:r>
              <a:rPr lang="en-US" altLang="zh-CN" sz="2400" b="1" smtClean="0">
                <a:latin typeface="黑体" panose="02010609060101010101" pitchFamily="49" charset="-122"/>
                <a:ea typeface="黑体" panose="02010609060101010101" pitchFamily="49" charset="-122"/>
              </a:rPr>
              <a:t>4</a:t>
            </a:r>
            <a:r>
              <a:rPr lang="zh-CN" altLang="en-US" sz="2400" b="1" smtClean="0">
                <a:latin typeface="黑体" panose="02010609060101010101" pitchFamily="49" charset="-122"/>
                <a:ea typeface="黑体" panose="02010609060101010101" pitchFamily="49" charset="-122"/>
              </a:rPr>
              <a:t>、及时利用现场的专业人员进行业务引领。</a:t>
            </a:r>
            <a:endParaRPr lang="zh-CN" altLang="en-US" sz="2400" b="1" smtClean="0">
              <a:latin typeface="黑体" panose="02010609060101010101" pitchFamily="49" charset="-122"/>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pic>
        <p:nvPicPr>
          <p:cNvPr id="4" name="图片 3" descr="66e6c406a68055b75e6c6e7b9603c163"/>
          <p:cNvPicPr>
            <a:picLocks noChangeAspect="1"/>
          </p:cNvPicPr>
          <p:nvPr/>
        </p:nvPicPr>
        <p:blipFill>
          <a:blip r:embed="rId1"/>
          <a:stretch>
            <a:fillRect/>
          </a:stretch>
        </p:blipFill>
        <p:spPr>
          <a:xfrm>
            <a:off x="635" y="0"/>
            <a:ext cx="12191365" cy="6857365"/>
          </a:xfrm>
          <a:prstGeom prst="rect">
            <a:avLst/>
          </a:prstGeom>
        </p:spPr>
      </p:pic>
      <p:sp>
        <p:nvSpPr>
          <p:cNvPr id="5" name="文本框 4"/>
          <p:cNvSpPr txBox="1"/>
          <p:nvPr/>
        </p:nvSpPr>
        <p:spPr>
          <a:xfrm>
            <a:off x="1311275" y="343535"/>
            <a:ext cx="9471660" cy="5908040"/>
          </a:xfrm>
          <a:prstGeom prst="rect">
            <a:avLst/>
          </a:prstGeom>
          <a:noFill/>
        </p:spPr>
        <p:txBody>
          <a:bodyPr wrap="square" rtlCol="0">
            <a:spAutoFit/>
          </a:bodyPr>
          <a:p>
            <a:pPr eaLnBrk="1" latinLnBrk="0" hangingPunct="1">
              <a:lnSpc>
                <a:spcPct val="150000"/>
              </a:lnSpc>
            </a:pPr>
            <a:r>
              <a:rPr lang="en-US" altLang="zh-CN" b="1"/>
              <a:t> </a:t>
            </a:r>
            <a:r>
              <a:rPr lang="zh-CN" altLang="en-US" b="1"/>
              <a:t>案例二：</a:t>
            </a:r>
            <a:endParaRPr lang="zh-CN" altLang="en-US" b="1"/>
          </a:p>
          <a:p>
            <a:pPr eaLnBrk="1" latinLnBrk="0" hangingPunct="1">
              <a:lnSpc>
                <a:spcPct val="150000"/>
              </a:lnSpc>
            </a:pPr>
            <a:r>
              <a:rPr lang="zh-CN" altLang="en-US"/>
              <a:t>·教研主题：幼儿园主题墙创设专题辅导与研讨</a:t>
            </a:r>
            <a:endParaRPr lang="zh-CN" altLang="en-US"/>
          </a:p>
          <a:p>
            <a:pPr eaLnBrk="1" latinLnBrk="0" hangingPunct="1">
              <a:lnSpc>
                <a:spcPct val="150000"/>
              </a:lnSpc>
            </a:pPr>
            <a:r>
              <a:rPr lang="zh-CN" altLang="en-US"/>
              <a:t>·参加人：业务园长、全体教师</a:t>
            </a:r>
            <a:endParaRPr lang="zh-CN" altLang="en-US"/>
          </a:p>
          <a:p>
            <a:pPr eaLnBrk="1" latinLnBrk="0" hangingPunct="1">
              <a:lnSpc>
                <a:spcPct val="150000"/>
              </a:lnSpc>
            </a:pPr>
            <a:r>
              <a:rPr lang="zh-CN" altLang="en-US"/>
              <a:t>·主持人：业务园长</a:t>
            </a:r>
            <a:endParaRPr lang="zh-CN" altLang="en-US"/>
          </a:p>
          <a:p>
            <a:pPr eaLnBrk="1" latinLnBrk="0" hangingPunct="1">
              <a:lnSpc>
                <a:spcPct val="150000"/>
              </a:lnSpc>
            </a:pPr>
            <a:r>
              <a:rPr lang="zh-CN" altLang="en-US" b="1"/>
              <a:t>·教研流程：</a:t>
            </a:r>
            <a:endParaRPr lang="zh-CN" altLang="en-US" b="1"/>
          </a:p>
          <a:p>
            <a:pPr eaLnBrk="1" latinLnBrk="0" hangingPunct="1">
              <a:lnSpc>
                <a:spcPct val="150000"/>
              </a:lnSpc>
            </a:pPr>
            <a:r>
              <a:rPr lang="zh-CN" altLang="en-US"/>
              <a:t>·1、业务园长小结幼儿园在近期环境创设中出现的问题。</a:t>
            </a:r>
            <a:endParaRPr lang="zh-CN" altLang="en-US"/>
          </a:p>
          <a:p>
            <a:pPr eaLnBrk="1" latinLnBrk="0" hangingPunct="1">
              <a:lnSpc>
                <a:spcPct val="150000"/>
              </a:lnSpc>
            </a:pPr>
            <a:r>
              <a:rPr lang="zh-CN" altLang="en-US"/>
              <a:t>·2、教师互动研讨：分享活动前自查的有关资料——幼儿园主题墙的作用（教师自由发言）</a:t>
            </a:r>
            <a:endParaRPr lang="zh-CN" altLang="en-US"/>
          </a:p>
          <a:p>
            <a:pPr eaLnBrk="1" latinLnBrk="0" hangingPunct="1">
              <a:lnSpc>
                <a:spcPct val="150000"/>
              </a:lnSpc>
            </a:pPr>
            <a:r>
              <a:rPr lang="zh-CN" altLang="en-US"/>
              <a:t>·3、业务园长小结提炼：幼儿园主题墙的作用</a:t>
            </a:r>
            <a:endParaRPr lang="zh-CN" altLang="en-US"/>
          </a:p>
          <a:p>
            <a:pPr eaLnBrk="1" latinLnBrk="0" hangingPunct="1">
              <a:lnSpc>
                <a:spcPct val="150000"/>
              </a:lnSpc>
            </a:pPr>
            <a:r>
              <a:rPr lang="zh-CN" altLang="en-US"/>
              <a:t>·4、业务园长专题培训：本园主题墙创设中存在的问题；并为教师提供主题墙创设参考资料（照片），逐一出示和介绍》</a:t>
            </a:r>
            <a:endParaRPr lang="zh-CN" altLang="en-US"/>
          </a:p>
          <a:p>
            <a:pPr eaLnBrk="1" latinLnBrk="0" hangingPunct="1">
              <a:lnSpc>
                <a:spcPct val="150000"/>
              </a:lnSpc>
            </a:pPr>
            <a:r>
              <a:rPr lang="zh-CN" altLang="en-US"/>
              <a:t>·5、继续讨论和分享资料——在创设主题墙时应该注意什么？</a:t>
            </a:r>
            <a:endParaRPr lang="zh-CN" altLang="en-US"/>
          </a:p>
          <a:p>
            <a:pPr eaLnBrk="1" latinLnBrk="0" hangingPunct="1">
              <a:lnSpc>
                <a:spcPct val="150000"/>
              </a:lnSpc>
            </a:pPr>
            <a:r>
              <a:rPr lang="zh-CN" altLang="en-US"/>
              <a:t>·6、业务园长再次就讨论题进行小结和培训——主题墙的内容来源；主题墙创设的流程</a:t>
            </a:r>
            <a:endParaRPr lang="zh-CN" altLang="en-US"/>
          </a:p>
          <a:p>
            <a:pPr eaLnBrk="1" latinLnBrk="0" hangingPunct="1">
              <a:lnSpc>
                <a:spcPct val="150000"/>
              </a:lnSpc>
            </a:pPr>
            <a:r>
              <a:rPr lang="zh-CN" altLang="en-US"/>
              <a:t>·7、以班级为单位创设主题墙，下周汇报交流</a:t>
            </a:r>
            <a:endParaRPr lang="zh-CN" altLang="en-US"/>
          </a:p>
          <a:p>
            <a:pPr eaLnBrk="1" latinLnBrk="0" hangingPunct="1">
              <a:lnSpc>
                <a:spcPct val="150000"/>
              </a:lnSpc>
            </a:pPr>
            <a:r>
              <a:rPr lang="zh-CN" altLang="en-US"/>
              <a:t>·8、业务园长小结本次教研活动情况，提出主题墙检查时间和要求</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2"/>
          <a:stretch>
            <a:fillRect/>
          </a:stretch>
        </p:blipFill>
        <p:spPr>
          <a:xfrm>
            <a:off x="0" y="-635"/>
            <a:ext cx="12192635" cy="6859270"/>
          </a:xfrm>
          <a:prstGeom prst="rect">
            <a:avLst/>
          </a:prstGeom>
        </p:spPr>
      </p:pic>
      <p:sp>
        <p:nvSpPr>
          <p:cNvPr id="252931" name="Rectangle 3"/>
          <p:cNvSpPr>
            <a:spLocks noGrp="1" noChangeArrowheads="1"/>
          </p:cNvSpPr>
          <p:nvPr>
            <p:ph type="body" idx="1"/>
          </p:nvPr>
        </p:nvSpPr>
        <p:spPr>
          <a:xfrm>
            <a:off x="694055" y="2117725"/>
            <a:ext cx="10828020" cy="4223385"/>
          </a:xfrm>
        </p:spPr>
        <p:txBody>
          <a:bodyPr/>
          <a:lstStyle/>
          <a:p>
            <a:pPr eaLnBrk="1" hangingPunct="1"/>
            <a:r>
              <a:rPr lang="en-US" altLang="zh-CN" sz="2800" b="1" smtClean="0">
                <a:solidFill>
                  <a:srgbClr val="C00000"/>
                </a:solidFill>
                <a:latin typeface="Arial" panose="020B0604020202020204" pitchFamily="34" charset="0"/>
              </a:rPr>
              <a:t>“</a:t>
            </a:r>
            <a:r>
              <a:rPr lang="zh-CN" altLang="en-US" sz="2800" b="1" smtClean="0">
                <a:solidFill>
                  <a:srgbClr val="C00000"/>
                </a:solidFill>
              </a:rPr>
              <a:t>教研</a:t>
            </a:r>
            <a:r>
              <a:rPr lang="zh-CN" altLang="en-US" sz="2800" b="1" smtClean="0">
                <a:solidFill>
                  <a:srgbClr val="C00000"/>
                </a:solidFill>
                <a:latin typeface="Arial" panose="020B0604020202020204" pitchFamily="34" charset="0"/>
              </a:rPr>
              <a:t>”</a:t>
            </a:r>
            <a:r>
              <a:rPr lang="zh-CN" altLang="en-US" sz="2800" b="1" smtClean="0"/>
              <a:t>：是教学研究和教育研究的简称。</a:t>
            </a:r>
            <a:endParaRPr lang="zh-CN" altLang="en-US" sz="2800" b="1" smtClean="0"/>
          </a:p>
          <a:p>
            <a:pPr eaLnBrk="1" hangingPunct="1">
              <a:buFontTx/>
              <a:buNone/>
            </a:pPr>
            <a:endParaRPr lang="zh-CN" altLang="en-US" sz="2800" b="1" smtClean="0"/>
          </a:p>
          <a:p>
            <a:pPr eaLnBrk="1" hangingPunct="1"/>
            <a:r>
              <a:rPr lang="zh-CN" altLang="en-US" sz="2800" b="1" smtClean="0">
                <a:solidFill>
                  <a:srgbClr val="C00000"/>
                </a:solidFill>
                <a:latin typeface="Arial" panose="020B0604020202020204" pitchFamily="34" charset="0"/>
              </a:rPr>
              <a:t>“</a:t>
            </a:r>
            <a:r>
              <a:rPr lang="zh-CN" altLang="en-US" sz="2800" b="1" smtClean="0">
                <a:solidFill>
                  <a:srgbClr val="C00000"/>
                </a:solidFill>
              </a:rPr>
              <a:t>园本研究</a:t>
            </a:r>
            <a:r>
              <a:rPr lang="zh-CN" altLang="en-US" sz="2800" b="1" smtClean="0">
                <a:solidFill>
                  <a:srgbClr val="C00000"/>
                </a:solidFill>
                <a:latin typeface="Arial" panose="020B0604020202020204" pitchFamily="34" charset="0"/>
              </a:rPr>
              <a:t>”</a:t>
            </a:r>
            <a:r>
              <a:rPr lang="zh-CN" altLang="en-US" sz="2800" b="1" smtClean="0"/>
              <a:t>：指的是以幼儿园发展过程中所遇到的实际问题为研究对象，以幼儿园教师为研究主体，运用一定的研究方法所开展的旨在促进幼儿园发展的研究活动的总称。</a:t>
            </a:r>
            <a:endParaRPr lang="zh-CN" altLang="en-US" sz="2800" b="1" smtClean="0"/>
          </a:p>
          <a:p>
            <a:pPr eaLnBrk="1" hangingPunct="1"/>
            <a:endParaRPr lang="en-US" altLang="zh-CN" sz="2800" b="1" smtClean="0"/>
          </a:p>
        </p:txBody>
      </p:sp>
      <p:sp>
        <p:nvSpPr>
          <p:cNvPr id="4099" name="Rectangle 4"/>
          <p:cNvSpPr>
            <a:spLocks noChangeArrowheads="1"/>
          </p:cNvSpPr>
          <p:nvPr/>
        </p:nvSpPr>
        <p:spPr bwMode="auto">
          <a:xfrm>
            <a:off x="2647950" y="198755"/>
            <a:ext cx="5943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5000"/>
              </a:lnSpc>
              <a:spcBef>
                <a:spcPct val="50000"/>
              </a:spcBef>
            </a:pPr>
            <a:r>
              <a:rPr kumimoji="1" lang="zh-CN" altLang="en-US" sz="3200" b="1">
                <a:latin typeface="Times New Roman" panose="02020603050405020304" pitchFamily="18" charset="0"/>
                <a:ea typeface="黑体" panose="02010609060101010101" pitchFamily="49" charset="-122"/>
              </a:rPr>
              <a:t>一、</a:t>
            </a:r>
            <a:endParaRPr kumimoji="1" lang="zh-CN" altLang="en-US" sz="3200" b="1">
              <a:latin typeface="Times New Roman" panose="02020603050405020304" pitchFamily="18" charset="0"/>
              <a:ea typeface="黑体" panose="02010609060101010101" pitchFamily="49" charset="-122"/>
            </a:endParaRPr>
          </a:p>
        </p:txBody>
      </p:sp>
      <p:sp>
        <p:nvSpPr>
          <p:cNvPr id="3" name="文本框 2"/>
          <p:cNvSpPr txBox="1"/>
          <p:nvPr/>
        </p:nvSpPr>
        <p:spPr>
          <a:xfrm>
            <a:off x="3691255" y="198755"/>
            <a:ext cx="3857625" cy="854075"/>
          </a:xfrm>
          <a:prstGeom prst="rect">
            <a:avLst/>
          </a:prstGeom>
          <a:noFill/>
        </p:spPr>
        <p:txBody>
          <a:bodyPr wrap="square" rtlCol="0">
            <a:spAutoFit/>
          </a:bodyPr>
          <a:p>
            <a:pPr algn="l">
              <a:lnSpc>
                <a:spcPct val="155000"/>
              </a:lnSpc>
              <a:spcBef>
                <a:spcPct val="50000"/>
              </a:spcBef>
            </a:pPr>
            <a:r>
              <a:rPr kumimoji="1" lang="zh-CN" altLang="en-US" sz="3200" b="1">
                <a:latin typeface="Times New Roman" panose="02020603050405020304" pitchFamily="18" charset="0"/>
                <a:ea typeface="黑体" panose="02010609060101010101" pitchFamily="49" charset="-122"/>
                <a:sym typeface="+mn-ea"/>
              </a:rPr>
              <a:t>园本教研的基本含义</a:t>
            </a:r>
            <a:endParaRPr kumimoji="1" lang="zh-CN" altLang="en-US" sz="3200" b="1">
              <a:latin typeface="Times New Roman" panose="02020603050405020304" pitchFamily="18" charset="0"/>
              <a:ea typeface="黑体" panose="02010609060101010101" pitchFamily="49" charset="-122"/>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252931">
                                            <p:txEl>
                                              <p:pRg st="0" end="0"/>
                                            </p:txEl>
                                          </p:spTgt>
                                        </p:tgtEl>
                                        <p:attrNameLst>
                                          <p:attrName>style.visibility</p:attrName>
                                        </p:attrNameLst>
                                      </p:cBhvr>
                                      <p:to>
                                        <p:strVal val="visible"/>
                                      </p:to>
                                    </p:set>
                                    <p:animEffect transition="in" filter="strips(upRight)">
                                      <p:cBhvr>
                                        <p:cTn id="7" dur="2000"/>
                                        <p:tgtEl>
                                          <p:spTgt spid="2529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52931">
                                            <p:txEl>
                                              <p:pRg st="2" end="2"/>
                                            </p:txEl>
                                          </p:spTgt>
                                        </p:tgtEl>
                                        <p:attrNameLst>
                                          <p:attrName>style.visibility</p:attrName>
                                        </p:attrNameLst>
                                      </p:cBhvr>
                                      <p:to>
                                        <p:strVal val="visible"/>
                                      </p:to>
                                    </p:set>
                                    <p:animEffect transition="in" filter="strips(upRight)">
                                      <p:cBhvr>
                                        <p:cTn id="12" dur="2000"/>
                                        <p:tgtEl>
                                          <p:spTgt spid="2529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autoUpdateAnimBg="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9270"/>
          </a:xfrm>
          <a:prstGeom prst="rect">
            <a:avLst/>
          </a:prstGeom>
        </p:spPr>
      </p:pic>
      <p:sp>
        <p:nvSpPr>
          <p:cNvPr id="22530" name="Rectangle 2"/>
          <p:cNvSpPr>
            <a:spLocks noGrp="1" noChangeArrowheads="1"/>
          </p:cNvSpPr>
          <p:nvPr>
            <p:ph type="title"/>
          </p:nvPr>
        </p:nvSpPr>
        <p:spPr>
          <a:xfrm>
            <a:off x="2590800" y="228600"/>
            <a:ext cx="6870700" cy="838200"/>
          </a:xfrm>
        </p:spPr>
        <p:txBody>
          <a:bodyPr/>
          <a:lstStyle/>
          <a:p>
            <a:pPr algn="l" eaLnBrk="1" hangingPunct="1"/>
            <a:r>
              <a:rPr lang="zh-CN" altLang="en-US" sz="3600" b="1" smtClean="0">
                <a:solidFill>
                  <a:schemeClr val="tx2"/>
                </a:solidFill>
                <a:ea typeface="黑体" panose="02010609060101010101" pitchFamily="49" charset="-122"/>
              </a:rPr>
              <a:t>主要特点：</a:t>
            </a:r>
            <a:endParaRPr lang="zh-CN" altLang="en-US" sz="3600" b="1" smtClean="0">
              <a:solidFill>
                <a:schemeClr val="tx2"/>
              </a:solidFill>
              <a:ea typeface="黑体" panose="02010609060101010101" pitchFamily="49" charset="-122"/>
            </a:endParaRPr>
          </a:p>
        </p:txBody>
      </p:sp>
      <p:sp>
        <p:nvSpPr>
          <p:cNvPr id="22531" name="Rectangle 3"/>
          <p:cNvSpPr>
            <a:spLocks noGrp="1" noChangeArrowheads="1"/>
          </p:cNvSpPr>
          <p:nvPr>
            <p:ph type="body" idx="1"/>
          </p:nvPr>
        </p:nvSpPr>
        <p:spPr>
          <a:xfrm>
            <a:off x="2667000" y="1066800"/>
            <a:ext cx="7086600" cy="3657600"/>
          </a:xfrm>
        </p:spPr>
        <p:txBody>
          <a:bodyPr/>
          <a:lstStyle/>
          <a:p>
            <a:pPr eaLnBrk="1" hangingPunct="1">
              <a:lnSpc>
                <a:spcPct val="120000"/>
              </a:lnSpc>
              <a:spcBef>
                <a:spcPct val="0"/>
              </a:spcBef>
            </a:pPr>
            <a:r>
              <a:rPr lang="en-US" altLang="zh-CN" sz="2400" b="1" smtClean="0">
                <a:latin typeface="黑体" panose="02010609060101010101" pitchFamily="49" charset="-122"/>
                <a:ea typeface="黑体" panose="02010609060101010101" pitchFamily="49" charset="-122"/>
              </a:rPr>
              <a:t>1</a:t>
            </a:r>
            <a:r>
              <a:rPr lang="zh-CN" altLang="en-US" sz="2400" b="1" smtClean="0">
                <a:latin typeface="黑体" panose="02010609060101010101" pitchFamily="49" charset="-122"/>
                <a:ea typeface="黑体" panose="02010609060101010101" pitchFamily="49" charset="-122"/>
              </a:rPr>
              <a:t>、本次教研主题的选择和确定来源于幼儿园教育教学工作中的实际问题，研究的内容、研究的结果也是为了解决这个实际问题，研究点选的小、具体、可操作且符合本园实际。</a:t>
            </a:r>
            <a:endParaRPr lang="zh-CN" altLang="en-US" sz="2400" b="1" smtClean="0">
              <a:latin typeface="黑体" panose="02010609060101010101" pitchFamily="49" charset="-122"/>
              <a:ea typeface="黑体" panose="02010609060101010101" pitchFamily="49" charset="-122"/>
            </a:endParaRPr>
          </a:p>
          <a:p>
            <a:pPr eaLnBrk="1" hangingPunct="1">
              <a:lnSpc>
                <a:spcPct val="120000"/>
              </a:lnSpc>
              <a:spcBef>
                <a:spcPct val="0"/>
              </a:spcBef>
            </a:pPr>
            <a:r>
              <a:rPr lang="en-US" altLang="zh-CN" sz="2400" b="1" smtClean="0">
                <a:latin typeface="黑体" panose="02010609060101010101" pitchFamily="49" charset="-122"/>
                <a:ea typeface="黑体" panose="02010609060101010101" pitchFamily="49" charset="-122"/>
              </a:rPr>
              <a:t>2</a:t>
            </a:r>
            <a:r>
              <a:rPr lang="zh-CN" altLang="en-US" sz="2400" b="1" smtClean="0">
                <a:latin typeface="黑体" panose="02010609060101010101" pitchFamily="49" charset="-122"/>
                <a:ea typeface="黑体" panose="02010609060101010101" pitchFamily="49" charset="-122"/>
              </a:rPr>
              <a:t>、教研活动前有明确的要求，教师做了充分的资料的准备，并且在教研过程中教师的资料得到充分的交流。</a:t>
            </a:r>
            <a:endParaRPr lang="zh-CN" altLang="en-US" sz="2400" b="1" smtClean="0">
              <a:latin typeface="黑体" panose="02010609060101010101" pitchFamily="49" charset="-122"/>
              <a:ea typeface="黑体" panose="02010609060101010101" pitchFamily="49" charset="-122"/>
            </a:endParaRPr>
          </a:p>
          <a:p>
            <a:pPr eaLnBrk="1" hangingPunct="1">
              <a:lnSpc>
                <a:spcPct val="120000"/>
              </a:lnSpc>
              <a:spcBef>
                <a:spcPct val="0"/>
              </a:spcBef>
            </a:pPr>
            <a:r>
              <a:rPr lang="en-US" altLang="zh-CN" sz="2400" b="1" smtClean="0">
                <a:latin typeface="黑体" panose="02010609060101010101" pitchFamily="49" charset="-122"/>
                <a:ea typeface="黑体" panose="02010609060101010101" pitchFamily="49" charset="-122"/>
              </a:rPr>
              <a:t>3</a:t>
            </a:r>
            <a:r>
              <a:rPr lang="zh-CN" altLang="en-US" sz="2400" b="1" smtClean="0">
                <a:latin typeface="黑体" panose="02010609060101010101" pitchFamily="49" charset="-122"/>
                <a:ea typeface="黑体" panose="02010609060101010101" pitchFamily="49" charset="-122"/>
              </a:rPr>
              <a:t>、教研过程紧凑，程序完整，园长交代清楚，主题明确，有理论培训，有实践操作，有问题的提炼，最后能将所提问题达成共识。</a:t>
            </a:r>
            <a:endParaRPr lang="zh-CN" altLang="en-US" sz="2400" b="1" smtClean="0">
              <a:latin typeface="黑体" panose="02010609060101010101" pitchFamily="49" charset="-122"/>
              <a:ea typeface="黑体" panose="02010609060101010101" pitchFamily="49" charset="-122"/>
            </a:endParaRPr>
          </a:p>
        </p:txBody>
      </p:sp>
      <p:sp>
        <p:nvSpPr>
          <p:cNvPr id="2" name="文本框 1"/>
          <p:cNvSpPr txBox="1"/>
          <p:nvPr/>
        </p:nvSpPr>
        <p:spPr>
          <a:xfrm>
            <a:off x="1524000" y="-635"/>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9270"/>
          </a:xfrm>
          <a:prstGeom prst="rect">
            <a:avLst/>
          </a:prstGeom>
        </p:spPr>
      </p:pic>
      <p:sp>
        <p:nvSpPr>
          <p:cNvPr id="23554" name="Rectangle 2"/>
          <p:cNvSpPr>
            <a:spLocks noGrp="1" noChangeArrowheads="1"/>
          </p:cNvSpPr>
          <p:nvPr>
            <p:ph type="title"/>
          </p:nvPr>
        </p:nvSpPr>
        <p:spPr>
          <a:xfrm>
            <a:off x="2209800" y="533400"/>
            <a:ext cx="6870700" cy="1600200"/>
          </a:xfrm>
        </p:spPr>
        <p:txBody>
          <a:bodyPr/>
          <a:lstStyle/>
          <a:p>
            <a:pPr algn="l" eaLnBrk="1" hangingPunct="1"/>
            <a:r>
              <a:rPr lang="zh-CN" altLang="en-US" sz="3600" b="1" smtClean="0">
                <a:solidFill>
                  <a:schemeClr val="tx2"/>
                </a:solidFill>
              </a:rPr>
              <a:t>案例三：</a:t>
            </a:r>
            <a:br>
              <a:rPr lang="zh-CN" altLang="en-US" sz="2400" b="1" smtClean="0"/>
            </a:br>
            <a:r>
              <a:rPr lang="zh-CN" altLang="en-US" sz="3200" b="1" smtClean="0">
                <a:solidFill>
                  <a:schemeClr val="tx2"/>
                </a:solidFill>
              </a:rPr>
              <a:t>以问题为切入点，研出教研的实效</a:t>
            </a:r>
            <a:br>
              <a:rPr lang="zh-CN" altLang="en-US" sz="3200" b="1" smtClean="0">
                <a:solidFill>
                  <a:schemeClr val="tx2"/>
                </a:solidFill>
              </a:rPr>
            </a:br>
            <a:endParaRPr lang="zh-CN" altLang="en-US" sz="3200" b="1" smtClean="0">
              <a:solidFill>
                <a:schemeClr val="tx2"/>
              </a:solidFill>
            </a:endParaRPr>
          </a:p>
        </p:txBody>
      </p:sp>
      <p:sp>
        <p:nvSpPr>
          <p:cNvPr id="23555" name="Rectangle 3"/>
          <p:cNvSpPr>
            <a:spLocks noGrp="1" noChangeArrowheads="1"/>
          </p:cNvSpPr>
          <p:nvPr>
            <p:ph type="body" idx="1"/>
          </p:nvPr>
        </p:nvSpPr>
        <p:spPr>
          <a:xfrm>
            <a:off x="2286000" y="2286000"/>
            <a:ext cx="7696200" cy="3657600"/>
          </a:xfrm>
        </p:spPr>
        <p:txBody>
          <a:bodyPr/>
          <a:lstStyle/>
          <a:p>
            <a:pPr marL="812800" indent="-812800" eaLnBrk="1" hangingPunct="1"/>
            <a:r>
              <a:rPr lang="zh-CN" altLang="en-US" b="1" smtClean="0"/>
              <a:t>扫描排查，发现问题</a:t>
            </a:r>
            <a:endParaRPr lang="zh-CN" altLang="en-US" b="1" smtClean="0"/>
          </a:p>
          <a:p>
            <a:pPr marL="812800" indent="-812800" eaLnBrk="1" hangingPunct="1"/>
            <a:r>
              <a:rPr lang="zh-CN" altLang="en-US" b="1" smtClean="0"/>
              <a:t>现场诊断，剖析问题</a:t>
            </a:r>
            <a:endParaRPr lang="zh-CN" altLang="en-US" b="1" smtClean="0"/>
          </a:p>
          <a:p>
            <a:pPr marL="812800" indent="-812800" eaLnBrk="1" hangingPunct="1"/>
            <a:r>
              <a:rPr lang="zh-CN" altLang="en-US" b="1" smtClean="0"/>
              <a:t>示范引领，解决问题</a:t>
            </a:r>
            <a:endParaRPr lang="zh-CN" altLang="en-US" b="1" smtClean="0"/>
          </a:p>
          <a:p>
            <a:pPr marL="812800" indent="-812800" eaLnBrk="1" hangingPunct="1"/>
            <a:r>
              <a:rPr lang="zh-CN" altLang="en-US" b="1" smtClean="0"/>
              <a:t>总结梳理，提升经验</a:t>
            </a:r>
            <a:endParaRPr lang="zh-CN" altLang="en-US"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635" cy="6859270"/>
          </a:xfrm>
          <a:prstGeom prst="rect">
            <a:avLst/>
          </a:prstGeom>
        </p:spPr>
      </p:pic>
      <p:sp>
        <p:nvSpPr>
          <p:cNvPr id="24578" name="Rectangle 2"/>
          <p:cNvSpPr>
            <a:spLocks noGrp="1" noChangeArrowheads="1"/>
          </p:cNvSpPr>
          <p:nvPr>
            <p:ph type="title"/>
          </p:nvPr>
        </p:nvSpPr>
        <p:spPr>
          <a:xfrm>
            <a:off x="2362200" y="990600"/>
            <a:ext cx="6870700" cy="1600200"/>
          </a:xfrm>
        </p:spPr>
        <p:txBody>
          <a:bodyPr/>
          <a:lstStyle/>
          <a:p>
            <a:pPr algn="l" eaLnBrk="1" hangingPunct="1"/>
            <a:r>
              <a:rPr lang="zh-CN" altLang="en-US" sz="3600" b="1" smtClean="0">
                <a:solidFill>
                  <a:schemeClr val="tx2"/>
                </a:solidFill>
              </a:rPr>
              <a:t>（一）扫描排查，发现问题</a:t>
            </a:r>
            <a:br>
              <a:rPr lang="zh-CN" altLang="en-US" sz="3600" b="1" smtClean="0">
                <a:solidFill>
                  <a:schemeClr val="tx2"/>
                </a:solidFill>
              </a:rPr>
            </a:br>
            <a:endParaRPr lang="zh-CN" altLang="en-US" sz="3600" b="1" smtClean="0">
              <a:solidFill>
                <a:schemeClr val="tx2"/>
              </a:solidFill>
            </a:endParaRPr>
          </a:p>
        </p:txBody>
      </p:sp>
      <p:sp>
        <p:nvSpPr>
          <p:cNvPr id="24579" name="Rectangle 3"/>
          <p:cNvSpPr>
            <a:spLocks noGrp="1" noChangeArrowheads="1"/>
          </p:cNvSpPr>
          <p:nvPr>
            <p:ph type="body" idx="1"/>
          </p:nvPr>
        </p:nvSpPr>
        <p:spPr>
          <a:xfrm>
            <a:off x="2819400" y="2819400"/>
            <a:ext cx="7696200" cy="3657600"/>
          </a:xfrm>
        </p:spPr>
        <p:txBody>
          <a:bodyPr/>
          <a:lstStyle/>
          <a:p>
            <a:pPr eaLnBrk="1" hangingPunct="1"/>
            <a:r>
              <a:rPr lang="zh-CN" altLang="en-US" b="1" smtClean="0"/>
              <a:t>扫描排查</a:t>
            </a:r>
            <a:endParaRPr lang="zh-CN" altLang="en-US" b="1" smtClean="0"/>
          </a:p>
          <a:p>
            <a:pPr eaLnBrk="1" hangingPunct="1"/>
            <a:r>
              <a:rPr lang="zh-CN" altLang="en-US" b="1" smtClean="0"/>
              <a:t>诊断识别</a:t>
            </a:r>
            <a:endParaRPr lang="zh-CN" altLang="en-US" b="1" smtClean="0"/>
          </a:p>
          <a:p>
            <a:pPr eaLnBrk="1" hangingPunct="1"/>
            <a:endParaRPr lang="en-US" altLang="zh-CN" smtClean="0"/>
          </a:p>
        </p:txBody>
      </p:sp>
      <p:sp>
        <p:nvSpPr>
          <p:cNvPr id="2" name="文本框 1"/>
          <p:cNvSpPr txBox="1"/>
          <p:nvPr/>
        </p:nvSpPr>
        <p:spPr>
          <a:xfrm>
            <a:off x="1524000" y="85090"/>
            <a:ext cx="9144000" cy="6590665"/>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1365" cy="6859270"/>
          </a:xfrm>
          <a:prstGeom prst="rect">
            <a:avLst/>
          </a:prstGeom>
        </p:spPr>
      </p:pic>
      <p:sp>
        <p:nvSpPr>
          <p:cNvPr id="25602" name="Rectangle 2"/>
          <p:cNvSpPr>
            <a:spLocks noGrp="1" noChangeArrowheads="1"/>
          </p:cNvSpPr>
          <p:nvPr>
            <p:ph type="title"/>
          </p:nvPr>
        </p:nvSpPr>
        <p:spPr>
          <a:xfrm>
            <a:off x="2286000" y="457200"/>
            <a:ext cx="6870700" cy="1600200"/>
          </a:xfrm>
        </p:spPr>
        <p:txBody>
          <a:bodyPr/>
          <a:lstStyle/>
          <a:p>
            <a:pPr algn="l" eaLnBrk="1" hangingPunct="1"/>
            <a:r>
              <a:rPr lang="zh-CN" altLang="en-US" sz="3200" b="1" smtClean="0">
                <a:solidFill>
                  <a:schemeClr val="tx2"/>
                </a:solidFill>
              </a:rPr>
              <a:t>（二）现场诊断，剖析问题</a:t>
            </a:r>
            <a:br>
              <a:rPr lang="zh-CN" altLang="en-US" sz="3200" b="1" smtClean="0">
                <a:solidFill>
                  <a:schemeClr val="tx2"/>
                </a:solidFill>
              </a:rPr>
            </a:br>
            <a:endParaRPr lang="zh-CN" altLang="en-US" sz="3200" b="1" smtClean="0">
              <a:solidFill>
                <a:schemeClr val="tx2"/>
              </a:solidFill>
            </a:endParaRPr>
          </a:p>
        </p:txBody>
      </p:sp>
      <p:sp>
        <p:nvSpPr>
          <p:cNvPr id="25603" name="Rectangle 3"/>
          <p:cNvSpPr>
            <a:spLocks noGrp="1" noChangeArrowheads="1"/>
          </p:cNvSpPr>
          <p:nvPr>
            <p:ph type="body" idx="1"/>
          </p:nvPr>
        </p:nvSpPr>
        <p:spPr>
          <a:xfrm>
            <a:off x="670517" y="1607828"/>
            <a:ext cx="10852237" cy="5388907"/>
          </a:xfrm>
        </p:spPr>
        <p:txBody>
          <a:bodyPr/>
          <a:lstStyle/>
          <a:p>
            <a:pPr eaLnBrk="1" hangingPunct="1">
              <a:lnSpc>
                <a:spcPct val="90000"/>
              </a:lnSpc>
              <a:buFontTx/>
              <a:buNone/>
            </a:pPr>
            <a:r>
              <a:rPr lang="en-US" altLang="zh-CN" sz="2400" b="1" smtClean="0"/>
              <a:t>1</a:t>
            </a:r>
            <a:r>
              <a:rPr lang="zh-CN" altLang="en-US" sz="2400" b="1" smtClean="0"/>
              <a:t>、出现问题的原因</a:t>
            </a:r>
            <a:endParaRPr lang="zh-CN" altLang="en-US" sz="2400" smtClean="0"/>
          </a:p>
          <a:p>
            <a:pPr eaLnBrk="1" hangingPunct="1">
              <a:lnSpc>
                <a:spcPct val="90000"/>
              </a:lnSpc>
            </a:pPr>
            <a:r>
              <a:rPr lang="zh-CN" altLang="en-US" sz="2400" smtClean="0"/>
              <a:t>幼儿收玩具、喝水、如厕时间快慢不一，存在必要的等待时间，但在必要的等待时间里幼儿无事可做？</a:t>
            </a:r>
            <a:endParaRPr lang="zh-CN" altLang="en-US" sz="2400" smtClean="0"/>
          </a:p>
          <a:p>
            <a:pPr eaLnBrk="1" hangingPunct="1">
              <a:lnSpc>
                <a:spcPct val="90000"/>
              </a:lnSpc>
            </a:pPr>
            <a:r>
              <a:rPr lang="zh-CN" altLang="en-US" sz="2400" smtClean="0"/>
              <a:t>教师没有强调时间概念，幼儿又不清楚合理的做事顺序，出现幼儿喝水、如厕、收玩具等不着急的现象。</a:t>
            </a:r>
            <a:endParaRPr lang="zh-CN" altLang="en-US" sz="2400" smtClean="0"/>
          </a:p>
          <a:p>
            <a:pPr eaLnBrk="1" hangingPunct="1">
              <a:lnSpc>
                <a:spcPct val="90000"/>
              </a:lnSpc>
            </a:pPr>
            <a:r>
              <a:rPr lang="zh-CN" altLang="en-US" sz="2400" smtClean="0"/>
              <a:t>幼儿喝水时间排队等待时间过长，出现拥挤追跑打闹现象严重。</a:t>
            </a:r>
            <a:endParaRPr lang="zh-CN" altLang="en-US" sz="2400" smtClean="0"/>
          </a:p>
          <a:p>
            <a:pPr eaLnBrk="1" hangingPunct="1">
              <a:lnSpc>
                <a:spcPct val="90000"/>
              </a:lnSpc>
            </a:pPr>
            <a:r>
              <a:rPr lang="zh-CN" altLang="en-US" sz="2400" smtClean="0"/>
              <a:t>教师的站位有空档，有个别角落教师监控不到。</a:t>
            </a:r>
            <a:endParaRPr lang="zh-CN" altLang="en-US" sz="2400"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78105" y="-635"/>
            <a:ext cx="12114530" cy="6858000"/>
          </a:xfrm>
          <a:prstGeom prst="rect">
            <a:avLst/>
          </a:prstGeom>
        </p:spPr>
      </p:pic>
      <p:sp>
        <p:nvSpPr>
          <p:cNvPr id="26626" name="Rectangle 2"/>
          <p:cNvSpPr>
            <a:spLocks noGrp="1" noChangeArrowheads="1"/>
          </p:cNvSpPr>
          <p:nvPr>
            <p:ph type="title"/>
          </p:nvPr>
        </p:nvSpPr>
        <p:spPr>
          <a:xfrm>
            <a:off x="1313180" y="443230"/>
            <a:ext cx="10208895" cy="441960"/>
          </a:xfrm>
        </p:spPr>
        <p:txBody>
          <a:bodyPr/>
          <a:lstStyle/>
          <a:p>
            <a:pPr algn="l" eaLnBrk="1" hangingPunct="1"/>
            <a:r>
              <a:rPr lang="en-US" altLang="zh-CN" sz="3200" b="1" smtClean="0"/>
              <a:t>2</a:t>
            </a:r>
            <a:r>
              <a:rPr lang="zh-CN" altLang="en-US" sz="3200" b="1" smtClean="0"/>
              <a:t>、此环节可以渗透的教育目标</a:t>
            </a:r>
            <a:br>
              <a:rPr lang="zh-CN" altLang="en-US" sz="3200" smtClean="0"/>
            </a:br>
            <a:endParaRPr lang="zh-CN" altLang="en-US" sz="3200" smtClean="0"/>
          </a:p>
        </p:txBody>
      </p:sp>
      <p:sp>
        <p:nvSpPr>
          <p:cNvPr id="26627" name="Rectangle 3"/>
          <p:cNvSpPr>
            <a:spLocks noGrp="1" noChangeArrowheads="1"/>
          </p:cNvSpPr>
          <p:nvPr>
            <p:ph type="body" idx="1"/>
          </p:nvPr>
        </p:nvSpPr>
        <p:spPr>
          <a:xfrm>
            <a:off x="1385570" y="1461770"/>
            <a:ext cx="10136505" cy="4879340"/>
          </a:xfrm>
        </p:spPr>
        <p:txBody>
          <a:bodyPr/>
          <a:lstStyle/>
          <a:p>
            <a:pPr eaLnBrk="1" hangingPunct="1"/>
            <a:r>
              <a:rPr lang="zh-CN" altLang="en-US" sz="2400" smtClean="0"/>
              <a:t>培养幼儿的自理能力，养成良好的生活卫生习惯，学会轮流等待，能够节约用水。</a:t>
            </a:r>
            <a:endParaRPr lang="zh-CN" altLang="en-US" sz="2400" smtClean="0"/>
          </a:p>
          <a:p>
            <a:pPr eaLnBrk="1" hangingPunct="1"/>
            <a:r>
              <a:rPr lang="zh-CN" altLang="en-US" sz="2400" smtClean="0"/>
              <a:t>学会有计划的做事，合理安排自己的时间。</a:t>
            </a:r>
            <a:endParaRPr lang="zh-CN" altLang="en-US" sz="2400" smtClean="0"/>
          </a:p>
          <a:p>
            <a:pPr eaLnBrk="1" hangingPunct="1"/>
            <a:r>
              <a:rPr lang="zh-CN" altLang="en-US" sz="2400" smtClean="0"/>
              <a:t>能主动与同伴交往。</a:t>
            </a:r>
            <a:endParaRPr lang="zh-CN" altLang="en-US" sz="2400" smtClean="0"/>
          </a:p>
          <a:p>
            <a:pPr eaLnBrk="1" hangingPunct="1"/>
            <a:r>
              <a:rPr lang="zh-CN" altLang="en-US" sz="2400" smtClean="0"/>
              <a:t>了解不同性质的音乐作品，提高幼儿的音乐鉴赏力和表现力。</a:t>
            </a:r>
            <a:endParaRPr lang="zh-CN" altLang="en-US" sz="2400" b="1" smtClean="0"/>
          </a:p>
          <a:p>
            <a:pPr eaLnBrk="1" hangingPunct="1"/>
            <a:endParaRPr lang="zh-CN" altLang="en-US" sz="24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9270"/>
          </a:xfrm>
          <a:prstGeom prst="rect">
            <a:avLst/>
          </a:prstGeom>
        </p:spPr>
      </p:pic>
      <p:sp>
        <p:nvSpPr>
          <p:cNvPr id="27650" name="Rectangle 2"/>
          <p:cNvSpPr>
            <a:spLocks noGrp="1" noChangeArrowheads="1"/>
          </p:cNvSpPr>
          <p:nvPr>
            <p:ph type="title"/>
          </p:nvPr>
        </p:nvSpPr>
        <p:spPr>
          <a:xfrm>
            <a:off x="1524000" y="443230"/>
            <a:ext cx="9998075" cy="441960"/>
          </a:xfrm>
        </p:spPr>
        <p:txBody>
          <a:bodyPr/>
          <a:lstStyle/>
          <a:p>
            <a:pPr algn="l" eaLnBrk="1" hangingPunct="1"/>
            <a:r>
              <a:rPr lang="en-US" altLang="zh-CN" sz="3200" b="1" smtClean="0"/>
              <a:t>3</a:t>
            </a:r>
            <a:r>
              <a:rPr lang="zh-CN" altLang="en-US" sz="3200" b="1" smtClean="0"/>
              <a:t>、调整改进的策略</a:t>
            </a:r>
            <a:br>
              <a:rPr lang="zh-CN" altLang="en-US" sz="3200" smtClean="0"/>
            </a:br>
            <a:endParaRPr lang="zh-CN" altLang="en-US" sz="3200" smtClean="0"/>
          </a:p>
        </p:txBody>
      </p:sp>
      <p:sp>
        <p:nvSpPr>
          <p:cNvPr id="27651" name="Rectangle 3"/>
          <p:cNvSpPr>
            <a:spLocks noGrp="1" noChangeArrowheads="1"/>
          </p:cNvSpPr>
          <p:nvPr>
            <p:ph type="body" idx="1"/>
          </p:nvPr>
        </p:nvSpPr>
        <p:spPr>
          <a:xfrm>
            <a:off x="1524000" y="1146810"/>
            <a:ext cx="9743440" cy="5388610"/>
          </a:xfrm>
        </p:spPr>
        <p:txBody>
          <a:bodyPr/>
          <a:lstStyle/>
          <a:p>
            <a:pPr eaLnBrk="1" hangingPunct="1">
              <a:lnSpc>
                <a:spcPct val="90000"/>
              </a:lnSpc>
            </a:pPr>
            <a:r>
              <a:rPr lang="zh-CN" altLang="en-US" sz="2000" smtClean="0"/>
              <a:t>增加幼儿用的塑料水壶，让幼儿自己倒水，减少幼儿排队等待的时间并提高幼儿的自理能力。</a:t>
            </a:r>
            <a:endParaRPr lang="zh-CN" altLang="en-US" sz="2000" smtClean="0"/>
          </a:p>
          <a:p>
            <a:pPr eaLnBrk="1" hangingPunct="1">
              <a:lnSpc>
                <a:spcPct val="90000"/>
              </a:lnSpc>
            </a:pPr>
            <a:r>
              <a:rPr lang="zh-CN" altLang="en-US" sz="2000" smtClean="0"/>
              <a:t>与幼儿共同讨论，使幼儿知道环节活动安排，环节中都可以做哪些事，并通过讨论和幼儿制定合理的做事情的先后顺序。</a:t>
            </a:r>
            <a:endParaRPr lang="zh-CN" altLang="en-US" sz="2000" smtClean="0"/>
          </a:p>
          <a:p>
            <a:pPr eaLnBrk="1" hangingPunct="1">
              <a:lnSpc>
                <a:spcPct val="90000"/>
              </a:lnSpc>
            </a:pPr>
            <a:r>
              <a:rPr lang="zh-CN" altLang="en-US" sz="2000" smtClean="0"/>
              <a:t>有必要的时间规定，提高幼儿做事的速度和效率。中大班可以用钟表的形式，小班可以以音乐的形式提醒。</a:t>
            </a:r>
            <a:endParaRPr lang="zh-CN" altLang="en-US" sz="2000" smtClean="0"/>
          </a:p>
          <a:p>
            <a:pPr eaLnBrk="1" hangingPunct="1">
              <a:lnSpc>
                <a:spcPct val="90000"/>
              </a:lnSpc>
            </a:pPr>
            <a:r>
              <a:rPr lang="zh-CN" altLang="en-US" sz="2000" smtClean="0"/>
              <a:t>在必要等待的时间里增加易收放的多种手头玩具材料，在幼儿自主选择的基础上，让幼儿有事可做。</a:t>
            </a:r>
            <a:endParaRPr lang="zh-CN" altLang="en-US" sz="2000" b="1" smtClean="0"/>
          </a:p>
          <a:p>
            <a:pPr eaLnBrk="1" hangingPunct="1">
              <a:lnSpc>
                <a:spcPct val="90000"/>
              </a:lnSpc>
            </a:pPr>
            <a:endParaRPr lang="zh-CN" altLang="en-US" sz="20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9270"/>
          </a:xfrm>
          <a:prstGeom prst="rect">
            <a:avLst/>
          </a:prstGeom>
        </p:spPr>
      </p:pic>
      <p:sp>
        <p:nvSpPr>
          <p:cNvPr id="28674" name="Rectangle 2"/>
          <p:cNvSpPr>
            <a:spLocks noGrp="1" noChangeArrowheads="1"/>
          </p:cNvSpPr>
          <p:nvPr>
            <p:ph type="title"/>
          </p:nvPr>
        </p:nvSpPr>
        <p:spPr>
          <a:xfrm>
            <a:off x="2362200" y="762000"/>
            <a:ext cx="6870700" cy="1600200"/>
          </a:xfrm>
        </p:spPr>
        <p:txBody>
          <a:bodyPr/>
          <a:lstStyle/>
          <a:p>
            <a:pPr algn="l" eaLnBrk="1" hangingPunct="1"/>
            <a:r>
              <a:rPr lang="zh-CN" altLang="en-US" sz="3600" b="1" smtClean="0">
                <a:solidFill>
                  <a:schemeClr val="tx2"/>
                </a:solidFill>
              </a:rPr>
              <a:t>（三）示范引领，解决问题</a:t>
            </a:r>
            <a:br>
              <a:rPr lang="zh-CN" altLang="en-US" sz="3600" b="1" smtClean="0">
                <a:solidFill>
                  <a:schemeClr val="tx2"/>
                </a:solidFill>
              </a:rPr>
            </a:br>
            <a:endParaRPr lang="zh-CN" altLang="en-US" sz="3600" b="1" smtClean="0">
              <a:solidFill>
                <a:schemeClr val="tx2"/>
              </a:solidFill>
            </a:endParaRPr>
          </a:p>
        </p:txBody>
      </p:sp>
      <p:sp>
        <p:nvSpPr>
          <p:cNvPr id="28675" name="Rectangle 3"/>
          <p:cNvSpPr>
            <a:spLocks noGrp="1" noChangeArrowheads="1"/>
          </p:cNvSpPr>
          <p:nvPr>
            <p:ph type="body" idx="1"/>
          </p:nvPr>
        </p:nvSpPr>
        <p:spPr>
          <a:xfrm>
            <a:off x="2971800" y="2590800"/>
            <a:ext cx="7696200" cy="3657600"/>
          </a:xfrm>
        </p:spPr>
        <p:txBody>
          <a:bodyPr/>
          <a:lstStyle/>
          <a:p>
            <a:pPr eaLnBrk="1" hangingPunct="1"/>
            <a:r>
              <a:rPr lang="zh-CN" altLang="en-US" b="1" smtClean="0"/>
              <a:t>骨干先行</a:t>
            </a:r>
            <a:endParaRPr lang="zh-CN" altLang="en-US" b="1" smtClean="0"/>
          </a:p>
          <a:p>
            <a:pPr eaLnBrk="1" hangingPunct="1"/>
            <a:r>
              <a:rPr lang="zh-CN" altLang="en-US" b="1" smtClean="0"/>
              <a:t>行为跟进</a:t>
            </a:r>
            <a:endParaRPr lang="zh-CN" altLang="en-US" b="1" smtClean="0"/>
          </a:p>
          <a:p>
            <a:pPr eaLnBrk="1" hangingPunct="1"/>
            <a:endParaRPr lang="zh-CN" altLang="en-US" b="1" smtClean="0"/>
          </a:p>
          <a:p>
            <a:pPr eaLnBrk="1" hangingPunct="1"/>
            <a:endParaRPr lang="en-US" altLang="zh-CN"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1365" cy="6858000"/>
          </a:xfrm>
          <a:prstGeom prst="rect">
            <a:avLst/>
          </a:prstGeom>
        </p:spPr>
      </p:pic>
      <p:sp>
        <p:nvSpPr>
          <p:cNvPr id="29698" name="Rectangle 2"/>
          <p:cNvSpPr>
            <a:spLocks noGrp="1" noChangeArrowheads="1"/>
          </p:cNvSpPr>
          <p:nvPr>
            <p:ph type="title"/>
          </p:nvPr>
        </p:nvSpPr>
        <p:spPr>
          <a:xfrm>
            <a:off x="2209800" y="990600"/>
            <a:ext cx="6870700" cy="1600200"/>
          </a:xfrm>
        </p:spPr>
        <p:txBody>
          <a:bodyPr/>
          <a:lstStyle/>
          <a:p>
            <a:pPr algn="l" eaLnBrk="1" hangingPunct="1"/>
            <a:r>
              <a:rPr lang="zh-CN" altLang="en-US" sz="3600" b="1" smtClean="0">
                <a:solidFill>
                  <a:schemeClr val="tx2"/>
                </a:solidFill>
              </a:rPr>
              <a:t>（四）总结梳理，提升经验</a:t>
            </a:r>
            <a:br>
              <a:rPr lang="zh-CN" altLang="en-US" sz="3600" b="1" smtClean="0">
                <a:solidFill>
                  <a:schemeClr val="tx2"/>
                </a:solidFill>
              </a:rPr>
            </a:br>
            <a:endParaRPr lang="zh-CN" altLang="en-US" sz="3600" b="1" smtClean="0">
              <a:solidFill>
                <a:schemeClr val="tx2"/>
              </a:solidFill>
            </a:endParaRPr>
          </a:p>
        </p:txBody>
      </p:sp>
      <p:sp>
        <p:nvSpPr>
          <p:cNvPr id="29699" name="Rectangle 3"/>
          <p:cNvSpPr>
            <a:spLocks noGrp="1" noChangeArrowheads="1"/>
          </p:cNvSpPr>
          <p:nvPr>
            <p:ph type="body" idx="1"/>
          </p:nvPr>
        </p:nvSpPr>
        <p:spPr>
          <a:xfrm>
            <a:off x="2514600" y="2514600"/>
            <a:ext cx="7391400" cy="2971800"/>
          </a:xfrm>
        </p:spPr>
        <p:txBody>
          <a:bodyPr/>
          <a:lstStyle/>
          <a:p>
            <a:pPr lvl="1" eaLnBrk="1" hangingPunct="1"/>
            <a:r>
              <a:rPr lang="zh-CN" altLang="en-US" sz="3200" b="1" smtClean="0"/>
              <a:t>成果积淀</a:t>
            </a:r>
            <a:endParaRPr lang="zh-CN" altLang="en-US" sz="3200" b="1" smtClean="0"/>
          </a:p>
          <a:p>
            <a:pPr lvl="1" eaLnBrk="1" hangingPunct="1"/>
            <a:r>
              <a:rPr lang="zh-CN" altLang="en-US" sz="3200" b="1" smtClean="0"/>
              <a:t>制度跟进</a:t>
            </a:r>
            <a:endParaRPr lang="zh-CN" altLang="en-US" sz="32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9270"/>
          </a:xfrm>
          <a:prstGeom prst="rect">
            <a:avLst/>
          </a:prstGeom>
        </p:spPr>
      </p:pic>
      <p:sp>
        <p:nvSpPr>
          <p:cNvPr id="225283" name="Rectangle 3"/>
          <p:cNvSpPr>
            <a:spLocks noGrp="1" noChangeArrowheads="1"/>
          </p:cNvSpPr>
          <p:nvPr>
            <p:ph type="subTitle" idx="1"/>
          </p:nvPr>
        </p:nvSpPr>
        <p:spPr>
          <a:xfrm>
            <a:off x="2667000" y="2362200"/>
            <a:ext cx="6705600" cy="1752600"/>
          </a:xfrm>
        </p:spPr>
        <p:txBody>
          <a:bodyPr/>
          <a:lstStyle/>
          <a:p>
            <a:pPr eaLnBrk="1" hangingPunct="1">
              <a:defRPr/>
            </a:pPr>
            <a:r>
              <a:rPr lang="zh-CN" altLang="en-US" sz="8800" b="1" smtClean="0">
                <a:solidFill>
                  <a:schemeClr val="tx2"/>
                </a:solidFill>
                <a:latin typeface="微软雅黑" panose="020B0503020204020204" pitchFamily="34" charset="-122"/>
                <a:ea typeface="微软雅黑" panose="020B0503020204020204" pitchFamily="34" charset="-122"/>
              </a:rPr>
              <a:t>谢  谢！</a:t>
            </a:r>
            <a:endParaRPr lang="zh-CN" altLang="en-US" sz="8800" b="1" smtClean="0">
              <a:solidFill>
                <a:schemeClr val="tx2"/>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1365" cy="6858000"/>
          </a:xfrm>
          <a:prstGeom prst="rect">
            <a:avLst/>
          </a:prstGeom>
        </p:spPr>
      </p:pic>
      <p:sp>
        <p:nvSpPr>
          <p:cNvPr id="257026" name="Rectangle 2"/>
          <p:cNvSpPr>
            <a:spLocks noGrp="1" noChangeArrowheads="1"/>
          </p:cNvSpPr>
          <p:nvPr>
            <p:ph type="title"/>
          </p:nvPr>
        </p:nvSpPr>
        <p:spPr>
          <a:xfrm>
            <a:off x="2209800" y="533400"/>
            <a:ext cx="6870700" cy="838200"/>
          </a:xfrm>
        </p:spPr>
        <p:txBody>
          <a:bodyPr/>
          <a:lstStyle/>
          <a:p>
            <a:pPr algn="l" eaLnBrk="1" hangingPunct="1"/>
            <a:r>
              <a:rPr lang="zh-CN" altLang="en-US" sz="3200" b="1" smtClean="0">
                <a:ea typeface="黑体" panose="02010609060101010101" pitchFamily="49" charset="-122"/>
              </a:rPr>
              <a:t>二、存在的典型问题：</a:t>
            </a:r>
            <a:endParaRPr lang="zh-CN" altLang="en-US" sz="3200" b="1" smtClean="0">
              <a:ea typeface="黑体" panose="02010609060101010101" pitchFamily="49" charset="-122"/>
            </a:endParaRPr>
          </a:p>
        </p:txBody>
      </p:sp>
      <p:sp>
        <p:nvSpPr>
          <p:cNvPr id="257027" name="Rectangle 3"/>
          <p:cNvSpPr>
            <a:spLocks noGrp="1" noChangeArrowheads="1"/>
          </p:cNvSpPr>
          <p:nvPr>
            <p:ph type="body" idx="1"/>
          </p:nvPr>
        </p:nvSpPr>
        <p:spPr>
          <a:xfrm>
            <a:off x="2209800" y="1524000"/>
            <a:ext cx="7696200" cy="3657600"/>
          </a:xfrm>
        </p:spPr>
        <p:txBody>
          <a:bodyPr/>
          <a:lstStyle/>
          <a:p>
            <a:pPr eaLnBrk="1" hangingPunct="1">
              <a:lnSpc>
                <a:spcPct val="110000"/>
              </a:lnSpc>
              <a:buFontTx/>
              <a:buNone/>
            </a:pPr>
            <a:r>
              <a:rPr lang="en-US" altLang="zh-CN" b="1" smtClean="0">
                <a:latin typeface="黑体" panose="02010609060101010101" pitchFamily="49" charset="-122"/>
                <a:ea typeface="黑体" panose="02010609060101010101" pitchFamily="49" charset="-122"/>
              </a:rPr>
              <a:t>1</a:t>
            </a:r>
            <a:r>
              <a:rPr lang="zh-CN" altLang="en-US" b="1" smtClean="0">
                <a:latin typeface="黑体" panose="02010609060101010101" pitchFamily="49" charset="-122"/>
                <a:ea typeface="黑体" panose="02010609060101010101" pitchFamily="49" charset="-122"/>
              </a:rPr>
              <a:t>、教研活动的开展得不到保证；</a:t>
            </a:r>
            <a:endParaRPr lang="zh-CN" altLang="en-US" b="1" smtClean="0">
              <a:latin typeface="黑体" panose="02010609060101010101" pitchFamily="49" charset="-122"/>
              <a:ea typeface="黑体" panose="02010609060101010101" pitchFamily="49" charset="-122"/>
            </a:endParaRPr>
          </a:p>
          <a:p>
            <a:pPr eaLnBrk="1" hangingPunct="1">
              <a:lnSpc>
                <a:spcPct val="110000"/>
              </a:lnSpc>
              <a:buFontTx/>
              <a:buNone/>
            </a:pPr>
            <a:r>
              <a:rPr lang="en-US" altLang="zh-CN" b="1" smtClean="0">
                <a:latin typeface="黑体" panose="02010609060101010101" pitchFamily="49" charset="-122"/>
                <a:ea typeface="黑体" panose="02010609060101010101" pitchFamily="49" charset="-122"/>
              </a:rPr>
              <a:t>2</a:t>
            </a:r>
            <a:r>
              <a:rPr lang="zh-CN" altLang="en-US" b="1" smtClean="0">
                <a:latin typeface="黑体" panose="02010609060101010101" pitchFamily="49" charset="-122"/>
                <a:ea typeface="黑体" panose="02010609060101010101" pitchFamily="49" charset="-122"/>
              </a:rPr>
              <a:t>、教师缺乏参加教研的积极性；</a:t>
            </a:r>
            <a:endParaRPr lang="zh-CN" altLang="en-US" b="1" smtClean="0">
              <a:latin typeface="黑体" panose="02010609060101010101" pitchFamily="49" charset="-122"/>
              <a:ea typeface="黑体" panose="02010609060101010101" pitchFamily="49" charset="-122"/>
            </a:endParaRPr>
          </a:p>
          <a:p>
            <a:pPr eaLnBrk="1" hangingPunct="1">
              <a:lnSpc>
                <a:spcPct val="110000"/>
              </a:lnSpc>
              <a:buFontTx/>
              <a:buNone/>
            </a:pPr>
            <a:r>
              <a:rPr lang="zh-CN" altLang="en-US" sz="2800" b="1" smtClean="0">
                <a:latin typeface="黑体" panose="02010609060101010101" pitchFamily="49" charset="-122"/>
                <a:ea typeface="黑体" panose="02010609060101010101" pitchFamily="49" charset="-122"/>
              </a:rPr>
              <a:t>（</a:t>
            </a:r>
            <a:r>
              <a:rPr lang="en-US" altLang="zh-CN" sz="2800" b="1" smtClean="0">
                <a:latin typeface="黑体" panose="02010609060101010101" pitchFamily="49" charset="-122"/>
                <a:ea typeface="黑体" panose="02010609060101010101" pitchFamily="49" charset="-122"/>
              </a:rPr>
              <a:t>1</a:t>
            </a:r>
            <a:r>
              <a:rPr lang="zh-CN" altLang="en-US" sz="2800" b="1" smtClean="0">
                <a:latin typeface="黑体" panose="02010609060101010101" pitchFamily="49" charset="-122"/>
                <a:ea typeface="黑体" panose="02010609060101010101" pitchFamily="49" charset="-122"/>
              </a:rPr>
              <a:t>）教研＝负担</a:t>
            </a:r>
            <a:endParaRPr lang="zh-CN" altLang="en-US" sz="2800" b="1" smtClean="0">
              <a:latin typeface="黑体" panose="02010609060101010101" pitchFamily="49" charset="-122"/>
              <a:ea typeface="黑体" panose="02010609060101010101" pitchFamily="49" charset="-122"/>
            </a:endParaRPr>
          </a:p>
          <a:p>
            <a:pPr eaLnBrk="1" hangingPunct="1">
              <a:lnSpc>
                <a:spcPct val="110000"/>
              </a:lnSpc>
              <a:buFontTx/>
              <a:buNone/>
            </a:pPr>
            <a:r>
              <a:rPr lang="zh-CN" altLang="en-US" sz="2800" b="1" smtClean="0">
                <a:latin typeface="黑体" panose="02010609060101010101" pitchFamily="49" charset="-122"/>
                <a:ea typeface="黑体" panose="02010609060101010101" pitchFamily="49" charset="-122"/>
              </a:rPr>
              <a:t>（</a:t>
            </a:r>
            <a:r>
              <a:rPr lang="en-US" altLang="zh-CN" sz="2800" b="1" smtClean="0">
                <a:latin typeface="黑体" panose="02010609060101010101" pitchFamily="49" charset="-122"/>
                <a:ea typeface="黑体" panose="02010609060101010101" pitchFamily="49" charset="-122"/>
              </a:rPr>
              <a:t>2</a:t>
            </a:r>
            <a:r>
              <a:rPr lang="zh-CN" altLang="en-US" sz="2800" b="1" smtClean="0">
                <a:latin typeface="黑体" panose="02010609060101010101" pitchFamily="49" charset="-122"/>
                <a:ea typeface="黑体" panose="02010609060101010101" pitchFamily="49" charset="-122"/>
              </a:rPr>
              <a:t>）</a:t>
            </a:r>
            <a:r>
              <a:rPr lang="en-US" altLang="zh-CN" sz="2800" b="1" smtClean="0">
                <a:latin typeface="黑体" panose="02010609060101010101" pitchFamily="49" charset="-122"/>
                <a:ea typeface="黑体" panose="02010609060101010101" pitchFamily="49" charset="-122"/>
              </a:rPr>
              <a:t>“</a:t>
            </a:r>
            <a:r>
              <a:rPr lang="zh-CN" altLang="en-US" sz="2800" b="1" smtClean="0">
                <a:latin typeface="黑体" panose="02010609060101010101" pitchFamily="49" charset="-122"/>
                <a:ea typeface="黑体" panose="02010609060101010101" pitchFamily="49" charset="-122"/>
              </a:rPr>
              <a:t>参而不与</a:t>
            </a:r>
            <a:r>
              <a:rPr lang="zh-CN" altLang="en-US" sz="2800" b="1" smtClean="0">
                <a:latin typeface="Arial" panose="020B0604020202020204" pitchFamily="34" charset="0"/>
                <a:ea typeface="黑体" panose="02010609060101010101" pitchFamily="49" charset="-122"/>
              </a:rPr>
              <a:t>”</a:t>
            </a:r>
            <a:endParaRPr lang="zh-CN" altLang="en-US" sz="2800" b="1" smtClean="0">
              <a:latin typeface="黑体" panose="02010609060101010101" pitchFamily="49" charset="-122"/>
              <a:ea typeface="黑体" panose="02010609060101010101" pitchFamily="49" charset="-122"/>
            </a:endParaRPr>
          </a:p>
          <a:p>
            <a:pPr eaLnBrk="1" hangingPunct="1">
              <a:lnSpc>
                <a:spcPct val="110000"/>
              </a:lnSpc>
              <a:buFontTx/>
              <a:buNone/>
            </a:pPr>
            <a:r>
              <a:rPr lang="en-US" altLang="zh-CN" b="1" smtClean="0">
                <a:latin typeface="黑体" panose="02010609060101010101" pitchFamily="49" charset="-122"/>
                <a:ea typeface="黑体" panose="02010609060101010101" pitchFamily="49" charset="-122"/>
              </a:rPr>
              <a:t>3</a:t>
            </a:r>
            <a:r>
              <a:rPr lang="zh-CN" altLang="en-US" b="1" smtClean="0">
                <a:latin typeface="黑体" panose="02010609060101010101" pitchFamily="49" charset="-122"/>
                <a:ea typeface="黑体" panose="02010609060101010101" pitchFamily="49" charset="-122"/>
              </a:rPr>
              <a:t>、教研工作形式化；</a:t>
            </a:r>
            <a:endParaRPr lang="zh-CN" altLang="en-US" b="1" smtClean="0">
              <a:latin typeface="黑体" panose="02010609060101010101" pitchFamily="49" charset="-122"/>
              <a:ea typeface="黑体" panose="02010609060101010101" pitchFamily="49" charset="-122"/>
            </a:endParaRPr>
          </a:p>
          <a:p>
            <a:pPr eaLnBrk="1" hangingPunct="1">
              <a:lnSpc>
                <a:spcPct val="110000"/>
              </a:lnSpc>
              <a:buFontTx/>
              <a:buNone/>
            </a:pPr>
            <a:r>
              <a:rPr lang="en-US" altLang="zh-CN" b="1" smtClean="0">
                <a:latin typeface="黑体" panose="02010609060101010101" pitchFamily="49" charset="-122"/>
                <a:ea typeface="黑体" panose="02010609060101010101" pitchFamily="49" charset="-122"/>
              </a:rPr>
              <a:t>4</a:t>
            </a:r>
            <a:r>
              <a:rPr lang="zh-CN" altLang="en-US" b="1" smtClean="0">
                <a:latin typeface="黑体" panose="02010609060101010101" pitchFamily="49" charset="-122"/>
                <a:ea typeface="黑体" panose="02010609060101010101" pitchFamily="49" charset="-122"/>
              </a:rPr>
              <a:t>、教研成果短效。</a:t>
            </a:r>
            <a:endParaRPr lang="zh-CN" altLang="en-US" b="1" smtClean="0">
              <a:latin typeface="黑体" panose="02010609060101010101" pitchFamily="49" charset="-122"/>
              <a:ea typeface="黑体" panose="02010609060101010101" pitchFamily="49" charset="-122"/>
            </a:endParaRPr>
          </a:p>
          <a:p>
            <a:pPr eaLnBrk="1" hangingPunct="1">
              <a:lnSpc>
                <a:spcPct val="110000"/>
              </a:lnSpc>
              <a:buFontTx/>
              <a:buNone/>
            </a:pPr>
            <a:endParaRPr lang="en-US" altLang="zh-CN" b="1" smtClean="0">
              <a:latin typeface="黑体" panose="02010609060101010101" pitchFamily="49" charset="-122"/>
              <a:ea typeface="黑体" panose="02010609060101010101" pitchFamily="49" charset="-122"/>
            </a:endParaRPr>
          </a:p>
        </p:txBody>
      </p:sp>
      <p:sp>
        <p:nvSpPr>
          <p:cNvPr id="2" name="文本框 1"/>
          <p:cNvSpPr txBox="1"/>
          <p:nvPr/>
        </p:nvSpPr>
        <p:spPr>
          <a:xfrm>
            <a:off x="1073150" y="4322445"/>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7026"/>
                                        </p:tgtEl>
                                        <p:attrNameLst>
                                          <p:attrName>style.visibility</p:attrName>
                                        </p:attrNameLst>
                                      </p:cBhvr>
                                      <p:to>
                                        <p:strVal val="visible"/>
                                      </p:to>
                                    </p:set>
                                    <p:animEffect transition="in" filter="checkerboard(across)">
                                      <p:cBhvr>
                                        <p:cTn id="7" dur="500"/>
                                        <p:tgtEl>
                                          <p:spTgt spid="2570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57027">
                                            <p:txEl>
                                              <p:pRg st="0" end="0"/>
                                            </p:txEl>
                                          </p:spTgt>
                                        </p:tgtEl>
                                        <p:attrNameLst>
                                          <p:attrName>style.visibility</p:attrName>
                                        </p:attrNameLst>
                                      </p:cBhvr>
                                      <p:to>
                                        <p:strVal val="visible"/>
                                      </p:to>
                                    </p:set>
                                    <p:animEffect transition="in" filter="strips(upRight)">
                                      <p:cBhvr>
                                        <p:cTn id="12" dur="500"/>
                                        <p:tgtEl>
                                          <p:spTgt spid="2570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257027">
                                            <p:txEl>
                                              <p:pRg st="1" end="1"/>
                                            </p:txEl>
                                          </p:spTgt>
                                        </p:tgtEl>
                                        <p:attrNameLst>
                                          <p:attrName>style.visibility</p:attrName>
                                        </p:attrNameLst>
                                      </p:cBhvr>
                                      <p:to>
                                        <p:strVal val="visible"/>
                                      </p:to>
                                    </p:set>
                                    <p:animEffect transition="in" filter="strips(upRight)">
                                      <p:cBhvr>
                                        <p:cTn id="17" dur="500"/>
                                        <p:tgtEl>
                                          <p:spTgt spid="2570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257027">
                                            <p:txEl>
                                              <p:pRg st="2" end="2"/>
                                            </p:txEl>
                                          </p:spTgt>
                                        </p:tgtEl>
                                        <p:attrNameLst>
                                          <p:attrName>style.visibility</p:attrName>
                                        </p:attrNameLst>
                                      </p:cBhvr>
                                      <p:to>
                                        <p:strVal val="visible"/>
                                      </p:to>
                                    </p:set>
                                    <p:animEffect transition="in" filter="strips(upRight)">
                                      <p:cBhvr>
                                        <p:cTn id="22" dur="500"/>
                                        <p:tgtEl>
                                          <p:spTgt spid="2570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257027">
                                            <p:txEl>
                                              <p:pRg st="3" end="3"/>
                                            </p:txEl>
                                          </p:spTgt>
                                        </p:tgtEl>
                                        <p:attrNameLst>
                                          <p:attrName>style.visibility</p:attrName>
                                        </p:attrNameLst>
                                      </p:cBhvr>
                                      <p:to>
                                        <p:strVal val="visible"/>
                                      </p:to>
                                    </p:set>
                                    <p:animEffect transition="in" filter="strips(upRight)">
                                      <p:cBhvr>
                                        <p:cTn id="27" dur="500"/>
                                        <p:tgtEl>
                                          <p:spTgt spid="2570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257027">
                                            <p:txEl>
                                              <p:pRg st="4" end="4"/>
                                            </p:txEl>
                                          </p:spTgt>
                                        </p:tgtEl>
                                        <p:attrNameLst>
                                          <p:attrName>style.visibility</p:attrName>
                                        </p:attrNameLst>
                                      </p:cBhvr>
                                      <p:to>
                                        <p:strVal val="visible"/>
                                      </p:to>
                                    </p:set>
                                    <p:animEffect transition="in" filter="strips(upRight)">
                                      <p:cBhvr>
                                        <p:cTn id="32" dur="500"/>
                                        <p:tgtEl>
                                          <p:spTgt spid="2570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257027">
                                            <p:txEl>
                                              <p:pRg st="5" end="5"/>
                                            </p:txEl>
                                          </p:spTgt>
                                        </p:tgtEl>
                                        <p:attrNameLst>
                                          <p:attrName>style.visibility</p:attrName>
                                        </p:attrNameLst>
                                      </p:cBhvr>
                                      <p:to>
                                        <p:strVal val="visible"/>
                                      </p:to>
                                    </p:set>
                                    <p:animEffect transition="in" filter="strips(upRight)">
                                      <p:cBhvr>
                                        <p:cTn id="37" dur="500"/>
                                        <p:tgtEl>
                                          <p:spTgt spid="257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6" grpId="0" autoUpdateAnimBg="0"/>
      <p:bldP spid="257027" grpId="0" autoUpdateAnimBg="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635" cy="6859270"/>
          </a:xfrm>
          <a:prstGeom prst="rect">
            <a:avLst/>
          </a:prstGeom>
        </p:spPr>
      </p:pic>
      <p:sp>
        <p:nvSpPr>
          <p:cNvPr id="6146" name="Rectangle 2"/>
          <p:cNvSpPr>
            <a:spLocks noGrp="1" noChangeArrowheads="1"/>
          </p:cNvSpPr>
          <p:nvPr>
            <p:ph type="title"/>
          </p:nvPr>
        </p:nvSpPr>
        <p:spPr>
          <a:xfrm>
            <a:off x="1524000" y="443230"/>
            <a:ext cx="9998075" cy="441960"/>
          </a:xfrm>
        </p:spPr>
        <p:txBody>
          <a:bodyPr/>
          <a:lstStyle/>
          <a:p>
            <a:pPr algn="l" eaLnBrk="1" hangingPunct="1"/>
            <a:r>
              <a:rPr lang="zh-CN" altLang="en-US" sz="3200" b="1" smtClean="0">
                <a:ea typeface="黑体" panose="02010609060101010101" pitchFamily="49" charset="-122"/>
              </a:rPr>
              <a:t>三、园本教研需要处理四种关系</a:t>
            </a:r>
            <a:endParaRPr lang="zh-CN" altLang="en-US" sz="3200" b="1" smtClean="0">
              <a:ea typeface="黑体" panose="02010609060101010101" pitchFamily="49" charset="-122"/>
            </a:endParaRPr>
          </a:p>
        </p:txBody>
      </p:sp>
      <p:sp>
        <p:nvSpPr>
          <p:cNvPr id="6147" name="Rectangle 3"/>
          <p:cNvSpPr>
            <a:spLocks noGrp="1" noChangeArrowheads="1"/>
          </p:cNvSpPr>
          <p:nvPr>
            <p:ph type="body" idx="1"/>
          </p:nvPr>
        </p:nvSpPr>
        <p:spPr>
          <a:xfrm>
            <a:off x="1604645" y="1449705"/>
            <a:ext cx="9917430" cy="4891405"/>
          </a:xfrm>
        </p:spPr>
        <p:txBody>
          <a:bodyPr/>
          <a:lstStyle/>
          <a:p>
            <a:pPr eaLnBrk="1" hangingPunct="1"/>
            <a:r>
              <a:rPr lang="zh-CN" altLang="en-US" sz="2800" smtClean="0">
                <a:ea typeface="黑体" panose="02010609060101010101" pitchFamily="49" charset="-122"/>
              </a:rPr>
              <a:t>处理好自下而上与自上而下的关系（主体性）</a:t>
            </a:r>
            <a:endParaRPr lang="zh-CN" altLang="en-US" sz="2800" smtClean="0">
              <a:ea typeface="黑体" panose="02010609060101010101" pitchFamily="49" charset="-122"/>
            </a:endParaRPr>
          </a:p>
          <a:p>
            <a:pPr eaLnBrk="1" hangingPunct="1"/>
            <a:r>
              <a:rPr lang="zh-CN" altLang="en-US" sz="2800" smtClean="0">
                <a:ea typeface="黑体" panose="02010609060101010101" pitchFamily="49" charset="-122"/>
              </a:rPr>
              <a:t>处理好研究与实践的关系（实践性）</a:t>
            </a:r>
            <a:endParaRPr lang="zh-CN" altLang="en-US" sz="2800" smtClean="0">
              <a:ea typeface="黑体" panose="02010609060101010101" pitchFamily="49" charset="-122"/>
            </a:endParaRPr>
          </a:p>
          <a:p>
            <a:pPr eaLnBrk="1" hangingPunct="1"/>
            <a:r>
              <a:rPr lang="zh-CN" altLang="en-US" sz="2800" smtClean="0">
                <a:ea typeface="黑体" panose="02010609060101010101" pitchFamily="49" charset="-122"/>
              </a:rPr>
              <a:t>处理好自我反思、同伴互助与专业引路的关系（开放性）</a:t>
            </a:r>
            <a:endParaRPr lang="zh-CN" altLang="en-US" sz="2800" smtClean="0">
              <a:ea typeface="黑体" panose="02010609060101010101" pitchFamily="49" charset="-122"/>
            </a:endParaRPr>
          </a:p>
          <a:p>
            <a:pPr eaLnBrk="1" hangingPunct="1"/>
            <a:r>
              <a:rPr lang="zh-CN" altLang="en-US" sz="2800" smtClean="0">
                <a:ea typeface="黑体" panose="02010609060101010101" pitchFamily="49" charset="-122"/>
              </a:rPr>
              <a:t>处理好教研目的、方式与效果的关系（有效性）</a:t>
            </a:r>
            <a:endParaRPr lang="zh-CN" altLang="en-US" sz="2800" smtClean="0">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000" cy="6859270"/>
          </a:xfrm>
          <a:prstGeom prst="rect">
            <a:avLst/>
          </a:prstGeom>
        </p:spPr>
      </p:pic>
      <p:sp>
        <p:nvSpPr>
          <p:cNvPr id="287746" name="Rectangle 2"/>
          <p:cNvSpPr>
            <a:spLocks noGrp="1" noChangeArrowheads="1"/>
          </p:cNvSpPr>
          <p:nvPr>
            <p:ph type="title"/>
          </p:nvPr>
        </p:nvSpPr>
        <p:spPr>
          <a:xfrm>
            <a:off x="2362200" y="381000"/>
            <a:ext cx="7543800" cy="1143000"/>
          </a:xfrm>
        </p:spPr>
        <p:txBody>
          <a:bodyPr/>
          <a:lstStyle/>
          <a:p>
            <a:pPr algn="l" eaLnBrk="1" hangingPunct="1"/>
            <a:r>
              <a:rPr lang="zh-CN" altLang="en-US" sz="3600" b="1" smtClean="0"/>
              <a:t>四、幼教教研的分类包括：</a:t>
            </a:r>
            <a:endParaRPr lang="zh-CN" altLang="en-US" sz="3600" b="1" smtClean="0"/>
          </a:p>
        </p:txBody>
      </p:sp>
      <p:sp>
        <p:nvSpPr>
          <p:cNvPr id="287747" name="Rectangle 3"/>
          <p:cNvSpPr>
            <a:spLocks noGrp="1" noChangeArrowheads="1"/>
          </p:cNvSpPr>
          <p:nvPr>
            <p:ph type="body" idx="1"/>
          </p:nvPr>
        </p:nvSpPr>
        <p:spPr>
          <a:xfrm>
            <a:off x="1676400" y="1524000"/>
            <a:ext cx="8382000" cy="4953000"/>
          </a:xfrm>
        </p:spPr>
        <p:txBody>
          <a:bodyPr/>
          <a:lstStyle/>
          <a:p>
            <a:pPr eaLnBrk="1" hangingPunct="1">
              <a:lnSpc>
                <a:spcPct val="90000"/>
              </a:lnSpc>
              <a:buFontTx/>
              <a:buNone/>
            </a:pPr>
            <a:r>
              <a:rPr lang="en-US" altLang="zh-CN" b="1" smtClean="0"/>
              <a:t> </a:t>
            </a:r>
            <a:r>
              <a:rPr lang="en-US" altLang="zh-CN" sz="2800" b="1" smtClean="0">
                <a:solidFill>
                  <a:schemeClr val="hlink"/>
                </a:solidFill>
              </a:rPr>
              <a:t> </a:t>
            </a:r>
            <a:r>
              <a:rPr lang="zh-CN" altLang="en-US" sz="2800" b="1" u="sng" smtClean="0">
                <a:solidFill>
                  <a:schemeClr val="hlink"/>
                </a:solidFill>
              </a:rPr>
              <a:t>教学型的教研</a:t>
            </a:r>
            <a:r>
              <a:rPr lang="zh-CN" altLang="en-US" sz="2800" b="1" smtClean="0">
                <a:solidFill>
                  <a:schemeClr val="hlink"/>
                </a:solidFill>
              </a:rPr>
              <a:t>    </a:t>
            </a:r>
            <a:r>
              <a:rPr lang="zh-CN" altLang="en-US" sz="2800" b="1" u="sng" smtClean="0">
                <a:solidFill>
                  <a:schemeClr val="hlink"/>
                </a:solidFill>
              </a:rPr>
              <a:t>研究型的教研</a:t>
            </a:r>
            <a:r>
              <a:rPr lang="zh-CN" altLang="en-US" sz="2800" b="1" smtClean="0">
                <a:solidFill>
                  <a:schemeClr val="hlink"/>
                </a:solidFill>
              </a:rPr>
              <a:t>    </a:t>
            </a:r>
            <a:r>
              <a:rPr lang="zh-CN" altLang="en-US" sz="2800" b="1" u="sng" smtClean="0">
                <a:solidFill>
                  <a:schemeClr val="hlink"/>
                </a:solidFill>
              </a:rPr>
              <a:t>学习型的教研</a:t>
            </a:r>
            <a:endParaRPr lang="zh-CN" altLang="en-US" sz="2800" b="1" u="sng" smtClean="0">
              <a:solidFill>
                <a:schemeClr val="hlink"/>
              </a:solidFill>
            </a:endParaRPr>
          </a:p>
          <a:p>
            <a:pPr eaLnBrk="1" hangingPunct="1">
              <a:lnSpc>
                <a:spcPct val="90000"/>
              </a:lnSpc>
              <a:buFontTx/>
              <a:buNone/>
            </a:pPr>
            <a:endParaRPr lang="zh-CN" altLang="en-US" b="1" u="sng" smtClean="0">
              <a:solidFill>
                <a:schemeClr val="hlink"/>
              </a:solidFill>
            </a:endParaRPr>
          </a:p>
          <a:p>
            <a:pPr eaLnBrk="1" hangingPunct="1">
              <a:lnSpc>
                <a:spcPct val="90000"/>
              </a:lnSpc>
            </a:pPr>
            <a:r>
              <a:rPr lang="zh-CN" altLang="en-US" sz="2800" b="1" smtClean="0"/>
              <a:t>教学型教研，以教为着眼点，以课例为载体。</a:t>
            </a:r>
            <a:endParaRPr lang="zh-CN" altLang="en-US" sz="2800" b="1" smtClean="0"/>
          </a:p>
          <a:p>
            <a:pPr eaLnBrk="1" hangingPunct="1">
              <a:lnSpc>
                <a:spcPct val="90000"/>
              </a:lnSpc>
              <a:buFontTx/>
              <a:buNone/>
            </a:pPr>
            <a:endParaRPr lang="zh-CN" altLang="en-US" sz="2800" b="1" smtClean="0"/>
          </a:p>
          <a:p>
            <a:pPr eaLnBrk="1" hangingPunct="1">
              <a:lnSpc>
                <a:spcPct val="90000"/>
              </a:lnSpc>
            </a:pPr>
            <a:r>
              <a:rPr lang="zh-CN" altLang="en-US" sz="2800" b="1" smtClean="0"/>
              <a:t>研究型教研，以研为着眼点，以课题为载体。</a:t>
            </a:r>
            <a:endParaRPr lang="zh-CN" altLang="en-US" sz="2800" b="1" smtClean="0"/>
          </a:p>
          <a:p>
            <a:pPr eaLnBrk="1" hangingPunct="1">
              <a:lnSpc>
                <a:spcPct val="90000"/>
              </a:lnSpc>
            </a:pPr>
            <a:endParaRPr lang="zh-CN" altLang="en-US" sz="2800" b="1" smtClean="0"/>
          </a:p>
          <a:p>
            <a:pPr eaLnBrk="1" hangingPunct="1">
              <a:lnSpc>
                <a:spcPct val="90000"/>
              </a:lnSpc>
            </a:pPr>
            <a:r>
              <a:rPr lang="zh-CN" altLang="en-US" sz="2800" b="1" smtClean="0"/>
              <a:t>学习型教研，以学为着眼点，以阅读为主线。</a:t>
            </a:r>
            <a:endParaRPr lang="zh-CN" altLang="en-US" sz="2800" b="1" smtClean="0"/>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87746"/>
                                        </p:tgtEl>
                                        <p:attrNameLst>
                                          <p:attrName>style.visibility</p:attrName>
                                        </p:attrNameLst>
                                      </p:cBhvr>
                                      <p:to>
                                        <p:strVal val="visible"/>
                                      </p:to>
                                    </p:set>
                                    <p:animEffect transition="in" filter="wipe(down)">
                                      <p:cBhvr>
                                        <p:cTn id="7" dur="580">
                                          <p:stCondLst>
                                            <p:cond delay="0"/>
                                          </p:stCondLst>
                                        </p:cTn>
                                        <p:tgtEl>
                                          <p:spTgt spid="287746"/>
                                        </p:tgtEl>
                                      </p:cBhvr>
                                    </p:animEffect>
                                    <p:anim calcmode="lin" valueType="num">
                                      <p:cBhvr>
                                        <p:cTn id="8" dur="1822" tmFilter="0,0; 0.14,0.36; 0.43,0.73; 0.71,0.91; 1.0,1.0">
                                          <p:stCondLst>
                                            <p:cond delay="0"/>
                                          </p:stCondLst>
                                        </p:cTn>
                                        <p:tgtEl>
                                          <p:spTgt spid="28774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8774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8774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8774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87746"/>
                                        </p:tgtEl>
                                        <p:attrNameLst>
                                          <p:attrName>ppt_y</p:attrName>
                                        </p:attrNameLst>
                                      </p:cBhvr>
                                      <p:tavLst>
                                        <p:tav tm="0" fmla="#ppt_y-sin(pi*$)/81">
                                          <p:val>
                                            <p:fltVal val="0"/>
                                          </p:val>
                                        </p:tav>
                                        <p:tav tm="100000">
                                          <p:val>
                                            <p:fltVal val="1"/>
                                          </p:val>
                                        </p:tav>
                                      </p:tavLst>
                                    </p:anim>
                                    <p:animScale>
                                      <p:cBhvr>
                                        <p:cTn id="13" dur="26">
                                          <p:stCondLst>
                                            <p:cond delay="650"/>
                                          </p:stCondLst>
                                        </p:cTn>
                                        <p:tgtEl>
                                          <p:spTgt spid="287746"/>
                                        </p:tgtEl>
                                      </p:cBhvr>
                                      <p:to x="100000" y="60000"/>
                                    </p:animScale>
                                    <p:animScale>
                                      <p:cBhvr>
                                        <p:cTn id="14" dur="166" decel="50000">
                                          <p:stCondLst>
                                            <p:cond delay="676"/>
                                          </p:stCondLst>
                                        </p:cTn>
                                        <p:tgtEl>
                                          <p:spTgt spid="287746"/>
                                        </p:tgtEl>
                                      </p:cBhvr>
                                      <p:to x="100000" y="100000"/>
                                    </p:animScale>
                                    <p:animScale>
                                      <p:cBhvr>
                                        <p:cTn id="15" dur="26">
                                          <p:stCondLst>
                                            <p:cond delay="1312"/>
                                          </p:stCondLst>
                                        </p:cTn>
                                        <p:tgtEl>
                                          <p:spTgt spid="287746"/>
                                        </p:tgtEl>
                                      </p:cBhvr>
                                      <p:to x="100000" y="80000"/>
                                    </p:animScale>
                                    <p:animScale>
                                      <p:cBhvr>
                                        <p:cTn id="16" dur="166" decel="50000">
                                          <p:stCondLst>
                                            <p:cond delay="1338"/>
                                          </p:stCondLst>
                                        </p:cTn>
                                        <p:tgtEl>
                                          <p:spTgt spid="287746"/>
                                        </p:tgtEl>
                                      </p:cBhvr>
                                      <p:to x="100000" y="100000"/>
                                    </p:animScale>
                                    <p:animScale>
                                      <p:cBhvr>
                                        <p:cTn id="17" dur="26">
                                          <p:stCondLst>
                                            <p:cond delay="1642"/>
                                          </p:stCondLst>
                                        </p:cTn>
                                        <p:tgtEl>
                                          <p:spTgt spid="287746"/>
                                        </p:tgtEl>
                                      </p:cBhvr>
                                      <p:to x="100000" y="90000"/>
                                    </p:animScale>
                                    <p:animScale>
                                      <p:cBhvr>
                                        <p:cTn id="18" dur="166" decel="50000">
                                          <p:stCondLst>
                                            <p:cond delay="1668"/>
                                          </p:stCondLst>
                                        </p:cTn>
                                        <p:tgtEl>
                                          <p:spTgt spid="287746"/>
                                        </p:tgtEl>
                                      </p:cBhvr>
                                      <p:to x="100000" y="100000"/>
                                    </p:animScale>
                                    <p:animScale>
                                      <p:cBhvr>
                                        <p:cTn id="19" dur="26">
                                          <p:stCondLst>
                                            <p:cond delay="1808"/>
                                          </p:stCondLst>
                                        </p:cTn>
                                        <p:tgtEl>
                                          <p:spTgt spid="287746"/>
                                        </p:tgtEl>
                                      </p:cBhvr>
                                      <p:to x="100000" y="95000"/>
                                    </p:animScale>
                                    <p:animScale>
                                      <p:cBhvr>
                                        <p:cTn id="20" dur="166" decel="50000">
                                          <p:stCondLst>
                                            <p:cond delay="1834"/>
                                          </p:stCondLst>
                                        </p:cTn>
                                        <p:tgtEl>
                                          <p:spTgt spid="28774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7747">
                                            <p:txEl>
                                              <p:pRg st="0" end="0"/>
                                            </p:txEl>
                                          </p:spTgt>
                                        </p:tgtEl>
                                        <p:attrNameLst>
                                          <p:attrName>style.visibility</p:attrName>
                                        </p:attrNameLst>
                                      </p:cBhvr>
                                      <p:to>
                                        <p:strVal val="visible"/>
                                      </p:to>
                                    </p:set>
                                    <p:anim calcmode="lin" valueType="num">
                                      <p:cBhvr additive="base">
                                        <p:cTn id="25" dur="500" fill="hold"/>
                                        <p:tgtEl>
                                          <p:spTgt spid="28774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7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7747">
                                            <p:txEl>
                                              <p:pRg st="2" end="2"/>
                                            </p:txEl>
                                          </p:spTgt>
                                        </p:tgtEl>
                                        <p:attrNameLst>
                                          <p:attrName>style.visibility</p:attrName>
                                        </p:attrNameLst>
                                      </p:cBhvr>
                                      <p:to>
                                        <p:strVal val="visible"/>
                                      </p:to>
                                    </p:set>
                                    <p:anim calcmode="lin" valueType="num">
                                      <p:cBhvr additive="base">
                                        <p:cTn id="31" dur="500" fill="hold"/>
                                        <p:tgtEl>
                                          <p:spTgt spid="28774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7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7747">
                                            <p:txEl>
                                              <p:pRg st="4" end="4"/>
                                            </p:txEl>
                                          </p:spTgt>
                                        </p:tgtEl>
                                        <p:attrNameLst>
                                          <p:attrName>style.visibility</p:attrName>
                                        </p:attrNameLst>
                                      </p:cBhvr>
                                      <p:to>
                                        <p:strVal val="visible"/>
                                      </p:to>
                                    </p:set>
                                    <p:anim calcmode="lin" valueType="num">
                                      <p:cBhvr additive="base">
                                        <p:cTn id="37" dur="500" fill="hold"/>
                                        <p:tgtEl>
                                          <p:spTgt spid="28774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7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7747">
                                            <p:txEl>
                                              <p:pRg st="6" end="6"/>
                                            </p:txEl>
                                          </p:spTgt>
                                        </p:tgtEl>
                                        <p:attrNameLst>
                                          <p:attrName>style.visibility</p:attrName>
                                        </p:attrNameLst>
                                      </p:cBhvr>
                                      <p:to>
                                        <p:strVal val="visible"/>
                                      </p:to>
                                    </p:set>
                                    <p:anim calcmode="lin" valueType="num">
                                      <p:cBhvr additive="base">
                                        <p:cTn id="43" dur="500" fill="hold"/>
                                        <p:tgtEl>
                                          <p:spTgt spid="287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877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p:bldP spid="2877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3270" cy="6858000"/>
          </a:xfrm>
          <a:prstGeom prst="rect">
            <a:avLst/>
          </a:prstGeom>
        </p:spPr>
      </p:pic>
      <p:graphicFrame>
        <p:nvGraphicFramePr>
          <p:cNvPr id="294927" name="Group 15"/>
          <p:cNvGraphicFramePr>
            <a:graphicFrameLocks noGrp="1"/>
          </p:cNvGraphicFramePr>
          <p:nvPr/>
        </p:nvGraphicFramePr>
        <p:xfrm>
          <a:off x="2286000" y="1752600"/>
          <a:ext cx="7696200" cy="4114800"/>
        </p:xfrm>
        <a:graphic>
          <a:graphicData uri="http://schemas.openxmlformats.org/drawingml/2006/table">
            <a:tbl>
              <a:tblPr/>
              <a:tblGrid>
                <a:gridCol w="3821430"/>
                <a:gridCol w="3874770"/>
              </a:tblGrid>
              <a:tr h="690563">
                <a:tc>
                  <a:txBody>
                    <a:bodyPr/>
                    <a:lstStyle>
                      <a:lvl1pPr>
                        <a:spcBef>
                          <a:spcPct val="20000"/>
                        </a:spcBef>
                        <a:defRPr sz="2800">
                          <a:solidFill>
                            <a:schemeClr val="tx1"/>
                          </a:solidFill>
                          <a:latin typeface="Comic Sans MS" panose="030F0702030302020204" pitchFamily="66" charset="0"/>
                          <a:ea typeface="宋体" panose="02010600030101010101" pitchFamily="2" charset="-122"/>
                        </a:defRPr>
                      </a:lvl1pPr>
                      <a:lvl2pPr>
                        <a:spcBef>
                          <a:spcPct val="20000"/>
                        </a:spcBef>
                        <a:defRPr sz="2400">
                          <a:solidFill>
                            <a:schemeClr val="tx1"/>
                          </a:solidFill>
                          <a:latin typeface="Comic Sans MS" panose="030F0702030302020204" pitchFamily="66" charset="0"/>
                          <a:ea typeface="宋体" panose="02010600030101010101" pitchFamily="2" charset="-122"/>
                        </a:defRPr>
                      </a:lvl2pPr>
                      <a:lvl3pPr>
                        <a:spcBef>
                          <a:spcPct val="20000"/>
                        </a:spcBef>
                        <a:defRPr sz="2000">
                          <a:solidFill>
                            <a:schemeClr val="tx1"/>
                          </a:solidFill>
                          <a:latin typeface="Comic Sans MS" panose="030F0702030302020204" pitchFamily="66" charset="0"/>
                          <a:ea typeface="宋体" panose="02010600030101010101" pitchFamily="2" charset="-122"/>
                        </a:defRPr>
                      </a:lvl3pPr>
                      <a:lvl4pPr>
                        <a:spcBef>
                          <a:spcPct val="20000"/>
                        </a:spcBef>
                        <a:defRPr>
                          <a:solidFill>
                            <a:schemeClr val="tx1"/>
                          </a:solidFill>
                          <a:latin typeface="Comic Sans MS" panose="030F0702030302020204" pitchFamily="66" charset="0"/>
                          <a:ea typeface="宋体" panose="02010600030101010101" pitchFamily="2" charset="-122"/>
                        </a:defRPr>
                      </a:lvl4pPr>
                      <a:lvl5pPr>
                        <a:spcBef>
                          <a:spcPct val="20000"/>
                        </a:spcBef>
                        <a:defRPr>
                          <a:solidFill>
                            <a:schemeClr val="tx1"/>
                          </a:solidFill>
                          <a:latin typeface="Comic Sans MS" panose="030F0702030302020204" pitchFamily="66" charset="0"/>
                          <a:ea typeface="宋体" panose="02010600030101010101" pitchFamily="2" charset="-122"/>
                        </a:defRPr>
                      </a:lvl5pPr>
                      <a:lvl6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6pPr>
                      <a:lvl7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7pPr>
                      <a:lvl8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8pPr>
                      <a:lvl9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正式教研活动</a:t>
                      </a:r>
                      <a:endParaRPr kumimoji="0" lang="zh-CN" altLang="en-US" sz="28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anose="030F0702030302020204" pitchFamily="66" charset="0"/>
                          <a:ea typeface="宋体" panose="02010600030101010101" pitchFamily="2" charset="-122"/>
                        </a:defRPr>
                      </a:lvl1pPr>
                      <a:lvl2pPr>
                        <a:spcBef>
                          <a:spcPct val="20000"/>
                        </a:spcBef>
                        <a:defRPr sz="2400">
                          <a:solidFill>
                            <a:schemeClr val="tx1"/>
                          </a:solidFill>
                          <a:latin typeface="Comic Sans MS" panose="030F0702030302020204" pitchFamily="66" charset="0"/>
                          <a:ea typeface="宋体" panose="02010600030101010101" pitchFamily="2" charset="-122"/>
                        </a:defRPr>
                      </a:lvl2pPr>
                      <a:lvl3pPr>
                        <a:spcBef>
                          <a:spcPct val="20000"/>
                        </a:spcBef>
                        <a:defRPr sz="2000">
                          <a:solidFill>
                            <a:schemeClr val="tx1"/>
                          </a:solidFill>
                          <a:latin typeface="Comic Sans MS" panose="030F0702030302020204" pitchFamily="66" charset="0"/>
                          <a:ea typeface="宋体" panose="02010600030101010101" pitchFamily="2" charset="-122"/>
                        </a:defRPr>
                      </a:lvl3pPr>
                      <a:lvl4pPr>
                        <a:spcBef>
                          <a:spcPct val="20000"/>
                        </a:spcBef>
                        <a:defRPr>
                          <a:solidFill>
                            <a:schemeClr val="tx1"/>
                          </a:solidFill>
                          <a:latin typeface="Comic Sans MS" panose="030F0702030302020204" pitchFamily="66" charset="0"/>
                          <a:ea typeface="宋体" panose="02010600030101010101" pitchFamily="2" charset="-122"/>
                        </a:defRPr>
                      </a:lvl4pPr>
                      <a:lvl5pPr>
                        <a:spcBef>
                          <a:spcPct val="20000"/>
                        </a:spcBef>
                        <a:defRPr>
                          <a:solidFill>
                            <a:schemeClr val="tx1"/>
                          </a:solidFill>
                          <a:latin typeface="Comic Sans MS" panose="030F0702030302020204" pitchFamily="66" charset="0"/>
                          <a:ea typeface="宋体" panose="02010600030101010101" pitchFamily="2" charset="-122"/>
                        </a:defRPr>
                      </a:lvl5pPr>
                      <a:lvl6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6pPr>
                      <a:lvl7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7pPr>
                      <a:lvl8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8pPr>
                      <a:lvl9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非正式教研活动</a:t>
                      </a:r>
                      <a:endParaRPr kumimoji="0" lang="zh-CN" altLang="en-US" sz="28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4237">
                <a:tc>
                  <a:txBody>
                    <a:bodyPr/>
                    <a:lstStyle>
                      <a:lvl1pPr>
                        <a:spcBef>
                          <a:spcPct val="20000"/>
                        </a:spcBef>
                        <a:defRPr sz="2800">
                          <a:solidFill>
                            <a:schemeClr val="tx1"/>
                          </a:solidFill>
                          <a:latin typeface="Comic Sans MS" panose="030F0702030302020204" pitchFamily="66" charset="0"/>
                          <a:ea typeface="宋体" panose="02010600030101010101" pitchFamily="2" charset="-122"/>
                        </a:defRPr>
                      </a:lvl1pPr>
                      <a:lvl2pPr>
                        <a:spcBef>
                          <a:spcPct val="20000"/>
                        </a:spcBef>
                        <a:defRPr sz="2400">
                          <a:solidFill>
                            <a:schemeClr val="tx1"/>
                          </a:solidFill>
                          <a:latin typeface="Comic Sans MS" panose="030F0702030302020204" pitchFamily="66" charset="0"/>
                          <a:ea typeface="宋体" panose="02010600030101010101" pitchFamily="2" charset="-122"/>
                        </a:defRPr>
                      </a:lvl2pPr>
                      <a:lvl3pPr>
                        <a:spcBef>
                          <a:spcPct val="20000"/>
                        </a:spcBef>
                        <a:defRPr sz="2000">
                          <a:solidFill>
                            <a:schemeClr val="tx1"/>
                          </a:solidFill>
                          <a:latin typeface="Comic Sans MS" panose="030F0702030302020204" pitchFamily="66" charset="0"/>
                          <a:ea typeface="宋体" panose="02010600030101010101" pitchFamily="2" charset="-122"/>
                        </a:defRPr>
                      </a:lvl3pPr>
                      <a:lvl4pPr>
                        <a:spcBef>
                          <a:spcPct val="20000"/>
                        </a:spcBef>
                        <a:defRPr>
                          <a:solidFill>
                            <a:schemeClr val="tx1"/>
                          </a:solidFill>
                          <a:latin typeface="Comic Sans MS" panose="030F0702030302020204" pitchFamily="66" charset="0"/>
                          <a:ea typeface="宋体" panose="02010600030101010101" pitchFamily="2" charset="-122"/>
                        </a:defRPr>
                      </a:lvl4pPr>
                      <a:lvl5pPr>
                        <a:spcBef>
                          <a:spcPct val="20000"/>
                        </a:spcBef>
                        <a:defRPr>
                          <a:solidFill>
                            <a:schemeClr val="tx1"/>
                          </a:solidFill>
                          <a:latin typeface="Comic Sans MS" panose="030F0702030302020204" pitchFamily="66" charset="0"/>
                          <a:ea typeface="宋体" panose="02010600030101010101" pitchFamily="2" charset="-122"/>
                        </a:defRPr>
                      </a:lvl5pPr>
                      <a:lvl6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6pPr>
                      <a:lvl7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7pPr>
                      <a:lvl8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8pPr>
                      <a:lvl9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9pPr>
                    </a:lstStyle>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备课、说课、听课、评课</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参观考察、学术会议、进修</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专家报告、合作研究、示范交流</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师带徒（实习、职初</a:t>
                      </a:r>
                      <a:r>
                        <a:rPr kumimoji="0" lang="en-US" altLang="zh-CN"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a:t>
                      </a: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骨干）</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专题研讨活动</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业务考核</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endParaRPr kumimoji="0" lang="en-US" altLang="zh-CN"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anose="030F0702030302020204" pitchFamily="66" charset="0"/>
                          <a:ea typeface="宋体" panose="02010600030101010101" pitchFamily="2" charset="-122"/>
                        </a:defRPr>
                      </a:lvl1pPr>
                      <a:lvl2pPr>
                        <a:spcBef>
                          <a:spcPct val="20000"/>
                        </a:spcBef>
                        <a:defRPr sz="2400">
                          <a:solidFill>
                            <a:schemeClr val="tx1"/>
                          </a:solidFill>
                          <a:latin typeface="Comic Sans MS" panose="030F0702030302020204" pitchFamily="66" charset="0"/>
                          <a:ea typeface="宋体" panose="02010600030101010101" pitchFamily="2" charset="-122"/>
                        </a:defRPr>
                      </a:lvl2pPr>
                      <a:lvl3pPr>
                        <a:spcBef>
                          <a:spcPct val="20000"/>
                        </a:spcBef>
                        <a:defRPr sz="2000">
                          <a:solidFill>
                            <a:schemeClr val="tx1"/>
                          </a:solidFill>
                          <a:latin typeface="Comic Sans MS" panose="030F0702030302020204" pitchFamily="66" charset="0"/>
                          <a:ea typeface="宋体" panose="02010600030101010101" pitchFamily="2" charset="-122"/>
                        </a:defRPr>
                      </a:lvl3pPr>
                      <a:lvl4pPr>
                        <a:spcBef>
                          <a:spcPct val="20000"/>
                        </a:spcBef>
                        <a:defRPr>
                          <a:solidFill>
                            <a:schemeClr val="tx1"/>
                          </a:solidFill>
                          <a:latin typeface="Comic Sans MS" panose="030F0702030302020204" pitchFamily="66" charset="0"/>
                          <a:ea typeface="宋体" panose="02010600030101010101" pitchFamily="2" charset="-122"/>
                        </a:defRPr>
                      </a:lvl4pPr>
                      <a:lvl5pPr>
                        <a:spcBef>
                          <a:spcPct val="20000"/>
                        </a:spcBef>
                        <a:defRPr>
                          <a:solidFill>
                            <a:schemeClr val="tx1"/>
                          </a:solidFill>
                          <a:latin typeface="Comic Sans MS" panose="030F0702030302020204" pitchFamily="66" charset="0"/>
                          <a:ea typeface="宋体" panose="02010600030101010101" pitchFamily="2" charset="-122"/>
                        </a:defRPr>
                      </a:lvl5pPr>
                      <a:lvl6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6pPr>
                      <a:lvl7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7pPr>
                      <a:lvl8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8pPr>
                      <a:lvl9pPr fontAlgn="base">
                        <a:spcBef>
                          <a:spcPct val="20000"/>
                        </a:spcBef>
                        <a:spcAft>
                          <a:spcPct val="0"/>
                        </a:spcAft>
                        <a:defRPr>
                          <a:solidFill>
                            <a:schemeClr val="tx1"/>
                          </a:solidFill>
                          <a:latin typeface="Comic Sans MS" panose="030F0702030302020204" pitchFamily="66" charset="0"/>
                          <a:ea typeface="宋体" panose="02010600030101010101" pitchFamily="2" charset="-122"/>
                        </a:defRPr>
                      </a:lvl9pPr>
                    </a:lstStyle>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围绕教学工作的随意交流；</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针对个别幼儿的</a:t>
                      </a:r>
                      <a:r>
                        <a:rPr kumimoji="0" lang="zh-CN" altLang="en-US" sz="2000" b="0" i="0" u="none" strike="noStrike" cap="none" normalizeH="0" baseline="0" smtClean="0">
                          <a:ln>
                            <a:noFill/>
                          </a:ln>
                          <a:solidFill>
                            <a:schemeClr val="tx1"/>
                          </a:solidFill>
                          <a:effectLst/>
                          <a:latin typeface="Arial Black" panose="020B0A04020102020204"/>
                          <a:ea typeface="黑体" panose="02010609060101010101" pitchFamily="49" charset="-122"/>
                        </a:rPr>
                        <a:t>“</a:t>
                      </a: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集体会诊</a:t>
                      </a:r>
                      <a:r>
                        <a:rPr kumimoji="0" lang="zh-CN" altLang="en-US" sz="2000" b="0" i="0" u="none" strike="noStrike" cap="none" normalizeH="0" baseline="0" smtClean="0">
                          <a:ln>
                            <a:noFill/>
                          </a:ln>
                          <a:solidFill>
                            <a:schemeClr val="tx1"/>
                          </a:solidFill>
                          <a:effectLst/>
                          <a:latin typeface="Arial Black" panose="020B0A04020102020204"/>
                          <a:ea typeface="黑体" panose="02010609060101010101" pitchFamily="49" charset="-122"/>
                        </a:rPr>
                        <a:t>”</a:t>
                      </a: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   </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疑难问题咨询、商讨；学习心得分享；对焦点问题自由讨论</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教师自发的学术聚会，对话</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r>
                        <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rPr>
                        <a:t>教师撰写反思，札记、论文、</a:t>
                      </a:r>
                      <a:endParaRPr kumimoji="0" lang="zh-CN" altLang="en-US"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p>
                      <a:pPr marL="0" marR="0" lvl="0" indent="0" algn="l" defTabSz="914400" rtl="0" eaLnBrk="1" fontAlgn="base" latinLnBrk="0" hangingPunct="1">
                        <a:lnSpc>
                          <a:spcPct val="130000"/>
                        </a:lnSpc>
                        <a:spcBef>
                          <a:spcPct val="0"/>
                        </a:spcBef>
                        <a:spcAft>
                          <a:spcPct val="0"/>
                        </a:spcAft>
                        <a:buClr>
                          <a:srgbClr val="EAF505"/>
                        </a:buClr>
                        <a:buSzTx/>
                        <a:buFont typeface="Wingdings" panose="05000000000000000000" pitchFamily="2" charset="2"/>
                        <a:buChar char="q"/>
                      </a:pPr>
                      <a:endParaRPr kumimoji="0" lang="en-US" altLang="zh-CN" sz="2000" b="0" i="0" u="none" strike="noStrike" cap="none" normalizeH="0" baseline="0" smtClean="0">
                        <a:ln>
                          <a:noFill/>
                        </a:ln>
                        <a:solidFill>
                          <a:schemeClr val="tx1"/>
                        </a:solidFill>
                        <a:effectLst/>
                        <a:latin typeface="Comic Sans MS" panose="030F0702030302020204" pitchFamily="66"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4925" name="Text Box 13"/>
          <p:cNvSpPr txBox="1">
            <a:spLocks noChangeArrowheads="1"/>
          </p:cNvSpPr>
          <p:nvPr/>
        </p:nvSpPr>
        <p:spPr bwMode="auto">
          <a:xfrm>
            <a:off x="2286000" y="1143000"/>
            <a:ext cx="533400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anose="030F0702030302020204" pitchFamily="66" charset="0"/>
                <a:ea typeface="宋体" panose="02010600030101010101" pitchFamily="2" charset="-122"/>
              </a:defRPr>
            </a:lvl1pPr>
            <a:lvl2pPr marL="742950" indent="-285750" eaLnBrk="0" hangingPunct="0">
              <a:defRPr>
                <a:solidFill>
                  <a:schemeClr val="tx1"/>
                </a:solidFill>
                <a:latin typeface="Comic Sans MS" panose="030F0702030302020204" pitchFamily="66" charset="0"/>
                <a:ea typeface="宋体" panose="02010600030101010101" pitchFamily="2" charset="-122"/>
              </a:defRPr>
            </a:lvl2pPr>
            <a:lvl3pPr marL="1143000" indent="-228600" eaLnBrk="0" hangingPunct="0">
              <a:defRPr>
                <a:solidFill>
                  <a:schemeClr val="tx1"/>
                </a:solidFill>
                <a:latin typeface="Comic Sans MS" panose="030F0702030302020204" pitchFamily="66" charset="0"/>
                <a:ea typeface="宋体" panose="02010600030101010101" pitchFamily="2" charset="-122"/>
              </a:defRPr>
            </a:lvl3pPr>
            <a:lvl4pPr marL="1600200" indent="-228600" eaLnBrk="0" hangingPunct="0">
              <a:defRPr>
                <a:solidFill>
                  <a:schemeClr val="tx1"/>
                </a:solidFill>
                <a:latin typeface="Comic Sans MS" panose="030F0702030302020204" pitchFamily="66" charset="0"/>
                <a:ea typeface="宋体" panose="02010600030101010101" pitchFamily="2" charset="-122"/>
              </a:defRPr>
            </a:lvl4pPr>
            <a:lvl5pPr marL="2057400" indent="-228600" eaLnBrk="0" hangingPunct="0">
              <a:defRPr>
                <a:solidFill>
                  <a:schemeClr val="tx1"/>
                </a:solidFill>
                <a:latin typeface="Comic Sans MS" panose="030F0702030302020204" pitchFamily="66"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宋体" panose="02010600030101010101" pitchFamily="2" charset="-122"/>
              </a:defRPr>
            </a:lvl9pPr>
          </a:lstStyle>
          <a:p>
            <a:pPr eaLnBrk="1" hangingPunct="1"/>
            <a:r>
              <a:rPr kumimoji="1" lang="en-US" altLang="zh-CN" sz="3200" b="1">
                <a:latin typeface="Times New Roman" panose="02020603050405020304" pitchFamily="18" charset="0"/>
                <a:ea typeface="黑体" panose="02010609060101010101" pitchFamily="49" charset="-122"/>
              </a:rPr>
              <a:t>1</a:t>
            </a:r>
            <a:r>
              <a:rPr kumimoji="1" lang="zh-CN" altLang="en-US" sz="3200" b="1">
                <a:latin typeface="Times New Roman" panose="02020603050405020304" pitchFamily="18" charset="0"/>
                <a:ea typeface="黑体" panose="02010609060101010101" pitchFamily="49" charset="-122"/>
              </a:rPr>
              <a:t>、教研活动的类型</a:t>
            </a:r>
            <a:endParaRPr kumimoji="1" lang="zh-CN" altLang="en-US" sz="3200" b="1">
              <a:latin typeface="Times New Roman" panose="02020603050405020304" pitchFamily="18" charset="0"/>
              <a:ea typeface="黑体" panose="02010609060101010101" pitchFamily="49" charset="-122"/>
            </a:endParaRPr>
          </a:p>
        </p:txBody>
      </p:sp>
      <p:sp>
        <p:nvSpPr>
          <p:cNvPr id="294926" name="Rectangle 14"/>
          <p:cNvSpPr>
            <a:spLocks noChangeArrowheads="1"/>
          </p:cNvSpPr>
          <p:nvPr/>
        </p:nvSpPr>
        <p:spPr bwMode="auto">
          <a:xfrm>
            <a:off x="2133600" y="304800"/>
            <a:ext cx="779303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kumimoji="1" lang="zh-CN" altLang="en-US" sz="3200" b="1">
                <a:latin typeface="Arial Black" panose="020B0A04020102020204" pitchFamily="34" charset="0"/>
                <a:ea typeface="黑体" panose="02010609060101010101" pitchFamily="49" charset="-122"/>
              </a:rPr>
              <a:t>五、园本教研的实施</a:t>
            </a:r>
            <a:endParaRPr kumimoji="1" lang="zh-CN" altLang="en-US" sz="3200" b="1">
              <a:latin typeface="Arial Black" panose="020B0A04020102020204" pitchFamily="34" charset="0"/>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94926"/>
                                        </p:tgtEl>
                                        <p:attrNameLst>
                                          <p:attrName>style.visibility</p:attrName>
                                        </p:attrNameLst>
                                      </p:cBhvr>
                                      <p:to>
                                        <p:strVal val="visible"/>
                                      </p:to>
                                    </p:set>
                                    <p:anim calcmode="discrete" valueType="clr">
                                      <p:cBhvr override="childStyle">
                                        <p:cTn id="7" dur="80"/>
                                        <p:tgtEl>
                                          <p:spTgt spid="2949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94926"/>
                                        </p:tgtEl>
                                        <p:attrNameLst>
                                          <p:attrName>fillcolor</p:attrName>
                                        </p:attrNameLst>
                                      </p:cBhvr>
                                      <p:tavLst>
                                        <p:tav tm="0">
                                          <p:val>
                                            <p:clrVal>
                                              <a:schemeClr val="accent2"/>
                                            </p:clrVal>
                                          </p:val>
                                        </p:tav>
                                        <p:tav tm="50000">
                                          <p:val>
                                            <p:clrVal>
                                              <a:schemeClr val="hlink"/>
                                            </p:clrVal>
                                          </p:val>
                                        </p:tav>
                                      </p:tavLst>
                                    </p:anim>
                                    <p:set>
                                      <p:cBhvr>
                                        <p:cTn id="9" dur="80"/>
                                        <p:tgtEl>
                                          <p:spTgt spid="294926"/>
                                        </p:tgtEl>
                                        <p:attrNameLst>
                                          <p:attrName>fill.type</p:attrName>
                                        </p:attrNameLst>
                                      </p:cBhvr>
                                      <p:to>
                                        <p:strVal val="solid"/>
                                      </p:to>
                                    </p:set>
                                  </p:childTnLst>
                                </p:cTn>
                              </p:par>
                            </p:childTnLst>
                          </p:cTn>
                        </p:par>
                        <p:par>
                          <p:cTn id="10" fill="hold">
                            <p:stCondLst>
                              <p:cond delay="0"/>
                            </p:stCondLst>
                            <p:childTnLst>
                              <p:par>
                                <p:cTn id="11" presetID="15" presetClass="entr" presetSubtype="0" fill="hold" grpId="0" nodeType="afterEffect">
                                  <p:stCondLst>
                                    <p:cond delay="0"/>
                                  </p:stCondLst>
                                  <p:childTnLst>
                                    <p:set>
                                      <p:cBhvr>
                                        <p:cTn id="12" dur="1" fill="hold">
                                          <p:stCondLst>
                                            <p:cond delay="0"/>
                                          </p:stCondLst>
                                        </p:cTn>
                                        <p:tgtEl>
                                          <p:spTgt spid="294925"/>
                                        </p:tgtEl>
                                        <p:attrNameLst>
                                          <p:attrName>style.visibility</p:attrName>
                                        </p:attrNameLst>
                                      </p:cBhvr>
                                      <p:to>
                                        <p:strVal val="visible"/>
                                      </p:to>
                                    </p:set>
                                    <p:anim calcmode="lin" valueType="num">
                                      <p:cBhvr>
                                        <p:cTn id="13" dur="1000" fill="hold"/>
                                        <p:tgtEl>
                                          <p:spTgt spid="294925"/>
                                        </p:tgtEl>
                                        <p:attrNameLst>
                                          <p:attrName>ppt_w</p:attrName>
                                        </p:attrNameLst>
                                      </p:cBhvr>
                                      <p:tavLst>
                                        <p:tav tm="0">
                                          <p:val>
                                            <p:fltVal val="0"/>
                                          </p:val>
                                        </p:tav>
                                        <p:tav tm="100000">
                                          <p:val>
                                            <p:strVal val="#ppt_w"/>
                                          </p:val>
                                        </p:tav>
                                      </p:tavLst>
                                    </p:anim>
                                    <p:anim calcmode="lin" valueType="num">
                                      <p:cBhvr>
                                        <p:cTn id="14" dur="1000" fill="hold"/>
                                        <p:tgtEl>
                                          <p:spTgt spid="294925"/>
                                        </p:tgtEl>
                                        <p:attrNameLst>
                                          <p:attrName>ppt_h</p:attrName>
                                        </p:attrNameLst>
                                      </p:cBhvr>
                                      <p:tavLst>
                                        <p:tav tm="0">
                                          <p:val>
                                            <p:fltVal val="0"/>
                                          </p:val>
                                        </p:tav>
                                        <p:tav tm="100000">
                                          <p:val>
                                            <p:strVal val="#ppt_h"/>
                                          </p:val>
                                        </p:tav>
                                      </p:tavLst>
                                    </p:anim>
                                    <p:anim calcmode="lin" valueType="num">
                                      <p:cBhvr>
                                        <p:cTn id="15" dur="1000" fill="hold"/>
                                        <p:tgtEl>
                                          <p:spTgt spid="29492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94925"/>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1000"/>
                            </p:stCondLst>
                            <p:childTnLst>
                              <p:par>
                                <p:cTn id="18" presetID="15" presetClass="entr" presetSubtype="0" fill="hold" nodeType="afterEffect">
                                  <p:stCondLst>
                                    <p:cond delay="0"/>
                                  </p:stCondLst>
                                  <p:childTnLst>
                                    <p:set>
                                      <p:cBhvr>
                                        <p:cTn id="19" dur="1" fill="hold">
                                          <p:stCondLst>
                                            <p:cond delay="0"/>
                                          </p:stCondLst>
                                        </p:cTn>
                                        <p:tgtEl>
                                          <p:spTgt spid="294927"/>
                                        </p:tgtEl>
                                        <p:attrNameLst>
                                          <p:attrName>style.visibility</p:attrName>
                                        </p:attrNameLst>
                                      </p:cBhvr>
                                      <p:to>
                                        <p:strVal val="visible"/>
                                      </p:to>
                                    </p:set>
                                    <p:anim calcmode="lin" valueType="num">
                                      <p:cBhvr>
                                        <p:cTn id="20" dur="1000" fill="hold"/>
                                        <p:tgtEl>
                                          <p:spTgt spid="294927"/>
                                        </p:tgtEl>
                                        <p:attrNameLst>
                                          <p:attrName>ppt_w</p:attrName>
                                        </p:attrNameLst>
                                      </p:cBhvr>
                                      <p:tavLst>
                                        <p:tav tm="0">
                                          <p:val>
                                            <p:fltVal val="0"/>
                                          </p:val>
                                        </p:tav>
                                        <p:tav tm="100000">
                                          <p:val>
                                            <p:strVal val="#ppt_w"/>
                                          </p:val>
                                        </p:tav>
                                      </p:tavLst>
                                    </p:anim>
                                    <p:anim calcmode="lin" valueType="num">
                                      <p:cBhvr>
                                        <p:cTn id="21" dur="1000" fill="hold"/>
                                        <p:tgtEl>
                                          <p:spTgt spid="294927"/>
                                        </p:tgtEl>
                                        <p:attrNameLst>
                                          <p:attrName>ppt_h</p:attrName>
                                        </p:attrNameLst>
                                      </p:cBhvr>
                                      <p:tavLst>
                                        <p:tav tm="0">
                                          <p:val>
                                            <p:fltVal val="0"/>
                                          </p:val>
                                        </p:tav>
                                        <p:tav tm="100000">
                                          <p:val>
                                            <p:strVal val="#ppt_h"/>
                                          </p:val>
                                        </p:tav>
                                      </p:tavLst>
                                    </p:anim>
                                    <p:anim calcmode="lin" valueType="num">
                                      <p:cBhvr>
                                        <p:cTn id="22" dur="1000" fill="hold"/>
                                        <p:tgtEl>
                                          <p:spTgt spid="294927"/>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29492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25" grpId="0" bldLvl="0" animBg="1"/>
      <p:bldP spid="2949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635" y="-635"/>
            <a:ext cx="12191365" cy="6858000"/>
          </a:xfrm>
          <a:prstGeom prst="rect">
            <a:avLst/>
          </a:prstGeom>
        </p:spPr>
      </p:pic>
      <p:sp>
        <p:nvSpPr>
          <p:cNvPr id="295938" name="Rectangle 2"/>
          <p:cNvSpPr>
            <a:spLocks noGrp="1" noChangeArrowheads="1"/>
          </p:cNvSpPr>
          <p:nvPr>
            <p:ph type="title"/>
          </p:nvPr>
        </p:nvSpPr>
        <p:spPr>
          <a:xfrm>
            <a:off x="2209800" y="1676400"/>
            <a:ext cx="7772400" cy="1800225"/>
          </a:xfrm>
        </p:spPr>
        <p:txBody>
          <a:bodyPr/>
          <a:lstStyle/>
          <a:p>
            <a:pPr eaLnBrk="1" hangingPunct="1"/>
            <a:br>
              <a:rPr lang="en-US" altLang="zh-CN" sz="3200" b="1" smtClean="0">
                <a:ea typeface="黑体" panose="02010609060101010101" pitchFamily="49" charset="-122"/>
              </a:rPr>
            </a:br>
            <a:r>
              <a:rPr lang="en-US" altLang="zh-CN" sz="3200" b="1" smtClean="0">
                <a:ea typeface="黑体" panose="02010609060101010101" pitchFamily="49" charset="-122"/>
              </a:rPr>
              <a:t>2</a:t>
            </a:r>
            <a:r>
              <a:rPr lang="zh-CN" altLang="en-US" sz="3200" b="1" smtClean="0">
                <a:ea typeface="黑体" panose="02010609060101010101" pitchFamily="49" charset="-122"/>
              </a:rPr>
              <a:t>、园本教研的基本过程</a:t>
            </a:r>
            <a:br>
              <a:rPr lang="zh-CN" altLang="en-US" sz="3200" b="1" smtClean="0">
                <a:ea typeface="黑体" panose="02010609060101010101" pitchFamily="49" charset="-122"/>
              </a:rPr>
            </a:br>
            <a:br>
              <a:rPr lang="zh-CN" altLang="en-US" sz="2800" b="1" smtClean="0">
                <a:ea typeface="黑体" panose="02010609060101010101" pitchFamily="49" charset="-122"/>
              </a:rPr>
            </a:br>
            <a:r>
              <a:rPr lang="zh-CN" altLang="en-US" sz="2800" b="1" smtClean="0">
                <a:ea typeface="黑体" panose="02010609060101010101" pitchFamily="49" charset="-122"/>
              </a:rPr>
              <a:t>    </a:t>
            </a:r>
            <a:br>
              <a:rPr lang="zh-CN" altLang="en-US" sz="2800" b="1" smtClean="0">
                <a:ea typeface="黑体" panose="02010609060101010101" pitchFamily="49" charset="-122"/>
              </a:rPr>
            </a:br>
            <a:r>
              <a:rPr lang="zh-CN" altLang="en-US" sz="2800" b="1" smtClean="0">
                <a:ea typeface="黑体" panose="02010609060101010101" pitchFamily="49" charset="-122"/>
              </a:rPr>
              <a:t>问题        设计        行动        反思</a:t>
            </a:r>
            <a:endParaRPr lang="zh-CN" altLang="en-US" sz="2800" b="1" smtClean="0">
              <a:ea typeface="黑体" panose="02010609060101010101" pitchFamily="49" charset="-122"/>
            </a:endParaRPr>
          </a:p>
        </p:txBody>
      </p:sp>
      <p:sp>
        <p:nvSpPr>
          <p:cNvPr id="295941" name="Line 5"/>
          <p:cNvSpPr>
            <a:spLocks noChangeShapeType="1"/>
          </p:cNvSpPr>
          <p:nvPr/>
        </p:nvSpPr>
        <p:spPr bwMode="auto">
          <a:xfrm>
            <a:off x="3581400" y="3200400"/>
            <a:ext cx="1066800" cy="0"/>
          </a:xfrm>
          <a:prstGeom prst="line">
            <a:avLst/>
          </a:prstGeom>
          <a:noFill/>
          <a:ln w="28575">
            <a:solidFill>
              <a:schemeClr val="tx2"/>
            </a:solidFill>
            <a:miter lim="800000"/>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5942" name="Line 6"/>
          <p:cNvSpPr>
            <a:spLocks noChangeShapeType="1"/>
          </p:cNvSpPr>
          <p:nvPr/>
        </p:nvSpPr>
        <p:spPr bwMode="auto">
          <a:xfrm>
            <a:off x="5562600" y="3200400"/>
            <a:ext cx="1066800" cy="0"/>
          </a:xfrm>
          <a:prstGeom prst="line">
            <a:avLst/>
          </a:prstGeom>
          <a:noFill/>
          <a:ln w="28575">
            <a:solidFill>
              <a:schemeClr val="tx2"/>
            </a:solidFill>
            <a:miter lim="800000"/>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5943" name="Line 7"/>
          <p:cNvSpPr>
            <a:spLocks noChangeShapeType="1"/>
          </p:cNvSpPr>
          <p:nvPr/>
        </p:nvSpPr>
        <p:spPr bwMode="auto">
          <a:xfrm>
            <a:off x="7467600" y="3200400"/>
            <a:ext cx="1066800" cy="0"/>
          </a:xfrm>
          <a:prstGeom prst="line">
            <a:avLst/>
          </a:prstGeom>
          <a:noFill/>
          <a:ln w="28575">
            <a:solidFill>
              <a:schemeClr val="tx2"/>
            </a:solidFill>
            <a:miter lim="800000"/>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5944" name="Rectangle 8"/>
          <p:cNvSpPr>
            <a:spLocks noChangeArrowheads="1"/>
          </p:cNvSpPr>
          <p:nvPr/>
        </p:nvSpPr>
        <p:spPr bwMode="auto">
          <a:xfrm>
            <a:off x="4419600" y="4137025"/>
            <a:ext cx="411543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kumimoji="1" lang="zh-CN" altLang="en-US" sz="2800" b="1">
                <a:solidFill>
                  <a:schemeClr val="tx2"/>
                </a:solidFill>
                <a:ea typeface="黑体" panose="02010609060101010101" pitchFamily="49" charset="-122"/>
              </a:rPr>
              <a:t>（循环往复、螺旋上升）</a:t>
            </a:r>
            <a:endParaRPr kumimoji="1" lang="zh-CN" altLang="en-US" sz="2800" b="1">
              <a:solidFill>
                <a:schemeClr val="tx2"/>
              </a:solidFill>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95938"/>
                                        </p:tgtEl>
                                        <p:attrNameLst>
                                          <p:attrName>style.visibility</p:attrName>
                                        </p:attrNameLst>
                                      </p:cBhvr>
                                      <p:to>
                                        <p:strVal val="visible"/>
                                      </p:to>
                                    </p:set>
                                    <p:animEffect transition="in" filter="fade">
                                      <p:cBhvr>
                                        <p:cTn id="7" dur="2000"/>
                                        <p:tgtEl>
                                          <p:spTgt spid="295938"/>
                                        </p:tgtEl>
                                      </p:cBhvr>
                                    </p:animEffect>
                                    <p:anim calcmode="lin" valueType="num">
                                      <p:cBhvr>
                                        <p:cTn id="8" dur="2000" fill="hold"/>
                                        <p:tgtEl>
                                          <p:spTgt spid="295938"/>
                                        </p:tgtEl>
                                        <p:attrNameLst>
                                          <p:attrName>style.rotation</p:attrName>
                                        </p:attrNameLst>
                                      </p:cBhvr>
                                      <p:tavLst>
                                        <p:tav tm="0">
                                          <p:val>
                                            <p:fltVal val="720"/>
                                          </p:val>
                                        </p:tav>
                                        <p:tav tm="100000">
                                          <p:val>
                                            <p:fltVal val="0"/>
                                          </p:val>
                                        </p:tav>
                                      </p:tavLst>
                                    </p:anim>
                                    <p:anim calcmode="lin" valueType="num">
                                      <p:cBhvr>
                                        <p:cTn id="9" dur="2000" fill="hold"/>
                                        <p:tgtEl>
                                          <p:spTgt spid="295938"/>
                                        </p:tgtEl>
                                        <p:attrNameLst>
                                          <p:attrName>ppt_h</p:attrName>
                                        </p:attrNameLst>
                                      </p:cBhvr>
                                      <p:tavLst>
                                        <p:tav tm="0">
                                          <p:val>
                                            <p:fltVal val="0"/>
                                          </p:val>
                                        </p:tav>
                                        <p:tav tm="100000">
                                          <p:val>
                                            <p:strVal val="#ppt_h"/>
                                          </p:val>
                                        </p:tav>
                                      </p:tavLst>
                                    </p:anim>
                                    <p:anim calcmode="lin" valueType="num">
                                      <p:cBhvr>
                                        <p:cTn id="10" dur="2000" fill="hold"/>
                                        <p:tgtEl>
                                          <p:spTgt spid="295938"/>
                                        </p:tgtEl>
                                        <p:attrNameLst>
                                          <p:attrName>ppt_w</p:attrName>
                                        </p:attrNameLst>
                                      </p:cBhvr>
                                      <p:tavLst>
                                        <p:tav tm="0">
                                          <p:val>
                                            <p:fltVal val="0"/>
                                          </p:val>
                                        </p:tav>
                                        <p:tav tm="100000">
                                          <p:val>
                                            <p:strVal val="#ppt_w"/>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295941"/>
                                        </p:tgtEl>
                                        <p:attrNameLst>
                                          <p:attrName>style.visibility</p:attrName>
                                        </p:attrNameLst>
                                      </p:cBhvr>
                                      <p:to>
                                        <p:strVal val="visible"/>
                                      </p:to>
                                    </p:set>
                                    <p:anim calcmode="lin" valueType="num">
                                      <p:cBhvr>
                                        <p:cTn id="13" dur="1000" fill="hold"/>
                                        <p:tgtEl>
                                          <p:spTgt spid="295941"/>
                                        </p:tgtEl>
                                        <p:attrNameLst>
                                          <p:attrName>ppt_w</p:attrName>
                                        </p:attrNameLst>
                                      </p:cBhvr>
                                      <p:tavLst>
                                        <p:tav tm="0">
                                          <p:val>
                                            <p:fltVal val="0"/>
                                          </p:val>
                                        </p:tav>
                                        <p:tav tm="100000">
                                          <p:val>
                                            <p:strVal val="#ppt_w"/>
                                          </p:val>
                                        </p:tav>
                                      </p:tavLst>
                                    </p:anim>
                                    <p:anim calcmode="lin" valueType="num">
                                      <p:cBhvr>
                                        <p:cTn id="14" dur="1000" fill="hold"/>
                                        <p:tgtEl>
                                          <p:spTgt spid="295941"/>
                                        </p:tgtEl>
                                        <p:attrNameLst>
                                          <p:attrName>ppt_h</p:attrName>
                                        </p:attrNameLst>
                                      </p:cBhvr>
                                      <p:tavLst>
                                        <p:tav tm="0">
                                          <p:val>
                                            <p:fltVal val="0"/>
                                          </p:val>
                                        </p:tav>
                                        <p:tav tm="100000">
                                          <p:val>
                                            <p:strVal val="#ppt_h"/>
                                          </p:val>
                                        </p:tav>
                                      </p:tavLst>
                                    </p:anim>
                                    <p:anim calcmode="lin" valueType="num">
                                      <p:cBhvr>
                                        <p:cTn id="15" dur="1000" fill="hold"/>
                                        <p:tgtEl>
                                          <p:spTgt spid="29594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95941"/>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295942"/>
                                        </p:tgtEl>
                                        <p:attrNameLst>
                                          <p:attrName>style.visibility</p:attrName>
                                        </p:attrNameLst>
                                      </p:cBhvr>
                                      <p:to>
                                        <p:strVal val="visible"/>
                                      </p:to>
                                    </p:set>
                                    <p:anim calcmode="lin" valueType="num">
                                      <p:cBhvr>
                                        <p:cTn id="19" dur="1000" fill="hold"/>
                                        <p:tgtEl>
                                          <p:spTgt spid="295942"/>
                                        </p:tgtEl>
                                        <p:attrNameLst>
                                          <p:attrName>ppt_w</p:attrName>
                                        </p:attrNameLst>
                                      </p:cBhvr>
                                      <p:tavLst>
                                        <p:tav tm="0">
                                          <p:val>
                                            <p:fltVal val="0"/>
                                          </p:val>
                                        </p:tav>
                                        <p:tav tm="100000">
                                          <p:val>
                                            <p:strVal val="#ppt_w"/>
                                          </p:val>
                                        </p:tav>
                                      </p:tavLst>
                                    </p:anim>
                                    <p:anim calcmode="lin" valueType="num">
                                      <p:cBhvr>
                                        <p:cTn id="20" dur="1000" fill="hold"/>
                                        <p:tgtEl>
                                          <p:spTgt spid="295942"/>
                                        </p:tgtEl>
                                        <p:attrNameLst>
                                          <p:attrName>ppt_h</p:attrName>
                                        </p:attrNameLst>
                                      </p:cBhvr>
                                      <p:tavLst>
                                        <p:tav tm="0">
                                          <p:val>
                                            <p:fltVal val="0"/>
                                          </p:val>
                                        </p:tav>
                                        <p:tav tm="100000">
                                          <p:val>
                                            <p:strVal val="#ppt_h"/>
                                          </p:val>
                                        </p:tav>
                                      </p:tavLst>
                                    </p:anim>
                                    <p:anim calcmode="lin" valueType="num">
                                      <p:cBhvr>
                                        <p:cTn id="21" dur="1000" fill="hold"/>
                                        <p:tgtEl>
                                          <p:spTgt spid="295942"/>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295942"/>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295943"/>
                                        </p:tgtEl>
                                        <p:attrNameLst>
                                          <p:attrName>style.visibility</p:attrName>
                                        </p:attrNameLst>
                                      </p:cBhvr>
                                      <p:to>
                                        <p:strVal val="visible"/>
                                      </p:to>
                                    </p:set>
                                    <p:anim calcmode="lin" valueType="num">
                                      <p:cBhvr>
                                        <p:cTn id="25" dur="1000" fill="hold"/>
                                        <p:tgtEl>
                                          <p:spTgt spid="295943"/>
                                        </p:tgtEl>
                                        <p:attrNameLst>
                                          <p:attrName>ppt_w</p:attrName>
                                        </p:attrNameLst>
                                      </p:cBhvr>
                                      <p:tavLst>
                                        <p:tav tm="0">
                                          <p:val>
                                            <p:fltVal val="0"/>
                                          </p:val>
                                        </p:tav>
                                        <p:tav tm="100000">
                                          <p:val>
                                            <p:strVal val="#ppt_w"/>
                                          </p:val>
                                        </p:tav>
                                      </p:tavLst>
                                    </p:anim>
                                    <p:anim calcmode="lin" valueType="num">
                                      <p:cBhvr>
                                        <p:cTn id="26" dur="1000" fill="hold"/>
                                        <p:tgtEl>
                                          <p:spTgt spid="295943"/>
                                        </p:tgtEl>
                                        <p:attrNameLst>
                                          <p:attrName>ppt_h</p:attrName>
                                        </p:attrNameLst>
                                      </p:cBhvr>
                                      <p:tavLst>
                                        <p:tav tm="0">
                                          <p:val>
                                            <p:fltVal val="0"/>
                                          </p:val>
                                        </p:tav>
                                        <p:tav tm="100000">
                                          <p:val>
                                            <p:strVal val="#ppt_h"/>
                                          </p:val>
                                        </p:tav>
                                      </p:tavLst>
                                    </p:anim>
                                    <p:anim calcmode="lin" valueType="num">
                                      <p:cBhvr>
                                        <p:cTn id="27" dur="1000" fill="hold"/>
                                        <p:tgtEl>
                                          <p:spTgt spid="295943"/>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9594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95944"/>
                                        </p:tgtEl>
                                        <p:attrNameLst>
                                          <p:attrName>style.visibility</p:attrName>
                                        </p:attrNameLst>
                                      </p:cBhvr>
                                      <p:to>
                                        <p:strVal val="visible"/>
                                      </p:to>
                                    </p:set>
                                    <p:animEffect transition="in" filter="fade">
                                      <p:cBhvr>
                                        <p:cTn id="33" dur="1000"/>
                                        <p:tgtEl>
                                          <p:spTgt spid="295944"/>
                                        </p:tgtEl>
                                      </p:cBhvr>
                                    </p:animEffect>
                                    <p:anim calcmode="lin" valueType="num">
                                      <p:cBhvr>
                                        <p:cTn id="34" dur="1000" fill="hold"/>
                                        <p:tgtEl>
                                          <p:spTgt spid="295944"/>
                                        </p:tgtEl>
                                        <p:attrNameLst>
                                          <p:attrName>ppt_x</p:attrName>
                                        </p:attrNameLst>
                                      </p:cBhvr>
                                      <p:tavLst>
                                        <p:tav tm="0">
                                          <p:val>
                                            <p:strVal val="#ppt_x"/>
                                          </p:val>
                                        </p:tav>
                                        <p:tav tm="100000">
                                          <p:val>
                                            <p:strVal val="#ppt_x"/>
                                          </p:val>
                                        </p:tav>
                                      </p:tavLst>
                                    </p:anim>
                                    <p:anim calcmode="lin" valueType="num">
                                      <p:cBhvr>
                                        <p:cTn id="35" dur="1000" fill="hold"/>
                                        <p:tgtEl>
                                          <p:spTgt spid="2959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P spid="295941" grpId="0" bldLvl="0" animBg="1"/>
      <p:bldP spid="295942" grpId="0" bldLvl="0" animBg="1"/>
      <p:bldP spid="295943" grpId="0" bldLvl="0" animBg="1"/>
      <p:bldP spid="29594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635"/>
            <a:ext cx="12192000" cy="6859270"/>
          </a:xfrm>
          <a:prstGeom prst="rect">
            <a:avLst/>
          </a:prstGeom>
        </p:spPr>
      </p:pic>
      <p:sp>
        <p:nvSpPr>
          <p:cNvPr id="10242" name="Rectangle 2"/>
          <p:cNvSpPr>
            <a:spLocks noGrp="1" noChangeArrowheads="1"/>
          </p:cNvSpPr>
          <p:nvPr>
            <p:ph type="title"/>
          </p:nvPr>
        </p:nvSpPr>
        <p:spPr>
          <a:xfrm>
            <a:off x="2209800" y="762000"/>
            <a:ext cx="6870700" cy="533400"/>
          </a:xfrm>
        </p:spPr>
        <p:txBody>
          <a:bodyPr/>
          <a:lstStyle/>
          <a:p>
            <a:pPr eaLnBrk="1" hangingPunct="1"/>
            <a:r>
              <a:rPr lang="en-US" altLang="zh-CN" sz="2800" b="1" smtClean="0">
                <a:ea typeface="黑体" panose="02010609060101010101" pitchFamily="49" charset="-122"/>
              </a:rPr>
              <a:t>3</a:t>
            </a:r>
            <a:r>
              <a:rPr lang="zh-CN" altLang="en-US" sz="2800" b="1" smtClean="0">
                <a:ea typeface="黑体" panose="02010609060101010101" pitchFamily="49" charset="-122"/>
              </a:rPr>
              <a:t>、</a:t>
            </a:r>
            <a:r>
              <a:rPr lang="zh-CN" altLang="en-US" sz="3200" b="1" smtClean="0">
                <a:ea typeface="黑体" panose="02010609060101010101" pitchFamily="49" charset="-122"/>
              </a:rPr>
              <a:t>园本教研活动的策划</a:t>
            </a:r>
            <a:endParaRPr lang="zh-CN" altLang="en-US" sz="3200" b="1" smtClean="0">
              <a:ea typeface="黑体" panose="02010609060101010101" pitchFamily="49" charset="-122"/>
            </a:endParaRPr>
          </a:p>
        </p:txBody>
      </p:sp>
      <p:sp>
        <p:nvSpPr>
          <p:cNvPr id="10243" name="Rectangle 3"/>
          <p:cNvSpPr>
            <a:spLocks noGrp="1" noChangeArrowheads="1"/>
          </p:cNvSpPr>
          <p:nvPr>
            <p:ph type="body" idx="1"/>
          </p:nvPr>
        </p:nvSpPr>
        <p:spPr>
          <a:xfrm>
            <a:off x="2209800" y="1447800"/>
            <a:ext cx="7772400" cy="4419600"/>
          </a:xfrm>
        </p:spPr>
        <p:txBody>
          <a:bodyPr/>
          <a:lstStyle/>
          <a:p>
            <a:pPr eaLnBrk="1" hangingPunct="1">
              <a:buFont typeface="Wingdings" panose="05000000000000000000" pitchFamily="2" charset="2"/>
              <a:buChar char="l"/>
            </a:pPr>
            <a:r>
              <a:rPr lang="zh-CN" altLang="en-US" b="1" smtClean="0">
                <a:latin typeface="黑体" panose="02010609060101010101" pitchFamily="49" charset="-122"/>
                <a:ea typeface="黑体" panose="02010609060101010101" pitchFamily="49" charset="-122"/>
              </a:rPr>
              <a:t>确定活动主题、目标、具体内容</a:t>
            </a:r>
            <a:endParaRPr lang="zh-CN" altLang="en-US" b="1" smtClean="0">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b="1" smtClean="0">
                <a:latin typeface="黑体" panose="02010609060101010101" pitchFamily="49" charset="-122"/>
                <a:ea typeface="黑体" panose="02010609060101010101" pitchFamily="49" charset="-122"/>
              </a:rPr>
              <a:t>确定活动的形式</a:t>
            </a:r>
            <a:endParaRPr lang="zh-CN" altLang="en-US" b="1" smtClean="0">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b="1" smtClean="0">
                <a:latin typeface="黑体" panose="02010609060101010101" pitchFamily="49" charset="-122"/>
                <a:ea typeface="黑体" panose="02010609060101010101" pitchFamily="49" charset="-122"/>
              </a:rPr>
              <a:t>预设活动出现的问题</a:t>
            </a:r>
            <a:endParaRPr lang="zh-CN" altLang="en-US" b="1" smtClean="0">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b="1" smtClean="0">
                <a:latin typeface="黑体" panose="02010609060101010101" pitchFamily="49" charset="-122"/>
                <a:ea typeface="黑体" panose="02010609060101010101" pitchFamily="49" charset="-122"/>
              </a:rPr>
              <a:t>对各环节调控的策略</a:t>
            </a:r>
            <a:endParaRPr lang="zh-CN" altLang="en-US" b="1" smtClean="0">
              <a:latin typeface="黑体" panose="02010609060101010101" pitchFamily="49" charset="-122"/>
              <a:ea typeface="黑体" panose="02010609060101010101" pitchFamily="49" charset="-122"/>
            </a:endParaRPr>
          </a:p>
          <a:p>
            <a:pPr eaLnBrk="1" hangingPunct="1">
              <a:buFont typeface="Wingdings" panose="05000000000000000000" pitchFamily="2" charset="2"/>
              <a:buChar char="l"/>
            </a:pPr>
            <a:r>
              <a:rPr lang="zh-CN" altLang="en-US" b="1" smtClean="0">
                <a:latin typeface="黑体" panose="02010609060101010101" pitchFamily="49" charset="-122"/>
                <a:ea typeface="黑体" panose="02010609060101010101" pitchFamily="49" charset="-122"/>
              </a:rPr>
              <a:t>教研有效性的检验</a:t>
            </a:r>
            <a:endParaRPr lang="zh-CN" altLang="en-US" b="1" smtClean="0">
              <a:latin typeface="黑体" panose="02010609060101010101" pitchFamily="49" charset="-122"/>
              <a:ea typeface="黑体" panose="02010609060101010101" pitchFamily="49" charset="-122"/>
            </a:endParaRPr>
          </a:p>
          <a:p>
            <a:pPr eaLnBrk="1" hangingPunct="1">
              <a:buFontTx/>
              <a:buNone/>
            </a:pPr>
            <a:endParaRPr lang="en-US" altLang="zh-CN" b="1" smtClean="0">
              <a:latin typeface="黑体" panose="02010609060101010101" pitchFamily="49" charset="-122"/>
              <a:ea typeface="黑体" panose="02010609060101010101" pitchFamily="49" charset="-122"/>
            </a:endParaRPr>
          </a:p>
        </p:txBody>
      </p:sp>
      <p:sp>
        <p:nvSpPr>
          <p:cNvPr id="2" name="文本框 1"/>
          <p:cNvSpPr txBox="1"/>
          <p:nvPr/>
        </p:nvSpPr>
        <p:spPr>
          <a:xfrm>
            <a:off x="1524000" y="0"/>
            <a:ext cx="9144000" cy="685800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8735" y="0"/>
            <a:ext cx="12192635" cy="6858000"/>
          </a:xfrm>
          <a:prstGeom prst="rect">
            <a:avLst/>
          </a:prstGeom>
        </p:spPr>
      </p:pic>
      <p:sp>
        <p:nvSpPr>
          <p:cNvPr id="11266" name="Rectangle 2"/>
          <p:cNvSpPr>
            <a:spLocks noGrp="1" noChangeArrowheads="1"/>
          </p:cNvSpPr>
          <p:nvPr>
            <p:ph type="title"/>
          </p:nvPr>
        </p:nvSpPr>
        <p:spPr>
          <a:xfrm>
            <a:off x="1057910" y="394970"/>
            <a:ext cx="10464165" cy="490220"/>
          </a:xfrm>
        </p:spPr>
        <p:txBody>
          <a:bodyPr/>
          <a:lstStyle/>
          <a:p>
            <a:pPr eaLnBrk="1" hangingPunct="1">
              <a:buFont typeface="Wingdings" panose="05000000000000000000" pitchFamily="2" charset="2"/>
              <a:buChar char="l"/>
            </a:pPr>
            <a:r>
              <a:rPr lang="zh-CN" altLang="en-US" sz="3200" smtClean="0">
                <a:solidFill>
                  <a:srgbClr val="F93C00"/>
                </a:solidFill>
                <a:latin typeface="黑体" panose="02010609060101010101" pitchFamily="49" charset="-122"/>
                <a:ea typeface="黑体" panose="02010609060101010101" pitchFamily="49" charset="-122"/>
              </a:rPr>
              <a:t>确定活动主题、目标、具体内容</a:t>
            </a:r>
            <a:br>
              <a:rPr lang="zh-CN" altLang="en-US" sz="3200" smtClean="0">
                <a:solidFill>
                  <a:srgbClr val="F93C00"/>
                </a:solidFill>
                <a:latin typeface="黑体" panose="02010609060101010101" pitchFamily="49" charset="-122"/>
                <a:ea typeface="黑体" panose="02010609060101010101" pitchFamily="49" charset="-122"/>
              </a:rPr>
            </a:br>
            <a:endParaRPr lang="zh-CN" altLang="en-US" sz="3200" smtClean="0">
              <a:solidFill>
                <a:srgbClr val="F93C00"/>
              </a:solidFill>
              <a:latin typeface="黑体" panose="02010609060101010101" pitchFamily="49" charset="-122"/>
              <a:ea typeface="黑体" panose="02010609060101010101" pitchFamily="49" charset="-122"/>
            </a:endParaRPr>
          </a:p>
        </p:txBody>
      </p:sp>
      <p:sp>
        <p:nvSpPr>
          <p:cNvPr id="11267" name="Rectangle 3"/>
          <p:cNvSpPr>
            <a:spLocks noGrp="1" noChangeArrowheads="1"/>
          </p:cNvSpPr>
          <p:nvPr>
            <p:ph type="body" idx="1"/>
          </p:nvPr>
        </p:nvSpPr>
        <p:spPr>
          <a:xfrm>
            <a:off x="2209800" y="1200150"/>
            <a:ext cx="7696200" cy="5200650"/>
          </a:xfrm>
        </p:spPr>
        <p:txBody>
          <a:bodyPr/>
          <a:lstStyle/>
          <a:p>
            <a:pPr eaLnBrk="1" hangingPunct="1">
              <a:lnSpc>
                <a:spcPct val="80000"/>
              </a:lnSpc>
            </a:pPr>
            <a:r>
              <a:rPr lang="zh-CN" altLang="en-US" sz="2400" smtClean="0">
                <a:solidFill>
                  <a:schemeClr val="folHlink"/>
                </a:solidFill>
                <a:latin typeface="黑体" panose="02010609060101010101" pitchFamily="49" charset="-122"/>
                <a:ea typeface="黑体" panose="02010609060101010101" pitchFamily="49" charset="-122"/>
              </a:rPr>
              <a:t>从幼儿园教研特色需求出发；</a:t>
            </a:r>
            <a:endParaRPr lang="zh-CN" altLang="en-US" sz="2400" smtClean="0">
              <a:solidFill>
                <a:schemeClr val="folHlink"/>
              </a:solidFill>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如：</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音乐教育中幼儿良好个性的培养</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      </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美术教育中教师支持幼儿自主学习的策略</a:t>
            </a:r>
            <a:r>
              <a:rPr lang="zh-CN" altLang="en-US" sz="2400" smtClean="0">
                <a:latin typeface="Arial" panose="020B0604020202020204" pitchFamily="34" charset="0"/>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endParaRPr lang="zh-CN" altLang="en-US" sz="2400" smtClean="0">
              <a:solidFill>
                <a:schemeClr val="folHlink"/>
              </a:solidFill>
              <a:latin typeface="黑体" panose="02010609060101010101" pitchFamily="49" charset="-122"/>
              <a:ea typeface="黑体" panose="02010609060101010101" pitchFamily="49" charset="-122"/>
            </a:endParaRPr>
          </a:p>
          <a:p>
            <a:pPr eaLnBrk="1" hangingPunct="1">
              <a:lnSpc>
                <a:spcPct val="80000"/>
              </a:lnSpc>
            </a:pPr>
            <a:r>
              <a:rPr lang="zh-CN" altLang="en-US" sz="2400" smtClean="0">
                <a:solidFill>
                  <a:schemeClr val="folHlink"/>
                </a:solidFill>
                <a:latin typeface="黑体" panose="02010609060101010101" pitchFamily="49" charset="-122"/>
                <a:ea typeface="黑体" panose="02010609060101010101" pitchFamily="49" charset="-122"/>
              </a:rPr>
              <a:t>从教师关心的热点和教育教学的实际问题出发；</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如：</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如何建立小班幼儿良好的常规</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    </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角色游戏如何深入开展以及游戏材料的投放和管理</a:t>
            </a:r>
            <a:r>
              <a:rPr lang="zh-CN" altLang="en-US" sz="2400" smtClean="0">
                <a:latin typeface="Arial" panose="020B0604020202020204" pitchFamily="34" charset="0"/>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     </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集体数学教学活动中如何提高幼儿的学习兴趣</a:t>
            </a:r>
            <a:r>
              <a:rPr lang="zh-CN" altLang="en-US" sz="2400" smtClean="0">
                <a:latin typeface="Arial" panose="020B0604020202020204" pitchFamily="34" charset="0"/>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endParaRPr lang="zh-CN" altLang="en-US" sz="2400" smtClean="0">
              <a:solidFill>
                <a:schemeClr val="folHlink"/>
              </a:solidFill>
              <a:latin typeface="黑体" panose="02010609060101010101" pitchFamily="49" charset="-122"/>
              <a:ea typeface="黑体" panose="02010609060101010101" pitchFamily="49" charset="-122"/>
            </a:endParaRPr>
          </a:p>
          <a:p>
            <a:pPr eaLnBrk="1" hangingPunct="1">
              <a:lnSpc>
                <a:spcPct val="80000"/>
              </a:lnSpc>
            </a:pPr>
            <a:r>
              <a:rPr lang="zh-CN" altLang="en-US" sz="2400" smtClean="0">
                <a:solidFill>
                  <a:schemeClr val="folHlink"/>
                </a:solidFill>
                <a:latin typeface="黑体" panose="02010609060101010101" pitchFamily="49" charset="-122"/>
                <a:ea typeface="黑体" panose="02010609060101010101" pitchFamily="49" charset="-122"/>
              </a:rPr>
              <a:t>从日常教研管理发现的普遍问题出发</a:t>
            </a:r>
            <a:r>
              <a:rPr lang="zh-CN" altLang="en-US" sz="2400" smtClean="0">
                <a:latin typeface="黑体" panose="02010609060101010101" pitchFamily="49" charset="-122"/>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如：</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数学教育的现状与存在问题以及应对策略</a:t>
            </a:r>
            <a:r>
              <a:rPr lang="zh-CN" altLang="en-US" sz="2400" smtClean="0">
                <a:latin typeface="Arial" panose="020B0604020202020204" pitchFamily="34" charset="0"/>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2400" smtClean="0">
                <a:latin typeface="黑体" panose="02010609060101010101" pitchFamily="49" charset="-122"/>
                <a:ea typeface="黑体" panose="02010609060101010101" pitchFamily="49" charset="-122"/>
              </a:rPr>
              <a:t>     </a:t>
            </a:r>
            <a:r>
              <a:rPr lang="zh-CN" altLang="en-US" sz="2400" smtClean="0">
                <a:latin typeface="Arial" panose="020B0604020202020204" pitchFamily="34" charset="0"/>
                <a:ea typeface="黑体" panose="02010609060101010101" pitchFamily="49" charset="-122"/>
              </a:rPr>
              <a:t>“</a:t>
            </a:r>
            <a:r>
              <a:rPr lang="zh-CN" altLang="en-US" sz="2400" smtClean="0">
                <a:latin typeface="黑体" panose="02010609060101010101" pitchFamily="49" charset="-122"/>
                <a:ea typeface="黑体" panose="02010609060101010101" pitchFamily="49" charset="-122"/>
              </a:rPr>
              <a:t>如何设定教学活动目标</a:t>
            </a:r>
            <a:r>
              <a:rPr lang="zh-CN" altLang="en-US" sz="2400" smtClean="0">
                <a:latin typeface="Arial" panose="020B0604020202020204" pitchFamily="34" charset="0"/>
                <a:ea typeface="黑体" panose="02010609060101010101" pitchFamily="49" charset="-122"/>
              </a:rPr>
              <a:t>”</a:t>
            </a:r>
            <a:endParaRPr lang="zh-CN" altLang="en-US" sz="2400" smtClean="0">
              <a:latin typeface="黑体" panose="02010609060101010101" pitchFamily="49" charset="-122"/>
              <a:ea typeface="黑体" panose="02010609060101010101" pitchFamily="49" charset="-122"/>
            </a:endParaRPr>
          </a:p>
          <a:p>
            <a:pPr eaLnBrk="1" hangingPunct="1">
              <a:lnSpc>
                <a:spcPct val="80000"/>
              </a:lnSpc>
              <a:buFontTx/>
              <a:buNone/>
            </a:pPr>
            <a:r>
              <a:rPr lang="zh-CN" altLang="en-US" sz="1400" smtClean="0">
                <a:solidFill>
                  <a:schemeClr val="folHlink"/>
                </a:solidFill>
                <a:latin typeface="黑体" panose="02010609060101010101" pitchFamily="49" charset="-122"/>
                <a:ea typeface="黑体" panose="02010609060101010101" pitchFamily="49" charset="-122"/>
              </a:rPr>
              <a:t> </a:t>
            </a:r>
            <a:br>
              <a:rPr lang="zh-CN" altLang="en-US" sz="1400" smtClean="0">
                <a:solidFill>
                  <a:schemeClr val="folHlink"/>
                </a:solidFill>
                <a:latin typeface="黑体" panose="02010609060101010101" pitchFamily="49" charset="-122"/>
                <a:ea typeface="黑体" panose="02010609060101010101" pitchFamily="49" charset="-122"/>
              </a:rPr>
            </a:br>
            <a:endParaRPr lang="zh-CN" altLang="en-US" sz="1400" smtClean="0">
              <a:solidFill>
                <a:schemeClr val="folHlink"/>
              </a:solidFill>
              <a:latin typeface="黑体" panose="02010609060101010101" pitchFamily="49" charset="-122"/>
              <a:ea typeface="黑体" panose="02010609060101010101" pitchFamily="49" charset="-122"/>
            </a:endParaRPr>
          </a:p>
        </p:txBody>
      </p:sp>
      <p:sp>
        <p:nvSpPr>
          <p:cNvPr id="2" name="文本框 1"/>
          <p:cNvSpPr txBox="1"/>
          <p:nvPr/>
        </p:nvSpPr>
        <p:spPr>
          <a:xfrm>
            <a:off x="807720" y="1200785"/>
            <a:ext cx="10576560" cy="5097780"/>
          </a:xfrm>
          <a:prstGeom prst="rect">
            <a:avLst/>
          </a:prstGeom>
          <a:noFill/>
        </p:spPr>
        <p:txBody>
          <a:bodyPr wrap="square" lIns="0" tIns="0" rIns="0" bIns="0" rtlCol="0" anchor="b" anchorCtr="1">
            <a:noAutofit/>
          </a:bodyPr>
          <a:p>
            <a:endParaRPr lang="zh-CN"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spd="med">
    <p:strips dir="ru"/>
  </p:transition>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ID" val="_1*i*1"/>
  <p:tag name="KSO_WM_UNIT_LAYERLEVEL" val="1"/>
  <p:tag name="KSO_WM_TAG_VERSION" val="1.0"/>
  <p:tag name="KSO_WM_BEAUTIFY_FLAG" val="#wm#"/>
  <p:tag name="KSO_WM_UNIT_TYPE" val="i"/>
  <p:tag name="KSO_WM_UNIT_INDEX" val="1"/>
  <p:tag name="KSO_WM_UNIT_DIAGRAM_ISNUMVISUAL" val="0"/>
  <p:tag name="KSO_WM_UNIT_DIAGRAM_ISREFERUNIT" val="0"/>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ID" val="_1*i*1"/>
  <p:tag name="KSO_WM_UNIT_LAYERLEVEL" val="1"/>
  <p:tag name="KSO_WM_TAG_VERSION" val="1.0"/>
  <p:tag name="KSO_WM_BEAUTIFY_FLAG" val="#wm#"/>
  <p:tag name="KSO_WM_UNIT_TYPE" val="i"/>
  <p:tag name="KSO_WM_UNIT_INDEX" val="1"/>
  <p:tag name="KSO_WM_UNIT_DIAGRAM_ISNUMVISUAL" val="0"/>
  <p:tag name="KSO_WM_UNIT_DIAGRAM_ISREFERUNIT" val="0"/>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580"/>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580"/>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3.xml><?xml version="1.0" encoding="utf-8"?>
<p:tagLst xmlns:p="http://schemas.openxmlformats.org/presentationml/2006/main">
  <p:tag name="KSO_WM_COMBINE_RELATE_SLIDE_ID" val="background20185109_1"/>
  <p:tag name="KSO_WM_TEMPLATE_THUMBS_INDEX" val="1"/>
  <p:tag name="KSO_WM_TEMPLATE_SUBCATEGORY" val="0"/>
  <p:tag name="KSO_WM_TAG_VERSION" val="1.0"/>
  <p:tag name="KSO_WM_BEAUTIFY_FLAG" val="#wm#"/>
  <p:tag name="KSO_WM_TEMPLATE_CATEGORY" val="custom"/>
  <p:tag name="KSO_WM_TEMPLATE_INDEX" val="20196580"/>
</p:tagLst>
</file>

<file path=ppt/tags/tag64.xml><?xml version="1.0" encoding="utf-8"?>
<p:tagLst xmlns:p="http://schemas.openxmlformats.org/presentationml/2006/main">
  <p:tag name="KSO_WM_UNIT_PLACING_PICTURE_USER_VIEWPORT" val="{&quot;height&quot;:10125,&quot;width&quot;:18000}"/>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6">
      <a:dk1>
        <a:srgbClr val="000000"/>
      </a:dk1>
      <a:lt1>
        <a:srgbClr val="FFFFFF"/>
      </a:lt1>
      <a:dk2>
        <a:srgbClr val="44546A"/>
      </a:dk2>
      <a:lt2>
        <a:srgbClr val="E7E6E6"/>
      </a:lt2>
      <a:accent1>
        <a:srgbClr val="595959"/>
      </a:accent1>
      <a:accent2>
        <a:srgbClr val="8496B0"/>
      </a:accent2>
      <a:accent3>
        <a:srgbClr val="5A6E8C"/>
      </a:accent3>
      <a:accent4>
        <a:srgbClr val="E4E4E4"/>
      </a:accent4>
      <a:accent5>
        <a:srgbClr val="034A90"/>
      </a:accent5>
      <a:accent6>
        <a:srgbClr val="595959"/>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2950</Words>
  <Application>WPS 演示</Application>
  <PresentationFormat>宽屏</PresentationFormat>
  <Paragraphs>225</Paragraphs>
  <Slides>28</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28</vt:i4>
      </vt:variant>
    </vt:vector>
  </HeadingPairs>
  <TitlesOfParts>
    <vt:vector size="40" baseType="lpstr">
      <vt:lpstr>Arial</vt:lpstr>
      <vt:lpstr>宋体</vt:lpstr>
      <vt:lpstr>Wingdings</vt:lpstr>
      <vt:lpstr>微软雅黑</vt:lpstr>
      <vt:lpstr>仿宋</vt:lpstr>
      <vt:lpstr>Times New Roman</vt:lpstr>
      <vt:lpstr>黑体</vt:lpstr>
      <vt:lpstr>Comic Sans MS</vt:lpstr>
      <vt:lpstr>Arial Black</vt:lpstr>
      <vt:lpstr>Arial Black</vt:lpstr>
      <vt:lpstr>Arial Unicode MS</vt:lpstr>
      <vt:lpstr>Office 主题​​</vt:lpstr>
      <vt:lpstr>PowerPoint 演示文稿</vt:lpstr>
      <vt:lpstr>PowerPoint 演示文稿</vt:lpstr>
      <vt:lpstr>二、存在的典型问题：</vt:lpstr>
      <vt:lpstr>三、园本教研需要处理四种关系</vt:lpstr>
      <vt:lpstr>四、幼教教研的分类包括：</vt:lpstr>
      <vt:lpstr>PowerPoint 演示文稿</vt:lpstr>
      <vt:lpstr> 2、园本教研的基本过程       问题        设计        行动        反思</vt:lpstr>
      <vt:lpstr>3、园本教研活动的策划</vt:lpstr>
      <vt:lpstr>确定活动主题、目标、具体内容 </vt:lpstr>
      <vt:lpstr>确定活动的形式 </vt:lpstr>
      <vt:lpstr>预设活动出现的问题 </vt:lpstr>
      <vt:lpstr>对各环节调控的策略 </vt:lpstr>
      <vt:lpstr>教研活动有效性的检验</vt:lpstr>
      <vt:lpstr>4、园本教研活动的组织</vt:lpstr>
      <vt:lpstr>（5）成果的推广与应用阶段   这一阶段是对前面四个阶段的巩固，重在教师对教研成果的推广和应用。</vt:lpstr>
      <vt:lpstr>五、园本教研活动案例及分析</vt:lpstr>
      <vt:lpstr>PowerPoint 演示文稿</vt:lpstr>
      <vt:lpstr>主要特点：</vt:lpstr>
      <vt:lpstr>PowerPoint 演示文稿</vt:lpstr>
      <vt:lpstr>主要特点：</vt:lpstr>
      <vt:lpstr>案例三： 以问题为切入点，研出教研的实效 </vt:lpstr>
      <vt:lpstr>（一）扫描排查，发现问题 </vt:lpstr>
      <vt:lpstr>（二）现场诊断，剖析问题 </vt:lpstr>
      <vt:lpstr>2、此环节可以渗透的教育目标 </vt:lpstr>
      <vt:lpstr>3、调整改进的策略 </vt:lpstr>
      <vt:lpstr>（三）示范引领，解决问题 </vt:lpstr>
      <vt:lpstr>（四）总结梳理，提升经验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精品PPT课件教案</dc:creator>
  <dc:description>优秀实用PPT课件资料</dc:description>
  <cp:lastModifiedBy>Administrator</cp:lastModifiedBy>
  <cp:revision>5</cp:revision>
  <dcterms:created xsi:type="dcterms:W3CDTF">2021-06-06T17:29:00Z</dcterms:created>
  <dcterms:modified xsi:type="dcterms:W3CDTF">2021-09-24T03:44:24Z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y fmtid="{D5CDD505-2E9C-101B-9397-08002B2CF9AE}" pid="3" name="ICV">
    <vt:lpwstr>23BD369023D94ABD9CCCC4297BC0D1EA</vt:lpwstr>
  </property>
</Properties>
</file>