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7" r:id="rId3"/>
    <p:sldId id="308" r:id="rId5"/>
    <p:sldId id="309" r:id="rId6"/>
    <p:sldId id="310" r:id="rId7"/>
    <p:sldId id="314" r:id="rId8"/>
    <p:sldId id="315" r:id="rId9"/>
    <p:sldId id="319" r:id="rId10"/>
    <p:sldId id="360" r:id="rId11"/>
    <p:sldId id="320" r:id="rId12"/>
    <p:sldId id="321" r:id="rId13"/>
    <p:sldId id="323" r:id="rId14"/>
    <p:sldId id="361" r:id="rId15"/>
    <p:sldId id="341" r:id="rId16"/>
    <p:sldId id="362" r:id="rId17"/>
    <p:sldId id="363" r:id="rId18"/>
    <p:sldId id="364" r:id="rId19"/>
    <p:sldId id="365" r:id="rId20"/>
    <p:sldId id="366" r:id="rId21"/>
    <p:sldId id="343" r:id="rId22"/>
    <p:sldId id="340" r:id="rId23"/>
  </p:sldIdLst>
  <p:sldSz cx="12192000" cy="68580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6600"/>
    <a:srgbClr val="EE5937"/>
    <a:srgbClr val="10AECC"/>
    <a:srgbClr val="EA94AB"/>
    <a:srgbClr val="5BAB44"/>
    <a:srgbClr val="00CC00"/>
    <a:srgbClr val="FF00FF"/>
    <a:srgbClr val="0000FF"/>
    <a:srgbClr val="FF00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6731" autoAdjust="0"/>
    <p:restoredTop sz="94713" autoAdjust="0"/>
  </p:normalViewPr>
  <p:slideViewPr>
    <p:cSldViewPr>
      <p:cViewPr>
        <p:scale>
          <a:sx n="58" d="100"/>
          <a:sy n="58" d="100"/>
        </p:scale>
        <p:origin x="618" y="606"/>
      </p:cViewPr>
      <p:guideLst>
        <p:guide orient="horz" pos="2286"/>
        <p:guide pos="38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95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4C2FE-0197-4314-97D3-AA433463F5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96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zh-CN" altLang="en-US"/>
          </a:p>
        </p:txBody>
      </p:sp>
      <p:sp>
        <p:nvSpPr>
          <p:cNvPr id="1048797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9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9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17E1B-D288-4CF2-AAE3-6E03AA773AB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8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C2E17E1B-D288-4CF2-AAE3-6E03AA773A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7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C2E17E1B-D288-4CF2-AAE3-6E03AA773A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C2E17E1B-D288-4CF2-AAE3-6E03AA773A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C2E17E1B-D288-4CF2-AAE3-6E03AA773A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0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0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C2E17E1B-D288-4CF2-AAE3-6E03AA773A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4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4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C2E17E1B-D288-4CF2-AAE3-6E03AA773A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4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4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C2E17E1B-D288-4CF2-AAE3-6E03AA773A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4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4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C2E17E1B-D288-4CF2-AAE3-6E03AA773A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4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4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C2E17E1B-D288-4CF2-AAE3-6E03AA773A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4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4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C2E17E1B-D288-4CF2-AAE3-6E03AA773A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7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7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C2E17E1B-D288-4CF2-AAE3-6E03AA773A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9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C2E17E1B-D288-4CF2-AAE3-6E03AA773A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0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C2E17E1B-D288-4CF2-AAE3-6E03AA773A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0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C2E17E1B-D288-4CF2-AAE3-6E03AA773A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4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C2E17E1B-D288-4CF2-AAE3-6E03AA773A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4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C2E17E1B-D288-4CF2-AAE3-6E03AA773A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6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C2E17E1B-D288-4CF2-AAE3-6E03AA773A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6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C2E17E1B-D288-4CF2-AAE3-6E03AA773A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7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C2E17E1B-D288-4CF2-AAE3-6E03AA773A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90" name="图片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5613"/>
            <a:ext cx="10058400" cy="578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91" name="图片 7"/>
          <p:cNvPicPr>
            <a:picLocks noChangeAspect="1" noChangeArrowheads="1"/>
          </p:cNvPicPr>
          <p:nvPr userDrawn="1"/>
        </p:nvPicPr>
        <p:blipFill>
          <a:blip r:embed="rId3"/>
          <a:srcRect l="-255" t="70470" r="59898" b="-2100"/>
          <a:stretch>
            <a:fillRect/>
          </a:stretch>
        </p:blipFill>
        <p:spPr bwMode="auto">
          <a:xfrm>
            <a:off x="-609600" y="0"/>
            <a:ext cx="6959600" cy="77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92" name="图片 8"/>
          <p:cNvPicPr>
            <a:picLocks noChangeAspect="1" noChangeArrowheads="1"/>
          </p:cNvPicPr>
          <p:nvPr userDrawn="1"/>
        </p:nvPicPr>
        <p:blipFill>
          <a:blip r:embed="rId4"/>
          <a:srcRect l="68170" t="70470" r="-255" b="-2100"/>
          <a:stretch>
            <a:fillRect/>
          </a:stretch>
        </p:blipFill>
        <p:spPr bwMode="auto">
          <a:xfrm>
            <a:off x="7248128" y="-28575"/>
            <a:ext cx="5553075" cy="774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93" name="图片 9"/>
          <p:cNvPicPr>
            <a:picLocks noChangeAspect="1" noChangeArrowheads="1"/>
          </p:cNvPicPr>
          <p:nvPr userDrawn="1"/>
        </p:nvPicPr>
        <p:blipFill>
          <a:blip r:embed="rId3"/>
          <a:srcRect l="43053" t="25549" b="25102"/>
          <a:stretch>
            <a:fillRect/>
          </a:stretch>
        </p:blipFill>
        <p:spPr bwMode="auto">
          <a:xfrm>
            <a:off x="1703512" y="-1251520"/>
            <a:ext cx="7859713" cy="96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80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8781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04878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 altLang="zh-CN"/>
          </a:p>
        </p:txBody>
      </p:sp>
      <p:sp>
        <p:nvSpPr>
          <p:cNvPr id="104878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 altLang="zh-CN"/>
          </a:p>
        </p:txBody>
      </p:sp>
      <p:sp>
        <p:nvSpPr>
          <p:cNvPr id="104878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A8D6BBEE-CD73-40E7-93C4-0A85B6684A1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7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94" name="图片 6"/>
          <p:cNvPicPr>
            <a:picLocks noChangeAspect="1" noChangeArrowheads="1"/>
          </p:cNvPicPr>
          <p:nvPr userDrawn="1"/>
        </p:nvPicPr>
        <p:blipFill>
          <a:blip r:embed="rId2"/>
          <a:srcRect t="19551" b="36349"/>
          <a:stretch>
            <a:fillRect/>
          </a:stretch>
        </p:blipFill>
        <p:spPr bwMode="auto">
          <a:xfrm>
            <a:off x="192088" y="-315913"/>
            <a:ext cx="12350750" cy="770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95" name="图片 7"/>
          <p:cNvPicPr>
            <a:picLocks noChangeAspect="1" noChangeArrowheads="1"/>
          </p:cNvPicPr>
          <p:nvPr userDrawn="1"/>
        </p:nvPicPr>
        <p:blipFill>
          <a:blip r:embed="rId3"/>
          <a:srcRect l="30560" t="8353" r="30077" b="74051"/>
          <a:stretch>
            <a:fillRect/>
          </a:stretch>
        </p:blipFill>
        <p:spPr bwMode="auto">
          <a:xfrm>
            <a:off x="-744538" y="3789363"/>
            <a:ext cx="4824413" cy="32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8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 altLang="zh-CN"/>
          </a:p>
        </p:txBody>
      </p:sp>
      <p:sp>
        <p:nvSpPr>
          <p:cNvPr id="104878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altLang="zh-CN"/>
          </a:p>
        </p:txBody>
      </p:sp>
      <p:sp>
        <p:nvSpPr>
          <p:cNvPr id="104878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8655642-F28D-4EA6-9AB5-CC5D903464E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7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7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7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97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96" name="图片 6"/>
          <p:cNvPicPr>
            <a:picLocks noChangeAspect="1" noChangeArrowheads="1"/>
          </p:cNvPicPr>
          <p:nvPr userDrawn="1"/>
        </p:nvPicPr>
        <p:blipFill>
          <a:blip r:embed="rId2"/>
          <a:srcRect l="20589" t="70349" r="16544"/>
          <a:stretch>
            <a:fillRect/>
          </a:stretch>
        </p:blipFill>
        <p:spPr bwMode="auto">
          <a:xfrm>
            <a:off x="-241300" y="404813"/>
            <a:ext cx="12458700" cy="6929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97" name="图片 7"/>
          <p:cNvPicPr>
            <a:picLocks noChangeAspect="1" noChangeArrowheads="1"/>
          </p:cNvPicPr>
          <p:nvPr userDrawn="1"/>
        </p:nvPicPr>
        <p:blipFill>
          <a:blip r:embed="rId2"/>
          <a:srcRect l="6985" t="60490" r="72060" b="32732"/>
          <a:stretch>
            <a:fillRect/>
          </a:stretch>
        </p:blipFill>
        <p:spPr bwMode="auto">
          <a:xfrm>
            <a:off x="4008438" y="-242888"/>
            <a:ext cx="4103687" cy="15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98" name="图片 8"/>
          <p:cNvPicPr>
            <a:picLocks noChangeAspect="1" noChangeArrowheads="1"/>
          </p:cNvPicPr>
          <p:nvPr userDrawn="1"/>
        </p:nvPicPr>
        <p:blipFill>
          <a:blip r:embed="rId2"/>
          <a:srcRect t="42650" r="70477" b="42650"/>
          <a:stretch>
            <a:fillRect/>
          </a:stretch>
        </p:blipFill>
        <p:spPr bwMode="auto">
          <a:xfrm>
            <a:off x="8128000" y="3905250"/>
            <a:ext cx="459105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8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 altLang="zh-CN"/>
          </a:p>
        </p:txBody>
      </p:sp>
      <p:sp>
        <p:nvSpPr>
          <p:cNvPr id="104878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altLang="zh-CN"/>
          </a:p>
        </p:txBody>
      </p:sp>
      <p:sp>
        <p:nvSpPr>
          <p:cNvPr id="1048790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B35A3AD-88E4-4748-A6B4-3C216CF92E8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7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97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97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9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97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97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97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99" name="图片 6"/>
          <p:cNvPicPr>
            <a:picLocks noChangeAspect="1" noChangeArrowheads="1"/>
          </p:cNvPicPr>
          <p:nvPr userDrawn="1"/>
        </p:nvPicPr>
        <p:blipFill>
          <a:blip r:embed="rId2"/>
          <a:srcRect l="47401"/>
          <a:stretch>
            <a:fillRect/>
          </a:stretch>
        </p:blipFill>
        <p:spPr bwMode="auto">
          <a:xfrm>
            <a:off x="6691313" y="-22225"/>
            <a:ext cx="6010275" cy="761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300" name="图片 7"/>
          <p:cNvPicPr>
            <a:picLocks noChangeAspect="1" noChangeArrowheads="1"/>
          </p:cNvPicPr>
          <p:nvPr userDrawn="1"/>
        </p:nvPicPr>
        <p:blipFill>
          <a:blip r:embed="rId3"/>
          <a:srcRect r="47401"/>
          <a:stretch>
            <a:fillRect/>
          </a:stretch>
        </p:blipFill>
        <p:spPr bwMode="auto">
          <a:xfrm>
            <a:off x="-346075" y="-33338"/>
            <a:ext cx="6010275" cy="761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301" name="图片 8"/>
          <p:cNvPicPr>
            <a:picLocks noChangeAspect="1" noChangeArrowheads="1"/>
          </p:cNvPicPr>
          <p:nvPr userDrawn="1"/>
        </p:nvPicPr>
        <p:blipFill>
          <a:blip r:embed="rId4"/>
          <a:srcRect l="56187" t="8458" r="16470" b="76550"/>
          <a:stretch>
            <a:fillRect/>
          </a:stretch>
        </p:blipFill>
        <p:spPr bwMode="auto">
          <a:xfrm>
            <a:off x="452438" y="1731963"/>
            <a:ext cx="2232025" cy="183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302" name="图片 9"/>
          <p:cNvPicPr>
            <a:picLocks noChangeAspect="1" noChangeArrowheads="1"/>
          </p:cNvPicPr>
          <p:nvPr userDrawn="1"/>
        </p:nvPicPr>
        <p:blipFill>
          <a:blip r:embed="rId4"/>
          <a:srcRect l="56187" t="8458" r="16470" b="76550"/>
          <a:stretch>
            <a:fillRect/>
          </a:stretch>
        </p:blipFill>
        <p:spPr bwMode="auto">
          <a:xfrm>
            <a:off x="9696450" y="1100138"/>
            <a:ext cx="2232025" cy="183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303" name="图片 1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0763" y="1277938"/>
            <a:ext cx="10058400" cy="4560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304" name="图片 11"/>
          <p:cNvPicPr>
            <a:picLocks noChangeAspect="1" noChangeArrowheads="1"/>
          </p:cNvPicPr>
          <p:nvPr userDrawn="1"/>
        </p:nvPicPr>
        <p:blipFill>
          <a:blip r:embed="rId6"/>
          <a:srcRect l="27203" r="46277" b="48671"/>
          <a:stretch>
            <a:fillRect/>
          </a:stretch>
        </p:blipFill>
        <p:spPr bwMode="auto">
          <a:xfrm>
            <a:off x="7991475" y="2660650"/>
            <a:ext cx="3408363" cy="329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305" name="图片 12"/>
          <p:cNvPicPr>
            <a:picLocks noChangeAspect="1" noChangeArrowheads="1"/>
          </p:cNvPicPr>
          <p:nvPr userDrawn="1"/>
        </p:nvPicPr>
        <p:blipFill>
          <a:blip r:embed="rId6"/>
          <a:srcRect l="27203" t="51122"/>
          <a:stretch>
            <a:fillRect/>
          </a:stretch>
        </p:blipFill>
        <p:spPr bwMode="auto">
          <a:xfrm>
            <a:off x="3863975" y="4378325"/>
            <a:ext cx="9355138" cy="3141663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9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 altLang="zh-CN"/>
          </a:p>
        </p:txBody>
      </p:sp>
      <p:sp>
        <p:nvSpPr>
          <p:cNvPr id="104879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altLang="zh-CN" dirty="0"/>
          </a:p>
        </p:txBody>
      </p:sp>
      <p:sp>
        <p:nvSpPr>
          <p:cNvPr id="104879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8BA936A-3069-4F6D-8CB6-0BDFEDDE4BF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7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7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7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97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97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97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97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97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97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97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97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6"/>
          <p:cNvPicPr>
            <a:picLocks noChangeAspect="1" noChangeArrowheads="1"/>
          </p:cNvPicPr>
          <p:nvPr userDrawn="1"/>
        </p:nvPicPr>
        <p:blipFill>
          <a:blip r:embed="rId2"/>
          <a:srcRect l="47401"/>
          <a:stretch>
            <a:fillRect/>
          </a:stretch>
        </p:blipFill>
        <p:spPr bwMode="auto">
          <a:xfrm>
            <a:off x="6691313" y="-22225"/>
            <a:ext cx="6010275" cy="761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3" name="图片 7"/>
          <p:cNvPicPr>
            <a:picLocks noChangeAspect="1" noChangeArrowheads="1"/>
          </p:cNvPicPr>
          <p:nvPr userDrawn="1"/>
        </p:nvPicPr>
        <p:blipFill>
          <a:blip r:embed="rId3"/>
          <a:srcRect r="47401"/>
          <a:stretch>
            <a:fillRect/>
          </a:stretch>
        </p:blipFill>
        <p:spPr bwMode="auto">
          <a:xfrm>
            <a:off x="-346075" y="-33338"/>
            <a:ext cx="6010275" cy="761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4" name="图片 8"/>
          <p:cNvPicPr>
            <a:picLocks noChangeAspect="1" noChangeArrowheads="1"/>
          </p:cNvPicPr>
          <p:nvPr userDrawn="1"/>
        </p:nvPicPr>
        <p:blipFill>
          <a:blip r:embed="rId4"/>
          <a:srcRect l="56187" t="8458" r="16470" b="76550"/>
          <a:stretch>
            <a:fillRect/>
          </a:stretch>
        </p:blipFill>
        <p:spPr bwMode="auto">
          <a:xfrm>
            <a:off x="911225" y="1938338"/>
            <a:ext cx="2232025" cy="183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5" name="图片 9"/>
          <p:cNvPicPr>
            <a:picLocks noChangeAspect="1" noChangeArrowheads="1"/>
          </p:cNvPicPr>
          <p:nvPr userDrawn="1"/>
        </p:nvPicPr>
        <p:blipFill>
          <a:blip r:embed="rId4"/>
          <a:srcRect l="56187" t="8458" r="16470" b="76550"/>
          <a:stretch>
            <a:fillRect/>
          </a:stretch>
        </p:blipFill>
        <p:spPr bwMode="auto">
          <a:xfrm>
            <a:off x="9964738" y="2825750"/>
            <a:ext cx="2232025" cy="183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6" name="图片 1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6838" y="2019300"/>
            <a:ext cx="10058400" cy="25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7" name="图片 11"/>
          <p:cNvPicPr>
            <a:picLocks noChangeAspect="1" noChangeArrowheads="1"/>
          </p:cNvPicPr>
          <p:nvPr userDrawn="1"/>
        </p:nvPicPr>
        <p:blipFill>
          <a:blip r:embed="rId6"/>
          <a:srcRect l="70236" t="57437"/>
          <a:stretch>
            <a:fillRect/>
          </a:stretch>
        </p:blipFill>
        <p:spPr bwMode="auto">
          <a:xfrm>
            <a:off x="8523288" y="4181475"/>
            <a:ext cx="3044825" cy="290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8" name="图片 12"/>
          <p:cNvPicPr>
            <a:picLocks noChangeAspect="1" noChangeArrowheads="1"/>
          </p:cNvPicPr>
          <p:nvPr userDrawn="1"/>
        </p:nvPicPr>
        <p:blipFill>
          <a:blip r:embed="rId6"/>
          <a:srcRect l="78827" t="35159" b="42612"/>
          <a:stretch>
            <a:fillRect/>
          </a:stretch>
        </p:blipFill>
        <p:spPr bwMode="auto">
          <a:xfrm>
            <a:off x="268288" y="3225800"/>
            <a:ext cx="5513387" cy="385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9" name="图片 13"/>
          <p:cNvPicPr>
            <a:picLocks noChangeAspect="1" noChangeArrowheads="1"/>
          </p:cNvPicPr>
          <p:nvPr userDrawn="1"/>
        </p:nvPicPr>
        <p:blipFill>
          <a:blip r:embed="rId7" cstate="print"/>
          <a:srcRect r="47029" b="74150"/>
          <a:stretch>
            <a:fillRect/>
          </a:stretch>
        </p:blipFill>
        <p:spPr bwMode="auto">
          <a:xfrm>
            <a:off x="2027238" y="809625"/>
            <a:ext cx="2568575" cy="1773238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 altLang="zh-CN"/>
          </a:p>
        </p:txBody>
      </p:sp>
      <p:sp>
        <p:nvSpPr>
          <p:cNvPr id="104858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altLang="zh-CN"/>
          </a:p>
        </p:txBody>
      </p:sp>
      <p:sp>
        <p:nvSpPr>
          <p:cNvPr id="104858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C212192-50B3-48AD-BA67-0B837F4D2F7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/>
            </a:lvl1pPr>
          </a:lstStyle>
          <a:p>
            <a:endParaRPr lang="en-US" altLang="zh-CN"/>
          </a:p>
        </p:txBody>
      </p:sp>
      <p:sp>
        <p:nvSpPr>
          <p:cNvPr id="104857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/>
            </a:lvl1pPr>
          </a:lstStyle>
          <a:p>
            <a:endParaRPr lang="en-US" altLang="zh-CN"/>
          </a:p>
        </p:txBody>
      </p:sp>
      <p:sp>
        <p:nvSpPr>
          <p:cNvPr id="104858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68048E8-F8D3-4884-B059-BA74D73F2AD1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spd="slow" p14:dur="1000">
        <p:pull/>
      </p:transition>
    </mc:Choice>
    <mc:Fallback>
      <p:transition spd="slow">
        <p:pull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汉仪小麦体简" pitchFamily="18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汉仪小麦体简" pitchFamily="18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汉仪小麦体简" pitchFamily="18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汉仪小麦体简" pitchFamily="18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汉仪小麦体简" pitchFamily="18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汉仪小麦体简" pitchFamily="18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汉仪小麦体简" pitchFamily="18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汉仪小麦体简" pitchFamily="18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汉仪小麦体简" pitchFamily="18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汉仪小麦体简" pitchFamily="18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2.png"/><Relationship Id="rId13" Type="http://schemas.openxmlformats.org/officeDocument/2006/relationships/image" Target="../media/image24.png"/><Relationship Id="rId12" Type="http://schemas.openxmlformats.org/officeDocument/2006/relationships/image" Target="../media/image23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5.xml"/><Relationship Id="rId7" Type="http://schemas.openxmlformats.org/officeDocument/2006/relationships/themeOverride" Target="../theme/themeOverride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tags" Target="../tags/tag7.xml"/><Relationship Id="rId3" Type="http://schemas.openxmlformats.org/officeDocument/2006/relationships/image" Target="../media/image28.png"/><Relationship Id="rId2" Type="http://schemas.openxmlformats.org/officeDocument/2006/relationships/tags" Target="../tags/tag6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5.xml"/><Relationship Id="rId6" Type="http://schemas.openxmlformats.org/officeDocument/2006/relationships/themeOverride" Target="../theme/themeOverride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5.xml"/><Relationship Id="rId6" Type="http://schemas.openxmlformats.org/officeDocument/2006/relationships/themeOverride" Target="../theme/themeOverride9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2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themeOverride" Target="../theme/themeOverride1.xml"/><Relationship Id="rId7" Type="http://schemas.openxmlformats.org/officeDocument/2006/relationships/image" Target="../media/image2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2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2" Type="http://schemas.openxmlformats.org/officeDocument/2006/relationships/notesSlide" Target="../notesSlides/notesSlide19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8.png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5.xml"/><Relationship Id="rId7" Type="http://schemas.openxmlformats.org/officeDocument/2006/relationships/themeOverride" Target="../theme/themeOverride2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26.png"/><Relationship Id="rId3" Type="http://schemas.openxmlformats.org/officeDocument/2006/relationships/image" Target="../media/image25.emf"/><Relationship Id="rId2" Type="http://schemas.openxmlformats.org/officeDocument/2006/relationships/tags" Target="../tags/tag1.xml"/><Relationship Id="rId1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2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5.xml"/><Relationship Id="rId10" Type="http://schemas.openxmlformats.org/officeDocument/2006/relationships/themeOverride" Target="../theme/themeOverride3.xml"/><Relationship Id="rId1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5.xml"/><Relationship Id="rId3" Type="http://schemas.openxmlformats.org/officeDocument/2006/relationships/themeOverride" Target="../theme/themeOverride4.xml"/><Relationship Id="rId2" Type="http://schemas.openxmlformats.org/officeDocument/2006/relationships/image" Target="../media/image27.png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2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5.xml"/><Relationship Id="rId5" Type="http://schemas.openxmlformats.org/officeDocument/2006/relationships/themeOverride" Target="../theme/themeOverride5.xml"/><Relationship Id="rId4" Type="http://schemas.openxmlformats.org/officeDocument/2006/relationships/tags" Target="../tags/tag3.xml"/><Relationship Id="rId3" Type="http://schemas.openxmlformats.org/officeDocument/2006/relationships/image" Target="../media/image25.emf"/><Relationship Id="rId2" Type="http://schemas.openxmlformats.org/officeDocument/2006/relationships/tags" Target="../tags/tag2.xml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5.xml"/><Relationship Id="rId5" Type="http://schemas.openxmlformats.org/officeDocument/2006/relationships/themeOverride" Target="../theme/themeOverride6.xml"/><Relationship Id="rId4" Type="http://schemas.openxmlformats.org/officeDocument/2006/relationships/tags" Target="../tags/tag5.xml"/><Relationship Id="rId3" Type="http://schemas.openxmlformats.org/officeDocument/2006/relationships/image" Target="../media/image25.emf"/><Relationship Id="rId2" Type="http://schemas.openxmlformats.org/officeDocument/2006/relationships/tags" Target="../tags/tag4.xml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2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27" y="-5938"/>
            <a:ext cx="12202277" cy="6863938"/>
          </a:xfrm>
          <a:prstGeom prst="rect">
            <a:avLst/>
          </a:prstGeom>
        </p:spPr>
      </p:pic>
      <p:pic>
        <p:nvPicPr>
          <p:cNvPr id="2097162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3350" y="548676"/>
            <a:ext cx="2449321" cy="1460393"/>
          </a:xfrm>
          <a:prstGeom prst="rect">
            <a:avLst/>
          </a:prstGeom>
        </p:spPr>
      </p:pic>
      <p:pic>
        <p:nvPicPr>
          <p:cNvPr id="2097163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83704" y="3644782"/>
            <a:ext cx="1947769" cy="1571309"/>
          </a:xfrm>
          <a:prstGeom prst="rect">
            <a:avLst/>
          </a:prstGeom>
        </p:spPr>
      </p:pic>
      <p:pic>
        <p:nvPicPr>
          <p:cNvPr id="2097164" name="图片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44072" y="-150775"/>
            <a:ext cx="1086909" cy="1635559"/>
          </a:xfrm>
          <a:prstGeom prst="rect">
            <a:avLst/>
          </a:prstGeom>
        </p:spPr>
      </p:pic>
      <p:pic>
        <p:nvPicPr>
          <p:cNvPr id="2097165" name="图片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8487" y="3191050"/>
            <a:ext cx="2229599" cy="1684299"/>
          </a:xfrm>
          <a:prstGeom prst="rect">
            <a:avLst/>
          </a:prstGeom>
        </p:spPr>
      </p:pic>
      <p:sp>
        <p:nvSpPr>
          <p:cNvPr id="1048585" name="矩形 12"/>
          <p:cNvSpPr/>
          <p:nvPr/>
        </p:nvSpPr>
        <p:spPr>
          <a:xfrm>
            <a:off x="4296028" y="4940778"/>
            <a:ext cx="5666105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32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泸县毗卢镇中心幼儿园</a:t>
            </a:r>
            <a:r>
              <a:rPr lang="en-US" altLang="zh-CN" sz="32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32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刘旭</a:t>
            </a:r>
            <a:endParaRPr lang="zh-CN" altLang="en-US" sz="3200" b="1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66" name="32bOOOPICfe-1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27100" y="304800"/>
            <a:ext cx="609600" cy="609600"/>
          </a:xfrm>
          <a:prstGeom prst="rect">
            <a:avLst/>
          </a:prstGeom>
        </p:spPr>
      </p:pic>
      <p:pic>
        <p:nvPicPr>
          <p:cNvPr id="2097167" name="图片 15"/>
          <p:cNvPicPr>
            <a:picLocks noChangeAspect="1"/>
          </p:cNvPicPr>
          <p:nvPr/>
        </p:nvPicPr>
        <p:blipFill rotWithShape="1">
          <a:blip r:embed="rId10"/>
          <a:srcRect l="14471" t="12263"/>
          <a:stretch>
            <a:fillRect/>
          </a:stretch>
        </p:blipFill>
        <p:spPr>
          <a:xfrm>
            <a:off x="9912423" y="3826020"/>
            <a:ext cx="3268819" cy="3262288"/>
          </a:xfrm>
          <a:prstGeom prst="rect">
            <a:avLst/>
          </a:prstGeom>
        </p:spPr>
      </p:pic>
      <p:pic>
        <p:nvPicPr>
          <p:cNvPr id="2097168" name="图片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52334" y="-675760"/>
            <a:ext cx="3834067" cy="3401287"/>
          </a:xfrm>
          <a:prstGeom prst="rect">
            <a:avLst/>
          </a:prstGeom>
        </p:spPr>
      </p:pic>
      <p:pic>
        <p:nvPicPr>
          <p:cNvPr id="2097169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529134" y="4149334"/>
            <a:ext cx="3504910" cy="3389096"/>
          </a:xfrm>
          <a:prstGeom prst="rect">
            <a:avLst/>
          </a:prstGeom>
        </p:spPr>
      </p:pic>
      <p:pic>
        <p:nvPicPr>
          <p:cNvPr id="2097170" name="图片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55956" y="-466668"/>
            <a:ext cx="3322045" cy="2797833"/>
          </a:xfrm>
          <a:prstGeom prst="rect">
            <a:avLst/>
          </a:prstGeom>
        </p:spPr>
      </p:pic>
      <p:pic>
        <p:nvPicPr>
          <p:cNvPr id="2097171" name="图片 4"/>
          <p:cNvPicPr>
            <a:picLocks noChangeAspect="1" noChangeArrowheads="1"/>
          </p:cNvPicPr>
          <p:nvPr/>
        </p:nvPicPr>
        <p:blipFill>
          <a:blip r:embed="rId14" cstate="print"/>
          <a:srcRect l="43179" b="73666"/>
          <a:stretch>
            <a:fillRect/>
          </a:stretch>
        </p:blipFill>
        <p:spPr bwMode="auto">
          <a:xfrm>
            <a:off x="4656029" y="5012529"/>
            <a:ext cx="3382838" cy="22188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15415" y="2204720"/>
            <a:ext cx="10131425" cy="101473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p>
            <a:r>
              <a:rPr lang="zh-CN" altLang="en-US" sz="6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粗黑宋简体" panose="02000000000000000000" charset="-122"/>
                <a:ea typeface="方正粗黑宋简体" panose="02000000000000000000" charset="-122"/>
              </a:rPr>
              <a:t>幼儿园园本教研的内容与形式</a:t>
            </a:r>
            <a:endParaRPr lang="zh-CN" altLang="en-US" sz="6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97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9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组合 6"/>
          <p:cNvGrpSpPr/>
          <p:nvPr/>
        </p:nvGrpSpPr>
        <p:grpSpPr>
          <a:xfrm>
            <a:off x="133232" y="-5938"/>
            <a:ext cx="12202277" cy="6863938"/>
            <a:chOff x="-10278" y="-5938"/>
            <a:chExt cx="12202277" cy="6863938"/>
          </a:xfrm>
        </p:grpSpPr>
        <p:pic>
          <p:nvPicPr>
            <p:cNvPr id="2097232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0278" y="-5938"/>
              <a:ext cx="12202277" cy="6863938"/>
            </a:xfrm>
            <a:prstGeom prst="rect">
              <a:avLst/>
            </a:prstGeom>
          </p:spPr>
        </p:pic>
        <p:sp>
          <p:nvSpPr>
            <p:cNvPr id="1048673" name="矩形 8"/>
            <p:cNvSpPr/>
            <p:nvPr/>
          </p:nvSpPr>
          <p:spPr>
            <a:xfrm>
              <a:off x="407368" y="404664"/>
              <a:ext cx="11449272" cy="6048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048674" name="矩形 1"/>
          <p:cNvSpPr/>
          <p:nvPr/>
        </p:nvSpPr>
        <p:spPr>
          <a:xfrm>
            <a:off x="3575685" y="692785"/>
            <a:ext cx="3945890" cy="645795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buFontTx/>
              <a:buNone/>
            </a:pPr>
            <a:r>
              <a:rPr lang="zh-CN" altLang="en-US" sz="4000" dirty="0">
                <a:solidFill>
                  <a:srgbClr val="EE593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ea"/>
              </a:rPr>
              <a:t>园本教研的内容</a:t>
            </a:r>
            <a:endParaRPr lang="zh-CN" altLang="en-US" sz="4000" dirty="0">
              <a:solidFill>
                <a:srgbClr val="EE5937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ea"/>
            </a:endParaRPr>
          </a:p>
        </p:txBody>
      </p:sp>
      <p:pic>
        <p:nvPicPr>
          <p:cNvPr id="2097233" name="PA_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42595" y="732790"/>
            <a:ext cx="10175875" cy="5776595"/>
          </a:xfrm>
          <a:prstGeom prst="rect">
            <a:avLst/>
          </a:prstGeom>
        </p:spPr>
      </p:pic>
      <p:pic>
        <p:nvPicPr>
          <p:cNvPr id="2097234" name="PA_图片 14" descr="图片包含 风筝, 雨伞, 配件, 放飞&#10;&#10;已生成极高可信度的说明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9479993" y="-242896"/>
            <a:ext cx="3865071" cy="3865071"/>
          </a:xfrm>
          <a:prstGeom prst="rect">
            <a:avLst/>
          </a:prstGeom>
        </p:spPr>
      </p:pic>
      <p:pic>
        <p:nvPicPr>
          <p:cNvPr id="2097235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5617" y="3933259"/>
            <a:ext cx="3164898" cy="2210886"/>
          </a:xfrm>
          <a:prstGeom prst="rect">
            <a:avLst/>
          </a:prstGeom>
        </p:spPr>
      </p:pic>
      <p:sp>
        <p:nvSpPr>
          <p:cNvPr id="10486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935" y="2204538"/>
            <a:ext cx="9361040" cy="2879725"/>
          </a:xfrm>
        </p:spPr>
        <p:txBody>
          <a:bodyPr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1.理论学习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2.观摩优秀教学活动的音像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音频资料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3.专题讲座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4.集体备课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5.教育教学疑难问题探讨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6.备课的互阅检查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7.骨干教师示范活动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8.听课评课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4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4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4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4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4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4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4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4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4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4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4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4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9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0.50649 L 0.21928 -0.09051 C 0.26224 0.00324 0.32709 0.05393 0.39506 0.05393 C 0.4724 0.05393 0.53438 0.00324 0.57735 -0.09051 L 0.78477 -0.50649 " pathEditMode="relative" rAng="0" ptsTypes="AAAAA">
                                      <p:cBhvr>
                                        <p:cTn id="71" dur="2000" fill="hold"/>
                                        <p:tgtEl>
                                          <p:spTgt spid="2097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33" y="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97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97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97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4" grpId="0"/>
      <p:bldP spid="10486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组合 10"/>
          <p:cNvGrpSpPr/>
          <p:nvPr/>
        </p:nvGrpSpPr>
        <p:grpSpPr>
          <a:xfrm>
            <a:off x="-10278" y="-5938"/>
            <a:ext cx="12202277" cy="6863938"/>
            <a:chOff x="-10278" y="-5938"/>
            <a:chExt cx="12202277" cy="6863938"/>
          </a:xfrm>
        </p:grpSpPr>
        <p:pic>
          <p:nvPicPr>
            <p:cNvPr id="2097237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0278" y="-5938"/>
              <a:ext cx="12202277" cy="6863938"/>
            </a:xfrm>
            <a:prstGeom prst="rect">
              <a:avLst/>
            </a:prstGeom>
          </p:spPr>
        </p:pic>
        <p:sp>
          <p:nvSpPr>
            <p:cNvPr id="1048685" name="矩形 12"/>
            <p:cNvSpPr/>
            <p:nvPr/>
          </p:nvSpPr>
          <p:spPr>
            <a:xfrm>
              <a:off x="407368" y="404664"/>
              <a:ext cx="11449272" cy="6048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04868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71724" y="1081061"/>
            <a:ext cx="5040312" cy="649288"/>
          </a:xfrm>
        </p:spPr>
        <p:txBody>
          <a:bodyPr rtlCol="0">
            <a:noAutofit/>
          </a:bodyPr>
          <a:p>
            <a:pPr algn="l" eaLnBrk="1" hangingPunct="1"/>
            <a:r>
              <a:rPr lang="zh-CN" altLang="en-US" kern="1200" dirty="0">
                <a:solidFill>
                  <a:schemeClr val="accent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不足：</a:t>
            </a:r>
            <a:endParaRPr lang="zh-CN" altLang="en-US" kern="1200" dirty="0">
              <a:solidFill>
                <a:schemeClr val="accent2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048687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1471724" y="2060436"/>
            <a:ext cx="9941842" cy="706755"/>
          </a:xfrm>
        </p:spPr>
        <p:txBody>
          <a:bodyPr wrap="square">
            <a:spAutoFit/>
          </a:bodyPr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教研的主题不够鲜明，比较零散，计划性、针对性、持久性和系统性不强。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教师成为被动接纳者，教研活动也就显得沉闷，缺乏共鸣。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5" name="组合 19"/>
          <p:cNvGrpSpPr/>
          <p:nvPr/>
        </p:nvGrpSpPr>
        <p:grpSpPr bwMode="auto">
          <a:xfrm>
            <a:off x="1199456" y="3448050"/>
            <a:ext cx="10153128" cy="1938660"/>
            <a:chOff x="952500" y="1434264"/>
            <a:chExt cx="10437058" cy="3211338"/>
          </a:xfrm>
        </p:grpSpPr>
        <p:pic>
          <p:nvPicPr>
            <p:cNvPr id="2097238" name="图片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5F8"/>
                </a:clrFrom>
                <a:clrTo>
                  <a:srgbClr val="F7F5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52500" y="1434265"/>
              <a:ext cx="3221341" cy="3211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7239" name="图片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5F8"/>
                </a:clrFrom>
                <a:clrTo>
                  <a:srgbClr val="F7F5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6702" y="1434265"/>
              <a:ext cx="3221341" cy="3211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7240" name="图片 9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5F8"/>
                </a:clrFrom>
                <a:clrTo>
                  <a:srgbClr val="F7F5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68217" y="1434264"/>
              <a:ext cx="3221341" cy="3211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7241" name="图片 16" descr="C:\Users\Administrator.SC-201908301638\Desktop\1.jpg1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1368411" y="1559580"/>
              <a:ext cx="2471993" cy="2988000"/>
            </a:xfrm>
            <a:prstGeom prst="rect">
              <a:avLst/>
            </a:prstGeom>
            <a:effectLst>
              <a:softEdge rad="12700"/>
            </a:effectLst>
          </p:spPr>
        </p:pic>
        <p:pic>
          <p:nvPicPr>
            <p:cNvPr id="2097242" name="图片 17" descr="C:\Users\Administrator.SC-201908301638\Desktop\2.jpg2"/>
            <p:cNvPicPr>
              <a:picLocks noChangeAspect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4908063" y="1559580"/>
              <a:ext cx="2471340" cy="2988000"/>
            </a:xfrm>
            <a:prstGeom prst="rect">
              <a:avLst/>
            </a:prstGeom>
            <a:effectLst>
              <a:softEdge rad="12700"/>
            </a:effectLst>
          </p:spPr>
        </p:pic>
        <p:pic>
          <p:nvPicPr>
            <p:cNvPr id="2097243" name="图片 18" descr="C:\Users\Administrator.SC-201908301638\Desktop\3.jpg3"/>
            <p:cNvPicPr>
              <a:picLocks noChangeAspect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8556538" y="1559580"/>
              <a:ext cx="2471993" cy="2988000"/>
            </a:xfrm>
            <a:prstGeom prst="rect">
              <a:avLst/>
            </a:prstGeom>
            <a:effectLst>
              <a:softEdge rad="12700"/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>
                                            <p:txEl>
                                              <p:charRg st="23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48687">
                                            <p:txEl>
                                              <p:charRg st="23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>
                                            <p:txEl>
                                              <p:charRg st="56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48687">
                                            <p:txEl>
                                              <p:charRg st="56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组合 10"/>
          <p:cNvGrpSpPr/>
          <p:nvPr/>
        </p:nvGrpSpPr>
        <p:grpSpPr>
          <a:xfrm>
            <a:off x="-10278" y="-5938"/>
            <a:ext cx="12202277" cy="6863938"/>
            <a:chOff x="-10278" y="-5938"/>
            <a:chExt cx="12202277" cy="6863938"/>
          </a:xfrm>
        </p:grpSpPr>
        <p:pic>
          <p:nvPicPr>
            <p:cNvPr id="2097237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0278" y="-5938"/>
              <a:ext cx="12202277" cy="6863938"/>
            </a:xfrm>
            <a:prstGeom prst="rect">
              <a:avLst/>
            </a:prstGeom>
          </p:spPr>
        </p:pic>
        <p:sp>
          <p:nvSpPr>
            <p:cNvPr id="1048685" name="矩形 12"/>
            <p:cNvSpPr/>
            <p:nvPr/>
          </p:nvSpPr>
          <p:spPr>
            <a:xfrm>
              <a:off x="407368" y="404664"/>
              <a:ext cx="11449272" cy="6048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04868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71724" y="1081061"/>
            <a:ext cx="5040312" cy="649288"/>
          </a:xfrm>
        </p:spPr>
        <p:txBody>
          <a:bodyPr rtlCol="0">
            <a:noAutofit/>
          </a:bodyPr>
          <a:p>
            <a:pPr algn="l" eaLnBrk="1" hangingPunct="1"/>
            <a:r>
              <a:rPr lang="zh-CN" altLang="en-US" kern="1200" dirty="0">
                <a:solidFill>
                  <a:schemeClr val="accent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建议：</a:t>
            </a:r>
            <a:endParaRPr lang="zh-CN" altLang="en-US" kern="1200" dirty="0">
              <a:solidFill>
                <a:schemeClr val="accent2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048687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1415209" y="1772146"/>
            <a:ext cx="9941842" cy="1599565"/>
          </a:xfrm>
        </p:spPr>
        <p:txBody>
          <a:bodyPr wrap="square">
            <a:spAutoFit/>
          </a:bodyPr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教研活动的内容从教师中应征而来，这样教师成为了教研的主人，她们就愿意参加，愿意畅所欲言发表自己的看法，提出自己的观点。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一般来说教师自己的教育案例、教学案例为主要的园本教研内容。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3.园本教研的内容要贴近教师的教育一线工作，琐碎的问题系统化、主题化，进行专题性的研究，才能真正体现园本教研“以园为本”的理念。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5" name="组合 19"/>
          <p:cNvGrpSpPr/>
          <p:nvPr/>
        </p:nvGrpSpPr>
        <p:grpSpPr bwMode="auto">
          <a:xfrm>
            <a:off x="1199456" y="3448050"/>
            <a:ext cx="10153128" cy="1938660"/>
            <a:chOff x="952500" y="1434264"/>
            <a:chExt cx="10437058" cy="3211338"/>
          </a:xfrm>
        </p:grpSpPr>
        <p:pic>
          <p:nvPicPr>
            <p:cNvPr id="2097238" name="图片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5F8"/>
                </a:clrFrom>
                <a:clrTo>
                  <a:srgbClr val="F7F5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52500" y="1434265"/>
              <a:ext cx="3221341" cy="3211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7239" name="图片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5F8"/>
                </a:clrFrom>
                <a:clrTo>
                  <a:srgbClr val="F7F5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6702" y="1434265"/>
              <a:ext cx="3221341" cy="3211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7240" name="图片 9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5F8"/>
                </a:clrFrom>
                <a:clrTo>
                  <a:srgbClr val="F7F5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68217" y="1434264"/>
              <a:ext cx="3221341" cy="3211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7241" name="图片 16" descr="C:\Users\Administrator.SC-201908301638\Desktop\4.jpg4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1368737" y="1559580"/>
              <a:ext cx="2471340" cy="2988000"/>
            </a:xfrm>
            <a:prstGeom prst="rect">
              <a:avLst/>
            </a:prstGeom>
            <a:effectLst>
              <a:softEdge rad="12700"/>
            </a:effectLst>
          </p:spPr>
        </p:pic>
        <p:pic>
          <p:nvPicPr>
            <p:cNvPr id="2097242" name="图片 17" descr="C:\Users\Administrator.SC-201908301638\Desktop\5.jpg5"/>
            <p:cNvPicPr>
              <a:picLocks noChangeAspect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4908063" y="1560464"/>
              <a:ext cx="2471340" cy="2986232"/>
            </a:xfrm>
            <a:prstGeom prst="rect">
              <a:avLst/>
            </a:prstGeom>
            <a:effectLst>
              <a:softEdge rad="12700"/>
            </a:effectLst>
          </p:spPr>
        </p:pic>
        <p:pic>
          <p:nvPicPr>
            <p:cNvPr id="2097243" name="图片 18" descr="C:\Users\Administrator.SC-201908301638\Desktop\6.jpg6"/>
            <p:cNvPicPr>
              <a:picLocks noChangeAspect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8556864" y="1559580"/>
              <a:ext cx="2471340" cy="2988000"/>
            </a:xfrm>
            <a:prstGeom prst="rect">
              <a:avLst/>
            </a:prstGeom>
            <a:effectLst>
              <a:softEdge rad="12700"/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>
                                            <p:txEl>
                                              <p:charRg st="23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48687">
                                            <p:txEl>
                                              <p:charRg st="23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>
                                            <p:txEl>
                                              <p:charRg st="56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48687">
                                            <p:txEl>
                                              <p:charRg st="56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6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8" y="-5938"/>
            <a:ext cx="12202277" cy="6863938"/>
          </a:xfrm>
          <a:prstGeom prst="rect">
            <a:avLst/>
          </a:prstGeom>
        </p:spPr>
      </p:pic>
      <p:pic>
        <p:nvPicPr>
          <p:cNvPr id="2097247" name="图片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1824" y="-179802"/>
            <a:ext cx="1086909" cy="1635559"/>
          </a:xfrm>
          <a:prstGeom prst="rect">
            <a:avLst/>
          </a:prstGeom>
        </p:spPr>
      </p:pic>
      <p:pic>
        <p:nvPicPr>
          <p:cNvPr id="2097248" name="图片 12"/>
          <p:cNvPicPr>
            <a:picLocks noChangeAspect="1"/>
          </p:cNvPicPr>
          <p:nvPr/>
        </p:nvPicPr>
        <p:blipFill rotWithShape="1">
          <a:blip r:embed="rId3"/>
          <a:srcRect l="14471" t="12263"/>
          <a:stretch>
            <a:fillRect/>
          </a:stretch>
        </p:blipFill>
        <p:spPr>
          <a:xfrm>
            <a:off x="9912423" y="3826020"/>
            <a:ext cx="3268819" cy="3262288"/>
          </a:xfrm>
          <a:prstGeom prst="rect">
            <a:avLst/>
          </a:prstGeom>
        </p:spPr>
      </p:pic>
      <p:pic>
        <p:nvPicPr>
          <p:cNvPr id="2097249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9789" y="-594480"/>
            <a:ext cx="3834067" cy="3401287"/>
          </a:xfrm>
          <a:prstGeom prst="rect">
            <a:avLst/>
          </a:prstGeom>
        </p:spPr>
      </p:pic>
      <p:pic>
        <p:nvPicPr>
          <p:cNvPr id="2097250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03429" y="4123299"/>
            <a:ext cx="3504910" cy="3389096"/>
          </a:xfrm>
          <a:prstGeom prst="rect">
            <a:avLst/>
          </a:prstGeom>
        </p:spPr>
      </p:pic>
      <p:pic>
        <p:nvPicPr>
          <p:cNvPr id="2097251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55956" y="-466668"/>
            <a:ext cx="3322045" cy="2797833"/>
          </a:xfrm>
          <a:prstGeom prst="rect">
            <a:avLst/>
          </a:prstGeom>
        </p:spPr>
      </p:pic>
      <p:pic>
        <p:nvPicPr>
          <p:cNvPr id="2097252" name="图片 4"/>
          <p:cNvPicPr>
            <a:picLocks noChangeAspect="1" noChangeArrowheads="1"/>
          </p:cNvPicPr>
          <p:nvPr/>
        </p:nvPicPr>
        <p:blipFill>
          <a:blip r:embed="rId7" cstate="print"/>
          <a:srcRect l="43179" b="73666"/>
          <a:stretch>
            <a:fillRect/>
          </a:stretch>
        </p:blipFill>
        <p:spPr bwMode="auto">
          <a:xfrm>
            <a:off x="4332059" y="4410245"/>
            <a:ext cx="4292069" cy="2815203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03" name="标题 1"/>
          <p:cNvSpPr>
            <a:spLocks noGrp="1"/>
          </p:cNvSpPr>
          <p:nvPr>
            <p:ph type="title" idx="4294967295"/>
          </p:nvPr>
        </p:nvSpPr>
        <p:spPr>
          <a:xfrm>
            <a:off x="2351405" y="2781300"/>
            <a:ext cx="8493125" cy="822325"/>
          </a:xfrm>
        </p:spPr>
        <p:txBody>
          <a:bodyPr/>
          <a:p>
            <a:pPr>
              <a:spcBef>
                <a:spcPct val="20000"/>
              </a:spcBef>
            </a:pP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探索园本教研的新形式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048704" name="标题 1"/>
          <p:cNvSpPr txBox="1"/>
          <p:nvPr/>
        </p:nvSpPr>
        <p:spPr bwMode="auto">
          <a:xfrm>
            <a:off x="3647728" y="1638844"/>
            <a:ext cx="5218113" cy="8223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汉仪小麦体简" pitchFamily="18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汉仪小麦体简" pitchFamily="18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汉仪小麦体简" pitchFamily="18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汉仪小麦体简" pitchFamily="18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汉仪小麦体简" pitchFamily="18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</a:pPr>
            <a:r>
              <a:rPr lang="zh-CN" altLang="en-US" kern="0" dirty="0">
                <a:solidFill>
                  <a:srgbClr val="FF66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第四部分</a:t>
            </a:r>
            <a:endParaRPr lang="zh-CN" altLang="en-US" kern="0" dirty="0">
              <a:solidFill>
                <a:srgbClr val="FF66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097253" name="图片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62411" y="1485054"/>
            <a:ext cx="2449321" cy="1460393"/>
          </a:xfrm>
          <a:prstGeom prst="rect">
            <a:avLst/>
          </a:prstGeom>
        </p:spPr>
      </p:pic>
      <p:pic>
        <p:nvPicPr>
          <p:cNvPr id="2097254" name="图片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31171" y="3135907"/>
            <a:ext cx="1947769" cy="1571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97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97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97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3" grpId="0"/>
      <p:bldP spid="10487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 167"/>
          <p:cNvSpPr/>
          <p:nvPr/>
        </p:nvSpPr>
        <p:spPr>
          <a:xfrm>
            <a:off x="262890" y="116840"/>
            <a:ext cx="4270375" cy="1651635"/>
          </a:xfrm>
          <a:prstGeom prst="roundRect">
            <a:avLst/>
          </a:prstGeom>
          <a:solidFill>
            <a:schemeClr val="accent2">
              <a:alpha val="6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zh-CN" sz="2600" b="1" noProof="1">
              <a:solidFill>
                <a:schemeClr val="bg1"/>
              </a:solidFill>
              <a:latin typeface="汉仪小麦体简" pitchFamily="18" charset="-122"/>
              <a:ea typeface="汉仪小麦体简" pitchFamily="18" charset="-122"/>
              <a:cs typeface="+mj-cs"/>
              <a:sym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一、审议式教研</a:t>
            </a:r>
            <a:endParaRPr lang="zh-CN" altLang="en-US" sz="40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40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5370" y="2204720"/>
            <a:ext cx="1033018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1.</a:t>
            </a:r>
            <a:r>
              <a:rPr lang="zh-CN" altLang="en-US" sz="3200"/>
              <a:t>主题开展前审议主题的集体活动教案、区角活动材料的投放、家长资源的利用、环境的创设等</a:t>
            </a:r>
            <a:endParaRPr lang="zh-CN" altLang="en-US" sz="3200"/>
          </a:p>
          <a:p>
            <a:r>
              <a:rPr lang="en-US" altLang="zh-CN" sz="3200"/>
              <a:t>2.主题开展中，集体审议主题的进展中幼儿的发展情况、教师在开展主题中发现的问题、以及意见等</a:t>
            </a:r>
            <a:endParaRPr lang="en-US" altLang="zh-CN" sz="3200"/>
          </a:p>
          <a:p>
            <a:r>
              <a:rPr lang="en-US" altLang="zh-CN" sz="3200"/>
              <a:t>3.</a:t>
            </a:r>
            <a:r>
              <a:rPr lang="zh-CN" altLang="en-US" sz="3200"/>
              <a:t>主题活动开展后</a:t>
            </a:r>
            <a:r>
              <a:rPr lang="en-US" altLang="zh-CN" sz="3200"/>
              <a:t>，又会集体审议主题课程的实施情况，提出修改的意见和建议，以便在下一次实施时避免问题的再次发生。</a:t>
            </a:r>
            <a:endParaRPr lang="en-US" altLang="zh-CN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 167"/>
          <p:cNvSpPr/>
          <p:nvPr/>
        </p:nvSpPr>
        <p:spPr>
          <a:xfrm>
            <a:off x="262890" y="116840"/>
            <a:ext cx="4557395" cy="1651635"/>
          </a:xfrm>
          <a:prstGeom prst="roundRect">
            <a:avLst/>
          </a:prstGeom>
          <a:solidFill>
            <a:schemeClr val="accent2">
              <a:alpha val="6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zh-CN" sz="2600" b="1" noProof="1">
              <a:solidFill>
                <a:schemeClr val="bg1"/>
              </a:solidFill>
              <a:latin typeface="汉仪小麦体简" pitchFamily="18" charset="-122"/>
              <a:ea typeface="汉仪小麦体简" pitchFamily="18" charset="-122"/>
              <a:cs typeface="+mj-cs"/>
              <a:sym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二、解惑式教研</a:t>
            </a:r>
            <a:endParaRPr lang="zh-CN" altLang="en-US" sz="40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40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5370" y="2492375"/>
            <a:ext cx="1033018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1.</a:t>
            </a:r>
            <a:r>
              <a:rPr lang="zh-CN" altLang="en-US" sz="3200"/>
              <a:t>我们先采用教育沙龙的形式组织教师进行交流探讨，运用集体的智慧进行疑难的解惑。</a:t>
            </a:r>
            <a:endParaRPr lang="zh-CN" altLang="en-US" sz="3200"/>
          </a:p>
          <a:p>
            <a:endParaRPr lang="en-US" altLang="zh-CN" sz="3200"/>
          </a:p>
          <a:p>
            <a:r>
              <a:rPr lang="en-US" altLang="zh-CN" sz="3200"/>
              <a:t>2.鼓励教师通过“实践——反思——再实践——再反思”的途径进行，直到教师获得较为满意理想的结果为止。</a:t>
            </a:r>
            <a:endParaRPr lang="en-US" altLang="zh-CN" sz="3200"/>
          </a:p>
          <a:p>
            <a:endParaRPr lang="en-US" altLang="zh-CN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 167"/>
          <p:cNvSpPr/>
          <p:nvPr/>
        </p:nvSpPr>
        <p:spPr>
          <a:xfrm>
            <a:off x="262890" y="116840"/>
            <a:ext cx="4557395" cy="1651635"/>
          </a:xfrm>
          <a:prstGeom prst="roundRect">
            <a:avLst/>
          </a:prstGeom>
          <a:solidFill>
            <a:schemeClr val="accent2">
              <a:alpha val="6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zh-CN" sz="2600" b="1" noProof="1">
              <a:solidFill>
                <a:schemeClr val="bg1"/>
              </a:solidFill>
              <a:latin typeface="汉仪小麦体简" pitchFamily="18" charset="-122"/>
              <a:ea typeface="汉仪小麦体简" pitchFamily="18" charset="-122"/>
              <a:cs typeface="+mj-cs"/>
              <a:sym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三、案例式教研</a:t>
            </a:r>
            <a:endParaRPr lang="zh-CN" altLang="en-US" sz="40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40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5370" y="2492375"/>
            <a:ext cx="1033018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1.</a:t>
            </a:r>
            <a:r>
              <a:rPr lang="zh-CN" altLang="en-US" sz="3200"/>
              <a:t>每月进行一次案例教研，在教师中征集研讨的案例。</a:t>
            </a:r>
            <a:endParaRPr lang="zh-CN" altLang="en-US" sz="3200"/>
          </a:p>
          <a:p>
            <a:endParaRPr lang="en-US" altLang="zh-CN" sz="3200"/>
          </a:p>
          <a:p>
            <a:r>
              <a:rPr lang="en-US" altLang="zh-CN" sz="3200"/>
              <a:t>2.组织教师查找资料，进行集体教研研讨，对幼儿的年龄特点、心理特征进行分析，对症下药，寻找解决的正确方法。</a:t>
            </a:r>
            <a:endParaRPr lang="en-US" altLang="zh-CN" sz="3200"/>
          </a:p>
          <a:p>
            <a:endParaRPr lang="en-US" altLang="zh-CN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 167"/>
          <p:cNvSpPr/>
          <p:nvPr/>
        </p:nvSpPr>
        <p:spPr>
          <a:xfrm>
            <a:off x="262890" y="116840"/>
            <a:ext cx="4557395" cy="1651635"/>
          </a:xfrm>
          <a:prstGeom prst="roundRect">
            <a:avLst/>
          </a:prstGeom>
          <a:solidFill>
            <a:schemeClr val="accent2">
              <a:alpha val="6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zh-CN" sz="2600" b="1" noProof="1">
              <a:solidFill>
                <a:schemeClr val="bg1"/>
              </a:solidFill>
              <a:latin typeface="汉仪小麦体简" pitchFamily="18" charset="-122"/>
              <a:ea typeface="汉仪小麦体简" pitchFamily="18" charset="-122"/>
              <a:cs typeface="+mj-cs"/>
              <a:sym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四、磨课式教研</a:t>
            </a:r>
            <a:endParaRPr lang="zh-CN" altLang="en-US" sz="40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40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5370" y="2492375"/>
            <a:ext cx="1033018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1.</a:t>
            </a:r>
            <a:r>
              <a:rPr lang="zh-CN" altLang="en-US" sz="3200"/>
              <a:t>组内教师集体备课，第一次课堂教学展示</a:t>
            </a:r>
            <a:r>
              <a:rPr lang="zh-CN" altLang="en-US" sz="3200"/>
              <a:t>。</a:t>
            </a:r>
            <a:endParaRPr lang="zh-CN" altLang="en-US" sz="3200"/>
          </a:p>
          <a:p>
            <a:r>
              <a:rPr lang="en-US" altLang="zh-CN" sz="3200"/>
              <a:t>2.全园教师听课评课研讨、</a:t>
            </a:r>
            <a:r>
              <a:rPr lang="zh-CN" altLang="en-US" sz="3200"/>
              <a:t>骨干教师</a:t>
            </a:r>
            <a:r>
              <a:rPr lang="en-US" altLang="zh-CN" sz="3200"/>
              <a:t>指导</a:t>
            </a:r>
            <a:r>
              <a:rPr lang="zh-CN" altLang="en-US" sz="3200"/>
              <a:t>，</a:t>
            </a:r>
            <a:r>
              <a:rPr lang="en-US" altLang="zh-CN" sz="3200"/>
              <a:t>第二次教师行为改进课堂教学展示</a:t>
            </a:r>
            <a:r>
              <a:rPr lang="zh-CN" altLang="en-US" sz="3200"/>
              <a:t>。</a:t>
            </a:r>
            <a:endParaRPr lang="en-US" altLang="zh-CN" sz="3200"/>
          </a:p>
          <a:p>
            <a:r>
              <a:rPr lang="en-US" altLang="zh-CN" sz="3200"/>
              <a:t>3.全园教师听课评课研讨-----第三次教师课堂教学展示</a:t>
            </a:r>
            <a:endParaRPr lang="en-US" altLang="zh-CN" sz="3200"/>
          </a:p>
          <a:p>
            <a:r>
              <a:rPr lang="en-US" altLang="zh-CN" sz="3200"/>
              <a:t>4.听课评课研讨，总结，形成最优化的教案。</a:t>
            </a:r>
            <a:endParaRPr lang="en-US" altLang="zh-CN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 167"/>
          <p:cNvSpPr/>
          <p:nvPr/>
        </p:nvSpPr>
        <p:spPr>
          <a:xfrm>
            <a:off x="191135" y="116205"/>
            <a:ext cx="4557395" cy="1651635"/>
          </a:xfrm>
          <a:prstGeom prst="roundRect">
            <a:avLst/>
          </a:prstGeom>
          <a:solidFill>
            <a:schemeClr val="accent2">
              <a:alpha val="6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五、诊断式教研</a:t>
            </a:r>
            <a:endParaRPr lang="zh-CN" altLang="en-US" sz="40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5370" y="2492375"/>
            <a:ext cx="1033018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1.</a:t>
            </a:r>
            <a:r>
              <a:rPr lang="zh-CN" altLang="en-US" sz="3200"/>
              <a:t>让新教师自主备课，其他教师听评她们的课。</a:t>
            </a:r>
            <a:endParaRPr lang="zh-CN" altLang="en-US" sz="3200"/>
          </a:p>
          <a:p>
            <a:endParaRPr lang="en-US" altLang="zh-CN" sz="3200"/>
          </a:p>
          <a:p>
            <a:r>
              <a:rPr lang="en-US" altLang="zh-CN" sz="3200"/>
              <a:t>2.</a:t>
            </a:r>
            <a:r>
              <a:rPr sz="3200"/>
              <a:t>针对新教师的课堂教学情况进行分析诊断，促进其不断提高教学水平。</a:t>
            </a:r>
            <a:endParaRPr lang="en-US" altLang="zh-CN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119630" y="1916430"/>
            <a:ext cx="793115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406400"/>
            <a:r>
              <a:rPr lang="en-US" altLang="zh-CN" sz="3200" b="1">
                <a:ea typeface="宋体" panose="02010600030101010101" pitchFamily="2" charset="-122"/>
              </a:rPr>
              <a:t> </a:t>
            </a:r>
            <a:r>
              <a:rPr lang="zh-CN" sz="3200" b="1">
                <a:ea typeface="宋体" panose="02010600030101010101" pitchFamily="2" charset="-122"/>
              </a:rPr>
              <a:t>在园本教研工作的实践与探索中，我们致力于创建关注教师需要的园本教研模式，用先进理论的指导，用行动研究去探寻，用科学的教育去促进幼儿的健康成长</a:t>
            </a:r>
            <a:r>
              <a:rPr lang="zh-CN" sz="1600" b="0">
                <a:ea typeface="宋体" panose="02010600030101010101" pitchFamily="2" charset="-122"/>
              </a:rPr>
              <a:t>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278" y="-5938"/>
            <a:ext cx="12202277" cy="6863938"/>
          </a:xfrm>
          <a:prstGeom prst="rect">
            <a:avLst/>
          </a:prstGeom>
        </p:spPr>
      </p:pic>
      <p:pic>
        <p:nvPicPr>
          <p:cNvPr id="2097173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1824" y="-179802"/>
            <a:ext cx="1086909" cy="1635559"/>
          </a:xfrm>
          <a:prstGeom prst="rect">
            <a:avLst/>
          </a:prstGeom>
        </p:spPr>
      </p:pic>
      <p:pic>
        <p:nvPicPr>
          <p:cNvPr id="2097174" name="图片 6"/>
          <p:cNvPicPr>
            <a:picLocks noChangeAspect="1"/>
          </p:cNvPicPr>
          <p:nvPr/>
        </p:nvPicPr>
        <p:blipFill rotWithShape="1">
          <a:blip r:embed="rId3"/>
          <a:srcRect l="14471" t="12263"/>
          <a:stretch>
            <a:fillRect/>
          </a:stretch>
        </p:blipFill>
        <p:spPr>
          <a:xfrm>
            <a:off x="9912423" y="3826020"/>
            <a:ext cx="3268819" cy="3262288"/>
          </a:xfrm>
          <a:prstGeom prst="rect">
            <a:avLst/>
          </a:prstGeom>
        </p:spPr>
      </p:pic>
      <p:pic>
        <p:nvPicPr>
          <p:cNvPr id="209717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9789" y="-594480"/>
            <a:ext cx="3834067" cy="3401287"/>
          </a:xfrm>
          <a:prstGeom prst="rect">
            <a:avLst/>
          </a:prstGeom>
        </p:spPr>
      </p:pic>
      <p:pic>
        <p:nvPicPr>
          <p:cNvPr id="2097176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03429" y="4123299"/>
            <a:ext cx="3504910" cy="3389096"/>
          </a:xfrm>
          <a:prstGeom prst="rect">
            <a:avLst/>
          </a:prstGeom>
        </p:spPr>
      </p:pic>
      <p:pic>
        <p:nvPicPr>
          <p:cNvPr id="2097177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55956" y="-466668"/>
            <a:ext cx="3322045" cy="2797833"/>
          </a:xfrm>
          <a:prstGeom prst="rect">
            <a:avLst/>
          </a:prstGeom>
        </p:spPr>
      </p:pic>
      <p:pic>
        <p:nvPicPr>
          <p:cNvPr id="2097178" name="图片 4"/>
          <p:cNvPicPr>
            <a:picLocks noChangeAspect="1" noChangeArrowheads="1"/>
          </p:cNvPicPr>
          <p:nvPr/>
        </p:nvPicPr>
        <p:blipFill>
          <a:blip r:embed="rId7" cstate="print"/>
          <a:srcRect l="43179" b="73666"/>
          <a:stretch>
            <a:fillRect/>
          </a:stretch>
        </p:blipFill>
        <p:spPr bwMode="auto">
          <a:xfrm>
            <a:off x="4650314" y="5033484"/>
            <a:ext cx="3382838" cy="2218831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559560" y="908685"/>
            <a:ext cx="9218295" cy="4286250"/>
          </a:xfrm>
        </p:spPr>
        <p:txBody>
          <a:bodyPr/>
          <a:p>
            <a:pPr algn="ctr" eaLnBrk="1" hangingPunct="1">
              <a:buFontTx/>
              <a:buNone/>
            </a:pPr>
            <a:r>
              <a:rPr lang="zh-CN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+mn-ea"/>
                <a:sym typeface="+mn-lt"/>
              </a:rPr>
              <a:t>1.不知道教研计划如何制定</a:t>
            </a:r>
            <a:endParaRPr lang="zh-CN" altLang="en-US" sz="2700" dirty="0">
              <a:solidFill>
                <a:schemeClr val="tx1">
                  <a:lumMod val="75000"/>
                  <a:lumOff val="25000"/>
                </a:schemeClr>
              </a:solidFill>
              <a:latin typeface="方正喵呜体" panose="02010600010101010101" pitchFamily="2" charset="-122"/>
              <a:ea typeface="方正喵呜体" panose="02010600010101010101" pitchFamily="2" charset="-122"/>
              <a:cs typeface="+mn-ea"/>
              <a:sym typeface="+mn-lt"/>
            </a:endParaRPr>
          </a:p>
          <a:p>
            <a:pPr algn="ctr" eaLnBrk="1" hangingPunct="1">
              <a:buFontTx/>
              <a:buNone/>
            </a:pPr>
            <a:r>
              <a:rPr lang="zh-CN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+mn-ea"/>
                <a:sym typeface="+mn-lt"/>
              </a:rPr>
              <a:t>2.不会分析本园教师，教学难点找不准</a:t>
            </a:r>
            <a:endParaRPr lang="zh-CN" altLang="en-US" sz="2700" dirty="0">
              <a:solidFill>
                <a:schemeClr val="tx1">
                  <a:lumMod val="75000"/>
                  <a:lumOff val="25000"/>
                </a:schemeClr>
              </a:solidFill>
              <a:latin typeface="方正喵呜体" panose="02010600010101010101" pitchFamily="2" charset="-122"/>
              <a:ea typeface="方正喵呜体" panose="02010600010101010101" pitchFamily="2" charset="-122"/>
              <a:cs typeface="+mn-ea"/>
              <a:sym typeface="+mn-lt"/>
            </a:endParaRPr>
          </a:p>
          <a:p>
            <a:pPr algn="ctr" eaLnBrk="1" hangingPunct="1">
              <a:buFontTx/>
              <a:buNone/>
            </a:pPr>
            <a:r>
              <a:rPr lang="en-US" altLang="zh-CN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+mn-ea"/>
                <a:sym typeface="+mn-lt"/>
              </a:rPr>
              <a:t>3</a:t>
            </a:r>
            <a:r>
              <a:rPr lang="zh-CN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+mn-ea"/>
                <a:sym typeface="+mn-lt"/>
              </a:rPr>
              <a:t>.每次教研会大家都有抵触心理，怎么又教研开会了</a:t>
            </a:r>
            <a:endParaRPr lang="zh-CN" altLang="en-US" sz="2700" dirty="0">
              <a:solidFill>
                <a:schemeClr val="tx1">
                  <a:lumMod val="75000"/>
                  <a:lumOff val="25000"/>
                </a:schemeClr>
              </a:solidFill>
              <a:latin typeface="方正喵呜体" panose="02010600010101010101" pitchFamily="2" charset="-122"/>
              <a:ea typeface="方正喵呜体" panose="02010600010101010101" pitchFamily="2" charset="-122"/>
              <a:cs typeface="+mn-ea"/>
              <a:sym typeface="+mn-lt"/>
            </a:endParaRPr>
          </a:p>
          <a:p>
            <a:pPr algn="ctr" eaLnBrk="1" hangingPunct="1">
              <a:buFontTx/>
              <a:buNone/>
            </a:pPr>
            <a:r>
              <a:rPr lang="en-US" altLang="zh-CN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+mn-ea"/>
                <a:sym typeface="+mn-lt"/>
              </a:rPr>
              <a:t>4</a:t>
            </a:r>
            <a:r>
              <a:rPr lang="zh-CN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+mn-ea"/>
                <a:sym typeface="+mn-lt"/>
              </a:rPr>
              <a:t>.每次教研会研讨一会就跑题，大家研究半天，没有收获，提炼不出东西来。</a:t>
            </a:r>
            <a:endParaRPr lang="zh-CN" altLang="en-US" sz="2700" dirty="0">
              <a:solidFill>
                <a:schemeClr val="tx1">
                  <a:lumMod val="75000"/>
                  <a:lumOff val="25000"/>
                </a:schemeClr>
              </a:solidFill>
              <a:latin typeface="方正喵呜体" panose="02010600010101010101" pitchFamily="2" charset="-122"/>
              <a:ea typeface="方正喵呜体" panose="02010600010101010101" pitchFamily="2" charset="-122"/>
              <a:cs typeface="+mn-ea"/>
              <a:sym typeface="+mn-lt"/>
            </a:endParaRPr>
          </a:p>
          <a:p>
            <a:pPr algn="ctr" eaLnBrk="1" hangingPunct="1">
              <a:buFontTx/>
              <a:buNone/>
            </a:pPr>
            <a:r>
              <a:rPr lang="en-US" altLang="zh-CN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+mn-ea"/>
                <a:sym typeface="+mn-lt"/>
              </a:rPr>
              <a:t>5</a:t>
            </a:r>
            <a:r>
              <a:rPr lang="zh-CN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+mn-ea"/>
                <a:sym typeface="+mn-lt"/>
              </a:rPr>
              <a:t>.教研成果与实践脱节</a:t>
            </a:r>
            <a:endParaRPr lang="zh-CN" altLang="en-US" sz="2700" dirty="0">
              <a:solidFill>
                <a:schemeClr val="tx1">
                  <a:lumMod val="75000"/>
                  <a:lumOff val="25000"/>
                </a:schemeClr>
              </a:solidFill>
              <a:latin typeface="方正喵呜体" panose="02010600010101010101" pitchFamily="2" charset="-122"/>
              <a:ea typeface="方正喵呜体" panose="02010600010101010101" pitchFamily="2" charset="-122"/>
              <a:cs typeface="+mn-ea"/>
              <a:sym typeface="+mn-lt"/>
            </a:endParaRPr>
          </a:p>
          <a:p>
            <a:pPr algn="ctr" eaLnBrk="1" hangingPunct="1">
              <a:buFontTx/>
              <a:buNone/>
            </a:pPr>
            <a:r>
              <a:rPr lang="en-US" altLang="zh-CN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+mn-ea"/>
                <a:sym typeface="+mn-lt"/>
              </a:rPr>
              <a:t>6</a:t>
            </a:r>
            <a:r>
              <a:rPr lang="zh-CN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+mn-ea"/>
                <a:sym typeface="+mn-lt"/>
              </a:rPr>
              <a:t>.教研内容的制定太大，不能解决教师的实际问题</a:t>
            </a:r>
            <a:endParaRPr lang="zh-CN" altLang="en-US" sz="2700" dirty="0">
              <a:solidFill>
                <a:schemeClr val="tx1">
                  <a:lumMod val="75000"/>
                  <a:lumOff val="25000"/>
                </a:schemeClr>
              </a:solidFill>
              <a:latin typeface="方正喵呜体" panose="02010600010101010101" pitchFamily="2" charset="-122"/>
              <a:ea typeface="方正喵呜体" panose="02010600010101010101" pitchFamily="2" charset="-122"/>
              <a:cs typeface="+mn-ea"/>
              <a:sym typeface="+mn-lt"/>
            </a:endParaRPr>
          </a:p>
          <a:p>
            <a:pPr algn="ctr" eaLnBrk="1" hangingPunct="1">
              <a:buFontTx/>
              <a:buNone/>
            </a:pPr>
            <a:r>
              <a:rPr lang="en-US" altLang="zh-CN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+mn-ea"/>
                <a:sym typeface="+mn-lt"/>
              </a:rPr>
              <a:t>7</a:t>
            </a:r>
            <a:r>
              <a:rPr lang="zh-CN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+mn-ea"/>
                <a:sym typeface="+mn-lt"/>
              </a:rPr>
              <a:t>.一个学期的教研工作东一下，西一下，没有系统性，啥收获都没有。</a:t>
            </a:r>
            <a:endParaRPr lang="zh-CN" altLang="en-US" sz="2700" dirty="0">
              <a:solidFill>
                <a:schemeClr val="tx1">
                  <a:lumMod val="75000"/>
                  <a:lumOff val="25000"/>
                </a:schemeClr>
              </a:solidFill>
              <a:latin typeface="方正喵呜体" panose="02010600010101010101" pitchFamily="2" charset="-122"/>
              <a:ea typeface="方正喵呜体" panose="02010600010101010101" pitchFamily="2" charset="-122"/>
              <a:cs typeface="+mn-ea"/>
              <a:sym typeface="+mn-lt"/>
            </a:endParaRPr>
          </a:p>
        </p:txBody>
      </p:sp>
      <p:sp>
        <p:nvSpPr>
          <p:cNvPr id="1048594" name="标题 1"/>
          <p:cNvSpPr>
            <a:spLocks noGrp="1" noChangeArrowheads="1"/>
          </p:cNvSpPr>
          <p:nvPr/>
        </p:nvSpPr>
        <p:spPr>
          <a:xfrm>
            <a:off x="1703652" y="117091"/>
            <a:ext cx="3274438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汉仪小麦体简" pitchFamily="18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汉仪小麦体简" pitchFamily="18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汉仪小麦体简" pitchFamily="18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汉仪小麦体简" pitchFamily="18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汉仪小麦体简" pitchFamily="18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72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困惑：</a:t>
            </a:r>
            <a:endParaRPr lang="zh-CN" altLang="en-US" sz="72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8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8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8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8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48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8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8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8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8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8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9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0" grpId="0" build="p"/>
      <p:bldP spid="10485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80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278" y="-5938"/>
            <a:ext cx="12202277" cy="6863938"/>
          </a:xfrm>
          <a:prstGeom prst="rect">
            <a:avLst/>
          </a:prstGeom>
        </p:spPr>
      </p:pic>
      <p:pic>
        <p:nvPicPr>
          <p:cNvPr id="2097281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1824" y="-179802"/>
            <a:ext cx="1086909" cy="1635559"/>
          </a:xfrm>
          <a:prstGeom prst="rect">
            <a:avLst/>
          </a:prstGeom>
        </p:spPr>
      </p:pic>
      <p:pic>
        <p:nvPicPr>
          <p:cNvPr id="2097282" name="图片 15"/>
          <p:cNvPicPr>
            <a:picLocks noChangeAspect="1"/>
          </p:cNvPicPr>
          <p:nvPr/>
        </p:nvPicPr>
        <p:blipFill rotWithShape="1">
          <a:blip r:embed="rId3"/>
          <a:srcRect l="14471" t="12263"/>
          <a:stretch>
            <a:fillRect/>
          </a:stretch>
        </p:blipFill>
        <p:spPr>
          <a:xfrm>
            <a:off x="9912423" y="3826020"/>
            <a:ext cx="3268819" cy="3262288"/>
          </a:xfrm>
          <a:prstGeom prst="rect">
            <a:avLst/>
          </a:prstGeom>
        </p:spPr>
      </p:pic>
      <p:pic>
        <p:nvPicPr>
          <p:cNvPr id="2097283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9789" y="-594480"/>
            <a:ext cx="3834067" cy="3401287"/>
          </a:xfrm>
          <a:prstGeom prst="rect">
            <a:avLst/>
          </a:prstGeom>
        </p:spPr>
      </p:pic>
      <p:pic>
        <p:nvPicPr>
          <p:cNvPr id="2097284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03429" y="4123299"/>
            <a:ext cx="3504910" cy="3389096"/>
          </a:xfrm>
          <a:prstGeom prst="rect">
            <a:avLst/>
          </a:prstGeom>
        </p:spPr>
      </p:pic>
      <p:pic>
        <p:nvPicPr>
          <p:cNvPr id="2097285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55956" y="-466668"/>
            <a:ext cx="3322045" cy="2797833"/>
          </a:xfrm>
          <a:prstGeom prst="rect">
            <a:avLst/>
          </a:prstGeom>
        </p:spPr>
      </p:pic>
      <p:pic>
        <p:nvPicPr>
          <p:cNvPr id="2097286" name="图片 4"/>
          <p:cNvPicPr>
            <a:picLocks noChangeAspect="1" noChangeArrowheads="1"/>
          </p:cNvPicPr>
          <p:nvPr/>
        </p:nvPicPr>
        <p:blipFill>
          <a:blip r:embed="rId7" cstate="print"/>
          <a:srcRect l="43179" b="73666"/>
          <a:stretch>
            <a:fillRect/>
          </a:stretch>
        </p:blipFill>
        <p:spPr bwMode="auto">
          <a:xfrm>
            <a:off x="4332059" y="4410245"/>
            <a:ext cx="4292069" cy="281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87" name="图片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6924" y="504508"/>
            <a:ext cx="2449321" cy="1460393"/>
          </a:xfrm>
          <a:prstGeom prst="rect">
            <a:avLst/>
          </a:prstGeom>
        </p:spPr>
      </p:pic>
      <p:pic>
        <p:nvPicPr>
          <p:cNvPr id="2097288" name="图片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46451" y="2929586"/>
            <a:ext cx="1947769" cy="1571309"/>
          </a:xfrm>
          <a:prstGeom prst="rect">
            <a:avLst/>
          </a:prstGeom>
        </p:spPr>
      </p:pic>
      <p:pic>
        <p:nvPicPr>
          <p:cNvPr id="2097289" name="图片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92130" y="2739675"/>
            <a:ext cx="3266965" cy="2467953"/>
          </a:xfrm>
          <a:prstGeom prst="rect">
            <a:avLst/>
          </a:prstGeom>
        </p:spPr>
      </p:pic>
      <p:sp>
        <p:nvSpPr>
          <p:cNvPr id="1048776" name="文本框 2"/>
          <p:cNvSpPr txBox="1">
            <a:spLocks noChangeArrowheads="1"/>
          </p:cNvSpPr>
          <p:nvPr/>
        </p:nvSpPr>
        <p:spPr bwMode="auto">
          <a:xfrm>
            <a:off x="3576955" y="1988820"/>
            <a:ext cx="5038090" cy="11988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7200" dirty="0">
                <a:solidFill>
                  <a:schemeClr val="accent2"/>
                </a:solidFill>
                <a:latin typeface="汉仪小麦体简" pitchFamily="18" charset="-122"/>
                <a:ea typeface="汉仪小麦体简" pitchFamily="18" charset="-122"/>
              </a:rPr>
              <a:t>谢谢大家！</a:t>
            </a:r>
            <a:endParaRPr lang="zh-CN" altLang="en-US" sz="7200" dirty="0">
              <a:solidFill>
                <a:schemeClr val="accent2"/>
              </a:solidFill>
              <a:latin typeface="汉仪小麦体简" pitchFamily="18" charset="-122"/>
              <a:ea typeface="汉仪小麦体简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4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99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97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278" y="-5938"/>
            <a:ext cx="12202277" cy="6863938"/>
          </a:xfrm>
          <a:prstGeom prst="rect">
            <a:avLst/>
          </a:prstGeom>
        </p:spPr>
      </p:pic>
      <p:pic>
        <p:nvPicPr>
          <p:cNvPr id="2097181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b="66889"/>
          <a:stretch>
            <a:fillRect/>
          </a:stretch>
        </p:blipFill>
        <p:spPr>
          <a:xfrm rot="262207">
            <a:off x="1228008" y="965965"/>
            <a:ext cx="10395757" cy="4926069"/>
          </a:xfrm>
          <a:prstGeom prst="rect">
            <a:avLst/>
          </a:prstGeom>
        </p:spPr>
      </p:pic>
      <p:sp>
        <p:nvSpPr>
          <p:cNvPr id="1048594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1914472" y="1032761"/>
            <a:ext cx="3274438" cy="1143000"/>
          </a:xfrm>
        </p:spPr>
        <p:txBody>
          <a:bodyPr/>
          <a:p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目 录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49" name="组合 2"/>
          <p:cNvGrpSpPr/>
          <p:nvPr/>
        </p:nvGrpSpPr>
        <p:grpSpPr bwMode="auto">
          <a:xfrm>
            <a:off x="2063152" y="2451306"/>
            <a:ext cx="3603943" cy="719137"/>
            <a:chOff x="2063552" y="2276872"/>
            <a:chExt cx="3603081" cy="720080"/>
          </a:xfrm>
        </p:grpSpPr>
        <p:pic>
          <p:nvPicPr>
            <p:cNvPr id="2097182" name="图片 3"/>
            <p:cNvPicPr>
              <a:picLocks noChangeAspect="1" noChangeArrowheads="1"/>
            </p:cNvPicPr>
            <p:nvPr/>
          </p:nvPicPr>
          <p:blipFill>
            <a:blip r:embed="rId4"/>
            <a:srcRect l="80896" t="52576" r="10513" b="33105"/>
            <a:stretch>
              <a:fillRect/>
            </a:stretch>
          </p:blipFill>
          <p:spPr bwMode="auto">
            <a:xfrm>
              <a:off x="2063552" y="2276872"/>
              <a:ext cx="864096" cy="720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595" name="矩形 1"/>
            <p:cNvSpPr/>
            <p:nvPr/>
          </p:nvSpPr>
          <p:spPr>
            <a:xfrm>
              <a:off x="2639677" y="2391322"/>
              <a:ext cx="3026956" cy="522654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eaLnBrk="0" hangingPunct="0">
                <a:spcBef>
                  <a:spcPct val="20000"/>
                </a:spcBef>
              </a:pPr>
              <a:r>
                <a:rPr lang="zh-CN" altLang="en-US" sz="28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喵呜体" panose="02010600010101010101" pitchFamily="2" charset="-122"/>
                  <a:ea typeface="方正喵呜体" panose="02010600010101010101" pitchFamily="2" charset="-122"/>
                  <a:cs typeface="+mn-ea"/>
                  <a:sym typeface="+mn-lt"/>
                </a:rPr>
                <a:t>一、何为园本教研</a:t>
              </a:r>
              <a:endParaRPr lang="zh-CN" alt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50" name="组合 6"/>
          <p:cNvGrpSpPr/>
          <p:nvPr/>
        </p:nvGrpSpPr>
        <p:grpSpPr bwMode="auto">
          <a:xfrm>
            <a:off x="1943831" y="3294388"/>
            <a:ext cx="3959542" cy="719137"/>
            <a:chOff x="2063552" y="2276872"/>
            <a:chExt cx="3959676" cy="720080"/>
          </a:xfrm>
        </p:grpSpPr>
        <p:pic>
          <p:nvPicPr>
            <p:cNvPr id="2097183" name="图片 7"/>
            <p:cNvPicPr>
              <a:picLocks noChangeAspect="1" noChangeArrowheads="1"/>
            </p:cNvPicPr>
            <p:nvPr/>
          </p:nvPicPr>
          <p:blipFill>
            <a:blip r:embed="rId4"/>
            <a:srcRect l="80896" t="52576" r="10513" b="33105"/>
            <a:stretch>
              <a:fillRect/>
            </a:stretch>
          </p:blipFill>
          <p:spPr bwMode="auto">
            <a:xfrm>
              <a:off x="2063552" y="2276872"/>
              <a:ext cx="864096" cy="720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596" name="矩形 8"/>
            <p:cNvSpPr/>
            <p:nvPr/>
          </p:nvSpPr>
          <p:spPr>
            <a:xfrm>
              <a:off x="2639834" y="2405628"/>
              <a:ext cx="3383394" cy="522654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eaLnBrk="0" hangingPunct="0">
                <a:spcBef>
                  <a:spcPct val="20000"/>
                </a:spcBef>
              </a:pPr>
              <a:r>
                <a:rPr lang="zh-CN" altLang="en-US" sz="28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喵呜体" panose="02010600010101010101" pitchFamily="2" charset="-122"/>
                  <a:ea typeface="方正喵呜体" panose="02010600010101010101" pitchFamily="2" charset="-122"/>
                  <a:cs typeface="+mn-ea"/>
                  <a:sym typeface="+mn-lt"/>
                </a:rPr>
                <a:t>三、园本教研的内容</a:t>
              </a:r>
              <a:endParaRPr lang="zh-CN" alt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51" name="组合 9"/>
          <p:cNvGrpSpPr/>
          <p:nvPr/>
        </p:nvGrpSpPr>
        <p:grpSpPr bwMode="auto">
          <a:xfrm>
            <a:off x="6269256" y="2573626"/>
            <a:ext cx="5224636" cy="720762"/>
            <a:chOff x="2063552" y="2276872"/>
            <a:chExt cx="5222715" cy="720080"/>
          </a:xfrm>
        </p:grpSpPr>
        <p:pic>
          <p:nvPicPr>
            <p:cNvPr id="2097184" name="图片 10"/>
            <p:cNvPicPr>
              <a:picLocks noChangeAspect="1" noChangeArrowheads="1"/>
            </p:cNvPicPr>
            <p:nvPr/>
          </p:nvPicPr>
          <p:blipFill>
            <a:blip r:embed="rId4"/>
            <a:srcRect l="80896" t="52576" r="10513" b="33105"/>
            <a:stretch>
              <a:fillRect/>
            </a:stretch>
          </p:blipFill>
          <p:spPr bwMode="auto">
            <a:xfrm>
              <a:off x="2063552" y="2276872"/>
              <a:ext cx="864096" cy="720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597" name="矩形 11"/>
            <p:cNvSpPr/>
            <p:nvPr/>
          </p:nvSpPr>
          <p:spPr>
            <a:xfrm>
              <a:off x="2639603" y="2405338"/>
              <a:ext cx="4646664" cy="52147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eaLnBrk="0" hangingPunct="0">
                <a:spcBef>
                  <a:spcPct val="20000"/>
                </a:spcBef>
              </a:pPr>
              <a:r>
                <a:rPr lang="zh-CN" altLang="en-US" sz="28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喵呜体" panose="02010600010101010101" pitchFamily="2" charset="-122"/>
                  <a:ea typeface="方正喵呜体" panose="02010600010101010101" pitchFamily="2" charset="-122"/>
                  <a:cs typeface="+mn-ea"/>
                  <a:sym typeface="+mn-lt"/>
                </a:rPr>
                <a:t>二、为何要园本教研</a:t>
              </a:r>
              <a:endParaRPr lang="zh-CN" alt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52" name="组合 12"/>
          <p:cNvGrpSpPr/>
          <p:nvPr/>
        </p:nvGrpSpPr>
        <p:grpSpPr bwMode="auto">
          <a:xfrm>
            <a:off x="6239281" y="3324670"/>
            <a:ext cx="5026343" cy="719138"/>
            <a:chOff x="2063552" y="2276872"/>
            <a:chExt cx="5027234" cy="720080"/>
          </a:xfrm>
        </p:grpSpPr>
        <p:pic>
          <p:nvPicPr>
            <p:cNvPr id="2097185" name="图片 13"/>
            <p:cNvPicPr>
              <a:picLocks noChangeAspect="1" noChangeArrowheads="1"/>
            </p:cNvPicPr>
            <p:nvPr/>
          </p:nvPicPr>
          <p:blipFill>
            <a:blip r:embed="rId4"/>
            <a:srcRect l="80896" t="52576" r="10513" b="33105"/>
            <a:stretch>
              <a:fillRect/>
            </a:stretch>
          </p:blipFill>
          <p:spPr bwMode="auto">
            <a:xfrm>
              <a:off x="2063552" y="2276872"/>
              <a:ext cx="864096" cy="720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598" name="矩形 14"/>
            <p:cNvSpPr/>
            <p:nvPr/>
          </p:nvSpPr>
          <p:spPr>
            <a:xfrm>
              <a:off x="2639917" y="2405628"/>
              <a:ext cx="4450869" cy="522654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eaLnBrk="0" hangingPunct="0">
                <a:spcBef>
                  <a:spcPct val="20000"/>
                </a:spcBef>
              </a:pPr>
              <a:r>
                <a:rPr lang="zh-CN" altLang="en-US" sz="28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喵呜体" panose="02010600010101010101" pitchFamily="2" charset="-122"/>
                  <a:ea typeface="方正喵呜体" panose="02010600010101010101" pitchFamily="2" charset="-122"/>
                  <a:cs typeface="+mn-ea"/>
                  <a:sym typeface="+mn-lt"/>
                </a:rPr>
                <a:t>四、探索园本教研的新形式</a:t>
              </a:r>
              <a:endParaRPr lang="zh-CN" alt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2097187" name="图片 4"/>
          <p:cNvPicPr>
            <a:picLocks noChangeAspect="1" noChangeArrowheads="1"/>
          </p:cNvPicPr>
          <p:nvPr/>
        </p:nvPicPr>
        <p:blipFill>
          <a:blip r:embed="rId5" cstate="print"/>
          <a:srcRect l="43179" b="73666"/>
          <a:stretch>
            <a:fillRect/>
          </a:stretch>
        </p:blipFill>
        <p:spPr bwMode="auto">
          <a:xfrm>
            <a:off x="417674" y="3626393"/>
            <a:ext cx="3382838" cy="2218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8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3004" y="-543708"/>
            <a:ext cx="3834067" cy="3401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97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278" y="-5938"/>
            <a:ext cx="12202277" cy="6863938"/>
          </a:xfrm>
          <a:prstGeom prst="rect">
            <a:avLst/>
          </a:prstGeom>
        </p:spPr>
      </p:pic>
      <p:pic>
        <p:nvPicPr>
          <p:cNvPr id="2097190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1824" y="-179802"/>
            <a:ext cx="1086909" cy="1635559"/>
          </a:xfrm>
          <a:prstGeom prst="rect">
            <a:avLst/>
          </a:prstGeom>
        </p:spPr>
      </p:pic>
      <p:pic>
        <p:nvPicPr>
          <p:cNvPr id="2097191" name="图片 11"/>
          <p:cNvPicPr>
            <a:picLocks noChangeAspect="1"/>
          </p:cNvPicPr>
          <p:nvPr/>
        </p:nvPicPr>
        <p:blipFill rotWithShape="1">
          <a:blip r:embed="rId3"/>
          <a:srcRect l="14471" t="12263"/>
          <a:stretch>
            <a:fillRect/>
          </a:stretch>
        </p:blipFill>
        <p:spPr>
          <a:xfrm>
            <a:off x="9912423" y="3826020"/>
            <a:ext cx="3268819" cy="3262288"/>
          </a:xfrm>
          <a:prstGeom prst="rect">
            <a:avLst/>
          </a:prstGeom>
        </p:spPr>
      </p:pic>
      <p:pic>
        <p:nvPicPr>
          <p:cNvPr id="2097192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9789" y="-594480"/>
            <a:ext cx="3834067" cy="3401287"/>
          </a:xfrm>
          <a:prstGeom prst="rect">
            <a:avLst/>
          </a:prstGeom>
        </p:spPr>
      </p:pic>
      <p:pic>
        <p:nvPicPr>
          <p:cNvPr id="2097193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03429" y="4123299"/>
            <a:ext cx="3504910" cy="3389096"/>
          </a:xfrm>
          <a:prstGeom prst="rect">
            <a:avLst/>
          </a:prstGeom>
        </p:spPr>
      </p:pic>
      <p:pic>
        <p:nvPicPr>
          <p:cNvPr id="2097194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55956" y="-466668"/>
            <a:ext cx="3322045" cy="2797833"/>
          </a:xfrm>
          <a:prstGeom prst="rect">
            <a:avLst/>
          </a:prstGeom>
        </p:spPr>
      </p:pic>
      <p:pic>
        <p:nvPicPr>
          <p:cNvPr id="2097195" name="图片 4"/>
          <p:cNvPicPr>
            <a:picLocks noChangeAspect="1" noChangeArrowheads="1"/>
          </p:cNvPicPr>
          <p:nvPr/>
        </p:nvPicPr>
        <p:blipFill>
          <a:blip r:embed="rId7" cstate="print"/>
          <a:srcRect l="43179" b="73666"/>
          <a:stretch>
            <a:fillRect/>
          </a:stretch>
        </p:blipFill>
        <p:spPr bwMode="auto">
          <a:xfrm>
            <a:off x="4332059" y="4410245"/>
            <a:ext cx="4292069" cy="2815203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03" name="标题 1"/>
          <p:cNvSpPr>
            <a:spLocks noGrp="1"/>
          </p:cNvSpPr>
          <p:nvPr>
            <p:ph type="title" idx="4294967295"/>
          </p:nvPr>
        </p:nvSpPr>
        <p:spPr>
          <a:xfrm>
            <a:off x="3486942" y="2698750"/>
            <a:ext cx="5218113" cy="822325"/>
          </a:xfrm>
        </p:spPr>
        <p:txBody>
          <a:bodyPr/>
          <a:p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何为园本教研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048604" name="标题 1"/>
          <p:cNvSpPr txBox="1"/>
          <p:nvPr/>
        </p:nvSpPr>
        <p:spPr bwMode="auto">
          <a:xfrm>
            <a:off x="3647728" y="1638844"/>
            <a:ext cx="5218113" cy="8223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汉仪小麦体简" pitchFamily="18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汉仪小麦体简" pitchFamily="18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汉仪小麦体简" pitchFamily="18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汉仪小麦体简" pitchFamily="18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汉仪小麦体简" pitchFamily="18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</a:pPr>
            <a:r>
              <a:rPr lang="zh-CN" altLang="en-US" kern="0" dirty="0">
                <a:solidFill>
                  <a:srgbClr val="FF66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第一部分</a:t>
            </a:r>
            <a:endParaRPr lang="zh-CN" altLang="en-US" kern="0" dirty="0">
              <a:solidFill>
                <a:srgbClr val="FF66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097196" name="图片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19536" y="1519344"/>
            <a:ext cx="2449321" cy="1460393"/>
          </a:xfrm>
          <a:prstGeom prst="rect">
            <a:avLst/>
          </a:prstGeom>
        </p:spPr>
      </p:pic>
      <p:pic>
        <p:nvPicPr>
          <p:cNvPr id="2097197" name="图片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31171" y="3135907"/>
            <a:ext cx="1947769" cy="1571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97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/>
      <p:bldP spid="10486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组合 5"/>
          <p:cNvGrpSpPr/>
          <p:nvPr/>
        </p:nvGrpSpPr>
        <p:grpSpPr>
          <a:xfrm>
            <a:off x="-82668" y="-77693"/>
            <a:ext cx="12202277" cy="6863938"/>
            <a:chOff x="-10278" y="-5938"/>
            <a:chExt cx="12202277" cy="6863938"/>
          </a:xfrm>
        </p:grpSpPr>
        <p:pic>
          <p:nvPicPr>
            <p:cNvPr id="2097202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0278" y="-5938"/>
              <a:ext cx="12202277" cy="6863938"/>
            </a:xfrm>
            <a:prstGeom prst="rect">
              <a:avLst/>
            </a:prstGeom>
          </p:spPr>
        </p:pic>
        <p:sp>
          <p:nvSpPr>
            <p:cNvPr id="1048635" name="矩形 7"/>
            <p:cNvSpPr/>
            <p:nvPr/>
          </p:nvSpPr>
          <p:spPr>
            <a:xfrm>
              <a:off x="407368" y="404664"/>
              <a:ext cx="11449272" cy="6048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048636" name="Rectangle 2"/>
          <p:cNvSpPr>
            <a:spLocks noChangeArrowheads="1"/>
          </p:cNvSpPr>
          <p:nvPr/>
        </p:nvSpPr>
        <p:spPr bwMode="auto">
          <a:xfrm>
            <a:off x="3287395" y="1440815"/>
            <a:ext cx="8284845" cy="367411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b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</a:br>
            <a:b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概念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eaLnBrk="1" hangingPunct="1"/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eaLnBrk="1" hangingPunct="1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、园本教研源于校本教研，顾名思义，园本教研是“在本园中，基于本园，为了本园”的教育教学研究活动。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eaLnBrk="1" hangingPunct="1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eaLnBrk="1" hangingPunct="1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、“园本教研”是以幼儿园为游戏、教学的基地，以解决幼儿与教师同在教育活动中面临的具体问题为对象，以幼儿教师为研究主体，以促进幼儿健康、活泼、充分发展，促进教师专业成长为目的的研究活动。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eaLnBrk="1" hangingPunct="1"/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eaLnBrk="1" hangingPunct="1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</a:t>
            </a:r>
            <a:b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</a:b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48637" name="矩形 1"/>
          <p:cNvSpPr/>
          <p:nvPr/>
        </p:nvSpPr>
        <p:spPr>
          <a:xfrm>
            <a:off x="6239193" y="2492375"/>
            <a:ext cx="3600450" cy="1385888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lang="en-US" altLang="zh-CN" sz="28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097203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2767" y="908854"/>
            <a:ext cx="4659071" cy="5235746"/>
          </a:xfrm>
          <a:prstGeom prst="rect">
            <a:avLst/>
          </a:prstGeom>
        </p:spPr>
      </p:pic>
      <p:grpSp>
        <p:nvGrpSpPr>
          <p:cNvPr id="140" name="Group 492"/>
          <p:cNvGrpSpPr>
            <a:grpSpLocks noChangeAspect="1"/>
          </p:cNvGrpSpPr>
          <p:nvPr/>
        </p:nvGrpSpPr>
        <p:grpSpPr bwMode="auto">
          <a:xfrm rot="18936602" flipH="1">
            <a:off x="10888817" y="820491"/>
            <a:ext cx="412304" cy="412304"/>
            <a:chOff x="3640" y="1971"/>
            <a:chExt cx="390" cy="390"/>
          </a:xfrm>
        </p:grpSpPr>
        <p:sp>
          <p:nvSpPr>
            <p:cNvPr id="1050602" name="Freeform 493"/>
            <p:cNvSpPr/>
            <p:nvPr/>
          </p:nvSpPr>
          <p:spPr bwMode="auto">
            <a:xfrm>
              <a:off x="3640" y="2070"/>
              <a:ext cx="149" cy="127"/>
            </a:xfrm>
            <a:custGeom>
              <a:avLst/>
              <a:gdLst>
                <a:gd name="T0" fmla="*/ 62 w 62"/>
                <a:gd name="T1" fmla="*/ 31 h 53"/>
                <a:gd name="T2" fmla="*/ 14 w 62"/>
                <a:gd name="T3" fmla="*/ 8 h 53"/>
                <a:gd name="T4" fmla="*/ 20 w 62"/>
                <a:gd name="T5" fmla="*/ 45 h 53"/>
                <a:gd name="T6" fmla="*/ 59 w 62"/>
                <a:gd name="T7" fmla="*/ 45 h 53"/>
                <a:gd name="T8" fmla="*/ 62 w 62"/>
                <a:gd name="T9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62" y="31"/>
                  </a:moveTo>
                  <a:cubicBezTo>
                    <a:pt x="62" y="31"/>
                    <a:pt x="29" y="0"/>
                    <a:pt x="14" y="8"/>
                  </a:cubicBezTo>
                  <a:cubicBezTo>
                    <a:pt x="0" y="15"/>
                    <a:pt x="3" y="36"/>
                    <a:pt x="20" y="45"/>
                  </a:cubicBezTo>
                  <a:cubicBezTo>
                    <a:pt x="38" y="53"/>
                    <a:pt x="59" y="45"/>
                    <a:pt x="59" y="45"/>
                  </a:cubicBezTo>
                  <a:lnTo>
                    <a:pt x="62" y="31"/>
                  </a:lnTo>
                  <a:close/>
                </a:path>
              </a:pathLst>
            </a:custGeom>
            <a:solidFill>
              <a:srgbClr val="FFDD7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603" name="Freeform 494"/>
            <p:cNvSpPr>
              <a:spLocks noEditPoints="1"/>
            </p:cNvSpPr>
            <p:nvPr/>
          </p:nvSpPr>
          <p:spPr bwMode="auto">
            <a:xfrm>
              <a:off x="3652" y="2070"/>
              <a:ext cx="140" cy="130"/>
            </a:xfrm>
            <a:custGeom>
              <a:avLst/>
              <a:gdLst>
                <a:gd name="T0" fmla="*/ 8 w 58"/>
                <a:gd name="T1" fmla="*/ 7 h 54"/>
                <a:gd name="T2" fmla="*/ 0 w 58"/>
                <a:gd name="T3" fmla="*/ 22 h 54"/>
                <a:gd name="T4" fmla="*/ 15 w 58"/>
                <a:gd name="T5" fmla="*/ 45 h 54"/>
                <a:gd name="T6" fmla="*/ 55 w 58"/>
                <a:gd name="T7" fmla="*/ 46 h 54"/>
                <a:gd name="T8" fmla="*/ 55 w 58"/>
                <a:gd name="T9" fmla="*/ 45 h 54"/>
                <a:gd name="T10" fmla="*/ 58 w 58"/>
                <a:gd name="T11" fmla="*/ 31 h 54"/>
                <a:gd name="T12" fmla="*/ 58 w 58"/>
                <a:gd name="T13" fmla="*/ 31 h 54"/>
                <a:gd name="T14" fmla="*/ 8 w 58"/>
                <a:gd name="T15" fmla="*/ 7 h 54"/>
                <a:gd name="T16" fmla="*/ 16 w 58"/>
                <a:gd name="T17" fmla="*/ 44 h 54"/>
                <a:gd name="T18" fmla="*/ 1 w 58"/>
                <a:gd name="T19" fmla="*/ 22 h 54"/>
                <a:gd name="T20" fmla="*/ 9 w 58"/>
                <a:gd name="T21" fmla="*/ 9 h 54"/>
                <a:gd name="T22" fmla="*/ 56 w 58"/>
                <a:gd name="T23" fmla="*/ 31 h 54"/>
                <a:gd name="T24" fmla="*/ 54 w 58"/>
                <a:gd name="T25" fmla="*/ 44 h 54"/>
                <a:gd name="T26" fmla="*/ 16 w 58"/>
                <a:gd name="T27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4">
                  <a:moveTo>
                    <a:pt x="8" y="7"/>
                  </a:moveTo>
                  <a:cubicBezTo>
                    <a:pt x="3" y="10"/>
                    <a:pt x="0" y="15"/>
                    <a:pt x="0" y="22"/>
                  </a:cubicBezTo>
                  <a:cubicBezTo>
                    <a:pt x="0" y="31"/>
                    <a:pt x="6" y="41"/>
                    <a:pt x="15" y="45"/>
                  </a:cubicBezTo>
                  <a:cubicBezTo>
                    <a:pt x="32" y="54"/>
                    <a:pt x="54" y="46"/>
                    <a:pt x="55" y="46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6" y="29"/>
                    <a:pt x="24" y="0"/>
                    <a:pt x="8" y="7"/>
                  </a:cubicBezTo>
                  <a:close/>
                  <a:moveTo>
                    <a:pt x="16" y="44"/>
                  </a:moveTo>
                  <a:cubicBezTo>
                    <a:pt x="7" y="39"/>
                    <a:pt x="1" y="31"/>
                    <a:pt x="1" y="22"/>
                  </a:cubicBezTo>
                  <a:cubicBezTo>
                    <a:pt x="1" y="16"/>
                    <a:pt x="4" y="11"/>
                    <a:pt x="9" y="9"/>
                  </a:cubicBezTo>
                  <a:cubicBezTo>
                    <a:pt x="23" y="1"/>
                    <a:pt x="54" y="30"/>
                    <a:pt x="56" y="31"/>
                  </a:cubicBezTo>
                  <a:cubicBezTo>
                    <a:pt x="56" y="32"/>
                    <a:pt x="54" y="44"/>
                    <a:pt x="54" y="44"/>
                  </a:cubicBezTo>
                  <a:cubicBezTo>
                    <a:pt x="52" y="45"/>
                    <a:pt x="32" y="52"/>
                    <a:pt x="16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604" name="Freeform 495"/>
            <p:cNvSpPr/>
            <p:nvPr/>
          </p:nvSpPr>
          <p:spPr bwMode="auto">
            <a:xfrm>
              <a:off x="3768" y="2195"/>
              <a:ext cx="130" cy="166"/>
            </a:xfrm>
            <a:custGeom>
              <a:avLst/>
              <a:gdLst>
                <a:gd name="T0" fmla="*/ 21 w 54"/>
                <a:gd name="T1" fmla="*/ 0 h 69"/>
                <a:gd name="T2" fmla="*/ 49 w 54"/>
                <a:gd name="T3" fmla="*/ 49 h 69"/>
                <a:gd name="T4" fmla="*/ 13 w 54"/>
                <a:gd name="T5" fmla="*/ 48 h 69"/>
                <a:gd name="T6" fmla="*/ 7 w 54"/>
                <a:gd name="T7" fmla="*/ 8 h 69"/>
                <a:gd name="T8" fmla="*/ 21 w 54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9">
                  <a:moveTo>
                    <a:pt x="21" y="0"/>
                  </a:moveTo>
                  <a:cubicBezTo>
                    <a:pt x="21" y="0"/>
                    <a:pt x="54" y="33"/>
                    <a:pt x="49" y="49"/>
                  </a:cubicBezTo>
                  <a:cubicBezTo>
                    <a:pt x="43" y="69"/>
                    <a:pt x="25" y="64"/>
                    <a:pt x="13" y="48"/>
                  </a:cubicBezTo>
                  <a:cubicBezTo>
                    <a:pt x="0" y="29"/>
                    <a:pt x="7" y="8"/>
                    <a:pt x="7" y="8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FFDD7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605" name="Freeform 496"/>
            <p:cNvSpPr>
              <a:spLocks noEditPoints="1"/>
            </p:cNvSpPr>
            <p:nvPr/>
          </p:nvSpPr>
          <p:spPr bwMode="auto">
            <a:xfrm>
              <a:off x="3768" y="2193"/>
              <a:ext cx="130" cy="156"/>
            </a:xfrm>
            <a:custGeom>
              <a:avLst/>
              <a:gdLst>
                <a:gd name="T0" fmla="*/ 20 w 54"/>
                <a:gd name="T1" fmla="*/ 1 h 65"/>
                <a:gd name="T2" fmla="*/ 6 w 54"/>
                <a:gd name="T3" fmla="*/ 8 h 65"/>
                <a:gd name="T4" fmla="*/ 6 w 54"/>
                <a:gd name="T5" fmla="*/ 8 h 65"/>
                <a:gd name="T6" fmla="*/ 13 w 54"/>
                <a:gd name="T7" fmla="*/ 49 h 65"/>
                <a:gd name="T8" fmla="*/ 37 w 54"/>
                <a:gd name="T9" fmla="*/ 63 h 65"/>
                <a:gd name="T10" fmla="*/ 50 w 54"/>
                <a:gd name="T11" fmla="*/ 50 h 65"/>
                <a:gd name="T12" fmla="*/ 21 w 54"/>
                <a:gd name="T13" fmla="*/ 1 h 65"/>
                <a:gd name="T14" fmla="*/ 21 w 54"/>
                <a:gd name="T15" fmla="*/ 0 h 65"/>
                <a:gd name="T16" fmla="*/ 20 w 54"/>
                <a:gd name="T17" fmla="*/ 1 h 65"/>
                <a:gd name="T18" fmla="*/ 21 w 54"/>
                <a:gd name="T19" fmla="*/ 2 h 65"/>
                <a:gd name="T20" fmla="*/ 49 w 54"/>
                <a:gd name="T21" fmla="*/ 46 h 65"/>
                <a:gd name="T22" fmla="*/ 48 w 54"/>
                <a:gd name="T23" fmla="*/ 50 h 65"/>
                <a:gd name="T24" fmla="*/ 37 w 54"/>
                <a:gd name="T25" fmla="*/ 62 h 65"/>
                <a:gd name="T26" fmla="*/ 14 w 54"/>
                <a:gd name="T27" fmla="*/ 48 h 65"/>
                <a:gd name="T28" fmla="*/ 6 w 54"/>
                <a:gd name="T29" fmla="*/ 21 h 65"/>
                <a:gd name="T30" fmla="*/ 7 w 54"/>
                <a:gd name="T31" fmla="*/ 9 h 65"/>
                <a:gd name="T32" fmla="*/ 21 w 54"/>
                <a:gd name="T3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65">
                  <a:moveTo>
                    <a:pt x="20" y="1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0" y="30"/>
                    <a:pt x="13" y="49"/>
                  </a:cubicBezTo>
                  <a:cubicBezTo>
                    <a:pt x="20" y="59"/>
                    <a:pt x="29" y="65"/>
                    <a:pt x="37" y="63"/>
                  </a:cubicBezTo>
                  <a:cubicBezTo>
                    <a:pt x="41" y="63"/>
                    <a:pt x="47" y="60"/>
                    <a:pt x="50" y="50"/>
                  </a:cubicBezTo>
                  <a:cubicBezTo>
                    <a:pt x="54" y="34"/>
                    <a:pt x="23" y="2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0" y="1"/>
                  </a:lnTo>
                  <a:close/>
                  <a:moveTo>
                    <a:pt x="21" y="2"/>
                  </a:moveTo>
                  <a:cubicBezTo>
                    <a:pt x="23" y="4"/>
                    <a:pt x="49" y="31"/>
                    <a:pt x="49" y="46"/>
                  </a:cubicBezTo>
                  <a:cubicBezTo>
                    <a:pt x="49" y="48"/>
                    <a:pt x="49" y="49"/>
                    <a:pt x="48" y="50"/>
                  </a:cubicBezTo>
                  <a:cubicBezTo>
                    <a:pt x="46" y="57"/>
                    <a:pt x="42" y="61"/>
                    <a:pt x="37" y="62"/>
                  </a:cubicBezTo>
                  <a:cubicBezTo>
                    <a:pt x="30" y="63"/>
                    <a:pt x="21" y="58"/>
                    <a:pt x="14" y="48"/>
                  </a:cubicBezTo>
                  <a:cubicBezTo>
                    <a:pt x="7" y="39"/>
                    <a:pt x="6" y="29"/>
                    <a:pt x="6" y="21"/>
                  </a:cubicBezTo>
                  <a:cubicBezTo>
                    <a:pt x="6" y="15"/>
                    <a:pt x="7" y="10"/>
                    <a:pt x="7" y="9"/>
                  </a:cubicBezTo>
                  <a:cubicBezTo>
                    <a:pt x="8" y="9"/>
                    <a:pt x="20" y="3"/>
                    <a:pt x="2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606" name="Freeform 497"/>
            <p:cNvSpPr/>
            <p:nvPr/>
          </p:nvSpPr>
          <p:spPr bwMode="auto">
            <a:xfrm>
              <a:off x="3700" y="1971"/>
              <a:ext cx="193" cy="200"/>
            </a:xfrm>
            <a:custGeom>
              <a:avLst/>
              <a:gdLst>
                <a:gd name="T0" fmla="*/ 76 w 80"/>
                <a:gd name="T1" fmla="*/ 55 h 83"/>
                <a:gd name="T2" fmla="*/ 44 w 80"/>
                <a:gd name="T3" fmla="*/ 4 h 83"/>
                <a:gd name="T4" fmla="*/ 8 w 80"/>
                <a:gd name="T5" fmla="*/ 56 h 83"/>
                <a:gd name="T6" fmla="*/ 42 w 80"/>
                <a:gd name="T7" fmla="*/ 83 h 83"/>
                <a:gd name="T8" fmla="*/ 76 w 80"/>
                <a:gd name="T9" fmla="*/ 5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3">
                  <a:moveTo>
                    <a:pt x="76" y="55"/>
                  </a:moveTo>
                  <a:cubicBezTo>
                    <a:pt x="77" y="51"/>
                    <a:pt x="80" y="8"/>
                    <a:pt x="44" y="4"/>
                  </a:cubicBezTo>
                  <a:cubicBezTo>
                    <a:pt x="6" y="0"/>
                    <a:pt x="0" y="38"/>
                    <a:pt x="8" y="56"/>
                  </a:cubicBezTo>
                  <a:cubicBezTo>
                    <a:pt x="16" y="74"/>
                    <a:pt x="42" y="83"/>
                    <a:pt x="42" y="83"/>
                  </a:cubicBezTo>
                  <a:lnTo>
                    <a:pt x="76" y="55"/>
                  </a:lnTo>
                  <a:close/>
                </a:path>
              </a:pathLst>
            </a:custGeom>
            <a:solidFill>
              <a:srgbClr val="FC7E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607" name="Freeform 498"/>
            <p:cNvSpPr>
              <a:spLocks noEditPoints="1"/>
            </p:cNvSpPr>
            <p:nvPr/>
          </p:nvSpPr>
          <p:spPr bwMode="auto">
            <a:xfrm>
              <a:off x="3708" y="1976"/>
              <a:ext cx="183" cy="197"/>
            </a:xfrm>
            <a:custGeom>
              <a:avLst/>
              <a:gdLst>
                <a:gd name="T0" fmla="*/ 9 w 76"/>
                <a:gd name="T1" fmla="*/ 14 h 82"/>
                <a:gd name="T2" fmla="*/ 4 w 76"/>
                <a:gd name="T3" fmla="*/ 54 h 82"/>
                <a:gd name="T4" fmla="*/ 39 w 76"/>
                <a:gd name="T5" fmla="*/ 82 h 82"/>
                <a:gd name="T6" fmla="*/ 39 w 76"/>
                <a:gd name="T7" fmla="*/ 82 h 82"/>
                <a:gd name="T8" fmla="*/ 74 w 76"/>
                <a:gd name="T9" fmla="*/ 53 h 82"/>
                <a:gd name="T10" fmla="*/ 74 w 76"/>
                <a:gd name="T11" fmla="*/ 53 h 82"/>
                <a:gd name="T12" fmla="*/ 66 w 76"/>
                <a:gd name="T13" fmla="*/ 16 h 82"/>
                <a:gd name="T14" fmla="*/ 41 w 76"/>
                <a:gd name="T15" fmla="*/ 2 h 82"/>
                <a:gd name="T16" fmla="*/ 9 w 76"/>
                <a:gd name="T17" fmla="*/ 14 h 82"/>
                <a:gd name="T18" fmla="*/ 5 w 76"/>
                <a:gd name="T19" fmla="*/ 54 h 82"/>
                <a:gd name="T20" fmla="*/ 3 w 76"/>
                <a:gd name="T21" fmla="*/ 38 h 82"/>
                <a:gd name="T22" fmla="*/ 10 w 76"/>
                <a:gd name="T23" fmla="*/ 15 h 82"/>
                <a:gd name="T24" fmla="*/ 41 w 76"/>
                <a:gd name="T25" fmla="*/ 3 h 82"/>
                <a:gd name="T26" fmla="*/ 65 w 76"/>
                <a:gd name="T27" fmla="*/ 17 h 82"/>
                <a:gd name="T28" fmla="*/ 73 w 76"/>
                <a:gd name="T29" fmla="*/ 45 h 82"/>
                <a:gd name="T30" fmla="*/ 72 w 76"/>
                <a:gd name="T31" fmla="*/ 53 h 82"/>
                <a:gd name="T32" fmla="*/ 39 w 76"/>
                <a:gd name="T33" fmla="*/ 80 h 82"/>
                <a:gd name="T34" fmla="*/ 5 w 76"/>
                <a:gd name="T35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" h="82">
                  <a:moveTo>
                    <a:pt x="9" y="14"/>
                  </a:moveTo>
                  <a:cubicBezTo>
                    <a:pt x="0" y="26"/>
                    <a:pt x="0" y="44"/>
                    <a:pt x="4" y="54"/>
                  </a:cubicBezTo>
                  <a:cubicBezTo>
                    <a:pt x="12" y="73"/>
                    <a:pt x="37" y="81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1"/>
                    <a:pt x="76" y="30"/>
                    <a:pt x="66" y="16"/>
                  </a:cubicBezTo>
                  <a:cubicBezTo>
                    <a:pt x="61" y="7"/>
                    <a:pt x="52" y="3"/>
                    <a:pt x="41" y="2"/>
                  </a:cubicBezTo>
                  <a:cubicBezTo>
                    <a:pt x="23" y="0"/>
                    <a:pt x="14" y="7"/>
                    <a:pt x="9" y="14"/>
                  </a:cubicBezTo>
                  <a:close/>
                  <a:moveTo>
                    <a:pt x="5" y="54"/>
                  </a:moveTo>
                  <a:cubicBezTo>
                    <a:pt x="4" y="50"/>
                    <a:pt x="3" y="44"/>
                    <a:pt x="3" y="38"/>
                  </a:cubicBezTo>
                  <a:cubicBezTo>
                    <a:pt x="3" y="30"/>
                    <a:pt x="5" y="22"/>
                    <a:pt x="10" y="15"/>
                  </a:cubicBezTo>
                  <a:cubicBezTo>
                    <a:pt x="16" y="6"/>
                    <a:pt x="27" y="2"/>
                    <a:pt x="41" y="3"/>
                  </a:cubicBezTo>
                  <a:cubicBezTo>
                    <a:pt x="51" y="4"/>
                    <a:pt x="60" y="9"/>
                    <a:pt x="65" y="17"/>
                  </a:cubicBezTo>
                  <a:cubicBezTo>
                    <a:pt x="72" y="26"/>
                    <a:pt x="73" y="38"/>
                    <a:pt x="73" y="45"/>
                  </a:cubicBezTo>
                  <a:cubicBezTo>
                    <a:pt x="73" y="49"/>
                    <a:pt x="73" y="52"/>
                    <a:pt x="72" y="53"/>
                  </a:cubicBezTo>
                  <a:cubicBezTo>
                    <a:pt x="72" y="53"/>
                    <a:pt x="39" y="80"/>
                    <a:pt x="39" y="80"/>
                  </a:cubicBezTo>
                  <a:cubicBezTo>
                    <a:pt x="37" y="80"/>
                    <a:pt x="13" y="71"/>
                    <a:pt x="5" y="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608" name="Freeform 499"/>
            <p:cNvSpPr/>
            <p:nvPr/>
          </p:nvSpPr>
          <p:spPr bwMode="auto">
            <a:xfrm>
              <a:off x="3816" y="2125"/>
              <a:ext cx="195" cy="190"/>
            </a:xfrm>
            <a:custGeom>
              <a:avLst/>
              <a:gdLst>
                <a:gd name="T0" fmla="*/ 34 w 81"/>
                <a:gd name="T1" fmla="*/ 1 h 79"/>
                <a:gd name="T2" fmla="*/ 80 w 81"/>
                <a:gd name="T3" fmla="*/ 38 h 79"/>
                <a:gd name="T4" fmla="*/ 26 w 81"/>
                <a:gd name="T5" fmla="*/ 70 h 79"/>
                <a:gd name="T6" fmla="*/ 0 w 81"/>
                <a:gd name="T7" fmla="*/ 34 h 79"/>
                <a:gd name="T8" fmla="*/ 34 w 81"/>
                <a:gd name="T9" fmla="*/ 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79">
                  <a:moveTo>
                    <a:pt x="34" y="1"/>
                  </a:moveTo>
                  <a:cubicBezTo>
                    <a:pt x="34" y="0"/>
                    <a:pt x="81" y="1"/>
                    <a:pt x="80" y="38"/>
                  </a:cubicBezTo>
                  <a:cubicBezTo>
                    <a:pt x="79" y="75"/>
                    <a:pt x="45" y="79"/>
                    <a:pt x="26" y="70"/>
                  </a:cubicBezTo>
                  <a:cubicBezTo>
                    <a:pt x="8" y="60"/>
                    <a:pt x="0" y="34"/>
                    <a:pt x="0" y="34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FC7E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609" name="Freeform 500"/>
            <p:cNvSpPr>
              <a:spLocks noEditPoints="1"/>
            </p:cNvSpPr>
            <p:nvPr/>
          </p:nvSpPr>
          <p:spPr bwMode="auto">
            <a:xfrm>
              <a:off x="3814" y="2123"/>
              <a:ext cx="197" cy="187"/>
            </a:xfrm>
            <a:custGeom>
              <a:avLst/>
              <a:gdLst>
                <a:gd name="T0" fmla="*/ 35 w 82"/>
                <a:gd name="T1" fmla="*/ 2 h 78"/>
                <a:gd name="T2" fmla="*/ 35 w 82"/>
                <a:gd name="T3" fmla="*/ 2 h 78"/>
                <a:gd name="T4" fmla="*/ 35 w 82"/>
                <a:gd name="T5" fmla="*/ 2 h 78"/>
                <a:gd name="T6" fmla="*/ 0 w 82"/>
                <a:gd name="T7" fmla="*/ 35 h 78"/>
                <a:gd name="T8" fmla="*/ 0 w 82"/>
                <a:gd name="T9" fmla="*/ 35 h 78"/>
                <a:gd name="T10" fmla="*/ 27 w 82"/>
                <a:gd name="T11" fmla="*/ 71 h 78"/>
                <a:gd name="T12" fmla="*/ 65 w 82"/>
                <a:gd name="T13" fmla="*/ 71 h 78"/>
                <a:gd name="T14" fmla="*/ 82 w 82"/>
                <a:gd name="T15" fmla="*/ 39 h 78"/>
                <a:gd name="T16" fmla="*/ 63 w 82"/>
                <a:gd name="T17" fmla="*/ 7 h 78"/>
                <a:gd name="T18" fmla="*/ 35 w 82"/>
                <a:gd name="T19" fmla="*/ 2 h 78"/>
                <a:gd name="T20" fmla="*/ 36 w 82"/>
                <a:gd name="T21" fmla="*/ 3 h 78"/>
                <a:gd name="T22" fmla="*/ 36 w 82"/>
                <a:gd name="T23" fmla="*/ 3 h 78"/>
                <a:gd name="T24" fmla="*/ 65 w 82"/>
                <a:gd name="T25" fmla="*/ 11 h 78"/>
                <a:gd name="T26" fmla="*/ 80 w 82"/>
                <a:gd name="T27" fmla="*/ 39 h 78"/>
                <a:gd name="T28" fmla="*/ 64 w 82"/>
                <a:gd name="T29" fmla="*/ 70 h 78"/>
                <a:gd name="T30" fmla="*/ 28 w 82"/>
                <a:gd name="T31" fmla="*/ 70 h 78"/>
                <a:gd name="T32" fmla="*/ 2 w 82"/>
                <a:gd name="T33" fmla="*/ 35 h 78"/>
                <a:gd name="T34" fmla="*/ 36 w 82"/>
                <a:gd name="T35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78">
                  <a:moveTo>
                    <a:pt x="35" y="2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9" y="62"/>
                    <a:pt x="27" y="71"/>
                  </a:cubicBezTo>
                  <a:cubicBezTo>
                    <a:pt x="37" y="76"/>
                    <a:pt x="53" y="78"/>
                    <a:pt x="65" y="71"/>
                  </a:cubicBezTo>
                  <a:cubicBezTo>
                    <a:pt x="72" y="67"/>
                    <a:pt x="81" y="58"/>
                    <a:pt x="82" y="39"/>
                  </a:cubicBezTo>
                  <a:cubicBezTo>
                    <a:pt x="82" y="21"/>
                    <a:pt x="72" y="12"/>
                    <a:pt x="63" y="7"/>
                  </a:cubicBezTo>
                  <a:cubicBezTo>
                    <a:pt x="51" y="1"/>
                    <a:pt x="37" y="0"/>
                    <a:pt x="35" y="2"/>
                  </a:cubicBezTo>
                  <a:close/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7" y="2"/>
                    <a:pt x="53" y="3"/>
                    <a:pt x="65" y="11"/>
                  </a:cubicBezTo>
                  <a:cubicBezTo>
                    <a:pt x="76" y="17"/>
                    <a:pt x="80" y="27"/>
                    <a:pt x="80" y="39"/>
                  </a:cubicBezTo>
                  <a:cubicBezTo>
                    <a:pt x="80" y="57"/>
                    <a:pt x="71" y="66"/>
                    <a:pt x="64" y="70"/>
                  </a:cubicBezTo>
                  <a:cubicBezTo>
                    <a:pt x="52" y="77"/>
                    <a:pt x="37" y="75"/>
                    <a:pt x="28" y="70"/>
                  </a:cubicBezTo>
                  <a:cubicBezTo>
                    <a:pt x="11" y="61"/>
                    <a:pt x="2" y="37"/>
                    <a:pt x="2" y="35"/>
                  </a:cubicBezTo>
                  <a:cubicBezTo>
                    <a:pt x="2" y="34"/>
                    <a:pt x="36" y="3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610" name="Freeform 501"/>
            <p:cNvSpPr/>
            <p:nvPr/>
          </p:nvSpPr>
          <p:spPr bwMode="auto">
            <a:xfrm>
              <a:off x="3720" y="2084"/>
              <a:ext cx="204" cy="186"/>
            </a:xfrm>
            <a:custGeom>
              <a:avLst/>
              <a:gdLst>
                <a:gd name="T0" fmla="*/ 76 w 85"/>
                <a:gd name="T1" fmla="*/ 9 h 77"/>
                <a:gd name="T2" fmla="*/ 15 w 85"/>
                <a:gd name="T3" fmla="*/ 58 h 77"/>
                <a:gd name="T4" fmla="*/ 42 w 85"/>
                <a:gd name="T5" fmla="*/ 18 h 77"/>
                <a:gd name="T6" fmla="*/ 76 w 85"/>
                <a:gd name="T7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77">
                  <a:moveTo>
                    <a:pt x="76" y="9"/>
                  </a:moveTo>
                  <a:cubicBezTo>
                    <a:pt x="85" y="19"/>
                    <a:pt x="31" y="77"/>
                    <a:pt x="15" y="58"/>
                  </a:cubicBezTo>
                  <a:cubicBezTo>
                    <a:pt x="0" y="42"/>
                    <a:pt x="33" y="26"/>
                    <a:pt x="42" y="18"/>
                  </a:cubicBezTo>
                  <a:cubicBezTo>
                    <a:pt x="50" y="10"/>
                    <a:pt x="68" y="0"/>
                    <a:pt x="76" y="9"/>
                  </a:cubicBezTo>
                  <a:close/>
                </a:path>
              </a:pathLst>
            </a:custGeom>
            <a:solidFill>
              <a:srgbClr val="FFFEF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611" name="Freeform 502"/>
            <p:cNvSpPr>
              <a:spLocks noEditPoints="1"/>
            </p:cNvSpPr>
            <p:nvPr/>
          </p:nvSpPr>
          <p:spPr bwMode="auto">
            <a:xfrm>
              <a:off x="3744" y="2094"/>
              <a:ext cx="173" cy="154"/>
            </a:xfrm>
            <a:custGeom>
              <a:avLst/>
              <a:gdLst>
                <a:gd name="T0" fmla="*/ 31 w 72"/>
                <a:gd name="T1" fmla="*/ 14 h 64"/>
                <a:gd name="T2" fmla="*/ 24 w 72"/>
                <a:gd name="T3" fmla="*/ 19 h 64"/>
                <a:gd name="T4" fmla="*/ 0 w 72"/>
                <a:gd name="T5" fmla="*/ 44 h 64"/>
                <a:gd name="T6" fmla="*/ 4 w 72"/>
                <a:gd name="T7" fmla="*/ 55 h 64"/>
                <a:gd name="T8" fmla="*/ 43 w 72"/>
                <a:gd name="T9" fmla="*/ 43 h 64"/>
                <a:gd name="T10" fmla="*/ 67 w 72"/>
                <a:gd name="T11" fmla="*/ 5 h 64"/>
                <a:gd name="T12" fmla="*/ 67 w 72"/>
                <a:gd name="T13" fmla="*/ 5 h 64"/>
                <a:gd name="T14" fmla="*/ 59 w 72"/>
                <a:gd name="T15" fmla="*/ 1 h 64"/>
                <a:gd name="T16" fmla="*/ 31 w 72"/>
                <a:gd name="T17" fmla="*/ 14 h 64"/>
                <a:gd name="T18" fmla="*/ 5 w 72"/>
                <a:gd name="T19" fmla="*/ 54 h 64"/>
                <a:gd name="T20" fmla="*/ 2 w 72"/>
                <a:gd name="T21" fmla="*/ 44 h 64"/>
                <a:gd name="T22" fmla="*/ 24 w 72"/>
                <a:gd name="T23" fmla="*/ 20 h 64"/>
                <a:gd name="T24" fmla="*/ 32 w 72"/>
                <a:gd name="T25" fmla="*/ 15 h 64"/>
                <a:gd name="T26" fmla="*/ 59 w 72"/>
                <a:gd name="T27" fmla="*/ 2 h 64"/>
                <a:gd name="T28" fmla="*/ 66 w 72"/>
                <a:gd name="T29" fmla="*/ 6 h 64"/>
                <a:gd name="T30" fmla="*/ 67 w 72"/>
                <a:gd name="T31" fmla="*/ 8 h 64"/>
                <a:gd name="T32" fmla="*/ 42 w 72"/>
                <a:gd name="T33" fmla="*/ 42 h 64"/>
                <a:gd name="T34" fmla="*/ 5 w 72"/>
                <a:gd name="T35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64">
                  <a:moveTo>
                    <a:pt x="31" y="14"/>
                  </a:moveTo>
                  <a:cubicBezTo>
                    <a:pt x="24" y="19"/>
                    <a:pt x="24" y="19"/>
                    <a:pt x="24" y="19"/>
                  </a:cubicBezTo>
                  <a:cubicBezTo>
                    <a:pt x="14" y="25"/>
                    <a:pt x="2" y="34"/>
                    <a:pt x="0" y="44"/>
                  </a:cubicBezTo>
                  <a:cubicBezTo>
                    <a:pt x="0" y="48"/>
                    <a:pt x="1" y="51"/>
                    <a:pt x="4" y="55"/>
                  </a:cubicBezTo>
                  <a:cubicBezTo>
                    <a:pt x="11" y="63"/>
                    <a:pt x="26" y="58"/>
                    <a:pt x="43" y="43"/>
                  </a:cubicBezTo>
                  <a:cubicBezTo>
                    <a:pt x="58" y="30"/>
                    <a:pt x="72" y="11"/>
                    <a:pt x="67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5" y="2"/>
                    <a:pt x="62" y="1"/>
                    <a:pt x="59" y="1"/>
                  </a:cubicBezTo>
                  <a:cubicBezTo>
                    <a:pt x="49" y="0"/>
                    <a:pt x="37" y="9"/>
                    <a:pt x="31" y="14"/>
                  </a:cubicBezTo>
                  <a:close/>
                  <a:moveTo>
                    <a:pt x="5" y="54"/>
                  </a:moveTo>
                  <a:cubicBezTo>
                    <a:pt x="3" y="51"/>
                    <a:pt x="1" y="47"/>
                    <a:pt x="2" y="44"/>
                  </a:cubicBezTo>
                  <a:cubicBezTo>
                    <a:pt x="3" y="35"/>
                    <a:pt x="15" y="26"/>
                    <a:pt x="24" y="20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8" y="10"/>
                    <a:pt x="50" y="2"/>
                    <a:pt x="59" y="2"/>
                  </a:cubicBezTo>
                  <a:cubicBezTo>
                    <a:pt x="62" y="3"/>
                    <a:pt x="64" y="4"/>
                    <a:pt x="66" y="6"/>
                  </a:cubicBezTo>
                  <a:cubicBezTo>
                    <a:pt x="66" y="6"/>
                    <a:pt x="67" y="7"/>
                    <a:pt x="67" y="8"/>
                  </a:cubicBezTo>
                  <a:cubicBezTo>
                    <a:pt x="67" y="15"/>
                    <a:pt x="56" y="30"/>
                    <a:pt x="42" y="42"/>
                  </a:cubicBezTo>
                  <a:cubicBezTo>
                    <a:pt x="36" y="47"/>
                    <a:pt x="15" y="64"/>
                    <a:pt x="5" y="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612" name="Freeform 503"/>
            <p:cNvSpPr/>
            <p:nvPr/>
          </p:nvSpPr>
          <p:spPr bwMode="auto">
            <a:xfrm>
              <a:off x="3883" y="2104"/>
              <a:ext cx="56" cy="55"/>
            </a:xfrm>
            <a:custGeom>
              <a:avLst/>
              <a:gdLst>
                <a:gd name="T0" fmla="*/ 19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3 h 23"/>
                <a:gd name="T8" fmla="*/ 19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9" y="18"/>
                  </a:moveTo>
                  <a:cubicBezTo>
                    <a:pt x="16" y="22"/>
                    <a:pt x="9" y="23"/>
                    <a:pt x="5" y="20"/>
                  </a:cubicBezTo>
                  <a:cubicBezTo>
                    <a:pt x="0" y="17"/>
                    <a:pt x="0" y="10"/>
                    <a:pt x="3" y="6"/>
                  </a:cubicBezTo>
                  <a:cubicBezTo>
                    <a:pt x="7" y="1"/>
                    <a:pt x="13" y="0"/>
                    <a:pt x="18" y="3"/>
                  </a:cubicBezTo>
                  <a:cubicBezTo>
                    <a:pt x="22" y="7"/>
                    <a:pt x="23" y="13"/>
                    <a:pt x="19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613" name="Freeform 504"/>
            <p:cNvSpPr>
              <a:spLocks noEditPoints="1"/>
            </p:cNvSpPr>
            <p:nvPr/>
          </p:nvSpPr>
          <p:spPr bwMode="auto">
            <a:xfrm>
              <a:off x="3881" y="2101"/>
              <a:ext cx="55" cy="60"/>
            </a:xfrm>
            <a:custGeom>
              <a:avLst/>
              <a:gdLst>
                <a:gd name="T0" fmla="*/ 4 w 23"/>
                <a:gd name="T1" fmla="*/ 6 h 25"/>
                <a:gd name="T2" fmla="*/ 5 w 23"/>
                <a:gd name="T3" fmla="*/ 22 h 25"/>
                <a:gd name="T4" fmla="*/ 21 w 23"/>
                <a:gd name="T5" fmla="*/ 19 h 25"/>
                <a:gd name="T6" fmla="*/ 23 w 23"/>
                <a:gd name="T7" fmla="*/ 12 h 25"/>
                <a:gd name="T8" fmla="*/ 23 w 23"/>
                <a:gd name="T9" fmla="*/ 11 h 25"/>
                <a:gd name="T10" fmla="*/ 19 w 23"/>
                <a:gd name="T11" fmla="*/ 4 h 25"/>
                <a:gd name="T12" fmla="*/ 4 w 23"/>
                <a:gd name="T13" fmla="*/ 6 h 25"/>
                <a:gd name="T14" fmla="*/ 6 w 23"/>
                <a:gd name="T15" fmla="*/ 21 h 25"/>
                <a:gd name="T16" fmla="*/ 5 w 23"/>
                <a:gd name="T17" fmla="*/ 7 h 25"/>
                <a:gd name="T18" fmla="*/ 18 w 23"/>
                <a:gd name="T19" fmla="*/ 5 h 25"/>
                <a:gd name="T20" fmla="*/ 22 w 23"/>
                <a:gd name="T21" fmla="*/ 11 h 25"/>
                <a:gd name="T22" fmla="*/ 20 w 23"/>
                <a:gd name="T23" fmla="*/ 18 h 25"/>
                <a:gd name="T24" fmla="*/ 20 w 23"/>
                <a:gd name="T25" fmla="*/ 18 h 25"/>
                <a:gd name="T26" fmla="*/ 6 w 23"/>
                <a:gd name="T27" fmla="*/ 21 h 25"/>
                <a:gd name="T28" fmla="*/ 21 w 23"/>
                <a:gd name="T29" fmla="*/ 19 h 25"/>
                <a:gd name="T30" fmla="*/ 21 w 23"/>
                <a:gd name="T31" fmla="*/ 19 h 25"/>
                <a:gd name="T32" fmla="*/ 21 w 23"/>
                <a:gd name="T3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5">
                  <a:moveTo>
                    <a:pt x="4" y="6"/>
                  </a:moveTo>
                  <a:cubicBezTo>
                    <a:pt x="0" y="11"/>
                    <a:pt x="1" y="18"/>
                    <a:pt x="5" y="22"/>
                  </a:cubicBezTo>
                  <a:cubicBezTo>
                    <a:pt x="10" y="25"/>
                    <a:pt x="17" y="24"/>
                    <a:pt x="21" y="19"/>
                  </a:cubicBezTo>
                  <a:cubicBezTo>
                    <a:pt x="22" y="17"/>
                    <a:pt x="23" y="15"/>
                    <a:pt x="23" y="12"/>
                  </a:cubicBezTo>
                  <a:cubicBezTo>
                    <a:pt x="23" y="12"/>
                    <a:pt x="23" y="11"/>
                    <a:pt x="23" y="11"/>
                  </a:cubicBezTo>
                  <a:cubicBezTo>
                    <a:pt x="23" y="8"/>
                    <a:pt x="21" y="5"/>
                    <a:pt x="19" y="4"/>
                  </a:cubicBezTo>
                  <a:cubicBezTo>
                    <a:pt x="14" y="0"/>
                    <a:pt x="7" y="1"/>
                    <a:pt x="4" y="6"/>
                  </a:cubicBezTo>
                  <a:close/>
                  <a:moveTo>
                    <a:pt x="6" y="21"/>
                  </a:moveTo>
                  <a:cubicBezTo>
                    <a:pt x="2" y="17"/>
                    <a:pt x="1" y="11"/>
                    <a:pt x="5" y="7"/>
                  </a:cubicBezTo>
                  <a:cubicBezTo>
                    <a:pt x="8" y="3"/>
                    <a:pt x="14" y="2"/>
                    <a:pt x="18" y="5"/>
                  </a:cubicBezTo>
                  <a:cubicBezTo>
                    <a:pt x="20" y="6"/>
                    <a:pt x="21" y="8"/>
                    <a:pt x="22" y="11"/>
                  </a:cubicBezTo>
                  <a:cubicBezTo>
                    <a:pt x="22" y="14"/>
                    <a:pt x="21" y="16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7" y="23"/>
                    <a:pt x="10" y="24"/>
                    <a:pt x="6" y="21"/>
                  </a:cubicBezTo>
                  <a:close/>
                  <a:moveTo>
                    <a:pt x="21" y="19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614" name="Freeform 505"/>
            <p:cNvSpPr/>
            <p:nvPr/>
          </p:nvSpPr>
          <p:spPr bwMode="auto">
            <a:xfrm>
              <a:off x="3852" y="2065"/>
              <a:ext cx="56" cy="58"/>
            </a:xfrm>
            <a:custGeom>
              <a:avLst/>
              <a:gdLst>
                <a:gd name="T0" fmla="*/ 20 w 23"/>
                <a:gd name="T1" fmla="*/ 18 h 24"/>
                <a:gd name="T2" fmla="*/ 5 w 23"/>
                <a:gd name="T3" fmla="*/ 20 h 24"/>
                <a:gd name="T4" fmla="*/ 4 w 23"/>
                <a:gd name="T5" fmla="*/ 6 h 24"/>
                <a:gd name="T6" fmla="*/ 18 w 23"/>
                <a:gd name="T7" fmla="*/ 4 h 24"/>
                <a:gd name="T8" fmla="*/ 20 w 23"/>
                <a:gd name="T9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8"/>
                  </a:moveTo>
                  <a:cubicBezTo>
                    <a:pt x="16" y="23"/>
                    <a:pt x="10" y="24"/>
                    <a:pt x="5" y="20"/>
                  </a:cubicBezTo>
                  <a:cubicBezTo>
                    <a:pt x="1" y="17"/>
                    <a:pt x="0" y="11"/>
                    <a:pt x="4" y="6"/>
                  </a:cubicBezTo>
                  <a:cubicBezTo>
                    <a:pt x="7" y="1"/>
                    <a:pt x="14" y="0"/>
                    <a:pt x="18" y="4"/>
                  </a:cubicBezTo>
                  <a:cubicBezTo>
                    <a:pt x="23" y="7"/>
                    <a:pt x="23" y="13"/>
                    <a:pt x="2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615" name="Freeform 506"/>
            <p:cNvSpPr>
              <a:spLocks noEditPoints="1"/>
            </p:cNvSpPr>
            <p:nvPr/>
          </p:nvSpPr>
          <p:spPr bwMode="auto">
            <a:xfrm>
              <a:off x="3852" y="2063"/>
              <a:ext cx="58" cy="62"/>
            </a:xfrm>
            <a:custGeom>
              <a:avLst/>
              <a:gdLst>
                <a:gd name="T0" fmla="*/ 3 w 24"/>
                <a:gd name="T1" fmla="*/ 6 h 26"/>
                <a:gd name="T2" fmla="*/ 1 w 24"/>
                <a:gd name="T3" fmla="*/ 15 h 26"/>
                <a:gd name="T4" fmla="*/ 5 w 24"/>
                <a:gd name="T5" fmla="*/ 22 h 26"/>
                <a:gd name="T6" fmla="*/ 20 w 24"/>
                <a:gd name="T7" fmla="*/ 19 h 26"/>
                <a:gd name="T8" fmla="*/ 20 w 24"/>
                <a:gd name="T9" fmla="*/ 19 h 26"/>
                <a:gd name="T10" fmla="*/ 19 w 24"/>
                <a:gd name="T11" fmla="*/ 4 h 26"/>
                <a:gd name="T12" fmla="*/ 3 w 24"/>
                <a:gd name="T13" fmla="*/ 6 h 26"/>
                <a:gd name="T14" fmla="*/ 6 w 24"/>
                <a:gd name="T15" fmla="*/ 21 h 26"/>
                <a:gd name="T16" fmla="*/ 2 w 24"/>
                <a:gd name="T17" fmla="*/ 15 h 26"/>
                <a:gd name="T18" fmla="*/ 4 w 24"/>
                <a:gd name="T19" fmla="*/ 7 h 26"/>
                <a:gd name="T20" fmla="*/ 18 w 24"/>
                <a:gd name="T21" fmla="*/ 5 h 26"/>
                <a:gd name="T22" fmla="*/ 21 w 24"/>
                <a:gd name="T23" fmla="*/ 13 h 26"/>
                <a:gd name="T24" fmla="*/ 19 w 24"/>
                <a:gd name="T25" fmla="*/ 19 h 26"/>
                <a:gd name="T26" fmla="*/ 6 w 24"/>
                <a:gd name="T27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6">
                  <a:moveTo>
                    <a:pt x="3" y="6"/>
                  </a:moveTo>
                  <a:cubicBezTo>
                    <a:pt x="1" y="9"/>
                    <a:pt x="0" y="12"/>
                    <a:pt x="1" y="15"/>
                  </a:cubicBezTo>
                  <a:cubicBezTo>
                    <a:pt x="1" y="18"/>
                    <a:pt x="3" y="20"/>
                    <a:pt x="5" y="22"/>
                  </a:cubicBezTo>
                  <a:cubicBezTo>
                    <a:pt x="10" y="26"/>
                    <a:pt x="17" y="24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4" y="15"/>
                    <a:pt x="23" y="8"/>
                    <a:pt x="19" y="4"/>
                  </a:cubicBezTo>
                  <a:cubicBezTo>
                    <a:pt x="14" y="0"/>
                    <a:pt x="7" y="2"/>
                    <a:pt x="3" y="6"/>
                  </a:cubicBezTo>
                  <a:close/>
                  <a:moveTo>
                    <a:pt x="6" y="21"/>
                  </a:moveTo>
                  <a:cubicBezTo>
                    <a:pt x="4" y="19"/>
                    <a:pt x="3" y="17"/>
                    <a:pt x="2" y="15"/>
                  </a:cubicBezTo>
                  <a:cubicBezTo>
                    <a:pt x="2" y="12"/>
                    <a:pt x="3" y="9"/>
                    <a:pt x="4" y="7"/>
                  </a:cubicBezTo>
                  <a:cubicBezTo>
                    <a:pt x="8" y="3"/>
                    <a:pt x="14" y="2"/>
                    <a:pt x="18" y="5"/>
                  </a:cubicBezTo>
                  <a:cubicBezTo>
                    <a:pt x="20" y="7"/>
                    <a:pt x="21" y="10"/>
                    <a:pt x="21" y="13"/>
                  </a:cubicBezTo>
                  <a:cubicBezTo>
                    <a:pt x="21" y="15"/>
                    <a:pt x="21" y="17"/>
                    <a:pt x="19" y="19"/>
                  </a:cubicBezTo>
                  <a:cubicBezTo>
                    <a:pt x="16" y="23"/>
                    <a:pt x="10" y="24"/>
                    <a:pt x="6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616" name="Freeform 507"/>
            <p:cNvSpPr/>
            <p:nvPr/>
          </p:nvSpPr>
          <p:spPr bwMode="auto">
            <a:xfrm>
              <a:off x="3881" y="2087"/>
              <a:ext cx="24" cy="24"/>
            </a:xfrm>
            <a:custGeom>
              <a:avLst/>
              <a:gdLst>
                <a:gd name="T0" fmla="*/ 8 w 10"/>
                <a:gd name="T1" fmla="*/ 8 h 10"/>
                <a:gd name="T2" fmla="*/ 2 w 10"/>
                <a:gd name="T3" fmla="*/ 9 h 10"/>
                <a:gd name="T4" fmla="*/ 2 w 10"/>
                <a:gd name="T5" fmla="*/ 3 h 10"/>
                <a:gd name="T6" fmla="*/ 8 w 10"/>
                <a:gd name="T7" fmla="*/ 2 h 10"/>
                <a:gd name="T8" fmla="*/ 8 w 1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8"/>
                  </a:moveTo>
                  <a:cubicBezTo>
                    <a:pt x="7" y="10"/>
                    <a:pt x="4" y="10"/>
                    <a:pt x="2" y="9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10" y="3"/>
                    <a:pt x="10" y="6"/>
                    <a:pt x="8" y="8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617" name="Freeform 508"/>
            <p:cNvSpPr/>
            <p:nvPr/>
          </p:nvSpPr>
          <p:spPr bwMode="auto">
            <a:xfrm>
              <a:off x="3910" y="2128"/>
              <a:ext cx="22" cy="24"/>
            </a:xfrm>
            <a:custGeom>
              <a:avLst/>
              <a:gdLst>
                <a:gd name="T0" fmla="*/ 8 w 9"/>
                <a:gd name="T1" fmla="*/ 7 h 10"/>
                <a:gd name="T2" fmla="*/ 2 w 9"/>
                <a:gd name="T3" fmla="*/ 8 h 10"/>
                <a:gd name="T4" fmla="*/ 1 w 9"/>
                <a:gd name="T5" fmla="*/ 2 h 10"/>
                <a:gd name="T6" fmla="*/ 7 w 9"/>
                <a:gd name="T7" fmla="*/ 1 h 10"/>
                <a:gd name="T8" fmla="*/ 8 w 9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8" y="7"/>
                  </a:moveTo>
                  <a:cubicBezTo>
                    <a:pt x="7" y="9"/>
                    <a:pt x="4" y="10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3"/>
                    <a:pt x="9" y="5"/>
                    <a:pt x="8" y="7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618" name="Freeform 509"/>
            <p:cNvSpPr/>
            <p:nvPr/>
          </p:nvSpPr>
          <p:spPr bwMode="auto">
            <a:xfrm>
              <a:off x="3903" y="1976"/>
              <a:ext cx="50" cy="113"/>
            </a:xfrm>
            <a:custGeom>
              <a:avLst/>
              <a:gdLst>
                <a:gd name="T0" fmla="*/ 6 w 21"/>
                <a:gd name="T1" fmla="*/ 1 h 47"/>
                <a:gd name="T2" fmla="*/ 3 w 21"/>
                <a:gd name="T3" fmla="*/ 10 h 47"/>
                <a:gd name="T4" fmla="*/ 10 w 21"/>
                <a:gd name="T5" fmla="*/ 13 h 47"/>
                <a:gd name="T6" fmla="*/ 12 w 21"/>
                <a:gd name="T7" fmla="*/ 11 h 47"/>
                <a:gd name="T8" fmla="*/ 10 w 21"/>
                <a:gd name="T9" fmla="*/ 7 h 47"/>
                <a:gd name="T10" fmla="*/ 9 w 21"/>
                <a:gd name="T11" fmla="*/ 7 h 47"/>
                <a:gd name="T12" fmla="*/ 10 w 21"/>
                <a:gd name="T13" fmla="*/ 8 h 47"/>
                <a:gd name="T14" fmla="*/ 11 w 21"/>
                <a:gd name="T15" fmla="*/ 11 h 47"/>
                <a:gd name="T16" fmla="*/ 9 w 21"/>
                <a:gd name="T17" fmla="*/ 12 h 47"/>
                <a:gd name="T18" fmla="*/ 4 w 21"/>
                <a:gd name="T19" fmla="*/ 9 h 47"/>
                <a:gd name="T20" fmla="*/ 7 w 21"/>
                <a:gd name="T21" fmla="*/ 2 h 47"/>
                <a:gd name="T22" fmla="*/ 11 w 21"/>
                <a:gd name="T23" fmla="*/ 1 h 47"/>
                <a:gd name="T24" fmla="*/ 16 w 21"/>
                <a:gd name="T25" fmla="*/ 8 h 47"/>
                <a:gd name="T26" fmla="*/ 1 w 21"/>
                <a:gd name="T27" fmla="*/ 46 h 47"/>
                <a:gd name="T28" fmla="*/ 1 w 21"/>
                <a:gd name="T29" fmla="*/ 47 h 47"/>
                <a:gd name="T30" fmla="*/ 1 w 21"/>
                <a:gd name="T31" fmla="*/ 47 h 47"/>
                <a:gd name="T32" fmla="*/ 17 w 21"/>
                <a:gd name="T33" fmla="*/ 8 h 47"/>
                <a:gd name="T34" fmla="*/ 11 w 21"/>
                <a:gd name="T35" fmla="*/ 0 h 47"/>
                <a:gd name="T36" fmla="*/ 6 w 21"/>
                <a:gd name="T3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47">
                  <a:moveTo>
                    <a:pt x="6" y="1"/>
                  </a:moveTo>
                  <a:cubicBezTo>
                    <a:pt x="3" y="2"/>
                    <a:pt x="2" y="6"/>
                    <a:pt x="3" y="10"/>
                  </a:cubicBezTo>
                  <a:cubicBezTo>
                    <a:pt x="4" y="12"/>
                    <a:pt x="6" y="14"/>
                    <a:pt x="10" y="13"/>
                  </a:cubicBezTo>
                  <a:cubicBezTo>
                    <a:pt x="12" y="13"/>
                    <a:pt x="12" y="12"/>
                    <a:pt x="12" y="11"/>
                  </a:cubicBezTo>
                  <a:cubicBezTo>
                    <a:pt x="13" y="9"/>
                    <a:pt x="11" y="7"/>
                    <a:pt x="10" y="7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9" y="8"/>
                    <a:pt x="9" y="8"/>
                    <a:pt x="10" y="8"/>
                  </a:cubicBezTo>
                  <a:cubicBezTo>
                    <a:pt x="10" y="8"/>
                    <a:pt x="11" y="10"/>
                    <a:pt x="11" y="11"/>
                  </a:cubicBezTo>
                  <a:cubicBezTo>
                    <a:pt x="11" y="11"/>
                    <a:pt x="11" y="12"/>
                    <a:pt x="9" y="12"/>
                  </a:cubicBezTo>
                  <a:cubicBezTo>
                    <a:pt x="7" y="12"/>
                    <a:pt x="5" y="11"/>
                    <a:pt x="4" y="9"/>
                  </a:cubicBezTo>
                  <a:cubicBezTo>
                    <a:pt x="3" y="7"/>
                    <a:pt x="5" y="3"/>
                    <a:pt x="7" y="2"/>
                  </a:cubicBezTo>
                  <a:cubicBezTo>
                    <a:pt x="8" y="1"/>
                    <a:pt x="9" y="1"/>
                    <a:pt x="11" y="1"/>
                  </a:cubicBezTo>
                  <a:cubicBezTo>
                    <a:pt x="13" y="2"/>
                    <a:pt x="15" y="6"/>
                    <a:pt x="16" y="8"/>
                  </a:cubicBezTo>
                  <a:cubicBezTo>
                    <a:pt x="19" y="19"/>
                    <a:pt x="9" y="39"/>
                    <a:pt x="1" y="46"/>
                  </a:cubicBezTo>
                  <a:cubicBezTo>
                    <a:pt x="0" y="46"/>
                    <a:pt x="0" y="46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0" y="40"/>
                    <a:pt x="21" y="19"/>
                    <a:pt x="17" y="8"/>
                  </a:cubicBezTo>
                  <a:cubicBezTo>
                    <a:pt x="17" y="7"/>
                    <a:pt x="15" y="2"/>
                    <a:pt x="11" y="0"/>
                  </a:cubicBezTo>
                  <a:cubicBezTo>
                    <a:pt x="10" y="0"/>
                    <a:pt x="8" y="0"/>
                    <a:pt x="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619" name="Freeform 510"/>
            <p:cNvSpPr/>
            <p:nvPr/>
          </p:nvSpPr>
          <p:spPr bwMode="auto">
            <a:xfrm>
              <a:off x="3830" y="2120"/>
              <a:ext cx="44" cy="51"/>
            </a:xfrm>
            <a:custGeom>
              <a:avLst/>
              <a:gdLst>
                <a:gd name="T0" fmla="*/ 1 w 18"/>
                <a:gd name="T1" fmla="*/ 0 h 21"/>
                <a:gd name="T2" fmla="*/ 0 w 18"/>
                <a:gd name="T3" fmla="*/ 0 h 21"/>
                <a:gd name="T4" fmla="*/ 17 w 18"/>
                <a:gd name="T5" fmla="*/ 21 h 21"/>
                <a:gd name="T6" fmla="*/ 18 w 18"/>
                <a:gd name="T7" fmla="*/ 21 h 21"/>
                <a:gd name="T8" fmla="*/ 18 w 18"/>
                <a:gd name="T9" fmla="*/ 20 h 21"/>
                <a:gd name="T10" fmla="*/ 1 w 18"/>
                <a:gd name="T11" fmla="*/ 0 h 21"/>
                <a:gd name="T12" fmla="*/ 1 w 1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14"/>
                    <a:pt x="17" y="21"/>
                  </a:cubicBezTo>
                  <a:cubicBezTo>
                    <a:pt x="17" y="21"/>
                    <a:pt x="18" y="21"/>
                    <a:pt x="18" y="21"/>
                  </a:cubicBezTo>
                  <a:cubicBezTo>
                    <a:pt x="18" y="21"/>
                    <a:pt x="18" y="20"/>
                    <a:pt x="18" y="20"/>
                  </a:cubicBezTo>
                  <a:cubicBezTo>
                    <a:pt x="3" y="13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620" name="Freeform 511"/>
            <p:cNvSpPr/>
            <p:nvPr/>
          </p:nvSpPr>
          <p:spPr bwMode="auto">
            <a:xfrm>
              <a:off x="3799" y="2140"/>
              <a:ext cx="51" cy="55"/>
            </a:xfrm>
            <a:custGeom>
              <a:avLst/>
              <a:gdLst>
                <a:gd name="T0" fmla="*/ 1 w 21"/>
                <a:gd name="T1" fmla="*/ 0 h 23"/>
                <a:gd name="T2" fmla="*/ 0 w 21"/>
                <a:gd name="T3" fmla="*/ 1 h 23"/>
                <a:gd name="T4" fmla="*/ 20 w 21"/>
                <a:gd name="T5" fmla="*/ 23 h 23"/>
                <a:gd name="T6" fmla="*/ 21 w 21"/>
                <a:gd name="T7" fmla="*/ 22 h 23"/>
                <a:gd name="T8" fmla="*/ 20 w 21"/>
                <a:gd name="T9" fmla="*/ 21 h 23"/>
                <a:gd name="T10" fmla="*/ 2 w 21"/>
                <a:gd name="T11" fmla="*/ 1 h 23"/>
                <a:gd name="T12" fmla="*/ 1 w 2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3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5" y="18"/>
                    <a:pt x="20" y="23"/>
                  </a:cubicBezTo>
                  <a:cubicBezTo>
                    <a:pt x="20" y="23"/>
                    <a:pt x="21" y="22"/>
                    <a:pt x="21" y="22"/>
                  </a:cubicBezTo>
                  <a:cubicBezTo>
                    <a:pt x="21" y="22"/>
                    <a:pt x="21" y="21"/>
                    <a:pt x="20" y="21"/>
                  </a:cubicBezTo>
                  <a:cubicBezTo>
                    <a:pt x="6" y="17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621" name="Freeform 512"/>
            <p:cNvSpPr/>
            <p:nvPr/>
          </p:nvSpPr>
          <p:spPr bwMode="auto">
            <a:xfrm>
              <a:off x="3763" y="2171"/>
              <a:ext cx="43" cy="55"/>
            </a:xfrm>
            <a:custGeom>
              <a:avLst/>
              <a:gdLst>
                <a:gd name="T0" fmla="*/ 0 w 18"/>
                <a:gd name="T1" fmla="*/ 0 h 23"/>
                <a:gd name="T2" fmla="*/ 0 w 18"/>
                <a:gd name="T3" fmla="*/ 1 h 23"/>
                <a:gd name="T4" fmla="*/ 17 w 18"/>
                <a:gd name="T5" fmla="*/ 23 h 23"/>
                <a:gd name="T6" fmla="*/ 18 w 18"/>
                <a:gd name="T7" fmla="*/ 23 h 23"/>
                <a:gd name="T8" fmla="*/ 18 w 18"/>
                <a:gd name="T9" fmla="*/ 22 h 23"/>
                <a:gd name="T10" fmla="*/ 1 w 18"/>
                <a:gd name="T11" fmla="*/ 1 h 23"/>
                <a:gd name="T12" fmla="*/ 0 w 18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7"/>
                    <a:pt x="17" y="23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3" y="16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622" name="Freeform 513"/>
            <p:cNvSpPr/>
            <p:nvPr/>
          </p:nvSpPr>
          <p:spPr bwMode="auto">
            <a:xfrm>
              <a:off x="3920" y="2077"/>
              <a:ext cx="110" cy="43"/>
            </a:xfrm>
            <a:custGeom>
              <a:avLst/>
              <a:gdLst>
                <a:gd name="T0" fmla="*/ 26 w 46"/>
                <a:gd name="T1" fmla="*/ 1 h 18"/>
                <a:gd name="T2" fmla="*/ 0 w 46"/>
                <a:gd name="T3" fmla="*/ 12 h 18"/>
                <a:gd name="T4" fmla="*/ 0 w 46"/>
                <a:gd name="T5" fmla="*/ 13 h 18"/>
                <a:gd name="T6" fmla="*/ 1 w 46"/>
                <a:gd name="T7" fmla="*/ 13 h 18"/>
                <a:gd name="T8" fmla="*/ 26 w 46"/>
                <a:gd name="T9" fmla="*/ 2 h 18"/>
                <a:gd name="T10" fmla="*/ 39 w 46"/>
                <a:gd name="T11" fmla="*/ 5 h 18"/>
                <a:gd name="T12" fmla="*/ 41 w 46"/>
                <a:gd name="T13" fmla="*/ 14 h 18"/>
                <a:gd name="T14" fmla="*/ 34 w 46"/>
                <a:gd name="T15" fmla="*/ 15 h 18"/>
                <a:gd name="T16" fmla="*/ 32 w 46"/>
                <a:gd name="T17" fmla="*/ 10 h 18"/>
                <a:gd name="T18" fmla="*/ 34 w 46"/>
                <a:gd name="T19" fmla="*/ 10 h 18"/>
                <a:gd name="T20" fmla="*/ 35 w 46"/>
                <a:gd name="T21" fmla="*/ 9 h 18"/>
                <a:gd name="T22" fmla="*/ 35 w 46"/>
                <a:gd name="T23" fmla="*/ 8 h 18"/>
                <a:gd name="T24" fmla="*/ 31 w 46"/>
                <a:gd name="T25" fmla="*/ 9 h 18"/>
                <a:gd name="T26" fmla="*/ 33 w 46"/>
                <a:gd name="T27" fmla="*/ 16 h 18"/>
                <a:gd name="T28" fmla="*/ 42 w 46"/>
                <a:gd name="T29" fmla="*/ 15 h 18"/>
                <a:gd name="T30" fmla="*/ 40 w 46"/>
                <a:gd name="T31" fmla="*/ 4 h 18"/>
                <a:gd name="T32" fmla="*/ 26 w 46"/>
                <a:gd name="T3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18">
                  <a:moveTo>
                    <a:pt x="26" y="1"/>
                  </a:moveTo>
                  <a:cubicBezTo>
                    <a:pt x="16" y="1"/>
                    <a:pt x="3" y="7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4" y="8"/>
                    <a:pt x="16" y="3"/>
                    <a:pt x="26" y="2"/>
                  </a:cubicBezTo>
                  <a:cubicBezTo>
                    <a:pt x="32" y="2"/>
                    <a:pt x="36" y="3"/>
                    <a:pt x="39" y="5"/>
                  </a:cubicBezTo>
                  <a:cubicBezTo>
                    <a:pt x="42" y="9"/>
                    <a:pt x="43" y="12"/>
                    <a:pt x="41" y="14"/>
                  </a:cubicBezTo>
                  <a:cubicBezTo>
                    <a:pt x="39" y="16"/>
                    <a:pt x="36" y="17"/>
                    <a:pt x="34" y="15"/>
                  </a:cubicBezTo>
                  <a:cubicBezTo>
                    <a:pt x="32" y="14"/>
                    <a:pt x="31" y="11"/>
                    <a:pt x="32" y="10"/>
                  </a:cubicBezTo>
                  <a:cubicBezTo>
                    <a:pt x="32" y="9"/>
                    <a:pt x="33" y="9"/>
                    <a:pt x="34" y="10"/>
                  </a:cubicBezTo>
                  <a:cubicBezTo>
                    <a:pt x="35" y="10"/>
                    <a:pt x="35" y="10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3" y="7"/>
                    <a:pt x="31" y="8"/>
                    <a:pt x="31" y="9"/>
                  </a:cubicBezTo>
                  <a:cubicBezTo>
                    <a:pt x="30" y="11"/>
                    <a:pt x="30" y="14"/>
                    <a:pt x="33" y="16"/>
                  </a:cubicBezTo>
                  <a:cubicBezTo>
                    <a:pt x="36" y="18"/>
                    <a:pt x="40" y="18"/>
                    <a:pt x="42" y="15"/>
                  </a:cubicBezTo>
                  <a:cubicBezTo>
                    <a:pt x="43" y="14"/>
                    <a:pt x="46" y="10"/>
                    <a:pt x="40" y="4"/>
                  </a:cubicBezTo>
                  <a:cubicBezTo>
                    <a:pt x="37" y="1"/>
                    <a:pt x="32" y="0"/>
                    <a:pt x="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623" name="Freeform 514"/>
            <p:cNvSpPr/>
            <p:nvPr/>
          </p:nvSpPr>
          <p:spPr bwMode="auto">
            <a:xfrm>
              <a:off x="3727" y="2070"/>
              <a:ext cx="17" cy="14"/>
            </a:xfrm>
            <a:custGeom>
              <a:avLst/>
              <a:gdLst>
                <a:gd name="T0" fmla="*/ 7 w 7"/>
                <a:gd name="T1" fmla="*/ 3 h 6"/>
                <a:gd name="T2" fmla="*/ 4 w 7"/>
                <a:gd name="T3" fmla="*/ 1 h 6"/>
                <a:gd name="T4" fmla="*/ 0 w 7"/>
                <a:gd name="T5" fmla="*/ 4 h 6"/>
                <a:gd name="T6" fmla="*/ 4 w 7"/>
                <a:gd name="T7" fmla="*/ 6 h 6"/>
                <a:gd name="T8" fmla="*/ 7 w 7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3"/>
                  </a:moveTo>
                  <a:cubicBezTo>
                    <a:pt x="7" y="3"/>
                    <a:pt x="7" y="0"/>
                    <a:pt x="4" y="1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6" y="6"/>
                    <a:pt x="7" y="4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624" name="Freeform 515"/>
            <p:cNvSpPr/>
            <p:nvPr/>
          </p:nvSpPr>
          <p:spPr bwMode="auto">
            <a:xfrm>
              <a:off x="3946" y="2190"/>
              <a:ext cx="19" cy="15"/>
            </a:xfrm>
            <a:custGeom>
              <a:avLst/>
              <a:gdLst>
                <a:gd name="T0" fmla="*/ 7 w 8"/>
                <a:gd name="T1" fmla="*/ 3 h 6"/>
                <a:gd name="T2" fmla="*/ 5 w 8"/>
                <a:gd name="T3" fmla="*/ 0 h 6"/>
                <a:gd name="T4" fmla="*/ 0 w 8"/>
                <a:gd name="T5" fmla="*/ 2 h 6"/>
                <a:gd name="T6" fmla="*/ 3 w 8"/>
                <a:gd name="T7" fmla="*/ 5 h 6"/>
                <a:gd name="T8" fmla="*/ 7 w 8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7" y="3"/>
                  </a:moveTo>
                  <a:cubicBezTo>
                    <a:pt x="7" y="3"/>
                    <a:pt x="8" y="0"/>
                    <a:pt x="5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3"/>
                    <a:pt x="2" y="5"/>
                    <a:pt x="3" y="5"/>
                  </a:cubicBezTo>
                  <a:cubicBezTo>
                    <a:pt x="5" y="6"/>
                    <a:pt x="7" y="4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625" name="Freeform 516"/>
            <p:cNvSpPr/>
            <p:nvPr/>
          </p:nvSpPr>
          <p:spPr bwMode="auto">
            <a:xfrm>
              <a:off x="3905" y="2277"/>
              <a:ext cx="17" cy="14"/>
            </a:xfrm>
            <a:custGeom>
              <a:avLst/>
              <a:gdLst>
                <a:gd name="T0" fmla="*/ 7 w 7"/>
                <a:gd name="T1" fmla="*/ 3 h 6"/>
                <a:gd name="T2" fmla="*/ 4 w 7"/>
                <a:gd name="T3" fmla="*/ 1 h 6"/>
                <a:gd name="T4" fmla="*/ 0 w 7"/>
                <a:gd name="T5" fmla="*/ 4 h 6"/>
                <a:gd name="T6" fmla="*/ 4 w 7"/>
                <a:gd name="T7" fmla="*/ 6 h 6"/>
                <a:gd name="T8" fmla="*/ 7 w 7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3"/>
                  </a:moveTo>
                  <a:cubicBezTo>
                    <a:pt x="7" y="3"/>
                    <a:pt x="7" y="0"/>
                    <a:pt x="4" y="1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6" y="6"/>
                    <a:pt x="7" y="4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626" name="Freeform 517"/>
            <p:cNvSpPr/>
            <p:nvPr/>
          </p:nvSpPr>
          <p:spPr bwMode="auto">
            <a:xfrm>
              <a:off x="3900" y="2197"/>
              <a:ext cx="39" cy="32"/>
            </a:xfrm>
            <a:custGeom>
              <a:avLst/>
              <a:gdLst>
                <a:gd name="T0" fmla="*/ 15 w 16"/>
                <a:gd name="T1" fmla="*/ 7 h 13"/>
                <a:gd name="T2" fmla="*/ 10 w 16"/>
                <a:gd name="T3" fmla="*/ 0 h 13"/>
                <a:gd name="T4" fmla="*/ 1 w 16"/>
                <a:gd name="T5" fmla="*/ 5 h 13"/>
                <a:gd name="T6" fmla="*/ 7 w 16"/>
                <a:gd name="T7" fmla="*/ 12 h 13"/>
                <a:gd name="T8" fmla="*/ 15 w 16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15" y="7"/>
                  </a:moveTo>
                  <a:cubicBezTo>
                    <a:pt x="15" y="7"/>
                    <a:pt x="16" y="1"/>
                    <a:pt x="10" y="0"/>
                  </a:cubicBezTo>
                  <a:cubicBezTo>
                    <a:pt x="3" y="0"/>
                    <a:pt x="0" y="3"/>
                    <a:pt x="1" y="5"/>
                  </a:cubicBezTo>
                  <a:cubicBezTo>
                    <a:pt x="1" y="7"/>
                    <a:pt x="3" y="11"/>
                    <a:pt x="7" y="12"/>
                  </a:cubicBezTo>
                  <a:cubicBezTo>
                    <a:pt x="11" y="13"/>
                    <a:pt x="14" y="9"/>
                    <a:pt x="1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9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6" grpId="0"/>
      <p:bldP spid="10486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4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278" y="-5938"/>
            <a:ext cx="12202277" cy="6863938"/>
          </a:xfrm>
          <a:prstGeom prst="rect">
            <a:avLst/>
          </a:prstGeom>
        </p:spPr>
      </p:pic>
      <p:pic>
        <p:nvPicPr>
          <p:cNvPr id="2097205" name="图片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1824" y="-179802"/>
            <a:ext cx="1086909" cy="1635559"/>
          </a:xfrm>
          <a:prstGeom prst="rect">
            <a:avLst/>
          </a:prstGeom>
        </p:spPr>
      </p:pic>
      <p:pic>
        <p:nvPicPr>
          <p:cNvPr id="2097206" name="图片 12"/>
          <p:cNvPicPr>
            <a:picLocks noChangeAspect="1"/>
          </p:cNvPicPr>
          <p:nvPr/>
        </p:nvPicPr>
        <p:blipFill rotWithShape="1">
          <a:blip r:embed="rId3"/>
          <a:srcRect l="14471" t="12263"/>
          <a:stretch>
            <a:fillRect/>
          </a:stretch>
        </p:blipFill>
        <p:spPr>
          <a:xfrm>
            <a:off x="9912423" y="3826020"/>
            <a:ext cx="3268819" cy="3262288"/>
          </a:xfrm>
          <a:prstGeom prst="rect">
            <a:avLst/>
          </a:prstGeom>
        </p:spPr>
      </p:pic>
      <p:pic>
        <p:nvPicPr>
          <p:cNvPr id="2097207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9789" y="-594480"/>
            <a:ext cx="3834067" cy="3401287"/>
          </a:xfrm>
          <a:prstGeom prst="rect">
            <a:avLst/>
          </a:prstGeom>
        </p:spPr>
      </p:pic>
      <p:pic>
        <p:nvPicPr>
          <p:cNvPr id="2097208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45034" y="3932799"/>
            <a:ext cx="3504910" cy="3389096"/>
          </a:xfrm>
          <a:prstGeom prst="rect">
            <a:avLst/>
          </a:prstGeom>
        </p:spPr>
      </p:pic>
      <p:pic>
        <p:nvPicPr>
          <p:cNvPr id="2097209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55956" y="-466668"/>
            <a:ext cx="3322045" cy="2797833"/>
          </a:xfrm>
          <a:prstGeom prst="rect">
            <a:avLst/>
          </a:prstGeom>
        </p:spPr>
      </p:pic>
      <p:pic>
        <p:nvPicPr>
          <p:cNvPr id="2097210" name="图片 4"/>
          <p:cNvPicPr>
            <a:picLocks noChangeAspect="1" noChangeArrowheads="1"/>
          </p:cNvPicPr>
          <p:nvPr/>
        </p:nvPicPr>
        <p:blipFill>
          <a:blip r:embed="rId7" cstate="print"/>
          <a:srcRect l="43179" b="73666"/>
          <a:stretch>
            <a:fillRect/>
          </a:stretch>
        </p:blipFill>
        <p:spPr bwMode="auto">
          <a:xfrm>
            <a:off x="4295864" y="4437550"/>
            <a:ext cx="4292069" cy="2815203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41" name="标题 1"/>
          <p:cNvSpPr>
            <a:spLocks noGrp="1"/>
          </p:cNvSpPr>
          <p:nvPr>
            <p:ph type="title" idx="4294967295"/>
          </p:nvPr>
        </p:nvSpPr>
        <p:spPr>
          <a:xfrm>
            <a:off x="2118964" y="2688074"/>
            <a:ext cx="7954071" cy="822325"/>
          </a:xfrm>
        </p:spPr>
        <p:txBody>
          <a:bodyPr/>
          <a:p>
            <a:pPr>
              <a:spcBef>
                <a:spcPct val="20000"/>
              </a:spcBef>
            </a:pP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为何要园本教研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048642" name="标题 1"/>
          <p:cNvSpPr txBox="1"/>
          <p:nvPr/>
        </p:nvSpPr>
        <p:spPr bwMode="auto">
          <a:xfrm>
            <a:off x="3647728" y="1638844"/>
            <a:ext cx="5218113" cy="8223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汉仪小麦体简" pitchFamily="18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汉仪小麦体简" pitchFamily="18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汉仪小麦体简" pitchFamily="18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汉仪小麦体简" pitchFamily="18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汉仪小麦体简" pitchFamily="18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</a:pPr>
            <a:r>
              <a:rPr lang="zh-CN" altLang="en-US" kern="0" dirty="0">
                <a:solidFill>
                  <a:srgbClr val="FF66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第二部分</a:t>
            </a:r>
            <a:endParaRPr lang="zh-CN" altLang="en-US" kern="0" dirty="0">
              <a:solidFill>
                <a:srgbClr val="FF66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097211" name="图片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35436" y="1412664"/>
            <a:ext cx="2449321" cy="1460393"/>
          </a:xfrm>
          <a:prstGeom prst="rect">
            <a:avLst/>
          </a:prstGeom>
        </p:spPr>
      </p:pic>
      <p:pic>
        <p:nvPicPr>
          <p:cNvPr id="2097212" name="图片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31171" y="3135907"/>
            <a:ext cx="1947769" cy="1571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97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9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9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1" grpId="0"/>
      <p:bldP spid="10486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"/>
          <p:cNvGrpSpPr/>
          <p:nvPr/>
        </p:nvGrpSpPr>
        <p:grpSpPr>
          <a:xfrm>
            <a:off x="-155058" y="66452"/>
            <a:ext cx="12202277" cy="6863938"/>
            <a:chOff x="-10278" y="-5938"/>
            <a:chExt cx="12202277" cy="6863938"/>
          </a:xfrm>
        </p:grpSpPr>
        <p:pic>
          <p:nvPicPr>
            <p:cNvPr id="209722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0278" y="-5938"/>
              <a:ext cx="12202277" cy="6863938"/>
            </a:xfrm>
            <a:prstGeom prst="rect">
              <a:avLst/>
            </a:prstGeom>
          </p:spPr>
        </p:pic>
        <p:sp>
          <p:nvSpPr>
            <p:cNvPr id="1048661" name="矩形 10"/>
            <p:cNvSpPr/>
            <p:nvPr/>
          </p:nvSpPr>
          <p:spPr>
            <a:xfrm>
              <a:off x="407368" y="404664"/>
              <a:ext cx="11449272" cy="6048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97221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b="66889"/>
          <a:stretch>
            <a:fillRect/>
          </a:stretch>
        </p:blipFill>
        <p:spPr>
          <a:xfrm rot="262207">
            <a:off x="1038758" y="1693285"/>
            <a:ext cx="4565254" cy="3527188"/>
          </a:xfrm>
          <a:prstGeom prst="rect">
            <a:avLst/>
          </a:prstGeom>
        </p:spPr>
      </p:pic>
      <p:pic>
        <p:nvPicPr>
          <p:cNvPr id="2097222" name="PA_图片 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3"/>
          <a:srcRect l="-1845" t="68012" r="-3224" b="-1123"/>
          <a:stretch>
            <a:fillRect/>
          </a:stretch>
        </p:blipFill>
        <p:spPr>
          <a:xfrm rot="262207">
            <a:off x="6081046" y="1598676"/>
            <a:ext cx="5016616" cy="3584639"/>
          </a:xfrm>
          <a:prstGeom prst="rect">
            <a:avLst/>
          </a:prstGeom>
        </p:spPr>
      </p:pic>
      <p:sp>
        <p:nvSpPr>
          <p:cNvPr id="104866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35735" y="2702560"/>
            <a:ext cx="3703320" cy="2608580"/>
          </a:xfrm>
        </p:spPr>
        <p:txBody>
          <a:bodyPr>
            <a:noAutofit/>
          </a:bodyPr>
          <a:p>
            <a:pPr marL="0" indent="0" eaLnBrk="1" hangingPunct="1">
              <a:buClr>
                <a:schemeClr val="tx2"/>
              </a:buClr>
              <a:buSzPct val="50000"/>
              <a:buNone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推行园本教研是实践《纲要》的需要，也是《纲要》顺利实施的制度保障，更是教师专业化成长和构建学习型组织的有效途径。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663" name="Rectangle 4"/>
          <p:cNvSpPr>
            <a:spLocks noChangeArrowheads="1"/>
          </p:cNvSpPr>
          <p:nvPr/>
        </p:nvSpPr>
        <p:spPr bwMode="auto">
          <a:xfrm>
            <a:off x="6599555" y="2865755"/>
            <a:ext cx="4033520" cy="11988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园本教研既满足幼儿园自身发展的需要，又立足于幼儿园的长远发展，对促进本园教师的专业成长有着积极的作用和意义。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48664" name="Rectangle 5"/>
          <p:cNvSpPr>
            <a:spLocks noChangeArrowheads="1"/>
          </p:cNvSpPr>
          <p:nvPr/>
        </p:nvSpPr>
        <p:spPr bwMode="auto">
          <a:xfrm>
            <a:off x="3863340" y="836930"/>
            <a:ext cx="4113530" cy="64643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buFontTx/>
              <a:buNone/>
            </a:pPr>
            <a:r>
              <a:rPr lang="zh-CN" altLang="en-US" sz="4400" dirty="0">
                <a:solidFill>
                  <a:schemeClr val="accent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为何要园本教研</a:t>
            </a:r>
            <a:endParaRPr lang="zh-CN" altLang="en-US" sz="4400" dirty="0">
              <a:solidFill>
                <a:schemeClr val="accent2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8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8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99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48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99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48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99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9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9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99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9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9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"/>
          <p:cNvGrpSpPr/>
          <p:nvPr/>
        </p:nvGrpSpPr>
        <p:grpSpPr>
          <a:xfrm>
            <a:off x="-155058" y="66452"/>
            <a:ext cx="12202277" cy="6863938"/>
            <a:chOff x="-10278" y="-5938"/>
            <a:chExt cx="12202277" cy="6863938"/>
          </a:xfrm>
        </p:grpSpPr>
        <p:pic>
          <p:nvPicPr>
            <p:cNvPr id="209722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0278" y="-5938"/>
              <a:ext cx="12202277" cy="6863938"/>
            </a:xfrm>
            <a:prstGeom prst="rect">
              <a:avLst/>
            </a:prstGeom>
          </p:spPr>
        </p:pic>
        <p:sp>
          <p:nvSpPr>
            <p:cNvPr id="1048661" name="矩形 10"/>
            <p:cNvSpPr/>
            <p:nvPr/>
          </p:nvSpPr>
          <p:spPr>
            <a:xfrm>
              <a:off x="407368" y="404664"/>
              <a:ext cx="11449272" cy="6048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97221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b="66889"/>
          <a:stretch>
            <a:fillRect/>
          </a:stretch>
        </p:blipFill>
        <p:spPr>
          <a:xfrm rot="262207">
            <a:off x="1038758" y="1693285"/>
            <a:ext cx="4565254" cy="3527188"/>
          </a:xfrm>
          <a:prstGeom prst="rect">
            <a:avLst/>
          </a:prstGeom>
        </p:spPr>
      </p:pic>
      <p:pic>
        <p:nvPicPr>
          <p:cNvPr id="2097222" name="PA_图片 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3"/>
          <a:srcRect l="-1845" t="68012" r="-3224" b="-1123"/>
          <a:stretch>
            <a:fillRect/>
          </a:stretch>
        </p:blipFill>
        <p:spPr>
          <a:xfrm rot="262207">
            <a:off x="6081046" y="1598676"/>
            <a:ext cx="5016616" cy="3584639"/>
          </a:xfrm>
          <a:prstGeom prst="rect">
            <a:avLst/>
          </a:prstGeom>
        </p:spPr>
      </p:pic>
      <p:sp>
        <p:nvSpPr>
          <p:cNvPr id="104866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35735" y="2702560"/>
            <a:ext cx="3703320" cy="2608580"/>
          </a:xfrm>
        </p:spPr>
        <p:txBody>
          <a:bodyPr>
            <a:noAutofit/>
          </a:bodyPr>
          <a:p>
            <a:pPr marL="0" indent="0" eaLnBrk="1" hangingPunct="1">
              <a:buClr>
                <a:schemeClr val="tx2"/>
              </a:buClr>
              <a:buSzPct val="50000"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3.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幼儿园的“园本教研”是以教师为研究主体、以在幼儿教育教学实践中遇到的真实问题为研究对象的一种制度，也是一种研究的方式。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663" name="Rectangle 4"/>
          <p:cNvSpPr>
            <a:spLocks noChangeArrowheads="1"/>
          </p:cNvSpPr>
          <p:nvPr/>
        </p:nvSpPr>
        <p:spPr bwMode="auto">
          <a:xfrm>
            <a:off x="6599555" y="2865755"/>
            <a:ext cx="4033520" cy="1476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4.</a:t>
            </a:r>
            <a:r>
              <a:rPr 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幼儿园应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积极拓展园本教研的内容与形式，重视用“研”的形式解决教师实际工作中的共性问题，帮助教师用先进理念指导自身实践，从而促进教师自身水平的提高。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48664" name="Rectangle 5"/>
          <p:cNvSpPr>
            <a:spLocks noChangeArrowheads="1"/>
          </p:cNvSpPr>
          <p:nvPr/>
        </p:nvSpPr>
        <p:spPr bwMode="auto">
          <a:xfrm>
            <a:off x="3863340" y="836930"/>
            <a:ext cx="4113530" cy="64643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buFontTx/>
              <a:buNone/>
            </a:pPr>
            <a:r>
              <a:rPr lang="zh-CN" altLang="en-US" sz="4400" dirty="0">
                <a:solidFill>
                  <a:schemeClr val="accent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为何要园本教研</a:t>
            </a:r>
            <a:endParaRPr lang="zh-CN" altLang="en-US" sz="4400" dirty="0">
              <a:solidFill>
                <a:schemeClr val="accent2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8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8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99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48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99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48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99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9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9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99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9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9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3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278" y="-5938"/>
            <a:ext cx="12202277" cy="6863938"/>
          </a:xfrm>
          <a:prstGeom prst="rect">
            <a:avLst/>
          </a:prstGeom>
        </p:spPr>
      </p:pic>
      <p:pic>
        <p:nvPicPr>
          <p:cNvPr id="2097224" name="图片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1824" y="-179802"/>
            <a:ext cx="1086909" cy="1635559"/>
          </a:xfrm>
          <a:prstGeom prst="rect">
            <a:avLst/>
          </a:prstGeom>
        </p:spPr>
      </p:pic>
      <p:pic>
        <p:nvPicPr>
          <p:cNvPr id="2097225" name="图片 12"/>
          <p:cNvPicPr>
            <a:picLocks noChangeAspect="1"/>
          </p:cNvPicPr>
          <p:nvPr/>
        </p:nvPicPr>
        <p:blipFill rotWithShape="1">
          <a:blip r:embed="rId3"/>
          <a:srcRect l="14471" t="12263"/>
          <a:stretch>
            <a:fillRect/>
          </a:stretch>
        </p:blipFill>
        <p:spPr>
          <a:xfrm>
            <a:off x="9912423" y="3826020"/>
            <a:ext cx="3268819" cy="3262288"/>
          </a:xfrm>
          <a:prstGeom prst="rect">
            <a:avLst/>
          </a:prstGeom>
        </p:spPr>
      </p:pic>
      <p:pic>
        <p:nvPicPr>
          <p:cNvPr id="2097226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9789" y="-594480"/>
            <a:ext cx="3834067" cy="3401287"/>
          </a:xfrm>
          <a:prstGeom prst="rect">
            <a:avLst/>
          </a:prstGeom>
        </p:spPr>
      </p:pic>
      <p:pic>
        <p:nvPicPr>
          <p:cNvPr id="2097227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03429" y="4123299"/>
            <a:ext cx="3504910" cy="3389096"/>
          </a:xfrm>
          <a:prstGeom prst="rect">
            <a:avLst/>
          </a:prstGeom>
        </p:spPr>
      </p:pic>
      <p:pic>
        <p:nvPicPr>
          <p:cNvPr id="2097228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55956" y="-466668"/>
            <a:ext cx="3322045" cy="2797833"/>
          </a:xfrm>
          <a:prstGeom prst="rect">
            <a:avLst/>
          </a:prstGeom>
        </p:spPr>
      </p:pic>
      <p:pic>
        <p:nvPicPr>
          <p:cNvPr id="2097229" name="图片 4"/>
          <p:cNvPicPr>
            <a:picLocks noChangeAspect="1" noChangeArrowheads="1"/>
          </p:cNvPicPr>
          <p:nvPr/>
        </p:nvPicPr>
        <p:blipFill>
          <a:blip r:embed="rId7" cstate="print"/>
          <a:srcRect l="43179" b="73666"/>
          <a:stretch>
            <a:fillRect/>
          </a:stretch>
        </p:blipFill>
        <p:spPr bwMode="auto">
          <a:xfrm>
            <a:off x="4332059" y="4410245"/>
            <a:ext cx="4292069" cy="2815203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68" name="标题 1"/>
          <p:cNvSpPr>
            <a:spLocks noGrp="1"/>
          </p:cNvSpPr>
          <p:nvPr>
            <p:ph type="title" idx="4294967295"/>
          </p:nvPr>
        </p:nvSpPr>
        <p:spPr>
          <a:xfrm>
            <a:off x="1487488" y="2586676"/>
            <a:ext cx="9826279" cy="822325"/>
          </a:xfrm>
        </p:spPr>
        <p:txBody>
          <a:bodyPr/>
          <a:p>
            <a:pPr>
              <a:spcBef>
                <a:spcPct val="20000"/>
              </a:spcBef>
            </a:pP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园本教研的内容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048669" name="标题 1"/>
          <p:cNvSpPr txBox="1"/>
          <p:nvPr/>
        </p:nvSpPr>
        <p:spPr bwMode="auto">
          <a:xfrm>
            <a:off x="3647728" y="1638844"/>
            <a:ext cx="5218113" cy="8223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汉仪小麦体简" pitchFamily="18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汉仪小麦体简" pitchFamily="18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汉仪小麦体简" pitchFamily="18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汉仪小麦体简" pitchFamily="18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汉仪小麦体简" pitchFamily="18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</a:pPr>
            <a:r>
              <a:rPr lang="zh-CN" altLang="en-US" kern="0" dirty="0">
                <a:solidFill>
                  <a:srgbClr val="FF66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第三部分</a:t>
            </a:r>
            <a:endParaRPr lang="zh-CN" altLang="en-US" kern="0" dirty="0">
              <a:solidFill>
                <a:srgbClr val="FF66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097230" name="图片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82706" y="1484419"/>
            <a:ext cx="2449321" cy="1460393"/>
          </a:xfrm>
          <a:prstGeom prst="rect">
            <a:avLst/>
          </a:prstGeom>
        </p:spPr>
      </p:pic>
      <p:pic>
        <p:nvPicPr>
          <p:cNvPr id="2097231" name="图片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31171" y="3135907"/>
            <a:ext cx="1947769" cy="1571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97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9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9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8" grpId="0"/>
      <p:bldP spid="1048669" grpId="0"/>
    </p:bldLst>
  </p:timing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ags/tag5.xml><?xml version="1.0" encoding="utf-8"?>
<p:tagLst xmlns:p="http://schemas.openxmlformats.org/presentationml/2006/main">
  <p:tag name="PA" val="v3.2.0"/>
</p:tagLst>
</file>

<file path=ppt/tags/tag6.xml><?xml version="1.0" encoding="utf-8"?>
<p:tagLst xmlns:p="http://schemas.openxmlformats.org/presentationml/2006/main">
  <p:tag name="PA" val="v3.2.0"/>
</p:tagLst>
</file>

<file path=ppt/tags/tag7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22439C"/>
      </a:accent1>
      <a:accent2>
        <a:srgbClr val="EE5937"/>
      </a:accent2>
      <a:accent3>
        <a:srgbClr val="DAAC03"/>
      </a:accent3>
      <a:accent4>
        <a:srgbClr val="10AECC"/>
      </a:accent4>
      <a:accent5>
        <a:srgbClr val="5A4231"/>
      </a:accent5>
      <a:accent6>
        <a:srgbClr val="057B9B"/>
      </a:accent6>
      <a:hlink>
        <a:srgbClr val="4472C4"/>
      </a:hlink>
      <a:folHlink>
        <a:srgbClr val="BFBFBF"/>
      </a:folHlink>
    </a:clrScheme>
    <a:fontScheme name="xenrplvp">
      <a:majorFont>
        <a:latin typeface="Arial"/>
        <a:ea typeface="HYXiaoMaiTiJ"/>
        <a:cs typeface=""/>
      </a:majorFont>
      <a:minorFont>
        <a:latin typeface="Arial"/>
        <a:ea typeface="HYXiaoMaiTiJ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768395"/>
    </a:dk2>
    <a:lt2>
      <a:srgbClr val="F0F0F0"/>
    </a:lt2>
    <a:accent1>
      <a:srgbClr val="22439C"/>
    </a:accent1>
    <a:accent2>
      <a:srgbClr val="EE5937"/>
    </a:accent2>
    <a:accent3>
      <a:srgbClr val="DAAC03"/>
    </a:accent3>
    <a:accent4>
      <a:srgbClr val="10AECC"/>
    </a:accent4>
    <a:accent5>
      <a:srgbClr val="5A4231"/>
    </a:accent5>
    <a:accent6>
      <a:srgbClr val="057B9B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768395"/>
    </a:dk2>
    <a:lt2>
      <a:srgbClr val="F0F0F0"/>
    </a:lt2>
    <a:accent1>
      <a:srgbClr val="22439C"/>
    </a:accent1>
    <a:accent2>
      <a:srgbClr val="EE5937"/>
    </a:accent2>
    <a:accent3>
      <a:srgbClr val="DAAC03"/>
    </a:accent3>
    <a:accent4>
      <a:srgbClr val="10AECC"/>
    </a:accent4>
    <a:accent5>
      <a:srgbClr val="5A4231"/>
    </a:accent5>
    <a:accent6>
      <a:srgbClr val="057B9B"/>
    </a:accent6>
    <a:hlink>
      <a:srgbClr val="4472C4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768395"/>
    </a:dk2>
    <a:lt2>
      <a:srgbClr val="F0F0F0"/>
    </a:lt2>
    <a:accent1>
      <a:srgbClr val="22439C"/>
    </a:accent1>
    <a:accent2>
      <a:srgbClr val="EE5937"/>
    </a:accent2>
    <a:accent3>
      <a:srgbClr val="DAAC03"/>
    </a:accent3>
    <a:accent4>
      <a:srgbClr val="10AECC"/>
    </a:accent4>
    <a:accent5>
      <a:srgbClr val="5A4231"/>
    </a:accent5>
    <a:accent6>
      <a:srgbClr val="057B9B"/>
    </a:accent6>
    <a:hlink>
      <a:srgbClr val="4472C4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768395"/>
    </a:dk2>
    <a:lt2>
      <a:srgbClr val="F0F0F0"/>
    </a:lt2>
    <a:accent1>
      <a:srgbClr val="22439C"/>
    </a:accent1>
    <a:accent2>
      <a:srgbClr val="EE5937"/>
    </a:accent2>
    <a:accent3>
      <a:srgbClr val="DAAC03"/>
    </a:accent3>
    <a:accent4>
      <a:srgbClr val="10AECC"/>
    </a:accent4>
    <a:accent5>
      <a:srgbClr val="5A4231"/>
    </a:accent5>
    <a:accent6>
      <a:srgbClr val="057B9B"/>
    </a:accent6>
    <a:hlink>
      <a:srgbClr val="4472C4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768395"/>
    </a:dk2>
    <a:lt2>
      <a:srgbClr val="F0F0F0"/>
    </a:lt2>
    <a:accent1>
      <a:srgbClr val="22439C"/>
    </a:accent1>
    <a:accent2>
      <a:srgbClr val="EE5937"/>
    </a:accent2>
    <a:accent3>
      <a:srgbClr val="DAAC03"/>
    </a:accent3>
    <a:accent4>
      <a:srgbClr val="10AECC"/>
    </a:accent4>
    <a:accent5>
      <a:srgbClr val="5A4231"/>
    </a:accent5>
    <a:accent6>
      <a:srgbClr val="057B9B"/>
    </a:accent6>
    <a:hlink>
      <a:srgbClr val="4472C4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768395"/>
    </a:dk2>
    <a:lt2>
      <a:srgbClr val="F0F0F0"/>
    </a:lt2>
    <a:accent1>
      <a:srgbClr val="22439C"/>
    </a:accent1>
    <a:accent2>
      <a:srgbClr val="EE5937"/>
    </a:accent2>
    <a:accent3>
      <a:srgbClr val="DAAC03"/>
    </a:accent3>
    <a:accent4>
      <a:srgbClr val="10AECC"/>
    </a:accent4>
    <a:accent5>
      <a:srgbClr val="5A4231"/>
    </a:accent5>
    <a:accent6>
      <a:srgbClr val="057B9B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768395"/>
    </a:dk2>
    <a:lt2>
      <a:srgbClr val="F0F0F0"/>
    </a:lt2>
    <a:accent1>
      <a:srgbClr val="22439C"/>
    </a:accent1>
    <a:accent2>
      <a:srgbClr val="EE5937"/>
    </a:accent2>
    <a:accent3>
      <a:srgbClr val="DAAC03"/>
    </a:accent3>
    <a:accent4>
      <a:srgbClr val="10AECC"/>
    </a:accent4>
    <a:accent5>
      <a:srgbClr val="5A4231"/>
    </a:accent5>
    <a:accent6>
      <a:srgbClr val="057B9B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768395"/>
    </a:dk2>
    <a:lt2>
      <a:srgbClr val="F0F0F0"/>
    </a:lt2>
    <a:accent1>
      <a:srgbClr val="22439C"/>
    </a:accent1>
    <a:accent2>
      <a:srgbClr val="EE5937"/>
    </a:accent2>
    <a:accent3>
      <a:srgbClr val="DAAC03"/>
    </a:accent3>
    <a:accent4>
      <a:srgbClr val="10AECC"/>
    </a:accent4>
    <a:accent5>
      <a:srgbClr val="5A4231"/>
    </a:accent5>
    <a:accent6>
      <a:srgbClr val="057B9B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768395"/>
    </a:dk2>
    <a:lt2>
      <a:srgbClr val="F0F0F0"/>
    </a:lt2>
    <a:accent1>
      <a:srgbClr val="22439C"/>
    </a:accent1>
    <a:accent2>
      <a:srgbClr val="EE5937"/>
    </a:accent2>
    <a:accent3>
      <a:srgbClr val="DAAC03"/>
    </a:accent3>
    <a:accent4>
      <a:srgbClr val="10AECC"/>
    </a:accent4>
    <a:accent5>
      <a:srgbClr val="5A4231"/>
    </a:accent5>
    <a:accent6>
      <a:srgbClr val="057B9B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768395"/>
    </a:dk2>
    <a:lt2>
      <a:srgbClr val="F0F0F0"/>
    </a:lt2>
    <a:accent1>
      <a:srgbClr val="22439C"/>
    </a:accent1>
    <a:accent2>
      <a:srgbClr val="EE5937"/>
    </a:accent2>
    <a:accent3>
      <a:srgbClr val="DAAC03"/>
    </a:accent3>
    <a:accent4>
      <a:srgbClr val="10AECC"/>
    </a:accent4>
    <a:accent5>
      <a:srgbClr val="5A4231"/>
    </a:accent5>
    <a:accent6>
      <a:srgbClr val="057B9B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768395"/>
    </a:dk2>
    <a:lt2>
      <a:srgbClr val="F0F0F0"/>
    </a:lt2>
    <a:accent1>
      <a:srgbClr val="22439C"/>
    </a:accent1>
    <a:accent2>
      <a:srgbClr val="EE5937"/>
    </a:accent2>
    <a:accent3>
      <a:srgbClr val="DAAC03"/>
    </a:accent3>
    <a:accent4>
      <a:srgbClr val="10AECC"/>
    </a:accent4>
    <a:accent5>
      <a:srgbClr val="5A4231"/>
    </a:accent5>
    <a:accent6>
      <a:srgbClr val="057B9B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768395"/>
    </a:dk2>
    <a:lt2>
      <a:srgbClr val="F0F0F0"/>
    </a:lt2>
    <a:accent1>
      <a:srgbClr val="22439C"/>
    </a:accent1>
    <a:accent2>
      <a:srgbClr val="EE5937"/>
    </a:accent2>
    <a:accent3>
      <a:srgbClr val="DAAC03"/>
    </a:accent3>
    <a:accent4>
      <a:srgbClr val="10AECC"/>
    </a:accent4>
    <a:accent5>
      <a:srgbClr val="5A4231"/>
    </a:accent5>
    <a:accent6>
      <a:srgbClr val="057B9B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768395"/>
    </a:dk2>
    <a:lt2>
      <a:srgbClr val="F0F0F0"/>
    </a:lt2>
    <a:accent1>
      <a:srgbClr val="22439C"/>
    </a:accent1>
    <a:accent2>
      <a:srgbClr val="EE5937"/>
    </a:accent2>
    <a:accent3>
      <a:srgbClr val="DAAC03"/>
    </a:accent3>
    <a:accent4>
      <a:srgbClr val="10AECC"/>
    </a:accent4>
    <a:accent5>
      <a:srgbClr val="5A4231"/>
    </a:accent5>
    <a:accent6>
      <a:srgbClr val="057B9B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768395"/>
    </a:dk2>
    <a:lt2>
      <a:srgbClr val="F0F0F0"/>
    </a:lt2>
    <a:accent1>
      <a:srgbClr val="22439C"/>
    </a:accent1>
    <a:accent2>
      <a:srgbClr val="EE5937"/>
    </a:accent2>
    <a:accent3>
      <a:srgbClr val="DAAC03"/>
    </a:accent3>
    <a:accent4>
      <a:srgbClr val="10AECC"/>
    </a:accent4>
    <a:accent5>
      <a:srgbClr val="5A4231"/>
    </a:accent5>
    <a:accent6>
      <a:srgbClr val="057B9B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1593</Words>
  <Application>WPS 演示</Application>
  <PresentationFormat/>
  <Paragraphs>127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宋体</vt:lpstr>
      <vt:lpstr>Wingdings</vt:lpstr>
      <vt:lpstr>汉仪小麦体简</vt:lpstr>
      <vt:lpstr>微软雅黑</vt:lpstr>
      <vt:lpstr>方正粗黑宋简体</vt:lpstr>
      <vt:lpstr>方正喵呜体</vt:lpstr>
      <vt:lpstr>方正清刻本悦宋简体</vt:lpstr>
      <vt:lpstr>Arial Unicode MS</vt:lpstr>
      <vt:lpstr>Calibri</vt:lpstr>
      <vt:lpstr>HYXiaoMaiTiJ</vt:lpstr>
      <vt:lpstr>Segoe Print</vt:lpstr>
      <vt:lpstr>默认设计模板</vt:lpstr>
      <vt:lpstr>PowerPoint 演示文稿</vt:lpstr>
      <vt:lpstr>PowerPoint 演示文稿</vt:lpstr>
      <vt:lpstr>目 录</vt:lpstr>
      <vt:lpstr>何为园本教研</vt:lpstr>
      <vt:lpstr>PowerPoint 演示文稿</vt:lpstr>
      <vt:lpstr>为何要园本教研</vt:lpstr>
      <vt:lpstr>PowerPoint 演示文稿</vt:lpstr>
      <vt:lpstr>PowerPoint 演示文稿</vt:lpstr>
      <vt:lpstr>园本教研的内容</vt:lpstr>
      <vt:lpstr>PowerPoint 演示文稿</vt:lpstr>
      <vt:lpstr>不足：</vt:lpstr>
      <vt:lpstr>建议：</vt:lpstr>
      <vt:lpstr>探索园本教研的新形式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家园共育 缓解孩子入园焦虑</dc:title>
  <dc:creator>jujumao</dc:creator>
  <cp:lastModifiedBy>Administrator</cp:lastModifiedBy>
  <cp:revision>24</cp:revision>
  <dcterms:created xsi:type="dcterms:W3CDTF">2021-08-13T02:37:00Z</dcterms:created>
  <dcterms:modified xsi:type="dcterms:W3CDTF">2021-12-10T03:27:28Z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B498FF543EE44AB3A697AFD21973D378</vt:lpwstr>
  </property>
</Properties>
</file>