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wav" ContentType="audio/x-wav"/>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3"/>
  </p:sldMasterIdLst>
  <p:notesMasterIdLst>
    <p:notesMasterId r:id="rId5"/>
  </p:notesMasterIdLst>
  <p:sldIdLst>
    <p:sldId id="256" r:id="rId4"/>
    <p:sldId id="322" r:id="rId6"/>
    <p:sldId id="484" r:id="rId7"/>
    <p:sldId id="347" r:id="rId8"/>
    <p:sldId id="355" r:id="rId9"/>
    <p:sldId id="349" r:id="rId10"/>
    <p:sldId id="350" r:id="rId11"/>
    <p:sldId id="425" r:id="rId12"/>
    <p:sldId id="524" r:id="rId13"/>
    <p:sldId id="351" r:id="rId14"/>
    <p:sldId id="426" r:id="rId15"/>
    <p:sldId id="410" r:id="rId16"/>
    <p:sldId id="446" r:id="rId17"/>
    <p:sldId id="448" r:id="rId18"/>
    <p:sldId id="354" r:id="rId19"/>
    <p:sldId id="447" r:id="rId20"/>
    <p:sldId id="358" r:id="rId21"/>
    <p:sldId id="359" r:id="rId22"/>
    <p:sldId id="367" r:id="rId23"/>
    <p:sldId id="443" r:id="rId24"/>
    <p:sldId id="360" r:id="rId25"/>
    <p:sldId id="471" r:id="rId26"/>
    <p:sldId id="364" r:id="rId27"/>
    <p:sldId id="468" r:id="rId28"/>
    <p:sldId id="546" r:id="rId29"/>
    <p:sldId id="467" r:id="rId30"/>
    <p:sldId id="465" r:id="rId31"/>
    <p:sldId id="559" r:id="rId32"/>
    <p:sldId id="548" r:id="rId33"/>
    <p:sldId id="365" r:id="rId34"/>
    <p:sldId id="469" r:id="rId35"/>
    <p:sldId id="558" r:id="rId36"/>
    <p:sldId id="549" r:id="rId37"/>
    <p:sldId id="522" r:id="rId38"/>
    <p:sldId id="523" r:id="rId39"/>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kb1.com" initials="" lastIdx="0" clrIdx="0"/>
  <p:cmAuthor id="7" name="宋洁然" initials="宋" lastIdx="0" clrIdx="1"/>
  <p:cmAuthor id="1" name="feng" initials="f" lastIdx="0" clrIdx="0"/>
  <p:cmAuthor id="8" name="ming qiu" initials="m" lastIdx="0" clrIdx="1"/>
  <p:cmAuthor id="2" name="lee" initials="l" lastIdx="0" clrIdx="1"/>
  <p:cmAuthor id="3" name="hehe" initials="h" lastIdx="0" clrIdx="0"/>
  <p:cmAuthor id="4" name="新课标第一网" initials="新" lastIdx="0" clrIdx="0"/>
  <p:cmAuthor id="75" name="作者" initials="A" lastIdx="0" clrIdx="24"/>
  <p:cmAuthor id="5" name="Administrator" initials="A" lastIdx="0" clrIdx="4"/>
  <p:cmAuthor id="6" name="lenovo" initials="l"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E6CB8"/>
    <a:srgbClr val="3174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703"/>
  </p:normalViewPr>
  <p:slideViewPr>
    <p:cSldViewPr showGuides="1">
      <p:cViewPr varScale="1">
        <p:scale>
          <a:sx n="109" d="100"/>
          <a:sy n="109" d="100"/>
        </p:scale>
        <p:origin x="-1674" y="-90"/>
      </p:cViewPr>
      <p:guideLst>
        <p:guide orient="horz" pos="2249"/>
        <p:guide pos="2933"/>
      </p:guideLst>
    </p:cSldViewPr>
  </p:slid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3" Type="http://schemas.openxmlformats.org/officeDocument/2006/relationships/commentAuthors" Target="commentAuthors.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buFontTx/>
              <a:buNone/>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buFontTx/>
              <a:buNone/>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buFontTx/>
              <a:buNone/>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fontAlgn="base" hangingPunct="1">
              <a:buNone/>
            </a:pPr>
            <a:fld id="{9A0DB2DC-4C9A-4742-B13C-FB6460FD3503}" type="slidenum">
              <a:rPr lang="zh-CN" altLang="en-US" sz="1200" strike="noStrike" noProof="1" dirty="0">
                <a:latin typeface="Calibri" panose="020F0502020204030204" pitchFamily="34" charset="0"/>
                <a:ea typeface="宋体" panose="02010600030101010101" pitchFamily="2" charset="-122"/>
                <a:cs typeface="+mn-cs"/>
              </a:rPr>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幻灯片图像占位符 1"/>
          <p:cNvSpPr>
            <a:spLocks noGrp="1" noRot="1" noChangeAspect="1" noTextEdit="1"/>
          </p:cNvSpPr>
          <p:nvPr>
            <p:ph type="sldImg"/>
          </p:nvPr>
        </p:nvSpPr>
        <p:spPr>
          <a:ln>
            <a:solidFill>
              <a:srgbClr val="000000"/>
            </a:solidFill>
            <a:miter/>
          </a:ln>
        </p:spPr>
      </p:sp>
      <p:sp>
        <p:nvSpPr>
          <p:cNvPr id="4098"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dirty="0"/>
          </a:p>
        </p:txBody>
      </p:sp>
      <p:sp>
        <p:nvSpPr>
          <p:cNvPr id="409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buFontTx/>
            </a:pPr>
            <a:fld id="{9A0DB2DC-4C9A-4742-B13C-FB6460FD3503}" type="slidenum">
              <a:rPr lang="zh-CN" altLang="en-US" dirty="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p:cNvSpPr>
          <p:nvPr>
            <p:ph type="sldNum" sz="quarter"/>
            <p:custDataLst>
              <p:tags r:id="rId3"/>
            </p:custDataLst>
          </p:nvPr>
        </p:nvSpPr>
        <p:spPr>
          <a:xfrm>
            <a:off x="5180013" y="6513513"/>
            <a:ext cx="3962400" cy="342900"/>
          </a:xfrm>
          <a:prstGeom prst="rect">
            <a:avLst/>
          </a:prstGeom>
          <a:noFill/>
          <a:ln w="9525">
            <a:noFill/>
          </a:ln>
        </p:spPr>
        <p:txBody>
          <a:bodyPr vert="horz" wrap="square" lIns="91440" tIns="45720" rIns="91440" bIns="45720" anchor="b" anchorCtr="0"/>
          <a:lstStyle/>
          <a:p>
            <a:pPr lvl="0" algn="r" eaLnBrk="0" hangingPunct="0"/>
            <a:fld id="{9A0DB2DC-4C9A-4742-B13C-FB6460FD3503}" type="slidenum">
              <a:rPr lang="en-US" altLang="zh-CN" sz="1200">
                <a:latin typeface="Arial" panose="020B0604020202020204" pitchFamily="34" charset="0"/>
                <a:ea typeface="宋体" panose="02010600030101010101" pitchFamily="2" charset="-122"/>
              </a:rPr>
            </a:fld>
            <a:endParaRPr lang="en-US" altLang="zh-CN" sz="1200">
              <a:latin typeface="Arial" panose="020B0604020202020204" pitchFamily="34" charset="0"/>
              <a:ea typeface="宋体" panose="02010600030101010101" pitchFamily="2" charset="-122"/>
            </a:endParaRPr>
          </a:p>
        </p:txBody>
      </p:sp>
      <p:sp>
        <p:nvSpPr>
          <p:cNvPr id="26626" name="Rectangle 2"/>
          <p:cNvSpPr>
            <a:spLocks noGrp="1" noRot="1" noChangeAspect="1" noTextEdit="1"/>
          </p:cNvSpPr>
          <p:nvPr>
            <p:ph type="sldImg" idx="1"/>
            <p:custDataLst>
              <p:tags r:id="rId4"/>
            </p:custDataLst>
          </p:nvPr>
        </p:nvSpPr>
        <p:spPr/>
      </p:sp>
      <p:sp>
        <p:nvSpPr>
          <p:cNvPr id="26627" name="Rectangle 3"/>
          <p:cNvSpPr>
            <a:spLocks noGrp="1"/>
          </p:cNvSpPr>
          <p:nvPr>
            <p:ph type="body" idx="2"/>
            <p:custDataLst>
              <p:tags r:id="rId5"/>
            </p:custDataLst>
          </p:nvPr>
        </p:nvSpPr>
        <p:spPr/>
        <p:txBody>
          <a:bodyPr wrap="square" lIns="91440" tIns="45720" rIns="91440" bIns="45720" anchor="t" anchorCtr="0"/>
          <a:lstStyle/>
          <a:p>
            <a:pPr lvl="0" algn="just" eaLnBrk="1" hangingPunct="1">
              <a:spcBef>
                <a:spcPct val="50000"/>
              </a:spcBef>
            </a:pP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a:xfrm>
            <a:off x="628650" y="1825625"/>
            <a:ext cx="7886700" cy="4351339"/>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a:xfrm>
            <a:off x="628650" y="6356351"/>
            <a:ext cx="2057400" cy="365125"/>
          </a:xfrm>
        </p:spPr>
        <p:txBody>
          <a:bodyPr/>
          <a:lstStyle/>
          <a:p>
            <a:fld id="{1B32FD01-6AD2-47DB-A639-46771605062F}" type="datetimeFigureOut">
              <a:rPr lang="zh-CN" altLang="en-US" smtClean="0"/>
            </a:fld>
            <a:endParaRPr lang="zh-CN" altLang="en-US"/>
          </a:p>
        </p:txBody>
      </p:sp>
      <p:sp>
        <p:nvSpPr>
          <p:cNvPr id="5" name="Footer Placeholder 4"/>
          <p:cNvSpPr>
            <a:spLocks noGrp="1"/>
          </p:cNvSpPr>
          <p:nvPr>
            <p:ph type="ftr" sz="quarter" idx="11"/>
          </p:nvPr>
        </p:nvSpPr>
        <p:spPr>
          <a:xfrm>
            <a:off x="3028950" y="6356351"/>
            <a:ext cx="3086100" cy="365125"/>
          </a:xfrm>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p:spPr>
        <p:txBody>
          <a:bodyPr/>
          <a:lstStyle/>
          <a:p>
            <a:fld id="{F22ABEB3-3FA0-4F7C-8D69-FBAD2A60C7FD}"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圆角矩形 5"/>
          <p:cNvSpPr/>
          <p:nvPr userDrawn="1">
            <p:custDataLst>
              <p:tags r:id="rId2"/>
            </p:custDataLst>
          </p:nvPr>
        </p:nvSpPr>
        <p:spPr>
          <a:xfrm>
            <a:off x="111105" y="815009"/>
            <a:ext cx="8921789" cy="5883966"/>
          </a:xfrm>
          <a:prstGeom prst="roundRect">
            <a:avLst>
              <a:gd name="adj" fmla="val 2885"/>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0"/>
          </a:p>
        </p:txBody>
      </p:sp>
      <p:sp>
        <p:nvSpPr>
          <p:cNvPr id="2" name="矩形 1"/>
          <p:cNvSpPr/>
          <p:nvPr userDrawn="1">
            <p:custDataLst>
              <p:tags r:id="rId3"/>
            </p:custDataLst>
          </p:nvPr>
        </p:nvSpPr>
        <p:spPr>
          <a:xfrm>
            <a:off x="0" y="1"/>
            <a:ext cx="9144000" cy="703384"/>
          </a:xfrm>
          <a:prstGeom prst="rect">
            <a:avLst/>
          </a:prstGeom>
          <a:solidFill>
            <a:srgbClr val="532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bg>
      <p:bgPr>
        <a:gradFill rotWithShape="0">
          <a:gsLst>
            <a:gs pos="0">
              <a:srgbClr val="FFFFFF"/>
            </a:gs>
            <a:gs pos="100000">
              <a:srgbClr val="DCDCDC"/>
            </a:gs>
          </a:gsLst>
          <a:lin ang="5400000"/>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12" y="432000"/>
            <a:ext cx="8139178" cy="648000"/>
          </a:xfrm>
        </p:spPr>
        <p:txBody>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a:solidFill>
                  <a:schemeClr val="tx1"/>
                </a:solidFill>
                <a:uFillTx/>
                <a:latin typeface="+mj-lt"/>
                <a:ea typeface="+mj-ea"/>
                <a:cs typeface="+mj-cs"/>
                <a:sym typeface="+mn-ea"/>
              </a:defRPr>
            </a:lvl1pPr>
          </a:lstStyle>
          <a:p>
            <a:pPr lvl="0"/>
            <a:r>
              <a:rPr kumimoji="0" lang="zh-CN" altLang="en-US" sz="2800" b="1" i="0" u="none" strike="noStrike" kern="1200" cap="none" spc="200" normalizeH="0" baseline="0" noProof="1">
                <a:uLnTx/>
                <a:uFillTx/>
                <a:sym typeface="+mn-ea"/>
              </a:rPr>
              <a:t>单击此处编辑母版标题样式</a:t>
            </a:r>
            <a:endParaRPr kumimoji="0" lang="zh-CN" altLang="en-US" sz="2800" b="1" i="0" u="none" strike="noStrike" kern="1200" cap="none" spc="200" normalizeH="0" baseline="0" noProof="1">
              <a:uLnTx/>
              <a:uFillTx/>
              <a:sym typeface="+mn-ea"/>
            </a:endParaRPr>
          </a:p>
        </p:txBody>
      </p:sp>
      <p:sp>
        <p:nvSpPr>
          <p:cNvPr id="3" name="内容占位符 2"/>
          <p:cNvSpPr>
            <a:spLocks noGrp="1"/>
          </p:cNvSpPr>
          <p:nvPr>
            <p:ph sz="half" idx="1"/>
          </p:nvPr>
        </p:nvSpPr>
        <p:spPr>
          <a:xfrm>
            <a:off x="502448" y="1296000"/>
            <a:ext cx="3962432" cy="5040000"/>
          </a:xfrm>
        </p:spPr>
        <p:txBody>
          <a:bodyPr>
            <a:noAutofit/>
          </a:bodyPr>
          <a:lstStyle>
            <a:lvl1pPr marL="171450" marR="0" lvl="0"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kumimoji="0" lang="zh-CN" altLang="en-US" sz="1600" b="0" i="0" u="none" strike="noStrike" kern="1200" cap="none" spc="150" normalizeH="0" baseline="0" noProof="1">
                <a:uLnTx/>
                <a:uFillTx/>
                <a:sym typeface="+mn-ea"/>
              </a:rPr>
              <a:t>单击此处编辑母版文本样式</a:t>
            </a:r>
            <a:endParaRPr kumimoji="0" lang="zh-CN" altLang="en-US" sz="1600" b="0" i="0" u="none" strike="noStrike" kern="1200" cap="none" spc="150" normalizeH="0" baseline="0" noProof="1">
              <a:uLnTx/>
              <a:uFillTx/>
              <a:sym typeface="+mn-ea"/>
            </a:endParaRPr>
          </a:p>
          <a:p>
            <a:pPr lvl="1"/>
            <a:r>
              <a:rPr kumimoji="0" lang="zh-CN" altLang="en-US" sz="1600" b="0" i="0" u="none" strike="noStrike" kern="1200" cap="none" spc="150" normalizeH="0" baseline="0" noProof="1">
                <a:uLnTx/>
                <a:uFillTx/>
                <a:sym typeface="+mn-ea"/>
              </a:rPr>
              <a:t>第二级</a:t>
            </a:r>
            <a:endParaRPr kumimoji="0" lang="zh-CN" altLang="en-US" sz="1600" b="0" i="0" u="none" strike="noStrike" kern="1200" cap="none" spc="150" normalizeH="0" baseline="0" noProof="1">
              <a:uLnTx/>
              <a:uFillTx/>
              <a:sym typeface="+mn-ea"/>
            </a:endParaRPr>
          </a:p>
          <a:p>
            <a:pPr lvl="2"/>
            <a:r>
              <a:rPr kumimoji="0" lang="zh-CN" altLang="en-US" sz="1600" b="0" i="0" u="none" strike="noStrike" kern="1200" cap="none" spc="150" normalizeH="0" baseline="0" noProof="1">
                <a:uLnTx/>
                <a:uFillTx/>
                <a:sym typeface="+mn-ea"/>
              </a:rPr>
              <a:t>第三级</a:t>
            </a:r>
            <a:endParaRPr kumimoji="0" lang="zh-CN" altLang="en-US" sz="1600" b="0" i="0" u="none" strike="noStrike" kern="1200" cap="none" spc="150" normalizeH="0" baseline="0" noProof="1">
              <a:uLnTx/>
              <a:uFillTx/>
              <a:sym typeface="+mn-ea"/>
            </a:endParaRPr>
          </a:p>
          <a:p>
            <a:pPr lvl="3"/>
            <a:r>
              <a:rPr kumimoji="0" lang="zh-CN" altLang="en-US" sz="1600" b="0" i="0" u="none" strike="noStrike" kern="1200" cap="none" spc="150" normalizeH="0" baseline="0" noProof="1">
                <a:uLnTx/>
                <a:uFillTx/>
                <a:sym typeface="+mn-ea"/>
              </a:rPr>
              <a:t>第四级</a:t>
            </a:r>
            <a:endParaRPr kumimoji="0" lang="zh-CN" altLang="en-US" sz="1600" b="0" i="0" u="none" strike="noStrike" kern="1200" cap="none" spc="150" normalizeH="0" baseline="0" noProof="1">
              <a:uLnTx/>
              <a:uFillTx/>
              <a:sym typeface="+mn-ea"/>
            </a:endParaRPr>
          </a:p>
          <a:p>
            <a:pPr lvl="4"/>
            <a:r>
              <a:rPr kumimoji="0" lang="zh-CN" altLang="en-US" sz="1600" b="0" i="0" u="none" strike="noStrike" kern="1200" cap="none" spc="150" normalizeH="0" baseline="0" noProof="1">
                <a:uLnTx/>
                <a:uFillTx/>
                <a:sym typeface="+mn-ea"/>
              </a:rPr>
              <a:t>第五级</a:t>
            </a:r>
            <a:endParaRPr kumimoji="0" lang="zh-CN" altLang="en-US" sz="1600" b="0" i="0" u="none" strike="noStrike" kern="1200" cap="none" spc="150" normalizeH="0" baseline="0" noProof="1">
              <a:uLnTx/>
              <a:uFillTx/>
              <a:sym typeface="+mn-ea"/>
            </a:endParaRPr>
          </a:p>
        </p:txBody>
      </p:sp>
      <p:sp>
        <p:nvSpPr>
          <p:cNvPr id="4" name="内容占位符 3"/>
          <p:cNvSpPr>
            <a:spLocks noGrp="1"/>
          </p:cNvSpPr>
          <p:nvPr>
            <p:ph sz="half" idx="2"/>
          </p:nvPr>
        </p:nvSpPr>
        <p:spPr>
          <a:xfrm>
            <a:off x="4679158" y="1296000"/>
            <a:ext cx="3962432" cy="5040000"/>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kumimoji="0" lang="zh-CN" altLang="en-US" sz="1600" b="0" i="0" u="none" strike="noStrike" kern="1200" cap="none" spc="150" normalizeH="0" baseline="0" noProof="1">
                <a:uLnTx/>
                <a:uFillTx/>
              </a:rPr>
              <a:t>单击此处编辑母版文本样式</a:t>
            </a:r>
            <a:endParaRPr kumimoji="0" lang="zh-CN" altLang="en-US" sz="1600" b="0" i="0" u="none" strike="noStrike" kern="1200" cap="none" spc="150" normalizeH="0" baseline="0" noProof="1">
              <a:uLnTx/>
              <a:uFillTx/>
            </a:endParaRPr>
          </a:p>
          <a:p>
            <a:pPr lvl="1"/>
            <a:r>
              <a:rPr kumimoji="0" lang="zh-CN" altLang="en-US" sz="1600" b="0" i="0" u="none" strike="noStrike" kern="1200" cap="none" spc="150" normalizeH="0" baseline="0" noProof="1">
                <a:uLnTx/>
                <a:uFillTx/>
              </a:rPr>
              <a:t>第二级</a:t>
            </a:r>
            <a:endParaRPr kumimoji="0" lang="zh-CN" altLang="en-US" sz="1600" b="0" i="0" u="none" strike="noStrike" kern="1200" cap="none" spc="150" normalizeH="0" baseline="0" noProof="1">
              <a:uLnTx/>
              <a:uFillTx/>
            </a:endParaRPr>
          </a:p>
          <a:p>
            <a:pPr lvl="2"/>
            <a:r>
              <a:rPr kumimoji="0" lang="zh-CN" altLang="en-US" sz="1600" b="0" i="0" u="none" strike="noStrike" kern="1200" cap="none" spc="150" normalizeH="0" baseline="0" noProof="1">
                <a:uLnTx/>
                <a:uFillTx/>
              </a:rPr>
              <a:t>第三级</a:t>
            </a:r>
            <a:endParaRPr kumimoji="0" lang="zh-CN" altLang="en-US" sz="1600" b="0" i="0" u="none" strike="noStrike" kern="1200" cap="none" spc="150" normalizeH="0" baseline="0" noProof="1">
              <a:uLnTx/>
              <a:uFillTx/>
            </a:endParaRPr>
          </a:p>
          <a:p>
            <a:pPr lvl="3"/>
            <a:r>
              <a:rPr kumimoji="0" lang="zh-CN" altLang="en-US" sz="1600" b="0" i="0" u="none" strike="noStrike" kern="1200" cap="none" spc="150" normalizeH="0" baseline="0" noProof="1">
                <a:uLnTx/>
                <a:uFillTx/>
              </a:rPr>
              <a:t>第四级</a:t>
            </a:r>
            <a:endParaRPr kumimoji="0" lang="zh-CN" altLang="en-US" sz="1600" b="0" i="0" u="none" strike="noStrike" kern="1200" cap="none" spc="150" normalizeH="0" baseline="0" noProof="1">
              <a:uLnTx/>
              <a:uFillTx/>
            </a:endParaRPr>
          </a:p>
          <a:p>
            <a:pPr lvl="4"/>
            <a:r>
              <a:rPr kumimoji="0" lang="zh-CN" altLang="en-US" sz="1600" b="0" i="0" u="none" strike="noStrike" kern="1200" cap="none" spc="150" normalizeH="0" baseline="0" noProof="1">
                <a:uLnTx/>
                <a:uFillTx/>
              </a:rPr>
              <a:t>第五级</a:t>
            </a:r>
            <a:endParaRPr kumimoji="0" lang="zh-CN" altLang="en-US" sz="1600" b="0" i="0" u="none" strike="noStrike" kern="1200" cap="none" spc="150" normalizeH="0" baseline="0" noProof="1">
              <a:uLnTx/>
              <a:uFillTx/>
            </a:endParaRPr>
          </a:p>
        </p:txBody>
      </p:sp>
      <p:sp>
        <p:nvSpPr>
          <p:cNvPr id="8195" name="灯片编号占位符 5"/>
          <p:cNvSpPr>
            <a:spLocks noGrp="1"/>
          </p:cNvSpPr>
          <p:nvPr>
            <p:ph type="sldNum" sz="quarter" idx="4"/>
            <p:custDataLst>
              <p:tags r:id="rId2"/>
            </p:custDataLst>
          </p:nvPr>
        </p:nvSpPr>
        <p:spPr>
          <a:xfrm>
            <a:off x="6457950" y="6350000"/>
            <a:ext cx="2025254" cy="315913"/>
          </a:xfrm>
          <a:prstGeom prst="rect">
            <a:avLst/>
          </a:prstGeom>
          <a:noFill/>
          <a:ln w="9525">
            <a:noFill/>
          </a:ln>
        </p:spPr>
        <p:txBody>
          <a:bodyPr lIns="91440" tIns="45720" rIns="91440" bIns="45720" anchor="ctr" anchorCtr="0"/>
          <a:lstStyle/>
          <a:p>
            <a:pPr algn="r"/>
            <a:fld id="{9A0DB2DC-4C9A-4742-B13C-FB6460FD3503}" type="slidenum">
              <a:rPr lang="en-US" altLang="en-US">
                <a:ea typeface="微软雅黑" panose="020B0503020204020204" charset="-122"/>
              </a:rPr>
            </a:fld>
            <a:endParaRPr lang="en-US" altLang="en-US">
              <a:ea typeface="微软雅黑" panose="020B0503020204020204" charset="-122"/>
            </a:endParaRPr>
          </a:p>
        </p:txBody>
      </p:sp>
      <p:sp>
        <p:nvSpPr>
          <p:cNvPr id="8198" name="日期占位符 3"/>
          <p:cNvSpPr>
            <a:spLocks noGrp="1"/>
          </p:cNvSpPr>
          <p:nvPr>
            <p:ph type="dt" sz="half" idx="12"/>
            <p:custDataLst>
              <p:tags r:id="rId3"/>
            </p:custDataLst>
          </p:nvPr>
        </p:nvSpPr>
        <p:spPr>
          <a:xfrm>
            <a:off x="659606" y="6350000"/>
            <a:ext cx="2025254" cy="315913"/>
          </a:xfrm>
          <a:prstGeom prst="rect">
            <a:avLst/>
          </a:prstGeom>
          <a:noFill/>
          <a:ln w="9525">
            <a:noFill/>
          </a:ln>
        </p:spPr>
        <p:txBody>
          <a:bodyPr lIns="91440" tIns="45720" rIns="91440" bIns="45720" anchor="ctr" anchorCtr="0"/>
          <a:lstStyle/>
          <a:p>
            <a:fld id="{BB962C8B-B14F-4D97-AF65-F5344CB8AC3E}" type="datetime1">
              <a:rPr lang="en-US" altLang="en-US">
                <a:ea typeface="微软雅黑" panose="020B0503020204020204" charset="-122"/>
              </a:rPr>
            </a:fld>
            <a:endParaRPr lang="en-US" altLang="en-US">
              <a:ea typeface="微软雅黑" panose="020B0503020204020204" charset="-122"/>
            </a:endParaRPr>
          </a:p>
        </p:txBody>
      </p:sp>
      <p:sp>
        <p:nvSpPr>
          <p:cNvPr id="8199" name="页脚占位符 4"/>
          <p:cNvSpPr>
            <a:spLocks noGrp="1"/>
          </p:cNvSpPr>
          <p:nvPr>
            <p:ph type="ftr" sz="quarter" idx="3"/>
            <p:custDataLst>
              <p:tags r:id="rId4"/>
            </p:custDataLst>
          </p:nvPr>
        </p:nvSpPr>
        <p:spPr>
          <a:xfrm>
            <a:off x="3087291" y="6350000"/>
            <a:ext cx="2969419" cy="315913"/>
          </a:xfrm>
          <a:prstGeom prst="rect">
            <a:avLst/>
          </a:prstGeom>
          <a:noFill/>
          <a:ln w="9525">
            <a:noFill/>
          </a:ln>
        </p:spPr>
        <p:txBody>
          <a:bodyPr lIns="91440" tIns="45720" rIns="91440" bIns="45720" anchor="ctr" anchorCtr="0"/>
          <a:lstStyle/>
          <a:p>
            <a:pPr algn="ctr"/>
            <a:endParaRPr lang="en-US" altLang="en-US">
              <a:ea typeface="微软雅黑" panose="020B0503020204020204" charset="-122"/>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bg>
      <p:bgPr>
        <a:gradFill rotWithShape="0">
          <a:gsLst>
            <a:gs pos="0">
              <a:srgbClr val="FFFFFF"/>
            </a:gs>
            <a:gs pos="100000">
              <a:srgbClr val="DCDCDC"/>
            </a:gs>
          </a:gsLst>
          <a:lin ang="5400000"/>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2444" y="431800"/>
            <a:ext cx="8139113" cy="647700"/>
          </a:xfrm>
        </p:spPr>
        <p:txBody>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a:solidFill>
                  <a:schemeClr val="tx1"/>
                </a:solidFill>
                <a:uFillTx/>
                <a:latin typeface="+mj-lt"/>
                <a:ea typeface="+mj-ea"/>
                <a:cs typeface="+mj-cs"/>
                <a:sym typeface="+mn-ea"/>
              </a:defRPr>
            </a:lvl1pPr>
          </a:lstStyle>
          <a:p>
            <a:pPr lvl="0"/>
            <a:r>
              <a:rPr kumimoji="0" lang="zh-CN" altLang="en-US" sz="2800" b="1" i="0" u="none" strike="noStrike" kern="1200" cap="none" spc="200" normalizeH="0" baseline="0" noProof="1">
                <a:uLnTx/>
                <a:uFillTx/>
                <a:sym typeface="+mn-ea"/>
              </a:rPr>
              <a:t>单击此处编辑母版标题样式</a:t>
            </a:r>
            <a:endParaRPr kumimoji="0" lang="zh-CN" altLang="en-US" sz="2800" b="1" i="0" u="none" strike="noStrike" kern="1200" cap="none" spc="200" normalizeH="0" baseline="0" noProof="1">
              <a:uLnTx/>
              <a:uFillTx/>
              <a:sym typeface="+mn-ea"/>
            </a:endParaRPr>
          </a:p>
        </p:txBody>
      </p:sp>
      <p:sp>
        <p:nvSpPr>
          <p:cNvPr id="10243" name="灯片编号占位符 5"/>
          <p:cNvSpPr>
            <a:spLocks noGrp="1"/>
          </p:cNvSpPr>
          <p:nvPr>
            <p:ph type="sldNum" sz="quarter" idx="4"/>
            <p:custDataLst>
              <p:tags r:id="rId2"/>
            </p:custDataLst>
          </p:nvPr>
        </p:nvSpPr>
        <p:spPr>
          <a:xfrm>
            <a:off x="6457950" y="6350000"/>
            <a:ext cx="2025254" cy="315913"/>
          </a:xfrm>
          <a:prstGeom prst="rect">
            <a:avLst/>
          </a:prstGeom>
          <a:noFill/>
          <a:ln w="9525">
            <a:noFill/>
          </a:ln>
        </p:spPr>
        <p:txBody>
          <a:bodyPr lIns="91440" tIns="45720" rIns="91440" bIns="45720" anchor="ctr" anchorCtr="0"/>
          <a:lstStyle/>
          <a:p>
            <a:pPr algn="r"/>
            <a:fld id="{9A0DB2DC-4C9A-4742-B13C-FB6460FD3503}" type="slidenum">
              <a:rPr lang="en-US" altLang="en-US">
                <a:ea typeface="微软雅黑" panose="020B0503020204020204" charset="-122"/>
              </a:rPr>
            </a:fld>
            <a:endParaRPr lang="en-US" altLang="en-US">
              <a:ea typeface="微软雅黑" panose="020B0503020204020204" charset="-122"/>
            </a:endParaRPr>
          </a:p>
        </p:txBody>
      </p:sp>
      <p:sp>
        <p:nvSpPr>
          <p:cNvPr id="10246" name="日期占位符 3"/>
          <p:cNvSpPr>
            <a:spLocks noGrp="1"/>
          </p:cNvSpPr>
          <p:nvPr>
            <p:ph type="dt" sz="half" idx="2"/>
            <p:custDataLst>
              <p:tags r:id="rId3"/>
            </p:custDataLst>
          </p:nvPr>
        </p:nvSpPr>
        <p:spPr>
          <a:xfrm>
            <a:off x="659606" y="6350000"/>
            <a:ext cx="2025254" cy="315913"/>
          </a:xfrm>
          <a:prstGeom prst="rect">
            <a:avLst/>
          </a:prstGeom>
          <a:noFill/>
          <a:ln w="9525">
            <a:noFill/>
          </a:ln>
        </p:spPr>
        <p:txBody>
          <a:bodyPr lIns="91440" tIns="45720" rIns="91440" bIns="45720" anchor="ctr" anchorCtr="0"/>
          <a:lstStyle/>
          <a:p>
            <a:fld id="{BB962C8B-B14F-4D97-AF65-F5344CB8AC3E}" type="datetime1">
              <a:rPr lang="en-US" altLang="en-US">
                <a:ea typeface="微软雅黑" panose="020B0503020204020204" charset="-122"/>
              </a:rPr>
            </a:fld>
            <a:endParaRPr lang="en-US" altLang="en-US">
              <a:ea typeface="微软雅黑" panose="020B0503020204020204" charset="-122"/>
            </a:endParaRPr>
          </a:p>
        </p:txBody>
      </p:sp>
      <p:sp>
        <p:nvSpPr>
          <p:cNvPr id="10247" name="页脚占位符 4"/>
          <p:cNvSpPr>
            <a:spLocks noGrp="1"/>
          </p:cNvSpPr>
          <p:nvPr>
            <p:ph type="ftr" sz="quarter" idx="3"/>
            <p:custDataLst>
              <p:tags r:id="rId4"/>
            </p:custDataLst>
          </p:nvPr>
        </p:nvSpPr>
        <p:spPr>
          <a:xfrm>
            <a:off x="3087291" y="6350000"/>
            <a:ext cx="2969419" cy="315913"/>
          </a:xfrm>
          <a:prstGeom prst="rect">
            <a:avLst/>
          </a:prstGeom>
          <a:noFill/>
          <a:ln w="9525">
            <a:noFill/>
          </a:ln>
        </p:spPr>
        <p:txBody>
          <a:bodyPr lIns="91440" tIns="45720" rIns="91440" bIns="45720" anchor="ctr" anchorCtr="0"/>
          <a:lstStyle/>
          <a:p>
            <a:pPr algn="ctr"/>
            <a:endParaRPr lang="en-US" altLang="en-US">
              <a:ea typeface="微软雅黑" panose="020B0503020204020204" charset="-122"/>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1.jpe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1.jpeg"/><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img3.redocn.com/tupian/20160119/lansejianbianbeijingtupian_5780717.jpg"/>
          <p:cNvPicPr>
            <a:picLocks noChangeAspect="1"/>
          </p:cNvPicPr>
          <p:nvPr userDrawn="1"/>
        </p:nvPicPr>
        <p:blipFill>
          <a:blip r:embed="rId8"/>
          <a:srcRect t="44357" b="4524"/>
          <a:stretch>
            <a:fillRect/>
          </a:stretch>
        </p:blipFill>
        <p:spPr>
          <a:xfrm>
            <a:off x="0" y="0"/>
            <a:ext cx="9144000" cy="3394075"/>
          </a:xfrm>
          <a:prstGeom prst="rect">
            <a:avLst/>
          </a:prstGeom>
          <a:noFill/>
          <a:ln w="9525">
            <a:noFill/>
          </a:ln>
        </p:spPr>
      </p:pic>
      <p:sp>
        <p:nvSpPr>
          <p:cNvPr id="8" name="矩形 7"/>
          <p:cNvSpPr/>
          <p:nvPr/>
        </p:nvSpPr>
        <p:spPr>
          <a:xfrm>
            <a:off x="0" y="19050"/>
            <a:ext cx="9144000" cy="3421063"/>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ctr" rtl="0" eaLnBrk="0" fontAlgn="base" hangingPunct="0">
        <a:spcBef>
          <a:spcPct val="0"/>
        </a:spcBef>
        <a:spcAft>
          <a:spcPct val="0"/>
        </a:spcAft>
        <a:defRPr lang="zh-CN" altLang="en-US" sz="3600" b="1" kern="1200" dirty="0">
          <a:solidFill>
            <a:schemeClr val="accent1"/>
          </a:solidFill>
          <a:latin typeface="黑体" panose="02010609060101010101" pitchFamily="49" charset="-122"/>
          <a:ea typeface="黑体" panose="02010609060101010101" pitchFamily="49" charset="-122"/>
          <a:cs typeface="+mj-cs"/>
        </a:defRPr>
      </a:lvl1pPr>
      <a:lvl2pPr algn="ctr" rtl="0" eaLnBrk="0" fontAlgn="base" hangingPunct="0">
        <a:spcBef>
          <a:spcPct val="0"/>
        </a:spcBef>
        <a:spcAft>
          <a:spcPct val="0"/>
        </a:spcAft>
        <a:defRPr sz="3600" b="1">
          <a:solidFill>
            <a:schemeClr val="accent1"/>
          </a:solidFill>
          <a:latin typeface="黑体" panose="02010609060101010101" pitchFamily="49" charset="-122"/>
          <a:ea typeface="黑体" panose="02010609060101010101" pitchFamily="49" charset="-122"/>
        </a:defRPr>
      </a:lvl2pPr>
      <a:lvl3pPr algn="ctr" rtl="0" eaLnBrk="0" fontAlgn="base" hangingPunct="0">
        <a:spcBef>
          <a:spcPct val="0"/>
        </a:spcBef>
        <a:spcAft>
          <a:spcPct val="0"/>
        </a:spcAft>
        <a:defRPr sz="3600" b="1">
          <a:solidFill>
            <a:schemeClr val="accent1"/>
          </a:solidFill>
          <a:latin typeface="黑体" panose="02010609060101010101" pitchFamily="49" charset="-122"/>
          <a:ea typeface="黑体" panose="02010609060101010101" pitchFamily="49" charset="-122"/>
        </a:defRPr>
      </a:lvl3pPr>
      <a:lvl4pPr algn="ctr" rtl="0" eaLnBrk="0" fontAlgn="base" hangingPunct="0">
        <a:spcBef>
          <a:spcPct val="0"/>
        </a:spcBef>
        <a:spcAft>
          <a:spcPct val="0"/>
        </a:spcAft>
        <a:defRPr sz="3600" b="1">
          <a:solidFill>
            <a:schemeClr val="accent1"/>
          </a:solidFill>
          <a:latin typeface="黑体" panose="02010609060101010101" pitchFamily="49" charset="-122"/>
          <a:ea typeface="黑体" panose="02010609060101010101" pitchFamily="49" charset="-122"/>
        </a:defRPr>
      </a:lvl4pPr>
      <a:lvl5pPr algn="ctr" rtl="0" eaLnBrk="0" fontAlgn="base" hangingPunct="0">
        <a:spcBef>
          <a:spcPct val="0"/>
        </a:spcBef>
        <a:spcAft>
          <a:spcPct val="0"/>
        </a:spcAft>
        <a:defRPr sz="3600" b="1">
          <a:solidFill>
            <a:schemeClr val="accent1"/>
          </a:solidFill>
          <a:latin typeface="黑体" panose="02010609060101010101" pitchFamily="49" charset="-122"/>
          <a:ea typeface="黑体" panose="02010609060101010101" pitchFamily="49"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img3.redocn.com/tupian/20160119/lansejianbianbeijingtupian_5780717.jpg"/>
          <p:cNvPicPr>
            <a:picLocks noChangeAspect="1"/>
          </p:cNvPicPr>
          <p:nvPr userDrawn="1"/>
        </p:nvPicPr>
        <p:blipFill>
          <a:blip r:embed="rId4"/>
          <a:srcRect t="44357" b="4524"/>
          <a:stretch>
            <a:fillRect/>
          </a:stretch>
        </p:blipFill>
        <p:spPr>
          <a:xfrm>
            <a:off x="0" y="0"/>
            <a:ext cx="9144000" cy="3394075"/>
          </a:xfrm>
          <a:prstGeom prst="rect">
            <a:avLst/>
          </a:prstGeom>
          <a:noFill/>
          <a:ln w="9525">
            <a:noFill/>
          </a:ln>
        </p:spPr>
      </p:pic>
      <p:sp>
        <p:nvSpPr>
          <p:cNvPr id="8" name="矩形 7"/>
          <p:cNvSpPr/>
          <p:nvPr/>
        </p:nvSpPr>
        <p:spPr>
          <a:xfrm>
            <a:off x="0" y="19050"/>
            <a:ext cx="9144000" cy="3421063"/>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hf sldNum="0" hdr="0" ftr="0" dt="0"/>
  <p:txStyles>
    <p:titleStyle>
      <a:lvl1pPr algn="ctr" rtl="0" eaLnBrk="0" fontAlgn="base" hangingPunct="0">
        <a:spcBef>
          <a:spcPct val="0"/>
        </a:spcBef>
        <a:spcAft>
          <a:spcPct val="0"/>
        </a:spcAft>
        <a:defRPr lang="zh-CN" altLang="en-US" sz="3600" b="1" kern="1200" dirty="0">
          <a:solidFill>
            <a:schemeClr val="accent1"/>
          </a:solidFill>
          <a:latin typeface="黑体" panose="02010609060101010101" pitchFamily="49" charset="-122"/>
          <a:ea typeface="黑体" panose="02010609060101010101" pitchFamily="49" charset="-122"/>
          <a:cs typeface="+mj-cs"/>
        </a:defRPr>
      </a:lvl1pPr>
      <a:lvl2pPr algn="ctr" rtl="0" eaLnBrk="0" fontAlgn="base" hangingPunct="0">
        <a:spcBef>
          <a:spcPct val="0"/>
        </a:spcBef>
        <a:spcAft>
          <a:spcPct val="0"/>
        </a:spcAft>
        <a:defRPr sz="3600" b="1">
          <a:solidFill>
            <a:schemeClr val="accent1"/>
          </a:solidFill>
          <a:latin typeface="黑体" panose="02010609060101010101" pitchFamily="49" charset="-122"/>
          <a:ea typeface="黑体" panose="02010609060101010101" pitchFamily="49" charset="-122"/>
        </a:defRPr>
      </a:lvl2pPr>
      <a:lvl3pPr algn="ctr" rtl="0" eaLnBrk="0" fontAlgn="base" hangingPunct="0">
        <a:spcBef>
          <a:spcPct val="0"/>
        </a:spcBef>
        <a:spcAft>
          <a:spcPct val="0"/>
        </a:spcAft>
        <a:defRPr sz="3600" b="1">
          <a:solidFill>
            <a:schemeClr val="accent1"/>
          </a:solidFill>
          <a:latin typeface="黑体" panose="02010609060101010101" pitchFamily="49" charset="-122"/>
          <a:ea typeface="黑体" panose="02010609060101010101" pitchFamily="49" charset="-122"/>
        </a:defRPr>
      </a:lvl3pPr>
      <a:lvl4pPr algn="ctr" rtl="0" eaLnBrk="0" fontAlgn="base" hangingPunct="0">
        <a:spcBef>
          <a:spcPct val="0"/>
        </a:spcBef>
        <a:spcAft>
          <a:spcPct val="0"/>
        </a:spcAft>
        <a:defRPr sz="3600" b="1">
          <a:solidFill>
            <a:schemeClr val="accent1"/>
          </a:solidFill>
          <a:latin typeface="黑体" panose="02010609060101010101" pitchFamily="49" charset="-122"/>
          <a:ea typeface="黑体" panose="02010609060101010101" pitchFamily="49" charset="-122"/>
        </a:defRPr>
      </a:lvl4pPr>
      <a:lvl5pPr algn="ctr" rtl="0" eaLnBrk="0" fontAlgn="base" hangingPunct="0">
        <a:spcBef>
          <a:spcPct val="0"/>
        </a:spcBef>
        <a:spcAft>
          <a:spcPct val="0"/>
        </a:spcAft>
        <a:defRPr sz="3600" b="1">
          <a:solidFill>
            <a:schemeClr val="accent1"/>
          </a:solidFill>
          <a:latin typeface="黑体" panose="02010609060101010101" pitchFamily="49" charset="-122"/>
          <a:ea typeface="黑体" panose="02010609060101010101" pitchFamily="49"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image" Target="../media/image6.png"/><Relationship Id="rId4" Type="http://schemas.openxmlformats.org/officeDocument/2006/relationships/tags" Target="../tags/tag11.xml"/><Relationship Id="rId3" Type="http://schemas.openxmlformats.org/officeDocument/2006/relationships/image" Target="../media/image5.png"/><Relationship Id="rId2" Type="http://schemas.openxmlformats.org/officeDocument/2006/relationships/tags" Target="../tags/tag10.xml"/><Relationship Id="rId12" Type="http://schemas.openxmlformats.org/officeDocument/2006/relationships/notesSlide" Target="../notesSlides/notesSlide2.xml"/><Relationship Id="rId11" Type="http://schemas.openxmlformats.org/officeDocument/2006/relationships/slideLayout" Target="../slideLayouts/slideLayout3.xml"/><Relationship Id="rId10" Type="http://schemas.openxmlformats.org/officeDocument/2006/relationships/image" Target="../media/image2.png"/><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2.png"/><Relationship Id="rId7" Type="http://schemas.openxmlformats.org/officeDocument/2006/relationships/tags" Target="../tags/tag24.xml"/><Relationship Id="rId6" Type="http://schemas.openxmlformats.org/officeDocument/2006/relationships/image" Target="../media/image7.jpeg"/><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2.png"/><Relationship Id="rId4" Type="http://schemas.openxmlformats.org/officeDocument/2006/relationships/image" Target="../media/image8.jpeg"/><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29.xml"/><Relationship Id="rId1" Type="http://schemas.openxmlformats.org/officeDocument/2006/relationships/tags" Target="../tags/tag2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image" Target="../media/image11.png"/><Relationship Id="rId4" Type="http://schemas.openxmlformats.org/officeDocument/2006/relationships/tags" Target="../tags/tag32.xml"/><Relationship Id="rId3" Type="http://schemas.openxmlformats.org/officeDocument/2006/relationships/image" Target="../media/image10.png"/><Relationship Id="rId2" Type="http://schemas.openxmlformats.org/officeDocument/2006/relationships/tags" Target="../tags/tag31.xml"/><Relationship Id="rId15" Type="http://schemas.openxmlformats.org/officeDocument/2006/relationships/slideLayout" Target="../slideLayouts/slideLayout5.xml"/><Relationship Id="rId14" Type="http://schemas.openxmlformats.org/officeDocument/2006/relationships/image" Target="../media/image2.png"/><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tags" Target="../tags/tag3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tags" Target="../tags/tag4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9" Type="http://schemas.openxmlformats.org/officeDocument/2006/relationships/image" Target="../media/image24.jpeg"/><Relationship Id="rId8" Type="http://schemas.openxmlformats.org/officeDocument/2006/relationships/image" Target="../media/image23.emf"/><Relationship Id="rId7" Type="http://schemas.openxmlformats.org/officeDocument/2006/relationships/oleObject" Target="../embeddings/oleObject1.bin"/><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3" Type="http://schemas.openxmlformats.org/officeDocument/2006/relationships/image" Target="../media/image19.png"/><Relationship Id="rId2" Type="http://schemas.openxmlformats.org/officeDocument/2006/relationships/image" Target="../media/image18.jpeg"/><Relationship Id="rId12" Type="http://schemas.openxmlformats.org/officeDocument/2006/relationships/vmlDrawing" Target="../drawings/vmlDrawing1.vml"/><Relationship Id="rId11" Type="http://schemas.openxmlformats.org/officeDocument/2006/relationships/slideLayout" Target="../slideLayouts/slideLayout6.xml"/><Relationship Id="rId10" Type="http://schemas.openxmlformats.org/officeDocument/2006/relationships/image" Target="../media/image2.png"/><Relationship Id="rId1" Type="http://schemas.openxmlformats.org/officeDocument/2006/relationships/image" Target="../media/image17.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42.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3.xml"/><Relationship Id="rId2" Type="http://schemas.openxmlformats.org/officeDocument/2006/relationships/image" Target="../media/image2.png"/><Relationship Id="rId1"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文本框 99"/>
          <p:cNvSpPr txBox="1"/>
          <p:nvPr/>
        </p:nvSpPr>
        <p:spPr>
          <a:xfrm>
            <a:off x="600844" y="2348880"/>
            <a:ext cx="8526780" cy="1753235"/>
          </a:xfrm>
          <a:prstGeom prst="rect">
            <a:avLst/>
          </a:prstGeom>
          <a:noFill/>
          <a:ln w="9525">
            <a:noFill/>
          </a:ln>
        </p:spPr>
        <p:txBody>
          <a:bodyPr wrap="square" anchor="t" anchorCtr="0">
            <a:spAutoFit/>
          </a:bodyPr>
          <a:lstStyle/>
          <a:p>
            <a:pPr algn="ctr"/>
            <a:r>
              <a:rPr lang="zh-CN" altLang="zh-CN" sz="4800" b="1" dirty="0">
                <a:solidFill>
                  <a:srgbClr val="FF0000"/>
                </a:solidFill>
                <a:latin typeface="Calibri" panose="020F0502020204030204" pitchFamily="34" charset="0"/>
                <a:ea typeface="黑体" panose="02010609060101010101" pitchFamily="49" charset="-122"/>
              </a:rPr>
              <a:t>积极运用史料教学，培养学生历史学科的核心素养</a:t>
            </a:r>
            <a:endParaRPr lang="en-US" altLang="zh-CN" sz="1200" b="1" dirty="0">
              <a:solidFill>
                <a:srgbClr val="333333"/>
              </a:solidFill>
              <a:latin typeface="楷体" panose="02010609060101010101" pitchFamily="49" charset="-122"/>
              <a:ea typeface="宋体" panose="02010600030101010101" pitchFamily="2" charset="-122"/>
            </a:endParaRPr>
          </a:p>
          <a:p>
            <a:pPr algn="ctr"/>
            <a:r>
              <a:rPr lang="en-US" altLang="zh-CN" sz="1200" b="1" dirty="0">
                <a:solidFill>
                  <a:srgbClr val="333333"/>
                </a:solidFill>
                <a:latin typeface="楷体" panose="02010609060101010101" pitchFamily="49" charset="-122"/>
                <a:ea typeface="宋体" panose="02010600030101010101" pitchFamily="2" charset="-122"/>
              </a:rPr>
              <a:t> </a:t>
            </a:r>
            <a:endParaRPr lang="zh-CN" altLang="en-US" dirty="0">
              <a:latin typeface="Calibri" panose="020F0502020204030204" pitchFamily="34" charset="0"/>
              <a:ea typeface="宋体" panose="02010600030101010101" pitchFamily="2" charset="-122"/>
            </a:endParaRPr>
          </a:p>
        </p:txBody>
      </p:sp>
      <p:sp>
        <p:nvSpPr>
          <p:cNvPr id="2" name="文本框 1"/>
          <p:cNvSpPr txBox="1"/>
          <p:nvPr/>
        </p:nvSpPr>
        <p:spPr>
          <a:xfrm>
            <a:off x="3615742" y="4149080"/>
            <a:ext cx="7241108" cy="1323439"/>
          </a:xfrm>
          <a:prstGeom prst="rect">
            <a:avLst/>
          </a:prstGeom>
          <a:noFill/>
        </p:spPr>
        <p:txBody>
          <a:bodyPr wrap="square" rtlCol="0">
            <a:spAutoFit/>
          </a:bodyPr>
          <a:lstStyle/>
          <a:p>
            <a:r>
              <a:rPr lang="zh-CN" altLang="en-US" sz="4000" b="1" noProof="1" smtClean="0">
                <a:gradFill>
                  <a:gsLst>
                    <a:gs pos="0">
                      <a:srgbClr val="007BD3"/>
                    </a:gs>
                    <a:gs pos="100000">
                      <a:srgbClr val="034373"/>
                    </a:gs>
                  </a:gsLst>
                  <a:lin scaled="0"/>
                </a:gradFill>
                <a:latin typeface="Calibri" panose="020F0502020204030204" pitchFamily="34" charset="0"/>
                <a:ea typeface="宋体" panose="02010600030101010101" pitchFamily="2" charset="-122"/>
                <a:cs typeface="+mn-cs"/>
              </a:rPr>
              <a:t>泸县龙维彬名师工作室   </a:t>
            </a:r>
            <a:endParaRPr lang="en-US" altLang="zh-CN" sz="4000" b="1" noProof="1" smtClean="0">
              <a:gradFill>
                <a:gsLst>
                  <a:gs pos="0">
                    <a:srgbClr val="007BD3"/>
                  </a:gs>
                  <a:gs pos="100000">
                    <a:srgbClr val="034373"/>
                  </a:gs>
                </a:gsLst>
                <a:lin scaled="0"/>
              </a:gradFill>
              <a:latin typeface="Calibri" panose="020F0502020204030204" pitchFamily="34" charset="0"/>
              <a:ea typeface="宋体" panose="02010600030101010101" pitchFamily="2" charset="-122"/>
              <a:cs typeface="+mn-cs"/>
            </a:endParaRPr>
          </a:p>
          <a:p>
            <a:r>
              <a:rPr lang="en-US" altLang="zh-CN" sz="4000" b="1" noProof="1">
                <a:gradFill>
                  <a:gsLst>
                    <a:gs pos="0">
                      <a:srgbClr val="007BD3"/>
                    </a:gs>
                    <a:gs pos="100000">
                      <a:srgbClr val="034373"/>
                    </a:gs>
                  </a:gsLst>
                  <a:lin scaled="0"/>
                </a:gradFill>
              </a:rPr>
              <a:t> </a:t>
            </a:r>
            <a:r>
              <a:rPr lang="en-US" altLang="zh-CN" sz="4000" b="1" noProof="1" smtClean="0">
                <a:gradFill>
                  <a:gsLst>
                    <a:gs pos="0">
                      <a:srgbClr val="007BD3"/>
                    </a:gs>
                    <a:gs pos="100000">
                      <a:srgbClr val="034373"/>
                    </a:gs>
                  </a:gsLst>
                  <a:lin scaled="0"/>
                </a:gradFill>
              </a:rPr>
              <a:t>                  </a:t>
            </a:r>
            <a:r>
              <a:rPr lang="zh-CN" altLang="en-US" sz="4000" b="1" noProof="1" smtClean="0">
                <a:gradFill>
                  <a:gsLst>
                    <a:gs pos="0">
                      <a:srgbClr val="007BD3"/>
                    </a:gs>
                    <a:gs pos="100000">
                      <a:srgbClr val="034373"/>
                    </a:gs>
                  </a:gsLst>
                  <a:lin scaled="0"/>
                </a:gradFill>
                <a:latin typeface="Calibri" panose="020F0502020204030204" pitchFamily="34" charset="0"/>
                <a:ea typeface="宋体" panose="02010600030101010101" pitchFamily="2" charset="-122"/>
                <a:cs typeface="+mn-cs"/>
              </a:rPr>
              <a:t>刘</a:t>
            </a:r>
            <a:r>
              <a:rPr lang="en-US" altLang="zh-CN" sz="4000" b="1" noProof="1" smtClean="0">
                <a:gradFill>
                  <a:gsLst>
                    <a:gs pos="0">
                      <a:srgbClr val="007BD3"/>
                    </a:gs>
                    <a:gs pos="100000">
                      <a:srgbClr val="034373"/>
                    </a:gs>
                  </a:gsLst>
                  <a:lin scaled="0"/>
                </a:gradFill>
                <a:latin typeface="Calibri" panose="020F0502020204030204" pitchFamily="34" charset="0"/>
                <a:ea typeface="宋体" panose="02010600030101010101" pitchFamily="2" charset="-122"/>
                <a:cs typeface="+mn-cs"/>
              </a:rPr>
              <a:t> </a:t>
            </a:r>
            <a:r>
              <a:rPr lang="zh-CN" altLang="en-US" sz="4000" b="1" noProof="1">
                <a:gradFill>
                  <a:gsLst>
                    <a:gs pos="0">
                      <a:srgbClr val="007BD3"/>
                    </a:gs>
                    <a:gs pos="100000">
                      <a:srgbClr val="034373"/>
                    </a:gs>
                  </a:gsLst>
                  <a:lin scaled="0"/>
                </a:gradFill>
                <a:latin typeface="Calibri" panose="020F0502020204030204" pitchFamily="34" charset="0"/>
                <a:ea typeface="宋体" panose="02010600030101010101" pitchFamily="2" charset="-122"/>
                <a:cs typeface="+mn-cs"/>
              </a:rPr>
              <a:t>飞</a:t>
            </a:r>
            <a:endParaRPr lang="zh-CN" altLang="en-US" sz="4000" b="1" noProof="1">
              <a:gradFill>
                <a:gsLst>
                  <a:gs pos="0">
                    <a:srgbClr val="007BD3"/>
                  </a:gs>
                  <a:gs pos="100000">
                    <a:srgbClr val="034373"/>
                  </a:gs>
                </a:gsLst>
                <a:lin scaled="0"/>
              </a:gradFill>
            </a:endParaRPr>
          </a:p>
        </p:txBody>
      </p:sp>
      <p:sp>
        <p:nvSpPr>
          <p:cNvPr id="4" name="文本框 3"/>
          <p:cNvSpPr txBox="1"/>
          <p:nvPr/>
        </p:nvSpPr>
        <p:spPr>
          <a:xfrm>
            <a:off x="7236296" y="5682884"/>
            <a:ext cx="2808605" cy="460375"/>
          </a:xfrm>
          <a:prstGeom prst="rect">
            <a:avLst/>
          </a:prstGeom>
          <a:noFill/>
        </p:spPr>
        <p:txBody>
          <a:bodyPr wrap="square" rtlCol="0">
            <a:spAutoFit/>
          </a:bodyPr>
          <a:lstStyle/>
          <a:p>
            <a:r>
              <a:rPr lang="en-US" altLang="zh-CN" sz="2400" dirty="0">
                <a:gradFill>
                  <a:gsLst>
                    <a:gs pos="0">
                      <a:srgbClr val="007BD3"/>
                    </a:gs>
                    <a:gs pos="100000">
                      <a:srgbClr val="034373"/>
                    </a:gs>
                  </a:gsLst>
                  <a:lin scaled="0"/>
                </a:gradFill>
              </a:rPr>
              <a:t>2021-9-28</a:t>
            </a:r>
            <a:endParaRPr lang="en-US" altLang="zh-CN" sz="2400" dirty="0">
              <a:gradFill>
                <a:gsLst>
                  <a:gs pos="0">
                    <a:srgbClr val="007BD3"/>
                  </a:gs>
                  <a:gs pos="100000">
                    <a:srgbClr val="034373"/>
                  </a:gs>
                </a:gsLst>
                <a:lin scaled="0"/>
              </a:gradFill>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7505" y="116633"/>
            <a:ext cx="1224136" cy="1224136"/>
          </a:xfrm>
          <a:prstGeom prst="rect">
            <a:avLst/>
          </a:prstGeom>
        </p:spPr>
      </p:pic>
      <p:sp>
        <p:nvSpPr>
          <p:cNvPr id="6" name="TextBox 5"/>
          <p:cNvSpPr txBox="1"/>
          <p:nvPr/>
        </p:nvSpPr>
        <p:spPr>
          <a:xfrm>
            <a:off x="35496" y="1628800"/>
            <a:ext cx="6408712" cy="461665"/>
          </a:xfrm>
          <a:prstGeom prst="rect">
            <a:avLst/>
          </a:prstGeom>
          <a:noFill/>
        </p:spPr>
        <p:txBody>
          <a:bodyPr wrap="square" rtlCol="0">
            <a:spAutoFit/>
          </a:bodyPr>
          <a:lstStyle/>
          <a:p>
            <a:r>
              <a:rPr lang="zh-CN" altLang="en-US" sz="2400" b="1" dirty="0" smtClean="0"/>
              <a:t>泸县龙维彬名师工作室第二次线下研修活动</a:t>
            </a:r>
            <a:endParaRPr lang="zh-CN" altLang="en-US" sz="2400" b="1" dirty="0"/>
          </a:p>
        </p:txBody>
      </p:sp>
      <p:sp>
        <p:nvSpPr>
          <p:cNvPr id="5" name="TextBox 4"/>
          <p:cNvSpPr txBox="1"/>
          <p:nvPr/>
        </p:nvSpPr>
        <p:spPr>
          <a:xfrm>
            <a:off x="1403648" y="359369"/>
            <a:ext cx="3672408" cy="461665"/>
          </a:xfrm>
          <a:prstGeom prst="rect">
            <a:avLst/>
          </a:prstGeom>
          <a:noFill/>
        </p:spPr>
        <p:txBody>
          <a:bodyPr wrap="square" rtlCol="0">
            <a:spAutoFit/>
          </a:bodyPr>
          <a:lstStyle/>
          <a:p>
            <a:r>
              <a:rPr lang="en-US" altLang="zh-CN" sz="2400" dirty="0"/>
              <a:t> </a:t>
            </a:r>
            <a:r>
              <a:rPr lang="zh-CN" altLang="en-US" sz="2400" dirty="0"/>
              <a:t>泸</a:t>
            </a:r>
            <a:r>
              <a:rPr lang="zh-CN" altLang="en-US" sz="2400" dirty="0" smtClean="0"/>
              <a:t>县龙维彬名师工作室</a:t>
            </a:r>
            <a:endParaRPr lang="zh-CN" altLang="en-US" sz="2400" dirty="0"/>
          </a:p>
        </p:txBody>
      </p:sp>
      <p:cxnSp>
        <p:nvCxnSpPr>
          <p:cNvPr id="8" name="直接连接符 7"/>
          <p:cNvCxnSpPr/>
          <p:nvPr/>
        </p:nvCxnSpPr>
        <p:spPr>
          <a:xfrm>
            <a:off x="251819" y="1340769"/>
            <a:ext cx="86406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47664" y="740480"/>
            <a:ext cx="4464496" cy="246221"/>
          </a:xfrm>
          <a:prstGeom prst="rect">
            <a:avLst/>
          </a:prstGeom>
          <a:noFill/>
        </p:spPr>
        <p:txBody>
          <a:bodyPr wrap="square" rtlCol="0">
            <a:spAutoFit/>
          </a:bodyPr>
          <a:lstStyle/>
          <a:p>
            <a:r>
              <a:rPr lang="en-US" altLang="zh-CN" sz="1000" dirty="0" smtClean="0"/>
              <a:t>LUXIANLONGWEIBINMINGSHIGONGZUOSHI</a:t>
            </a:r>
            <a:endParaRPr lang="zh-CN" alt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11505" y="980440"/>
            <a:ext cx="7847965" cy="1076325"/>
          </a:xfrm>
          <a:prstGeom prst="rect">
            <a:avLst/>
          </a:prstGeom>
          <a:noFill/>
        </p:spPr>
        <p:txBody>
          <a:bodyPr wrap="square" rtlCol="0">
            <a:spAutoFit/>
          </a:bodyPr>
          <a:lstStyle/>
          <a:p>
            <a:r>
              <a:rPr lang="en-US" altLang="zh-CN" sz="3200">
                <a:solidFill>
                  <a:srgbClr val="FF0000"/>
                </a:solidFill>
              </a:rPr>
              <a:t>(</a:t>
            </a:r>
            <a:r>
              <a:rPr lang="zh-CN" altLang="en-US" sz="3200">
                <a:solidFill>
                  <a:srgbClr val="FF0000"/>
                </a:solidFill>
              </a:rPr>
              <a:t>一</a:t>
            </a:r>
            <a:r>
              <a:rPr lang="en-US" altLang="zh-CN" sz="3200">
                <a:solidFill>
                  <a:srgbClr val="FF0000"/>
                </a:solidFill>
              </a:rPr>
              <a:t>)</a:t>
            </a:r>
            <a:r>
              <a:rPr lang="zh-CN" altLang="en-US" sz="3200" b="1">
                <a:solidFill>
                  <a:srgbClr val="FF0000"/>
                </a:solidFill>
              </a:rPr>
              <a:t>充分利用教材史料进行教学，设计问题，培养学生历史学科的核心素养能力</a:t>
            </a:r>
            <a:endParaRPr lang="zh-CN" altLang="en-US" sz="3200" b="1">
              <a:solidFill>
                <a:srgbClr val="FF0000"/>
              </a:solidFill>
            </a:endParaRPr>
          </a:p>
        </p:txBody>
      </p:sp>
      <p:sp>
        <p:nvSpPr>
          <p:cNvPr id="4" name="文本框 3"/>
          <p:cNvSpPr txBox="1"/>
          <p:nvPr/>
        </p:nvSpPr>
        <p:spPr>
          <a:xfrm>
            <a:off x="1763688" y="286929"/>
            <a:ext cx="5829935" cy="706755"/>
          </a:xfrm>
          <a:prstGeom prst="rect">
            <a:avLst/>
          </a:prstGeom>
          <a:noFill/>
        </p:spPr>
        <p:txBody>
          <a:bodyPr wrap="square" rtlCol="0">
            <a:spAutoFit/>
          </a:bodyPr>
          <a:lstStyle/>
          <a:p>
            <a:r>
              <a:rPr lang="zh-CN" altLang="en-US" sz="4000" b="1" dirty="0">
                <a:gradFill>
                  <a:gsLst>
                    <a:gs pos="0">
                      <a:srgbClr val="007BD3"/>
                    </a:gs>
                    <a:gs pos="100000">
                      <a:srgbClr val="034373"/>
                    </a:gs>
                  </a:gsLst>
                  <a:lin scaled="0"/>
                </a:gradFill>
              </a:rPr>
              <a:t>如何进行史料教学呢？</a:t>
            </a:r>
            <a:endParaRPr lang="zh-CN" altLang="en-US" sz="4000" b="1" dirty="0">
              <a:gradFill>
                <a:gsLst>
                  <a:gs pos="0">
                    <a:srgbClr val="007BD3"/>
                  </a:gs>
                  <a:gs pos="100000">
                    <a:srgbClr val="034373"/>
                  </a:gs>
                </a:gsLst>
                <a:lin scaled="0"/>
              </a:gradFill>
            </a:endParaRPr>
          </a:p>
        </p:txBody>
      </p:sp>
      <p:sp>
        <p:nvSpPr>
          <p:cNvPr id="100" name="文本框 99"/>
          <p:cNvSpPr txBox="1"/>
          <p:nvPr/>
        </p:nvSpPr>
        <p:spPr>
          <a:xfrm>
            <a:off x="829310" y="2583815"/>
            <a:ext cx="7955280" cy="3415030"/>
          </a:xfrm>
          <a:prstGeom prst="rect">
            <a:avLst/>
          </a:prstGeom>
          <a:noFill/>
          <a:ln w="9525">
            <a:noFill/>
          </a:ln>
        </p:spPr>
        <p:txBody>
          <a:bodyPr wrap="square">
            <a:spAutoFit/>
          </a:bodyPr>
          <a:lstStyle/>
          <a:p>
            <a:r>
              <a:rPr lang="zh-CN" sz="3600" b="1">
                <a:solidFill>
                  <a:srgbClr val="FF0000"/>
                </a:solidFill>
                <a:ea typeface="宋体" panose="02010600030101010101" pitchFamily="2" charset="-122"/>
              </a:rPr>
              <a:t>首先</a:t>
            </a:r>
            <a:r>
              <a:rPr lang="zh-CN" sz="3600" b="1">
                <a:ea typeface="宋体" panose="02010600030101010101" pitchFamily="2" charset="-122"/>
              </a:rPr>
              <a:t>，教学时指导学生阅读和理解教科书中每个学习模块提供的相关史事、图像或人物扫描等材料。</a:t>
            </a:r>
            <a:r>
              <a:rPr lang="zh-CN" sz="3600" b="1">
                <a:sym typeface="+mn-ea"/>
              </a:rPr>
              <a:t>它是最基本的史料，是学生认识历史，感知历史的起点。</a:t>
            </a:r>
            <a:endParaRPr lang="zh-CN" altLang="en-US" sz="3600" b="1"/>
          </a:p>
          <a:p>
            <a:r>
              <a:rPr lang="zh-CN" sz="3600" b="1">
                <a:ea typeface="宋体" panose="02010600030101010101" pitchFamily="2" charset="-122"/>
              </a:rPr>
              <a:t>教学时要以这些</a:t>
            </a:r>
            <a:r>
              <a:rPr lang="zh-CN" sz="3600" b="1">
                <a:solidFill>
                  <a:srgbClr val="FF0000"/>
                </a:solidFill>
                <a:ea typeface="宋体" panose="02010600030101010101" pitchFamily="2" charset="-122"/>
              </a:rPr>
              <a:t>史料为切入点。</a:t>
            </a:r>
            <a:endParaRPr lang="zh-CN" altLang="en-US" sz="3600" b="1"/>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24136" cy="122413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6"/>
          <p:cNvSpPr txBox="1"/>
          <p:nvPr>
            <p:custDataLst>
              <p:tags r:id="rId1"/>
            </p:custDataLst>
          </p:nvPr>
        </p:nvSpPr>
        <p:spPr>
          <a:xfrm>
            <a:off x="480536" y="4174331"/>
            <a:ext cx="3650933" cy="1259840"/>
          </a:xfrm>
          <a:prstGeom prst="rect">
            <a:avLst/>
          </a:prstGeom>
          <a:noFill/>
          <a:ln w="9525">
            <a:noFill/>
          </a:ln>
        </p:spPr>
        <p:txBody>
          <a:bodyPr wrap="square" lIns="0" tIns="0" rIns="0" bIns="0" anchor="t" anchorCtr="1">
            <a:spAutoFit/>
          </a:bodyPr>
          <a:lstStyle/>
          <a:p>
            <a:pPr>
              <a:lnSpc>
                <a:spcPct val="130000"/>
              </a:lnSpc>
            </a:pPr>
            <a:r>
              <a:rPr lang="zh-CN" altLang="en-US" sz="2100" b="1">
                <a:solidFill>
                  <a:srgbClr val="0000FF"/>
                </a:solidFill>
                <a:latin typeface="宋体" panose="02010600030101010101" pitchFamily="2" charset="-122"/>
                <a:ea typeface="宋体" panose="02010600030101010101" pitchFamily="2" charset="-122"/>
              </a:rPr>
              <a:t>据科学测定这些化石距今约</a:t>
            </a:r>
            <a:r>
              <a:rPr lang="en-US" altLang="zh-CN" sz="2100" b="1">
                <a:solidFill>
                  <a:srgbClr val="0000FF"/>
                </a:solidFill>
                <a:latin typeface="宋体" panose="02010600030101010101" pitchFamily="2" charset="-122"/>
                <a:ea typeface="宋体" panose="02010600030101010101" pitchFamily="2" charset="-122"/>
              </a:rPr>
              <a:t>170</a:t>
            </a:r>
            <a:r>
              <a:rPr lang="zh-CN" altLang="en-US" sz="2100" b="1">
                <a:solidFill>
                  <a:srgbClr val="0000FF"/>
                </a:solidFill>
                <a:latin typeface="宋体" panose="02010600030101010101" pitchFamily="2" charset="-122"/>
                <a:ea typeface="宋体" panose="02010600030101010101" pitchFamily="2" charset="-122"/>
              </a:rPr>
              <a:t>万年，被称为“元谋人”。</a:t>
            </a:r>
            <a:endParaRPr lang="zh-CN" altLang="en-US" sz="2100" b="1">
              <a:solidFill>
                <a:srgbClr val="0000FF"/>
              </a:solidFill>
              <a:latin typeface="宋体" panose="02010600030101010101" pitchFamily="2" charset="-122"/>
              <a:ea typeface="宋体" panose="02010600030101010101" pitchFamily="2" charset="-122"/>
            </a:endParaRPr>
          </a:p>
          <a:p>
            <a:pPr>
              <a:lnSpc>
                <a:spcPct val="130000"/>
              </a:lnSpc>
            </a:pPr>
            <a:endParaRPr lang="zh-CN" altLang="en-US" sz="2100" b="1">
              <a:solidFill>
                <a:srgbClr val="0000FF"/>
              </a:solidFill>
              <a:latin typeface="宋体" panose="02010600030101010101" pitchFamily="2" charset="-122"/>
              <a:ea typeface="宋体" panose="02010600030101010101" pitchFamily="2" charset="-122"/>
            </a:endParaRPr>
          </a:p>
        </p:txBody>
      </p:sp>
      <p:pic>
        <p:nvPicPr>
          <p:cNvPr id="25602" name="Picture 7" descr="c"/>
          <p:cNvPicPr>
            <a:picLocks noChangeAspect="1"/>
          </p:cNvPicPr>
          <p:nvPr>
            <p:custDataLst>
              <p:tags r:id="rId2"/>
            </p:custDataLst>
          </p:nvPr>
        </p:nvPicPr>
        <p:blipFill>
          <a:blip r:embed="rId3"/>
          <a:stretch>
            <a:fillRect/>
          </a:stretch>
        </p:blipFill>
        <p:spPr>
          <a:xfrm>
            <a:off x="1412320" y="2027873"/>
            <a:ext cx="1621631" cy="1493044"/>
          </a:xfrm>
          <a:prstGeom prst="rect">
            <a:avLst/>
          </a:prstGeom>
          <a:noFill/>
          <a:ln w="9525">
            <a:noFill/>
          </a:ln>
        </p:spPr>
      </p:pic>
      <p:pic>
        <p:nvPicPr>
          <p:cNvPr id="25603" name="Picture 8" descr="g"/>
          <p:cNvPicPr>
            <a:picLocks noChangeAspect="1"/>
          </p:cNvPicPr>
          <p:nvPr>
            <p:custDataLst>
              <p:tags r:id="rId4"/>
            </p:custDataLst>
          </p:nvPr>
        </p:nvPicPr>
        <p:blipFill>
          <a:blip r:embed="rId5"/>
          <a:stretch>
            <a:fillRect/>
          </a:stretch>
        </p:blipFill>
        <p:spPr>
          <a:xfrm>
            <a:off x="5312569" y="2211229"/>
            <a:ext cx="3089910" cy="1369695"/>
          </a:xfrm>
          <a:prstGeom prst="rect">
            <a:avLst/>
          </a:prstGeom>
          <a:noFill/>
          <a:ln w="9525">
            <a:noFill/>
          </a:ln>
        </p:spPr>
      </p:pic>
      <p:sp>
        <p:nvSpPr>
          <p:cNvPr id="25604" name="Rectangle 9"/>
          <p:cNvSpPr/>
          <p:nvPr>
            <p:custDataLst>
              <p:tags r:id="rId6"/>
            </p:custDataLst>
          </p:nvPr>
        </p:nvSpPr>
        <p:spPr>
          <a:xfrm>
            <a:off x="335280" y="3686175"/>
            <a:ext cx="7418546" cy="322580"/>
          </a:xfrm>
          <a:prstGeom prst="rect">
            <a:avLst/>
          </a:prstGeom>
          <a:noFill/>
          <a:ln w="9525">
            <a:noFill/>
          </a:ln>
        </p:spPr>
        <p:txBody>
          <a:bodyPr wrap="square" lIns="0" tIns="0" rIns="0" bIns="0" anchor="t" anchorCtr="0">
            <a:spAutoFit/>
          </a:bodyPr>
          <a:lstStyle/>
          <a:p>
            <a:pPr algn="ctr"/>
            <a:r>
              <a:rPr lang="zh-CN" altLang="en-US" sz="2100" b="1">
                <a:solidFill>
                  <a:srgbClr val="FF0000"/>
                </a:solidFill>
                <a:latin typeface="宋体" panose="02010600030101010101" pitchFamily="2" charset="-122"/>
                <a:ea typeface="宋体" panose="02010600030101010101" pitchFamily="2" charset="-122"/>
              </a:rPr>
              <a:t>在元谋发掘的两颗门齿化石  </a:t>
            </a:r>
            <a:r>
              <a:rPr lang="en-US" altLang="zh-CN" sz="2100" b="1">
                <a:solidFill>
                  <a:srgbClr val="FF0000"/>
                </a:solidFill>
                <a:latin typeface="宋体" panose="02010600030101010101" pitchFamily="2" charset="-122"/>
                <a:ea typeface="宋体" panose="02010600030101010101" pitchFamily="2" charset="-122"/>
              </a:rPr>
              <a:t>          </a:t>
            </a:r>
            <a:r>
              <a:rPr lang="zh-CN" altLang="en-US" sz="2100" b="1">
                <a:solidFill>
                  <a:srgbClr val="FF0000"/>
                </a:solidFill>
                <a:latin typeface="宋体" panose="02010600030101010101" pitchFamily="2" charset="-122"/>
                <a:ea typeface="宋体" panose="02010600030101010101" pitchFamily="2" charset="-122"/>
              </a:rPr>
              <a:t>  粗糙的刮削器</a:t>
            </a:r>
            <a:endParaRPr lang="zh-CN" altLang="en-US" sz="2100" b="1">
              <a:solidFill>
                <a:srgbClr val="FF0000"/>
              </a:solidFill>
              <a:latin typeface="宋体" panose="02010600030101010101" pitchFamily="2" charset="-122"/>
              <a:ea typeface="宋体" panose="02010600030101010101" pitchFamily="2" charset="-122"/>
            </a:endParaRPr>
          </a:p>
        </p:txBody>
      </p:sp>
      <p:sp>
        <p:nvSpPr>
          <p:cNvPr id="25605" name="Rectangle 5"/>
          <p:cNvSpPr/>
          <p:nvPr>
            <p:custDataLst>
              <p:tags r:id="rId7"/>
            </p:custDataLst>
          </p:nvPr>
        </p:nvSpPr>
        <p:spPr>
          <a:xfrm>
            <a:off x="335280" y="1410176"/>
            <a:ext cx="7535704" cy="415290"/>
          </a:xfrm>
          <a:prstGeom prst="rect">
            <a:avLst/>
          </a:prstGeom>
          <a:noFill/>
          <a:ln w="9525">
            <a:noFill/>
          </a:ln>
        </p:spPr>
        <p:txBody>
          <a:bodyPr wrap="square" lIns="0" tIns="0" rIns="0" bIns="0" anchor="t" anchorCtr="0">
            <a:spAutoFit/>
          </a:bodyPr>
          <a:lstStyle/>
          <a:p>
            <a:pPr algn="ctr"/>
            <a:r>
              <a:rPr lang="zh-CN" altLang="en-US" sz="2700" b="1">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rPr>
              <a:t>首先让学生观察教材中的下列图片，并设计问题</a:t>
            </a:r>
            <a:endParaRPr lang="zh-CN" altLang="en-US" sz="2700" b="1">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endParaRPr>
          </a:p>
        </p:txBody>
      </p:sp>
      <p:sp>
        <p:nvSpPr>
          <p:cNvPr id="22" name="文本框 21"/>
          <p:cNvSpPr txBox="1"/>
          <p:nvPr>
            <p:custDataLst>
              <p:tags r:id="rId8"/>
            </p:custDataLst>
          </p:nvPr>
        </p:nvSpPr>
        <p:spPr>
          <a:xfrm>
            <a:off x="480537" y="5154397"/>
            <a:ext cx="5274310" cy="1060450"/>
          </a:xfrm>
          <a:prstGeom prst="rect">
            <a:avLst/>
          </a:prstGeom>
          <a:noFill/>
        </p:spPr>
        <p:txBody>
          <a:bodyPr wrap="none" rtlCol="0">
            <a:spAutoFit/>
          </a:bodyPr>
          <a:lstStyle/>
          <a:p>
            <a:pPr algn="l"/>
            <a:r>
              <a:rPr kumimoji="1" lang="zh-CN" altLang="en-US" sz="2100" b="1"/>
              <a:t>问题思考：</a:t>
            </a:r>
            <a:r>
              <a:rPr lang="zh-CN" altLang="en-US" sz="2100" b="1">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sym typeface="+mn-ea"/>
              </a:rPr>
              <a:t>以上图片反映了哪些历史信息？</a:t>
            </a:r>
            <a:endParaRPr lang="zh-CN" altLang="en-US" sz="2100" b="1">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endParaRPr>
          </a:p>
          <a:p>
            <a:pPr algn="l"/>
            <a:r>
              <a:rPr kumimoji="1" lang="zh-CN" altLang="en-US" sz="2100" b="1"/>
              <a:t>化石是怎么形成的？</a:t>
            </a:r>
            <a:endParaRPr kumimoji="1" lang="zh-CN" altLang="en-US" sz="2100" b="1"/>
          </a:p>
          <a:p>
            <a:pPr algn="l"/>
            <a:r>
              <a:rPr kumimoji="1" lang="zh-CN" altLang="en-US" sz="2100" b="1"/>
              <a:t>对于我们研究早期人类有什么作用？</a:t>
            </a:r>
            <a:endParaRPr kumimoji="1" lang="zh-CN" altLang="en-US" sz="2100" b="1"/>
          </a:p>
        </p:txBody>
      </p:sp>
      <p:sp>
        <p:nvSpPr>
          <p:cNvPr id="2" name="文本框 1"/>
          <p:cNvSpPr txBox="1"/>
          <p:nvPr>
            <p:custDataLst>
              <p:tags r:id="rId9"/>
            </p:custDataLst>
          </p:nvPr>
        </p:nvSpPr>
        <p:spPr>
          <a:xfrm>
            <a:off x="5312569" y="4174331"/>
            <a:ext cx="3398520" cy="511175"/>
          </a:xfrm>
          <a:prstGeom prst="rect">
            <a:avLst/>
          </a:prstGeom>
          <a:noFill/>
        </p:spPr>
        <p:txBody>
          <a:bodyPr wrap="none" rtlCol="0" anchor="t">
            <a:spAutoFit/>
          </a:bodyPr>
          <a:lstStyle/>
          <a:p>
            <a:pPr>
              <a:lnSpc>
                <a:spcPct val="130000"/>
              </a:lnSpc>
            </a:pPr>
            <a:r>
              <a:rPr lang="zh-CN" altLang="en-US" sz="2100" b="1">
                <a:solidFill>
                  <a:srgbClr val="0000FF"/>
                </a:solidFill>
                <a:latin typeface="宋体" panose="02010600030101010101" pitchFamily="2" charset="-122"/>
                <a:ea typeface="宋体" panose="02010600030101010101" pitchFamily="2" charset="-122"/>
                <a:sym typeface="+mn-ea"/>
              </a:rPr>
              <a:t>元谋人已经能够制造工具。</a:t>
            </a:r>
            <a:endParaRPr lang="zh-CN" altLang="en-US" sz="2100" b="1">
              <a:solidFill>
                <a:srgbClr val="0000FF"/>
              </a:solidFill>
              <a:latin typeface="宋体" panose="02010600030101010101" pitchFamily="2" charset="-122"/>
              <a:ea typeface="宋体" panose="02010600030101010101" pitchFamily="2" charset="-122"/>
              <a:sym typeface="+mn-ea"/>
            </a:endParaRPr>
          </a:p>
        </p:txBody>
      </p:sp>
      <p:sp>
        <p:nvSpPr>
          <p:cNvPr id="4" name="文本框 3"/>
          <p:cNvSpPr txBox="1"/>
          <p:nvPr/>
        </p:nvSpPr>
        <p:spPr>
          <a:xfrm>
            <a:off x="2174240" y="294640"/>
            <a:ext cx="5491480" cy="706755"/>
          </a:xfrm>
          <a:prstGeom prst="rect">
            <a:avLst/>
          </a:prstGeom>
          <a:noFill/>
        </p:spPr>
        <p:txBody>
          <a:bodyPr wrap="square" rtlCol="0">
            <a:spAutoFit/>
          </a:bodyPr>
          <a:lstStyle/>
          <a:p>
            <a:r>
              <a:rPr lang="en-US" altLang="zh-CN" sz="4000" b="1">
                <a:solidFill>
                  <a:srgbClr val="FF0000"/>
                </a:solidFill>
              </a:rPr>
              <a:t>1.</a:t>
            </a:r>
            <a:r>
              <a:rPr lang="zh-CN" altLang="en-US" sz="4000" b="1">
                <a:solidFill>
                  <a:srgbClr val="FF0000"/>
                </a:solidFill>
              </a:rPr>
              <a:t>我国境内的早期人类</a:t>
            </a:r>
            <a:endParaRPr lang="zh-CN" altLang="en-US" sz="4000" b="1">
              <a:solidFill>
                <a:srgbClr val="FF0000"/>
              </a:solidFill>
            </a:endParaRPr>
          </a:p>
        </p:txBody>
      </p:sp>
      <p:pic>
        <p:nvPicPr>
          <p:cNvPr id="10"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505" y="116633"/>
            <a:ext cx="1224136" cy="12241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1"/>
                                        </p:tgtEl>
                                        <p:attrNameLst>
                                          <p:attrName>style.visibility</p:attrName>
                                        </p:attrNameLst>
                                      </p:cBhvr>
                                      <p:to>
                                        <p:strVal val="visible"/>
                                      </p:to>
                                    </p:set>
                                    <p:anim calcmode="lin" valueType="num">
                                      <p:cBhvr additive="base">
                                        <p:cTn id="7" dur="500" fill="hold"/>
                                        <p:tgtEl>
                                          <p:spTgt spid="25601"/>
                                        </p:tgtEl>
                                        <p:attrNameLst>
                                          <p:attrName>ppt_x</p:attrName>
                                        </p:attrNameLst>
                                      </p:cBhvr>
                                      <p:tavLst>
                                        <p:tav tm="0">
                                          <p:val>
                                            <p:strVal val="#ppt_x"/>
                                          </p:val>
                                        </p:tav>
                                        <p:tav tm="100000">
                                          <p:val>
                                            <p:strVal val="#ppt_x"/>
                                          </p:val>
                                        </p:tav>
                                      </p:tavLst>
                                    </p:anim>
                                    <p:anim calcmode="lin" valueType="num">
                                      <p:cBhvr additive="base">
                                        <p:cTn id="8" dur="500" fill="hold"/>
                                        <p:tgtEl>
                                          <p:spTgt spid="256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p:bldP spid="2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3" name="组合 3"/>
          <p:cNvGrpSpPr/>
          <p:nvPr>
            <p:custDataLst>
              <p:tags r:id="rId1"/>
            </p:custDataLst>
          </p:nvPr>
        </p:nvGrpSpPr>
        <p:grpSpPr>
          <a:xfrm>
            <a:off x="1355774" y="1065863"/>
            <a:ext cx="1857524" cy="486536"/>
            <a:chOff x="1076" y="2070"/>
            <a:chExt cx="2796" cy="716"/>
          </a:xfrm>
        </p:grpSpPr>
        <p:sp>
          <p:nvSpPr>
            <p:cNvPr id="2" name="流程图: 文档 1"/>
            <p:cNvSpPr/>
            <p:nvPr>
              <p:custDataLst>
                <p:tags r:id="rId2"/>
              </p:custDataLst>
            </p:nvPr>
          </p:nvSpPr>
          <p:spPr>
            <a:xfrm>
              <a:off x="1076" y="2070"/>
              <a:ext cx="2632" cy="716"/>
            </a:xfrm>
            <a:prstGeom prst="flowChartDocument">
              <a:avLst/>
            </a:prstGeom>
            <a:solidFill>
              <a:schemeClr val="accent6">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endParaRPr lang="zh-CN" altLang="en-US" sz="1620" noProof="1">
                <a:ea typeface="宋体" panose="02010600030101010101" pitchFamily="2" charset="-122"/>
              </a:endParaRPr>
            </a:p>
          </p:txBody>
        </p:sp>
        <p:sp>
          <p:nvSpPr>
            <p:cNvPr id="5125" name="文本框 4101"/>
            <p:cNvSpPr txBox="1"/>
            <p:nvPr>
              <p:custDataLst>
                <p:tags r:id="rId3"/>
              </p:custDataLst>
            </p:nvPr>
          </p:nvSpPr>
          <p:spPr>
            <a:xfrm>
              <a:off x="1174" y="2070"/>
              <a:ext cx="2698" cy="602"/>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anchor="t">
              <a:spAutoFit/>
            </a:bodyPr>
            <a:lstStyle/>
            <a:p>
              <a:pPr lvl="0" fontAlgn="base"/>
              <a:r>
                <a:rPr lang="zh-CN" altLang="en-US" sz="2070" b="1" noProof="1">
                  <a:solidFill>
                    <a:schemeClr val="accent2">
                      <a:lumMod val="20000"/>
                      <a:lumOff val="80000"/>
                    </a:schemeClr>
                  </a:solidFill>
                  <a:latin typeface="宋体" panose="02010600030101010101" pitchFamily="2" charset="-122"/>
                  <a:ea typeface="幼圆" panose="02010509060101010101" pitchFamily="49" charset="-122"/>
                  <a:sym typeface="宋体" panose="02010600030101010101" pitchFamily="2" charset="-122"/>
                </a:rPr>
                <a:t>相关史实</a:t>
              </a:r>
              <a:endParaRPr lang="zh-CN" altLang="en-US" sz="2070" b="1" noProof="1">
                <a:solidFill>
                  <a:schemeClr val="accent2">
                    <a:lumMod val="20000"/>
                    <a:lumOff val="80000"/>
                  </a:schemeClr>
                </a:solidFill>
                <a:latin typeface="宋体" panose="02010600030101010101" pitchFamily="2" charset="-122"/>
                <a:ea typeface="幼圆" panose="02010509060101010101" pitchFamily="49" charset="-122"/>
                <a:sym typeface="宋体" panose="02010600030101010101" pitchFamily="2" charset="-122"/>
              </a:endParaRPr>
            </a:p>
          </p:txBody>
        </p:sp>
      </p:grpSp>
      <p:sp>
        <p:nvSpPr>
          <p:cNvPr id="9226" name="Rectangle 22"/>
          <p:cNvSpPr/>
          <p:nvPr>
            <p:custDataLst>
              <p:tags r:id="rId4"/>
            </p:custDataLst>
          </p:nvPr>
        </p:nvSpPr>
        <p:spPr>
          <a:xfrm>
            <a:off x="1717358" y="4182667"/>
            <a:ext cx="288290" cy="526415"/>
          </a:xfrm>
          <a:prstGeom prst="rect">
            <a:avLst/>
          </a:prstGeom>
          <a:noFill/>
          <a:ln w="9525">
            <a:noFill/>
          </a:ln>
        </p:spPr>
        <p:txBody>
          <a:bodyPr wrap="none" lIns="81000" tIns="42120" rIns="81000" bIns="42120" anchor="t">
            <a:spAutoFit/>
          </a:bodyPr>
          <a:lstStyle/>
          <a:p>
            <a:endParaRPr lang="zh-CN" altLang="en-US" sz="2880">
              <a:latin typeface="Arial" panose="020B0604020202020204" pitchFamily="34" charset="0"/>
              <a:ea typeface="宋体" panose="02010600030101010101" pitchFamily="2" charset="-122"/>
            </a:endParaRPr>
          </a:p>
        </p:txBody>
      </p:sp>
      <p:pic>
        <p:nvPicPr>
          <p:cNvPr id="9227" name="图片 1" descr="191945984396"/>
          <p:cNvPicPr>
            <a:picLocks noChangeAspect="1"/>
          </p:cNvPicPr>
          <p:nvPr>
            <p:custDataLst>
              <p:tags r:id="rId5"/>
            </p:custDataLst>
          </p:nvPr>
        </p:nvPicPr>
        <p:blipFill>
          <a:blip r:embed="rId6">
            <a:clrChange>
              <a:clrFrom>
                <a:srgbClr val="FFFFFF">
                  <a:alpha val="100000"/>
                </a:srgbClr>
              </a:clrFrom>
              <a:clrTo>
                <a:srgbClr val="FFFFFF">
                  <a:alpha val="100000"/>
                  <a:alpha val="0"/>
                </a:srgbClr>
              </a:clrTo>
            </a:clrChange>
          </a:blip>
          <a:stretch>
            <a:fillRect/>
          </a:stretch>
        </p:blipFill>
        <p:spPr>
          <a:xfrm>
            <a:off x="1331595" y="2853055"/>
            <a:ext cx="5551170" cy="1942465"/>
          </a:xfrm>
          <a:prstGeom prst="rect">
            <a:avLst/>
          </a:prstGeom>
          <a:noFill/>
          <a:ln w="9525">
            <a:noFill/>
          </a:ln>
        </p:spPr>
      </p:pic>
      <p:sp>
        <p:nvSpPr>
          <p:cNvPr id="11" name="文本框 15"/>
          <p:cNvSpPr txBox="1"/>
          <p:nvPr>
            <p:custDataLst>
              <p:tags r:id="rId7"/>
            </p:custDataLst>
          </p:nvPr>
        </p:nvSpPr>
        <p:spPr>
          <a:xfrm>
            <a:off x="546735" y="1581865"/>
            <a:ext cx="8435816" cy="1568450"/>
          </a:xfrm>
          <a:prstGeom prst="rect">
            <a:avLst/>
          </a:prstGeom>
          <a:noFill/>
        </p:spPr>
        <p:txBody>
          <a:bodyPr wrap="square" rtlCol="0">
            <a:spAutoFit/>
          </a:bodyPr>
          <a:lstStyle/>
          <a:p>
            <a:pPr>
              <a:lnSpc>
                <a:spcPct val="150000"/>
              </a:lnSpc>
            </a:pPr>
            <a:r>
              <a:rPr lang="zh-CN" altLang="en-US" sz="2400">
                <a:latin typeface="华文行楷" pitchFamily="2" charset="-122"/>
                <a:ea typeface="华文行楷" pitchFamily="2" charset="-122"/>
                <a:cs typeface="华文行楷" pitchFamily="2" charset="-122"/>
                <a:sym typeface="+mn-ea"/>
              </a:rPr>
              <a:t>再次，</a:t>
            </a:r>
            <a:r>
              <a:rPr lang="zh-CN" altLang="en-US" sz="2400">
                <a:latin typeface="华文行楷" pitchFamily="2" charset="-122"/>
                <a:ea typeface="华文行楷" pitchFamily="2" charset="-122"/>
                <a:cs typeface="华文行楷" pitchFamily="2" charset="-122"/>
              </a:rPr>
              <a:t>根据</a:t>
            </a:r>
            <a:r>
              <a:rPr lang="en-US" altLang="zh-CN" sz="2400">
                <a:latin typeface="华文行楷" pitchFamily="2" charset="-122"/>
                <a:ea typeface="华文行楷" pitchFamily="2" charset="-122"/>
                <a:cs typeface="华文行楷" pitchFamily="2" charset="-122"/>
              </a:rPr>
              <a:t>P</a:t>
            </a:r>
            <a:r>
              <a:rPr lang="en-US" altLang="zh-CN" sz="2100">
                <a:latin typeface="华文行楷" pitchFamily="2" charset="-122"/>
                <a:ea typeface="华文行楷" pitchFamily="2" charset="-122"/>
                <a:cs typeface="华文行楷" pitchFamily="2" charset="-122"/>
              </a:rPr>
              <a:t>3</a:t>
            </a:r>
            <a:r>
              <a:rPr lang="en-US" altLang="zh-CN" sz="2400">
                <a:latin typeface="华文行楷" pitchFamily="2" charset="-122"/>
                <a:ea typeface="华文行楷" pitchFamily="2" charset="-122"/>
                <a:cs typeface="华文行楷" pitchFamily="2" charset="-122"/>
              </a:rPr>
              <a:t>“</a:t>
            </a:r>
            <a:r>
              <a:rPr lang="zh-CN" altLang="en-US" sz="2400">
                <a:latin typeface="华文行楷" pitchFamily="2" charset="-122"/>
                <a:ea typeface="华文行楷" pitchFamily="2" charset="-122"/>
                <a:cs typeface="华文行楷" pitchFamily="2" charset="-122"/>
              </a:rPr>
              <a:t>相关史事</a:t>
            </a:r>
            <a:r>
              <a:rPr lang="en-US" altLang="zh-CN" sz="2400">
                <a:latin typeface="华文行楷" pitchFamily="2" charset="-122"/>
                <a:ea typeface="华文行楷" pitchFamily="2" charset="-122"/>
                <a:cs typeface="华文行楷" pitchFamily="2" charset="-122"/>
              </a:rPr>
              <a:t>”</a:t>
            </a:r>
            <a:r>
              <a:rPr lang="zh-CN" altLang="en-US" sz="2400">
                <a:latin typeface="华文行楷" pitchFamily="2" charset="-122"/>
                <a:ea typeface="华文行楷" pitchFamily="2" charset="-122"/>
                <a:cs typeface="华文行楷" pitchFamily="2" charset="-122"/>
              </a:rPr>
              <a:t>，让学生观察人类的进化阶段，</a:t>
            </a:r>
            <a:endParaRPr lang="zh-CN" altLang="en-US" sz="2400">
              <a:latin typeface="华文行楷" pitchFamily="2" charset="-122"/>
              <a:ea typeface="华文行楷" pitchFamily="2" charset="-122"/>
              <a:cs typeface="华文行楷" pitchFamily="2" charset="-122"/>
            </a:endParaRPr>
          </a:p>
          <a:p>
            <a:pPr>
              <a:lnSpc>
                <a:spcPct val="150000"/>
              </a:lnSpc>
            </a:pPr>
            <a:r>
              <a:rPr lang="zh-CN" altLang="en-US" sz="2400">
                <a:latin typeface="华文行楷" pitchFamily="2" charset="-122"/>
                <a:ea typeface="华文行楷" pitchFamily="2" charset="-122"/>
                <a:cs typeface="华文行楷" pitchFamily="2" charset="-122"/>
              </a:rPr>
              <a:t>说说</a:t>
            </a:r>
            <a:r>
              <a:rPr lang="zh-CN" altLang="en-US" sz="2400" noProof="0">
                <a:ln>
                  <a:noFill/>
                </a:ln>
                <a:solidFill>
                  <a:prstClr val="black"/>
                </a:solidFill>
                <a:effectLst/>
                <a:uLnTx/>
                <a:uFillTx/>
                <a:latin typeface="华文行楷" pitchFamily="2" charset="-122"/>
                <a:ea typeface="华文行楷" pitchFamily="2" charset="-122"/>
                <a:cs typeface="华文行楷" pitchFamily="2" charset="-122"/>
                <a:sym typeface="+mn-ea"/>
              </a:rPr>
              <a:t>人类发生了哪些变化？</a:t>
            </a:r>
            <a:endParaRPr lang="zh-CN" altLang="en-US" sz="2400" noProof="0">
              <a:ln>
                <a:noFill/>
              </a:ln>
              <a:solidFill>
                <a:prstClr val="black"/>
              </a:solidFill>
              <a:effectLst/>
              <a:uLnTx/>
              <a:uFillTx/>
              <a:latin typeface="华文行楷" pitchFamily="2" charset="-122"/>
              <a:ea typeface="华文行楷" pitchFamily="2" charset="-122"/>
              <a:cs typeface="华文行楷" pitchFamily="2" charset="-122"/>
              <a:sym typeface="+mn-ea"/>
            </a:endParaRPr>
          </a:p>
          <a:p>
            <a:endParaRPr lang="zh-CN" altLang="en-US" sz="2400" noProof="0">
              <a:ln>
                <a:noFill/>
              </a:ln>
              <a:solidFill>
                <a:prstClr val="black"/>
              </a:solidFill>
              <a:effectLst/>
              <a:uLnTx/>
              <a:uFillTx/>
              <a:latin typeface="华文行楷" pitchFamily="2" charset="-122"/>
              <a:ea typeface="华文行楷" pitchFamily="2" charset="-122"/>
              <a:cs typeface="华文行楷" pitchFamily="2" charset="-122"/>
              <a:sym typeface="+mn-ea"/>
            </a:endParaRPr>
          </a:p>
        </p:txBody>
      </p:sp>
      <p:sp>
        <p:nvSpPr>
          <p:cNvPr id="5" name="文本框 4"/>
          <p:cNvSpPr txBox="1"/>
          <p:nvPr/>
        </p:nvSpPr>
        <p:spPr>
          <a:xfrm>
            <a:off x="801370" y="4901565"/>
            <a:ext cx="7988300" cy="1814830"/>
          </a:xfrm>
          <a:prstGeom prst="rect">
            <a:avLst/>
          </a:prstGeom>
          <a:noFill/>
        </p:spPr>
        <p:txBody>
          <a:bodyPr wrap="square" rtlCol="0">
            <a:spAutoFit/>
          </a:bodyPr>
          <a:lstStyle/>
          <a:p>
            <a:r>
              <a:rPr lang="zh-CN" altLang="zh-CN" sz="2800" b="1">
                <a:gradFill>
                  <a:gsLst>
                    <a:gs pos="0">
                      <a:srgbClr val="007BD3"/>
                    </a:gs>
                    <a:gs pos="100000">
                      <a:srgbClr val="034373"/>
                    </a:gs>
                  </a:gsLst>
                  <a:lin scaled="0"/>
                </a:gradFill>
              </a:rPr>
              <a:t>这就是从史料作切入点进行的教学模式，通过这样的史料教学，使学生了解早期人类的证据，培养史证意识，懂得远古人类是从古猿进化而来的，从而形成相应的</a:t>
            </a:r>
            <a:r>
              <a:rPr lang="zh-CN" altLang="zh-CN" sz="2800" b="1">
                <a:solidFill>
                  <a:srgbClr val="FF0000"/>
                </a:solidFill>
              </a:rPr>
              <a:t>唯物史观</a:t>
            </a:r>
            <a:endParaRPr lang="zh-CN" altLang="zh-CN" sz="2800" b="1">
              <a:solidFill>
                <a:srgbClr val="FF0000"/>
              </a:solidFill>
            </a:endParaRPr>
          </a:p>
        </p:txBody>
      </p:sp>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495" y="84995"/>
            <a:ext cx="1224136" cy="12241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227"/>
                                        </p:tgtEl>
                                        <p:attrNameLst>
                                          <p:attrName>style.visibility</p:attrName>
                                        </p:attrNameLst>
                                      </p:cBhvr>
                                      <p:to>
                                        <p:strVal val="visible"/>
                                      </p:to>
                                    </p:set>
                                    <p:animEffect transition="in" filter="box(in)">
                                      <p:cBhvr>
                                        <p:cTn id="7" dur="20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51004" y="1446894"/>
            <a:ext cx="5030707" cy="2353310"/>
          </a:xfrm>
          <a:prstGeom prst="rect">
            <a:avLst/>
          </a:prstGeom>
          <a:noFill/>
        </p:spPr>
        <p:txBody>
          <a:bodyPr wrap="square" rtlCol="0">
            <a:spAutoFit/>
          </a:bodyPr>
          <a:lstStyle/>
          <a:p>
            <a:r>
              <a:rPr lang="zh-CN" altLang="zh-CN" sz="2100" b="1" smtClean="0">
                <a:latin typeface="微软雅黑" panose="020B0503020204020204" charset="-122"/>
                <a:ea typeface="微软雅黑" panose="020B0503020204020204" charset="-122"/>
              </a:rPr>
              <a:t>商鞅出生于卫国，姓公孙，又称卫鞅、公孙鞅，后因功被秦国封于商，因而被称为商鞅。他“少好刑名之学”，在魏相手下做过官。入秦后，以强国之术说动秦孝公，主持变法。变法损害了旧贵族的利益，秦孝公死后，商鞅遭诬陷。商鞅起兵反抗，兵败被车裂。</a:t>
            </a:r>
            <a:endParaRPr lang="zh-CN" altLang="zh-CN" sz="2100" b="1" smtClean="0">
              <a:latin typeface="微软雅黑" panose="020B0503020204020204" charset="-122"/>
              <a:ea typeface="微软雅黑" panose="020B0503020204020204" charset="-122"/>
            </a:endParaRPr>
          </a:p>
        </p:txBody>
      </p:sp>
      <p:sp>
        <p:nvSpPr>
          <p:cNvPr id="5" name="矩形 4"/>
          <p:cNvSpPr/>
          <p:nvPr>
            <p:custDataLst>
              <p:tags r:id="rId2"/>
            </p:custDataLst>
          </p:nvPr>
        </p:nvSpPr>
        <p:spPr>
          <a:xfrm>
            <a:off x="1357644" y="728701"/>
            <a:ext cx="4668520" cy="553085"/>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dirty="0">
                <a:ln>
                  <a:noFill/>
                </a:ln>
                <a:solidFill>
                  <a:srgbClr val="F00EBD"/>
                </a:solidFill>
                <a:effectLst/>
                <a:uLnTx/>
                <a:uFillTx/>
                <a:latin typeface="黑体" panose="02010609060101010101" pitchFamily="49" charset="-122"/>
                <a:ea typeface="黑体" panose="02010609060101010101" pitchFamily="49" charset="-122"/>
                <a:cs typeface="+mn-cs"/>
              </a:rPr>
              <a:t>首先让学生阅读人物扫描</a:t>
            </a:r>
            <a:endParaRPr kumimoji="0" lang="zh-CN" altLang="en-US" sz="3000" b="1" i="0" u="none" strike="noStrike" kern="1200" cap="none" spc="0" normalizeH="0" baseline="0" noProof="0" dirty="0">
              <a:ln>
                <a:noFill/>
              </a:ln>
              <a:solidFill>
                <a:srgbClr val="F00EBD"/>
              </a:solidFill>
              <a:effectLst/>
              <a:uLnTx/>
              <a:uFillTx/>
              <a:latin typeface="黑体" panose="02010609060101010101" pitchFamily="49" charset="-122"/>
              <a:ea typeface="黑体" panose="02010609060101010101" pitchFamily="49" charset="-122"/>
              <a:cs typeface="+mn-cs"/>
            </a:endParaRPr>
          </a:p>
        </p:txBody>
      </p:sp>
      <p:pic>
        <p:nvPicPr>
          <p:cNvPr id="21" name="Picture 4"/>
          <p:cNvPicPr>
            <a:picLocks noChangeAspect="1"/>
          </p:cNvPicPr>
          <p:nvPr>
            <p:custDataLst>
              <p:tags r:id="rId3"/>
            </p:custDataLst>
          </p:nvPr>
        </p:nvPicPr>
        <p:blipFill>
          <a:blip r:embed="rId4"/>
          <a:stretch>
            <a:fillRect/>
          </a:stretch>
        </p:blipFill>
        <p:spPr>
          <a:xfrm>
            <a:off x="5869305" y="857250"/>
            <a:ext cx="1985122" cy="2852948"/>
          </a:xfrm>
          <a:prstGeom prst="rect">
            <a:avLst/>
          </a:prstGeom>
          <a:noFill/>
          <a:ln w="9525">
            <a:noFill/>
          </a:ln>
        </p:spPr>
      </p:pic>
      <p:sp>
        <p:nvSpPr>
          <p:cNvPr id="2" name="文本框 1"/>
          <p:cNvSpPr txBox="1"/>
          <p:nvPr/>
        </p:nvSpPr>
        <p:spPr>
          <a:xfrm>
            <a:off x="2858135" y="-635"/>
            <a:ext cx="2934970" cy="706755"/>
          </a:xfrm>
          <a:prstGeom prst="rect">
            <a:avLst/>
          </a:prstGeom>
          <a:noFill/>
        </p:spPr>
        <p:txBody>
          <a:bodyPr wrap="square" rtlCol="0">
            <a:spAutoFit/>
          </a:bodyPr>
          <a:lstStyle/>
          <a:p>
            <a:r>
              <a:rPr lang="en-US" altLang="zh-CN" sz="4000" b="1">
                <a:solidFill>
                  <a:srgbClr val="FF0000"/>
                </a:solidFill>
              </a:rPr>
              <a:t>2.</a:t>
            </a:r>
            <a:r>
              <a:rPr lang="zh-CN" altLang="zh-CN" sz="4000" b="1">
                <a:solidFill>
                  <a:srgbClr val="FF0000"/>
                </a:solidFill>
              </a:rPr>
              <a:t>商鞅变法</a:t>
            </a:r>
            <a:endParaRPr lang="zh-CN" altLang="zh-CN" sz="4000" b="1">
              <a:solidFill>
                <a:srgbClr val="FF0000"/>
              </a:solidFill>
            </a:endParaRPr>
          </a:p>
        </p:txBody>
      </p:sp>
      <p:sp>
        <p:nvSpPr>
          <p:cNvPr id="6" name="文本框 5"/>
          <p:cNvSpPr txBox="1"/>
          <p:nvPr/>
        </p:nvSpPr>
        <p:spPr>
          <a:xfrm>
            <a:off x="127635" y="3933190"/>
            <a:ext cx="8298180" cy="1938020"/>
          </a:xfrm>
          <a:prstGeom prst="rect">
            <a:avLst/>
          </a:prstGeom>
          <a:noFill/>
        </p:spPr>
        <p:txBody>
          <a:bodyPr wrap="square" rtlCol="0" anchor="t">
            <a:spAutoFit/>
          </a:bodyPr>
          <a:lstStyle/>
          <a:p>
            <a:r>
              <a:rPr lang="zh-CN" sz="2000" b="1">
                <a:sym typeface="+mn-ea"/>
              </a:rPr>
              <a:t>阅读后思考回答</a:t>
            </a:r>
            <a:endParaRPr lang="zh-CN" sz="2000" b="1">
              <a:sym typeface="+mn-ea"/>
            </a:endParaRPr>
          </a:p>
          <a:p>
            <a:r>
              <a:rPr lang="zh-CN" sz="2000" b="1">
                <a:sym typeface="+mn-ea"/>
              </a:rPr>
              <a:t>①</a:t>
            </a:r>
            <a:r>
              <a:rPr lang="zh-CN" sz="2000" b="1">
                <a:solidFill>
                  <a:srgbClr val="FF0000"/>
                </a:solidFill>
                <a:sym typeface="+mn-ea"/>
              </a:rPr>
              <a:t>你觉得商鞅有什么个性？</a:t>
            </a:r>
            <a:r>
              <a:rPr lang="zh-CN" sz="2000" b="1">
                <a:sym typeface="+mn-ea"/>
              </a:rPr>
              <a:t>体现了商鞅的什么改革思想？</a:t>
            </a:r>
            <a:endParaRPr lang="zh-CN" sz="2000" b="1">
              <a:sym typeface="+mn-ea"/>
            </a:endParaRPr>
          </a:p>
          <a:p>
            <a:endParaRPr lang="zh-CN" sz="2000" b="1">
              <a:sym typeface="+mn-ea"/>
            </a:endParaRPr>
          </a:p>
          <a:p>
            <a:r>
              <a:rPr lang="zh-CN" sz="2000" b="1">
                <a:sym typeface="+mn-ea"/>
              </a:rPr>
              <a:t>②结合教材归纳商鞅变法包括哪几个方面？有何目的和意义？</a:t>
            </a:r>
            <a:endParaRPr lang="zh-CN" sz="2000" b="1">
              <a:sym typeface="+mn-ea"/>
            </a:endParaRPr>
          </a:p>
          <a:p>
            <a:r>
              <a:rPr lang="zh-CN" sz="2000" b="1">
                <a:sym typeface="+mn-ea"/>
              </a:rPr>
              <a:t> </a:t>
            </a:r>
            <a:endParaRPr lang="zh-CN" sz="2000" b="1">
              <a:sym typeface="+mn-ea"/>
            </a:endParaRPr>
          </a:p>
          <a:p>
            <a:r>
              <a:rPr lang="zh-CN" sz="2000" b="1">
                <a:sym typeface="+mn-ea"/>
              </a:rPr>
              <a:t> ③小组讨论：</a:t>
            </a:r>
            <a:r>
              <a:rPr lang="zh-CN" sz="2000" b="1">
                <a:solidFill>
                  <a:srgbClr val="FF0000"/>
                </a:solidFill>
                <a:sym typeface="+mn-ea"/>
              </a:rPr>
              <a:t>商鞅之死说明变法失败了吗</a:t>
            </a:r>
            <a:r>
              <a:rPr lang="zh-CN" sz="2000" b="1">
                <a:sym typeface="+mn-ea"/>
              </a:rPr>
              <a:t>？</a:t>
            </a:r>
            <a:endParaRPr lang="zh-CN" altLang="en-US" sz="2000" b="1"/>
          </a:p>
        </p:txBody>
      </p:sp>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5" y="116633"/>
            <a:ext cx="1224136" cy="12241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checker/>
        <p:sndAc>
          <p:stSnd>
            <p:snd r:embed="rId6" name="camera.wav"/>
          </p:stSnd>
        </p:sndAc>
      </p:transition>
    </mc:Choice>
    <mc:Fallback>
      <p:transition spd="slow">
        <p:checker/>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5490" y="1798955"/>
            <a:ext cx="7333615" cy="3784600"/>
          </a:xfrm>
          <a:prstGeom prst="rect">
            <a:avLst/>
          </a:prstGeom>
          <a:noFill/>
        </p:spPr>
        <p:txBody>
          <a:bodyPr wrap="square" rtlCol="0" anchor="t">
            <a:spAutoFit/>
          </a:bodyPr>
          <a:lstStyle/>
          <a:p>
            <a:r>
              <a:rPr lang="zh-CN" sz="4000" b="1">
                <a:solidFill>
                  <a:srgbClr val="FF0000"/>
                </a:solidFill>
                <a:sym typeface="+mn-ea"/>
              </a:rPr>
              <a:t>通过上述问题设计与思考交流，</a:t>
            </a:r>
            <a:endParaRPr lang="zh-CN" sz="4000" b="1">
              <a:solidFill>
                <a:srgbClr val="FF0000"/>
              </a:solidFill>
              <a:sym typeface="+mn-ea"/>
            </a:endParaRPr>
          </a:p>
          <a:p>
            <a:r>
              <a:rPr lang="zh-CN" sz="4000" b="1">
                <a:solidFill>
                  <a:srgbClr val="FF0000"/>
                </a:solidFill>
                <a:sym typeface="+mn-ea"/>
              </a:rPr>
              <a:t>既可以督促学生阅读教材，又通过探究使学生认识到商鞅变法改革的重要性与艰难性。</a:t>
            </a:r>
            <a:endParaRPr lang="zh-CN" sz="4000" b="1">
              <a:solidFill>
                <a:srgbClr val="FF0000"/>
              </a:solidFill>
              <a:sym typeface="+mn-ea"/>
            </a:endParaRPr>
          </a:p>
          <a:p>
            <a:r>
              <a:rPr lang="zh-CN" sz="4000" b="1">
                <a:solidFill>
                  <a:srgbClr val="FF0000"/>
                </a:solidFill>
                <a:sym typeface="+mn-ea"/>
              </a:rPr>
              <a:t>历史人物与历史的关系，</a:t>
            </a:r>
            <a:endParaRPr lang="zh-CN" sz="4000" b="1">
              <a:solidFill>
                <a:srgbClr val="FF0000"/>
              </a:solidFill>
              <a:sym typeface="+mn-ea"/>
            </a:endParaRPr>
          </a:p>
          <a:p>
            <a:r>
              <a:rPr lang="zh-CN" sz="4000" b="1">
                <a:solidFill>
                  <a:srgbClr val="FF0000"/>
                </a:solidFill>
                <a:sym typeface="+mn-ea"/>
              </a:rPr>
              <a:t>责任与担当的关系。</a:t>
            </a:r>
            <a:endParaRPr lang="zh-CN" altLang="en-US" sz="4000" b="1">
              <a:solidFill>
                <a:srgbClr val="FF0000"/>
              </a:solidFill>
              <a:sym typeface="+mn-ea"/>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7505" y="116633"/>
            <a:ext cx="1224136" cy="122413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rot="10800000" flipV="1">
            <a:off x="533400" y="1995170"/>
            <a:ext cx="8156575" cy="3538220"/>
          </a:xfrm>
          <a:prstGeom prst="rect">
            <a:avLst/>
          </a:prstGeom>
          <a:noFill/>
          <a:ln w="9525">
            <a:noFill/>
          </a:ln>
        </p:spPr>
        <p:txBody>
          <a:bodyPr wrap="square">
            <a:spAutoFit/>
          </a:bodyPr>
          <a:lstStyle/>
          <a:p>
            <a:r>
              <a:rPr lang="zh-CN" sz="3200" b="1">
                <a:ea typeface="宋体" panose="02010600030101010101" pitchFamily="2" charset="-122"/>
              </a:rPr>
              <a:t>古代史部分中教材引用的“材料研读”史料大都是古代文献里的，学生不易读懂。教师必须指导解读，或者要求学生查阅资料。学生读不懂史料，是无法对所提问题进行分析、评判、解答的。对于</a:t>
            </a:r>
            <a:r>
              <a:rPr lang="zh-CN" sz="3200" b="1">
                <a:solidFill>
                  <a:srgbClr val="FF0000"/>
                </a:solidFill>
                <a:ea typeface="宋体" panose="02010600030101010101" pitchFamily="2" charset="-122"/>
              </a:rPr>
              <a:t>初一学生</a:t>
            </a:r>
            <a:r>
              <a:rPr lang="zh-CN" sz="3200" b="1">
                <a:ea typeface="宋体" panose="02010600030101010101" pitchFamily="2" charset="-122"/>
              </a:rPr>
              <a:t>，这是一个很大的难点，甚至会影响到以后的学习。造成有些学生对历史学科</a:t>
            </a:r>
            <a:r>
              <a:rPr lang="zh-CN" sz="3200" b="1">
                <a:solidFill>
                  <a:srgbClr val="FF0000"/>
                </a:solidFill>
                <a:ea typeface="宋体" panose="02010600030101010101" pitchFamily="2" charset="-122"/>
              </a:rPr>
              <a:t>不感兴趣</a:t>
            </a:r>
            <a:endParaRPr lang="zh-CN" altLang="en-US" sz="3200" b="1">
              <a:solidFill>
                <a:srgbClr val="FF0000"/>
              </a:solidFill>
              <a:ea typeface="宋体" panose="02010600030101010101" pitchFamily="2" charset="-122"/>
            </a:endParaRPr>
          </a:p>
        </p:txBody>
      </p:sp>
      <p:sp>
        <p:nvSpPr>
          <p:cNvPr id="6" name="文本框 5"/>
          <p:cNvSpPr txBox="1"/>
          <p:nvPr/>
        </p:nvSpPr>
        <p:spPr>
          <a:xfrm rot="10800000" flipV="1">
            <a:off x="647090" y="836712"/>
            <a:ext cx="8071485" cy="1322070"/>
          </a:xfrm>
          <a:prstGeom prst="rect">
            <a:avLst/>
          </a:prstGeom>
          <a:noFill/>
          <a:ln w="9525">
            <a:noFill/>
          </a:ln>
        </p:spPr>
        <p:txBody>
          <a:bodyPr wrap="square">
            <a:spAutoFit/>
          </a:bodyPr>
          <a:lstStyle/>
          <a:p>
            <a:endParaRPr lang="zh-CN" sz="1200" dirty="0">
              <a:ea typeface="宋体" panose="02010600030101010101" pitchFamily="2" charset="-122"/>
            </a:endParaRPr>
          </a:p>
          <a:p>
            <a:endParaRPr lang="zh-CN" sz="1200" dirty="0">
              <a:ea typeface="宋体" panose="02010600030101010101" pitchFamily="2" charset="-122"/>
            </a:endParaRPr>
          </a:p>
          <a:p>
            <a:r>
              <a:rPr lang="zh-CN" sz="2800" b="1" dirty="0">
                <a:solidFill>
                  <a:srgbClr val="FF0000"/>
                </a:solidFill>
                <a:ea typeface="宋体" panose="02010600030101010101" pitchFamily="2" charset="-122"/>
              </a:rPr>
              <a:t>再次，要重视教材中的“材料研读”，它是教师进行“史料教学”的基础</a:t>
            </a:r>
            <a:endParaRPr lang="zh-CN" altLang="en-US" sz="2800" b="1" dirty="0">
              <a:solidFill>
                <a:srgbClr val="FF0000"/>
              </a:solidFill>
              <a:ea typeface="宋体" panose="02010600030101010101" pitchFamily="2"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7505" y="116633"/>
            <a:ext cx="1224136" cy="122413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custDataLst>
              <p:tags r:id="rId1"/>
            </p:custDataLst>
          </p:nvPr>
        </p:nvSpPr>
        <p:spPr bwMode="auto">
          <a:xfrm>
            <a:off x="2339752" y="692696"/>
            <a:ext cx="5716905" cy="2091690"/>
          </a:xfrm>
          <a:prstGeom prst="rect">
            <a:avLst/>
          </a:prstGeom>
          <a:noFill/>
          <a:ln>
            <a:noFill/>
          </a:ln>
          <a:effectLst/>
        </p:spPr>
        <p:txBody>
          <a:bodyPr wrap="square">
            <a:spAutoFit/>
          </a:bodyPr>
          <a:lstStyle/>
          <a:p>
            <a:pPr fontAlgn="auto">
              <a:lnSpc>
                <a:spcPts val="3900"/>
              </a:lnSpc>
              <a:spcBef>
                <a:spcPct val="0"/>
              </a:spcBef>
              <a:spcAft>
                <a:spcPct val="0"/>
              </a:spcAft>
              <a:defRPr/>
            </a:pPr>
            <a:r>
              <a:rPr lang="zh-CN" altLang="en-US" sz="2400" b="1" noProof="1">
                <a:solidFill>
                  <a:srgbClr val="2A15F7"/>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n-cs"/>
              </a:rPr>
              <a:t>比如这个材料研读就需要给初一学生讲：</a:t>
            </a:r>
            <a:endParaRPr lang="zh-CN" altLang="en-US" sz="2400" b="1" noProof="1">
              <a:solidFill>
                <a:srgbClr val="2A15F7"/>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n-cs"/>
            </a:endParaRPr>
          </a:p>
          <a:p>
            <a:pPr fontAlgn="auto">
              <a:lnSpc>
                <a:spcPts val="3900"/>
              </a:lnSpc>
              <a:spcBef>
                <a:spcPct val="0"/>
              </a:spcBef>
              <a:spcAft>
                <a:spcPct val="0"/>
              </a:spcAft>
              <a:defRPr/>
            </a:pPr>
            <a:r>
              <a:rPr lang="zh-CN" altLang="en-US" sz="2400" b="1" noProof="1">
                <a:solidFill>
                  <a:srgbClr val="2A15F7"/>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n-cs"/>
              </a:rPr>
              <a:t>商君治秦，法令至行，公平无私，罚不讳（hui）强大，赏不私亲近，……</a:t>
            </a:r>
            <a:endParaRPr lang="zh-CN" altLang="en-US" sz="2400" b="1" noProof="1">
              <a:solidFill>
                <a:srgbClr val="2A15F7"/>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n-cs"/>
            </a:endParaRPr>
          </a:p>
          <a:p>
            <a:pPr fontAlgn="auto">
              <a:lnSpc>
                <a:spcPts val="3900"/>
              </a:lnSpc>
              <a:spcBef>
                <a:spcPct val="0"/>
              </a:spcBef>
              <a:spcAft>
                <a:spcPct val="0"/>
              </a:spcAft>
              <a:defRPr/>
            </a:pPr>
            <a:r>
              <a:rPr lang="zh-CN" altLang="en-US" sz="2400" b="1" noProof="1">
                <a:solidFill>
                  <a:srgbClr val="2A15F7"/>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n-cs"/>
              </a:rPr>
              <a:t>——《战国策·秦策一》</a:t>
            </a:r>
            <a:endParaRPr lang="zh-CN" altLang="en-US" sz="2400" b="1" noProof="1">
              <a:solidFill>
                <a:srgbClr val="2A15F7"/>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n-cs"/>
            </a:endParaRPr>
          </a:p>
        </p:txBody>
      </p:sp>
      <p:sp>
        <p:nvSpPr>
          <p:cNvPr id="5" name="Text Box 8"/>
          <p:cNvSpPr txBox="1">
            <a:spLocks noChangeArrowheads="1"/>
          </p:cNvSpPr>
          <p:nvPr>
            <p:custDataLst>
              <p:tags r:id="rId2"/>
            </p:custDataLst>
          </p:nvPr>
        </p:nvSpPr>
        <p:spPr bwMode="auto">
          <a:xfrm>
            <a:off x="107871" y="3069114"/>
            <a:ext cx="6149579" cy="460375"/>
          </a:xfrm>
          <a:prstGeom prst="rect">
            <a:avLst/>
          </a:prstGeom>
          <a:noFill/>
          <a:ln>
            <a:noFill/>
          </a:ln>
          <a:effectLst/>
        </p:spPr>
        <p:txBody>
          <a:bodyPr wrap="square">
            <a:spAutoFit/>
          </a:bodyPr>
          <a:lstStyle/>
          <a:p>
            <a:pPr fontAlgn="auto">
              <a:spcAft>
                <a:spcPct val="0"/>
              </a:spcAft>
              <a:defRPr/>
            </a:pPr>
            <a:r>
              <a:rPr lang="zh-CN" altLang="en-US" sz="2400" b="1" noProof="1">
                <a:solidFill>
                  <a:srgbClr val="F00EBD"/>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n-cs"/>
              </a:rPr>
              <a:t>从材料中可以看出商鞅是怎样推行改革的？</a:t>
            </a:r>
            <a:endParaRPr lang="zh-CN" altLang="en-US" sz="2400" b="1" noProof="1">
              <a:solidFill>
                <a:srgbClr val="F00EBD"/>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n-cs"/>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5" y="116633"/>
            <a:ext cx="1224136" cy="1224136"/>
          </a:xfrm>
          <a:prstGeom prst="rect">
            <a:avLst/>
          </a:prstGeom>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120775" y="349250"/>
            <a:ext cx="8023225" cy="1322070"/>
          </a:xfrm>
          <a:prstGeom prst="rect">
            <a:avLst/>
          </a:prstGeom>
          <a:noFill/>
          <a:ln w="9525">
            <a:noFill/>
          </a:ln>
        </p:spPr>
        <p:txBody>
          <a:bodyPr wrap="square">
            <a:spAutoFit/>
          </a:bodyPr>
          <a:lstStyle/>
          <a:p>
            <a:r>
              <a:rPr lang="zh-CN" sz="4000" b="1" dirty="0">
                <a:solidFill>
                  <a:srgbClr val="FF0000"/>
                </a:solidFill>
                <a:ea typeface="宋体" panose="02010600030101010101" pitchFamily="2" charset="-122"/>
              </a:rPr>
              <a:t>（二）整合教材史料，提高史料教学的教育功能</a:t>
            </a:r>
            <a:endParaRPr lang="zh-CN" altLang="en-US" sz="4000" b="1" dirty="0">
              <a:solidFill>
                <a:srgbClr val="FF0000"/>
              </a:solidFill>
              <a:ea typeface="宋体" panose="02010600030101010101" pitchFamily="2" charset="-122"/>
            </a:endParaRPr>
          </a:p>
        </p:txBody>
      </p:sp>
      <p:sp>
        <p:nvSpPr>
          <p:cNvPr id="2" name="文本框 1"/>
          <p:cNvSpPr txBox="1"/>
          <p:nvPr/>
        </p:nvSpPr>
        <p:spPr>
          <a:xfrm>
            <a:off x="494030" y="1649095"/>
            <a:ext cx="7894320" cy="1076325"/>
          </a:xfrm>
          <a:prstGeom prst="rect">
            <a:avLst/>
          </a:prstGeom>
          <a:noFill/>
          <a:ln w="9525">
            <a:noFill/>
          </a:ln>
        </p:spPr>
        <p:txBody>
          <a:bodyPr wrap="square">
            <a:spAutoFit/>
          </a:bodyPr>
          <a:lstStyle/>
          <a:p>
            <a:r>
              <a:rPr lang="zh-CN" sz="3200" b="1">
                <a:gradFill>
                  <a:gsLst>
                    <a:gs pos="0">
                      <a:srgbClr val="007BD3"/>
                    </a:gs>
                    <a:gs pos="100000">
                      <a:srgbClr val="034373"/>
                    </a:gs>
                  </a:gsLst>
                  <a:lin scaled="0"/>
                </a:gradFill>
                <a:ea typeface="宋体" panose="02010600030101010101" pitchFamily="2" charset="-122"/>
              </a:rPr>
              <a:t>史料是“死“的，但经过整合教材史料后会提高它的教育功能</a:t>
            </a:r>
            <a:endParaRPr lang="zh-CN" altLang="en-US" sz="3200" b="1">
              <a:gradFill>
                <a:gsLst>
                  <a:gs pos="0">
                    <a:srgbClr val="007BD3"/>
                  </a:gs>
                  <a:gs pos="100000">
                    <a:srgbClr val="034373"/>
                  </a:gs>
                </a:gsLst>
                <a:lin scaled="0"/>
              </a:gradFill>
              <a:ea typeface="宋体" panose="02010600030101010101" pitchFamily="2" charset="-122"/>
            </a:endParaRPr>
          </a:p>
        </p:txBody>
      </p:sp>
      <p:sp>
        <p:nvSpPr>
          <p:cNvPr id="3" name="文本框 2"/>
          <p:cNvSpPr txBox="1"/>
          <p:nvPr/>
        </p:nvSpPr>
        <p:spPr>
          <a:xfrm>
            <a:off x="255270" y="2868295"/>
            <a:ext cx="8846820" cy="3107690"/>
          </a:xfrm>
          <a:prstGeom prst="rect">
            <a:avLst/>
          </a:prstGeom>
          <a:noFill/>
          <a:ln w="9525">
            <a:noFill/>
          </a:ln>
        </p:spPr>
        <p:txBody>
          <a:bodyPr wrap="square">
            <a:spAutoFit/>
          </a:bodyPr>
          <a:lstStyle/>
          <a:p>
            <a:r>
              <a:rPr lang="zh-CN" sz="2800" b="1">
                <a:ea typeface="宋体" panose="02010600030101010101" pitchFamily="2" charset="-122"/>
              </a:rPr>
              <a:t>如讲第九课“秦统一中国”和第十二课“ 汉武帝巩固大一统王朝”这两课时，我都将夏、商、西周的地图呈现对比，然后要求学生门通过观察秦朝疆域图和西汉疆域图与当今的中国地图进行比较，教师再结合教材的具体内容，梳理和概括秦始皇巩固统一的措施、汉武帝开疆拓土、独尊儒术等重要史事的基础上进行教学，通过对古代疆域地图的整合对比。</a:t>
            </a:r>
            <a:endParaRPr lang="zh-CN" altLang="en-US" sz="2800" b="1">
              <a:solidFill>
                <a:srgbClr val="FF0000"/>
              </a:solidFill>
              <a:ea typeface="宋体" panose="02010600030101010101" pitchFamily="2"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7505" y="116633"/>
            <a:ext cx="1224136" cy="122413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404620" y="-243205"/>
            <a:ext cx="13590905" cy="9365615"/>
          </a:xfrm>
          <a:prstGeom prst="rect">
            <a:avLst/>
          </a:prstGeom>
        </p:spPr>
      </p:pic>
      <p:pic>
        <p:nvPicPr>
          <p:cNvPr id="4" name="图片 3"/>
          <p:cNvPicPr>
            <a:picLocks noChangeAspect="1"/>
          </p:cNvPicPr>
          <p:nvPr/>
        </p:nvPicPr>
        <p:blipFill>
          <a:blip r:embed="rId1"/>
          <a:stretch>
            <a:fillRect/>
          </a:stretch>
        </p:blipFill>
        <p:spPr>
          <a:xfrm>
            <a:off x="-3048000" y="-1905000"/>
            <a:ext cx="15240000" cy="10668000"/>
          </a:xfrm>
          <a:prstGeom prst="rect">
            <a:avLst/>
          </a:prstGeom>
        </p:spPr>
      </p:pic>
      <p:pic>
        <p:nvPicPr>
          <p:cNvPr id="5" name="图片 4"/>
          <p:cNvPicPr>
            <a:picLocks noChangeAspect="1"/>
          </p:cNvPicPr>
          <p:nvPr/>
        </p:nvPicPr>
        <p:blipFill>
          <a:blip r:embed="rId1"/>
          <a:stretch>
            <a:fillRect/>
          </a:stretch>
        </p:blipFill>
        <p:spPr>
          <a:xfrm>
            <a:off x="-3048000" y="-1905000"/>
            <a:ext cx="15240000" cy="10668000"/>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8680" y="-99392"/>
            <a:ext cx="1224136" cy="122413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912619" y="545465"/>
            <a:ext cx="4478655" cy="368300"/>
          </a:xfrm>
          <a:prstGeom prst="rect">
            <a:avLst/>
          </a:prstGeom>
          <a:noFill/>
        </p:spPr>
        <p:txBody>
          <a:bodyPr wrap="square" rtlCol="0">
            <a:spAutoFit/>
          </a:bodyPr>
          <a:lstStyle/>
          <a:p>
            <a:r>
              <a:rPr kumimoji="1" lang="zh-CN" altLang="en-US" sz="1800" b="1" dirty="0">
                <a:solidFill>
                  <a:srgbClr val="FFC000"/>
                </a:solidFill>
                <a:latin typeface="微软雅黑" panose="020B0503020204020204" charset="-122"/>
                <a:ea typeface="微软雅黑" panose="020B0503020204020204" charset="-122"/>
                <a:cs typeface="微软雅黑" panose="020B0503020204020204" charset="-122"/>
              </a:rPr>
              <a:t>军事：北击匈奴</a:t>
            </a:r>
            <a:endParaRPr kumimoji="1" lang="zh-CN" altLang="en-US" sz="1800" b="1" dirty="0">
              <a:solidFill>
                <a:srgbClr val="FFC000"/>
              </a:solidFill>
              <a:latin typeface="微软雅黑" panose="020B0503020204020204" charset="-122"/>
              <a:ea typeface="微软雅黑" panose="020B0503020204020204" charset="-122"/>
              <a:cs typeface="微软雅黑" panose="020B0503020204020204" charset="-122"/>
            </a:endParaRPr>
          </a:p>
        </p:txBody>
      </p:sp>
      <p:pic>
        <p:nvPicPr>
          <p:cNvPr id="14" name="图片 13"/>
          <p:cNvPicPr>
            <a:picLocks noChangeAspect="1"/>
          </p:cNvPicPr>
          <p:nvPr>
            <p:custDataLst>
              <p:tags r:id="rId2"/>
            </p:custDataLst>
          </p:nvPr>
        </p:nvPicPr>
        <p:blipFill>
          <a:blip r:embed="rId3"/>
          <a:stretch>
            <a:fillRect/>
          </a:stretch>
        </p:blipFill>
        <p:spPr>
          <a:xfrm>
            <a:off x="179705" y="1534160"/>
            <a:ext cx="4460875" cy="3377565"/>
          </a:xfrm>
          <a:prstGeom prst="rect">
            <a:avLst/>
          </a:prstGeom>
        </p:spPr>
      </p:pic>
      <p:pic>
        <p:nvPicPr>
          <p:cNvPr id="15" name="图片 14"/>
          <p:cNvPicPr>
            <a:picLocks noChangeAspect="1"/>
          </p:cNvPicPr>
          <p:nvPr>
            <p:custDataLst>
              <p:tags r:id="rId4"/>
            </p:custDataLst>
          </p:nvPr>
        </p:nvPicPr>
        <p:blipFill>
          <a:blip r:embed="rId5"/>
          <a:stretch>
            <a:fillRect/>
          </a:stretch>
        </p:blipFill>
        <p:spPr>
          <a:xfrm>
            <a:off x="4815205" y="1475740"/>
            <a:ext cx="4076065" cy="3539490"/>
          </a:xfrm>
          <a:prstGeom prst="rect">
            <a:avLst/>
          </a:prstGeom>
        </p:spPr>
      </p:pic>
      <p:sp>
        <p:nvSpPr>
          <p:cNvPr id="16" name="椭圆 15"/>
          <p:cNvSpPr/>
          <p:nvPr>
            <p:custDataLst>
              <p:tags r:id="rId6"/>
            </p:custDataLst>
          </p:nvPr>
        </p:nvSpPr>
        <p:spPr>
          <a:xfrm>
            <a:off x="848678" y="2787968"/>
            <a:ext cx="1603534" cy="1519714"/>
          </a:xfrm>
          <a:prstGeom prst="ellipse">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7" name="椭圆 16"/>
          <p:cNvSpPr/>
          <p:nvPr>
            <p:custDataLst>
              <p:tags r:id="rId7"/>
            </p:custDataLst>
          </p:nvPr>
        </p:nvSpPr>
        <p:spPr>
          <a:xfrm>
            <a:off x="4854893" y="2950845"/>
            <a:ext cx="1476851" cy="1194435"/>
          </a:xfrm>
          <a:prstGeom prst="ellipse">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8" name="文本框 17"/>
          <p:cNvSpPr txBox="1"/>
          <p:nvPr>
            <p:custDataLst>
              <p:tags r:id="rId8"/>
            </p:custDataLst>
          </p:nvPr>
        </p:nvSpPr>
        <p:spPr>
          <a:xfrm>
            <a:off x="2661761" y="3961924"/>
            <a:ext cx="634365" cy="553085"/>
          </a:xfrm>
          <a:prstGeom prst="rect">
            <a:avLst/>
          </a:prstGeom>
          <a:noFill/>
          <a:extLst>
            <a:ext uri="{909E8E84-426E-40DD-AFC4-6F175D3DCCD1}">
              <a14:hiddenFill xmlns:a14="http://schemas.microsoft.com/office/drawing/2010/main">
                <a:solidFill>
                  <a:srgbClr val="E6D8C5"/>
                </a:solidFill>
              </a14:hiddenFill>
            </a:ext>
          </a:extLst>
        </p:spPr>
        <p:txBody>
          <a:bodyPr wrap="square" rtlCol="0">
            <a:spAutoFit/>
          </a:bodyPr>
          <a:lstStyle/>
          <a:p>
            <a:r>
              <a:rPr lang="zh-CN" altLang="en-US" sz="3000" b="1">
                <a:solidFill>
                  <a:srgbClr val="C00000"/>
                </a:solidFill>
                <a:latin typeface="微软雅黑" panose="020B0503020204020204" charset="-122"/>
                <a:ea typeface="微软雅黑" panose="020B0503020204020204" charset="-122"/>
              </a:rPr>
              <a:t>秦</a:t>
            </a:r>
            <a:endParaRPr lang="zh-CN" altLang="en-US" sz="3000" b="1">
              <a:solidFill>
                <a:srgbClr val="C00000"/>
              </a:solidFill>
              <a:latin typeface="微软雅黑" panose="020B0503020204020204" charset="-122"/>
              <a:ea typeface="微软雅黑" panose="020B0503020204020204" charset="-122"/>
            </a:endParaRPr>
          </a:p>
        </p:txBody>
      </p:sp>
      <p:sp>
        <p:nvSpPr>
          <p:cNvPr id="19" name="文本框 18"/>
          <p:cNvSpPr txBox="1"/>
          <p:nvPr>
            <p:custDataLst>
              <p:tags r:id="rId9"/>
            </p:custDataLst>
          </p:nvPr>
        </p:nvSpPr>
        <p:spPr>
          <a:xfrm>
            <a:off x="7065169" y="4095274"/>
            <a:ext cx="634365" cy="553085"/>
          </a:xfrm>
          <a:prstGeom prst="rect">
            <a:avLst/>
          </a:prstGeom>
          <a:noFill/>
          <a:extLst>
            <a:ext uri="{909E8E84-426E-40DD-AFC4-6F175D3DCCD1}">
              <a14:hiddenFill xmlns:a14="http://schemas.microsoft.com/office/drawing/2010/main">
                <a:solidFill>
                  <a:srgbClr val="E6D8C5"/>
                </a:solidFill>
              </a14:hiddenFill>
            </a:ext>
          </a:extLst>
        </p:spPr>
        <p:txBody>
          <a:bodyPr wrap="square" rtlCol="0">
            <a:spAutoFit/>
          </a:bodyPr>
          <a:lstStyle/>
          <a:p>
            <a:r>
              <a:rPr lang="zh-CN" altLang="en-US" sz="3000" b="1">
                <a:solidFill>
                  <a:srgbClr val="C00000"/>
                </a:solidFill>
                <a:latin typeface="微软雅黑" panose="020B0503020204020204" charset="-122"/>
                <a:ea typeface="微软雅黑" panose="020B0503020204020204" charset="-122"/>
              </a:rPr>
              <a:t>汉</a:t>
            </a:r>
            <a:endParaRPr lang="zh-CN" altLang="en-US" sz="3000" b="1">
              <a:solidFill>
                <a:srgbClr val="C00000"/>
              </a:solidFill>
              <a:latin typeface="微软雅黑" panose="020B0503020204020204" charset="-122"/>
              <a:ea typeface="微软雅黑" panose="020B0503020204020204" charset="-122"/>
            </a:endParaRPr>
          </a:p>
        </p:txBody>
      </p:sp>
      <p:sp>
        <p:nvSpPr>
          <p:cNvPr id="20" name="文本框 19"/>
          <p:cNvSpPr txBox="1"/>
          <p:nvPr>
            <p:custDataLst>
              <p:tags r:id="rId10"/>
            </p:custDataLst>
          </p:nvPr>
        </p:nvSpPr>
        <p:spPr>
          <a:xfrm>
            <a:off x="971600" y="1086939"/>
            <a:ext cx="8226425" cy="414020"/>
          </a:xfrm>
          <a:prstGeom prst="rect">
            <a:avLst/>
          </a:prstGeom>
          <a:noFill/>
          <a:ln>
            <a:solidFill>
              <a:srgbClr val="2D323F"/>
            </a:solidFill>
          </a:ln>
        </p:spPr>
        <p:txBody>
          <a:bodyPr wrap="square" rtlCol="0">
            <a:spAutoFit/>
          </a:bodyPr>
          <a:lstStyle/>
          <a:p>
            <a:r>
              <a:rPr lang="zh-CN" altLang="en-US" sz="2100" b="1">
                <a:solidFill>
                  <a:schemeClr val="tx1"/>
                </a:solidFill>
                <a:latin typeface="微软雅黑" panose="020B0503020204020204" charset="-122"/>
                <a:ea typeface="微软雅黑" panose="020B0503020204020204" charset="-122"/>
              </a:rPr>
              <a:t>思考：与秦朝疆域图对比，</a:t>
            </a:r>
            <a:r>
              <a:rPr lang="zh-CN" altLang="en-US" sz="2100" b="1">
                <a:solidFill>
                  <a:srgbClr val="C00000"/>
                </a:solidFill>
                <a:latin typeface="微软雅黑" panose="020B0503020204020204" charset="-122"/>
                <a:ea typeface="微软雅黑" panose="020B0503020204020204" charset="-122"/>
              </a:rPr>
              <a:t>汉朝</a:t>
            </a:r>
            <a:r>
              <a:rPr lang="zh-CN" altLang="en-US" sz="2100" b="1">
                <a:solidFill>
                  <a:schemeClr val="tx1"/>
                </a:solidFill>
                <a:latin typeface="微软雅黑" panose="020B0503020204020204" charset="-122"/>
                <a:ea typeface="微软雅黑" panose="020B0503020204020204" charset="-122"/>
              </a:rPr>
              <a:t>疆域图有何重大变化？原因是什么？</a:t>
            </a:r>
            <a:endParaRPr lang="zh-CN" altLang="en-US" sz="2100" b="1">
              <a:solidFill>
                <a:schemeClr val="tx1"/>
              </a:solidFill>
              <a:latin typeface="微软雅黑" panose="020B0503020204020204" charset="-122"/>
              <a:ea typeface="微软雅黑" panose="020B0503020204020204" charset="-122"/>
            </a:endParaRPr>
          </a:p>
        </p:txBody>
      </p:sp>
      <p:sp>
        <p:nvSpPr>
          <p:cNvPr id="2" name="椭圆 1"/>
          <p:cNvSpPr/>
          <p:nvPr>
            <p:custDataLst>
              <p:tags r:id="rId11"/>
            </p:custDataLst>
          </p:nvPr>
        </p:nvSpPr>
        <p:spPr>
          <a:xfrm>
            <a:off x="6181249" y="2250281"/>
            <a:ext cx="1603534" cy="1519714"/>
          </a:xfrm>
          <a:prstGeom prst="ellipse">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5" name="矩形 24"/>
          <p:cNvSpPr/>
          <p:nvPr>
            <p:custDataLst>
              <p:tags r:id="rId12"/>
            </p:custDataLst>
          </p:nvPr>
        </p:nvSpPr>
        <p:spPr>
          <a:xfrm>
            <a:off x="1211580" y="5050790"/>
            <a:ext cx="5880735" cy="628015"/>
          </a:xfrm>
          <a:prstGeom prst="rect">
            <a:avLst/>
          </a:prstGeom>
          <a:solidFill>
            <a:schemeClr val="bg2"/>
          </a:solidFill>
          <a:ln w="31750" cmpd="sng">
            <a:solidFill>
              <a:schemeClr val="accent1">
                <a:shade val="50000"/>
              </a:schemeClr>
            </a:solidFill>
            <a:prstDash val="solid"/>
          </a:ln>
        </p:spPr>
        <p:style>
          <a:lnRef idx="0">
            <a:schemeClr val="accent5"/>
          </a:lnRef>
          <a:fillRef idx="3">
            <a:schemeClr val="accent5"/>
          </a:fillRef>
          <a:effectRef idx="3">
            <a:schemeClr val="accent5"/>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700" b="1">
                <a:solidFill>
                  <a:schemeClr val="tx1"/>
                </a:solidFill>
                <a:latin typeface="微软雅黑" panose="020B0503020204020204" charset="-122"/>
                <a:ea typeface="微软雅黑" panose="020B0503020204020204" charset="-122"/>
                <a:sym typeface="+mn-ea"/>
              </a:rPr>
              <a:t>汉武帝巩固了大一统的局面（疆域）</a:t>
            </a:r>
            <a:endParaRPr lang="zh-CN" altLang="en-US" sz="2700" b="1">
              <a:solidFill>
                <a:schemeClr val="tx1"/>
              </a:solidFill>
              <a:latin typeface="微软雅黑" panose="020B0503020204020204" charset="-122"/>
              <a:ea typeface="微软雅黑" panose="020B0503020204020204" charset="-122"/>
              <a:sym typeface="+mn-ea"/>
            </a:endParaRPr>
          </a:p>
        </p:txBody>
      </p:sp>
      <p:sp>
        <p:nvSpPr>
          <p:cNvPr id="4" name="矩形 3"/>
          <p:cNvSpPr/>
          <p:nvPr>
            <p:custDataLst>
              <p:tags r:id="rId13"/>
            </p:custDataLst>
          </p:nvPr>
        </p:nvSpPr>
        <p:spPr>
          <a:xfrm>
            <a:off x="7155656" y="5395436"/>
            <a:ext cx="1908810" cy="321945"/>
          </a:xfrm>
          <a:prstGeom prst="rect">
            <a:avLst/>
          </a:prstGeom>
          <a:noFill/>
          <a:ln>
            <a:noFill/>
          </a:ln>
        </p:spPr>
        <p:txBody>
          <a:bodyPr wrap="none" rtlCol="0" anchor="t">
            <a:spAutoFit/>
          </a:bodyPr>
          <a:lstStyle/>
          <a:p>
            <a:pPr algn="ctr"/>
            <a:r>
              <a:rPr lang="zh-CN" altLang="en-US" sz="1500" b="1">
                <a:solidFill>
                  <a:schemeClr val="tx1"/>
                </a:solidFill>
                <a:effectLst>
                  <a:outerShdw blurRad="38100" dist="19050" dir="2700000" algn="tl" rotWithShape="0">
                    <a:schemeClr val="dk1">
                      <a:alpha val="40000"/>
                    </a:schemeClr>
                  </a:outerShdw>
                </a:effectLst>
              </a:rPr>
              <a:t>《中国历史地图集》</a:t>
            </a:r>
            <a:endParaRPr lang="zh-CN" altLang="en-US" sz="1500" b="1">
              <a:solidFill>
                <a:schemeClr val="tx1"/>
              </a:solidFill>
              <a:effectLst>
                <a:outerShdw blurRad="38100" dist="19050" dir="2700000" algn="tl" rotWithShape="0">
                  <a:schemeClr val="dk1">
                    <a:alpha val="40000"/>
                  </a:schemeClr>
                </a:outerShdw>
              </a:effectLst>
            </a:endParaRPr>
          </a:p>
        </p:txBody>
      </p:sp>
      <p:pic>
        <p:nvPicPr>
          <p:cNvPr id="13" name="图片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1224136" cy="12241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2" grpId="0" bldLvl="0" animBg="1"/>
      <p:bldP spid="2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文本框 1"/>
          <p:cNvSpPr txBox="1"/>
          <p:nvPr/>
        </p:nvSpPr>
        <p:spPr>
          <a:xfrm>
            <a:off x="333818" y="1531232"/>
            <a:ext cx="9058910" cy="768350"/>
          </a:xfrm>
          <a:prstGeom prst="rect">
            <a:avLst/>
          </a:prstGeom>
          <a:noFill/>
          <a:ln w="9525">
            <a:noFill/>
          </a:ln>
        </p:spPr>
        <p:txBody>
          <a:bodyPr wrap="square" anchor="t" anchorCtr="0">
            <a:spAutoFit/>
          </a:bodyPr>
          <a:lstStyle/>
          <a:p>
            <a:r>
              <a:rPr lang="en-US" altLang="zh-CN" sz="4400" b="1" dirty="0">
                <a:solidFill>
                  <a:srgbClr val="FF0000"/>
                </a:solidFill>
                <a:latin typeface="Calibri" panose="020F0502020204030204" pitchFamily="34" charset="0"/>
                <a:ea typeface="宋体" panose="02010600030101010101" pitchFamily="2" charset="-122"/>
              </a:rPr>
              <a:t>1.</a:t>
            </a:r>
            <a:r>
              <a:rPr lang="zh-CN" altLang="en-US" sz="4400" b="1" dirty="0">
                <a:solidFill>
                  <a:srgbClr val="FF0000"/>
                </a:solidFill>
                <a:latin typeface="Calibri" panose="020F0502020204030204" pitchFamily="34" charset="0"/>
                <a:ea typeface="宋体" panose="02010600030101010101" pitchFamily="2" charset="-122"/>
              </a:rPr>
              <a:t>教学困惑？</a:t>
            </a:r>
            <a:r>
              <a:rPr lang="en-US" altLang="zh-CN" sz="4400" b="1" dirty="0">
                <a:latin typeface="Calibri" panose="020F0502020204030204" pitchFamily="34" charset="0"/>
                <a:ea typeface="宋体" panose="02010600030101010101" pitchFamily="2" charset="-122"/>
              </a:rPr>
              <a:t>——</a:t>
            </a:r>
            <a:r>
              <a:rPr lang="zh-CN" altLang="en-US" sz="4400" b="1" dirty="0">
                <a:latin typeface="Calibri" panose="020F0502020204030204" pitchFamily="34" charset="0"/>
                <a:ea typeface="宋体" panose="02010600030101010101" pitchFamily="2" charset="-122"/>
              </a:rPr>
              <a:t>我们的共同感受</a:t>
            </a:r>
            <a:endParaRPr lang="zh-CN" altLang="en-US" sz="4400" b="1" dirty="0">
              <a:latin typeface="Calibri" panose="020F0502020204030204" pitchFamily="34" charset="0"/>
              <a:ea typeface="宋体" panose="02010600030101010101" pitchFamily="2" charset="-122"/>
            </a:endParaRPr>
          </a:p>
        </p:txBody>
      </p:sp>
      <p:sp>
        <p:nvSpPr>
          <p:cNvPr id="5122" name="文本框 2"/>
          <p:cNvSpPr txBox="1"/>
          <p:nvPr/>
        </p:nvSpPr>
        <p:spPr>
          <a:xfrm>
            <a:off x="89535" y="2266315"/>
            <a:ext cx="10883265" cy="1322070"/>
          </a:xfrm>
          <a:prstGeom prst="rect">
            <a:avLst/>
          </a:prstGeom>
          <a:noFill/>
          <a:ln w="9525">
            <a:noFill/>
          </a:ln>
        </p:spPr>
        <p:txBody>
          <a:bodyPr wrap="square" anchor="t" anchorCtr="0">
            <a:spAutoFit/>
          </a:bodyPr>
          <a:lstStyle/>
          <a:p>
            <a:r>
              <a:rPr lang="zh-CN" altLang="en-US" sz="4000" b="1">
                <a:solidFill>
                  <a:srgbClr val="FF0000"/>
                </a:solidFill>
                <a:latin typeface="Calibri" panose="020F0502020204030204" pitchFamily="34" charset="0"/>
                <a:ea typeface="宋体" panose="02010600030101010101" pitchFamily="2" charset="-122"/>
              </a:rPr>
              <a:t>教师：都讲了，评了，还是考得这么差？</a:t>
            </a:r>
            <a:endParaRPr lang="zh-CN" altLang="en-US" sz="4000" b="1">
              <a:solidFill>
                <a:srgbClr val="FF0000"/>
              </a:solidFill>
              <a:latin typeface="Calibri" panose="020F0502020204030204" pitchFamily="34" charset="0"/>
              <a:ea typeface="宋体" panose="02010600030101010101" pitchFamily="2" charset="-122"/>
            </a:endParaRPr>
          </a:p>
          <a:p>
            <a:r>
              <a:rPr lang="zh-CN" altLang="en-US" sz="4000" b="1">
                <a:solidFill>
                  <a:srgbClr val="FF0000"/>
                </a:solidFill>
                <a:latin typeface="Calibri" panose="020F0502020204030204" pitchFamily="34" charset="0"/>
                <a:ea typeface="宋体" panose="02010600030101010101" pitchFamily="2" charset="-122"/>
              </a:rPr>
              <a:t>学生：都背了，练了，就是做不起？</a:t>
            </a:r>
            <a:endParaRPr lang="zh-CN" altLang="en-US" sz="4000" b="1">
              <a:solidFill>
                <a:srgbClr val="FF0000"/>
              </a:solidFill>
              <a:latin typeface="Calibri" panose="020F0502020204030204" pitchFamily="34" charset="0"/>
              <a:ea typeface="宋体" panose="02010600030101010101" pitchFamily="2" charset="-122"/>
            </a:endParaRPr>
          </a:p>
        </p:txBody>
      </p:sp>
      <p:sp>
        <p:nvSpPr>
          <p:cNvPr id="5123" name="文本框 3"/>
          <p:cNvSpPr txBox="1"/>
          <p:nvPr/>
        </p:nvSpPr>
        <p:spPr>
          <a:xfrm>
            <a:off x="29210" y="3642995"/>
            <a:ext cx="10086975" cy="2553335"/>
          </a:xfrm>
          <a:prstGeom prst="rect">
            <a:avLst/>
          </a:prstGeom>
          <a:noFill/>
          <a:ln w="9525">
            <a:noFill/>
          </a:ln>
        </p:spPr>
        <p:txBody>
          <a:bodyPr wrap="square" anchor="t" anchorCtr="0">
            <a:spAutoFit/>
          </a:bodyPr>
          <a:lstStyle/>
          <a:p>
            <a:r>
              <a:rPr lang="zh-CN" altLang="en-US" sz="4000" b="1">
                <a:solidFill>
                  <a:srgbClr val="FFC000"/>
                </a:solidFill>
                <a:latin typeface="Calibri" panose="020F0502020204030204" pitchFamily="34" charset="0"/>
                <a:ea typeface="宋体" panose="02010600030101010101" pitchFamily="2" charset="-122"/>
              </a:rPr>
              <a:t>我们知道：过去考什么</a:t>
            </a:r>
            <a:r>
              <a:rPr lang="en-US" altLang="zh-CN" sz="4000" b="1">
                <a:solidFill>
                  <a:srgbClr val="FFC000"/>
                </a:solidFill>
                <a:latin typeface="Calibri" panose="020F0502020204030204" pitchFamily="34" charset="0"/>
                <a:ea typeface="宋体" panose="02010600030101010101" pitchFamily="2" charset="-122"/>
              </a:rPr>
              <a:t>——</a:t>
            </a:r>
            <a:endParaRPr lang="zh-CN" altLang="en-US" sz="4000" b="1">
              <a:solidFill>
                <a:srgbClr val="FFC000"/>
              </a:solidFill>
              <a:latin typeface="Calibri" panose="020F0502020204030204" pitchFamily="34" charset="0"/>
              <a:ea typeface="宋体" panose="02010600030101010101" pitchFamily="2" charset="-122"/>
            </a:endParaRPr>
          </a:p>
          <a:p>
            <a:r>
              <a:rPr lang="zh-CN" altLang="en-US" sz="4000" b="1">
                <a:solidFill>
                  <a:srgbClr val="FFC000"/>
                </a:solidFill>
                <a:latin typeface="Calibri" panose="020F0502020204030204" pitchFamily="34" charset="0"/>
                <a:ea typeface="宋体" panose="02010600030101010101" pitchFamily="2" charset="-122"/>
              </a:rPr>
              <a:t>我们教什么，学生学什么</a:t>
            </a:r>
            <a:endParaRPr lang="zh-CN" altLang="en-US" sz="4000" b="1">
              <a:solidFill>
                <a:srgbClr val="FFC000"/>
              </a:solidFill>
              <a:latin typeface="Calibri" panose="020F0502020204030204" pitchFamily="34" charset="0"/>
              <a:ea typeface="宋体" panose="02010600030101010101" pitchFamily="2" charset="-122"/>
            </a:endParaRPr>
          </a:p>
          <a:p>
            <a:r>
              <a:rPr lang="en-US" altLang="zh-CN" sz="4000" b="1">
                <a:solidFill>
                  <a:srgbClr val="FFC000"/>
                </a:solidFill>
                <a:latin typeface="Calibri" panose="020F0502020204030204" pitchFamily="34" charset="0"/>
                <a:ea typeface="宋体" panose="02010600030101010101" pitchFamily="2" charset="-122"/>
              </a:rPr>
              <a:t> </a:t>
            </a:r>
            <a:r>
              <a:rPr lang="zh-CN" altLang="en-US" sz="4000" b="1">
                <a:solidFill>
                  <a:srgbClr val="FFC000"/>
                </a:solidFill>
                <a:latin typeface="Calibri" panose="020F0502020204030204" pitchFamily="34" charset="0"/>
                <a:ea typeface="宋体" panose="02010600030101010101" pitchFamily="2" charset="-122"/>
              </a:rPr>
              <a:t>那么是否反思：现在怎么考的？</a:t>
            </a:r>
            <a:r>
              <a:rPr lang="en-US" altLang="zh-CN" sz="4000" b="1">
                <a:solidFill>
                  <a:srgbClr val="FFC000"/>
                </a:solidFill>
                <a:latin typeface="Calibri" panose="020F0502020204030204" pitchFamily="34" charset="0"/>
                <a:ea typeface="宋体" panose="02010600030101010101" pitchFamily="2" charset="-122"/>
              </a:rPr>
              <a:t>——</a:t>
            </a:r>
            <a:endParaRPr lang="en-US" altLang="zh-CN" sz="4000" b="1">
              <a:solidFill>
                <a:srgbClr val="FFC000"/>
              </a:solidFill>
              <a:latin typeface="Calibri" panose="020F0502020204030204" pitchFamily="34" charset="0"/>
              <a:ea typeface="宋体" panose="02010600030101010101" pitchFamily="2" charset="-122"/>
            </a:endParaRPr>
          </a:p>
          <a:p>
            <a:r>
              <a:rPr lang="zh-CN" altLang="en-US" sz="4000" b="1">
                <a:solidFill>
                  <a:srgbClr val="FFC000"/>
                </a:solidFill>
                <a:latin typeface="Calibri" panose="020F0502020204030204" pitchFamily="34" charset="0"/>
                <a:ea typeface="宋体" panose="02010600030101010101" pitchFamily="2" charset="-122"/>
              </a:rPr>
              <a:t>我们怎么教的，学生怎么学的？</a:t>
            </a:r>
            <a:endParaRPr lang="zh-CN" altLang="en-US" sz="4000" b="1">
              <a:solidFill>
                <a:srgbClr val="FFC000"/>
              </a:solidFill>
              <a:latin typeface="Calibri" panose="020F0502020204030204" pitchFamily="34" charset="0"/>
              <a:ea typeface="宋体" panose="02010600030101010101" pitchFamily="2" charset="-122"/>
            </a:endParaRPr>
          </a:p>
        </p:txBody>
      </p:sp>
      <p:sp>
        <p:nvSpPr>
          <p:cNvPr id="3" name="文本框 2"/>
          <p:cNvSpPr txBox="1"/>
          <p:nvPr/>
        </p:nvSpPr>
        <p:spPr>
          <a:xfrm>
            <a:off x="763905" y="527685"/>
            <a:ext cx="334645" cy="368300"/>
          </a:xfrm>
          <a:prstGeom prst="rect">
            <a:avLst/>
          </a:prstGeom>
          <a:noFill/>
        </p:spPr>
        <p:txBody>
          <a:bodyPr wrap="square" rtlCol="0">
            <a:spAutoFit/>
          </a:bodyPr>
          <a:lstStyle/>
          <a:p>
            <a:r>
              <a:rPr lang="en-US" altLang="zh-CN"/>
              <a:t> </a:t>
            </a:r>
            <a:endParaRPr lang="en-US" altLang="zh-CN"/>
          </a:p>
        </p:txBody>
      </p:sp>
      <p:sp>
        <p:nvSpPr>
          <p:cNvPr id="4" name="文本框 3"/>
          <p:cNvSpPr txBox="1"/>
          <p:nvPr/>
        </p:nvSpPr>
        <p:spPr>
          <a:xfrm>
            <a:off x="1285871" y="504900"/>
            <a:ext cx="8359775" cy="706755"/>
          </a:xfrm>
          <a:prstGeom prst="rect">
            <a:avLst/>
          </a:prstGeom>
          <a:noFill/>
        </p:spPr>
        <p:txBody>
          <a:bodyPr wrap="square" rtlCol="0">
            <a:spAutoFit/>
          </a:bodyPr>
          <a:lstStyle/>
          <a:p>
            <a:r>
              <a:rPr lang="zh-CN" altLang="en-US" sz="4000" b="1" dirty="0">
                <a:gradFill>
                  <a:gsLst>
                    <a:gs pos="0">
                      <a:srgbClr val="007BD3"/>
                    </a:gs>
                    <a:gs pos="100000">
                      <a:srgbClr val="034373"/>
                    </a:gs>
                  </a:gsLst>
                  <a:lin scaled="0"/>
                </a:gradFill>
              </a:rPr>
              <a:t>一</a:t>
            </a:r>
            <a:r>
              <a:rPr lang="en-US" altLang="zh-CN" sz="4000" b="1" dirty="0">
                <a:gradFill>
                  <a:gsLst>
                    <a:gs pos="0">
                      <a:srgbClr val="007BD3"/>
                    </a:gs>
                    <a:gs pos="100000">
                      <a:srgbClr val="034373"/>
                    </a:gs>
                  </a:gsLst>
                  <a:lin scaled="0"/>
                </a:gradFill>
              </a:rPr>
              <a:t>.</a:t>
            </a:r>
            <a:r>
              <a:rPr lang="zh-CN" altLang="zh-CN" sz="4000" b="1" dirty="0">
                <a:gradFill>
                  <a:gsLst>
                    <a:gs pos="0">
                      <a:srgbClr val="007BD3"/>
                    </a:gs>
                    <a:gs pos="100000">
                      <a:srgbClr val="034373"/>
                    </a:gs>
                  </a:gsLst>
                  <a:lin scaled="0"/>
                </a:gradFill>
              </a:rPr>
              <a:t>史料教学运用的必要性</a:t>
            </a:r>
            <a:endParaRPr lang="zh-CN" altLang="zh-CN" sz="4000" b="1" dirty="0">
              <a:gradFill>
                <a:gsLst>
                  <a:gs pos="0">
                    <a:srgbClr val="007BD3"/>
                  </a:gs>
                  <a:gs pos="100000">
                    <a:srgbClr val="034373"/>
                  </a:gs>
                </a:gsLst>
                <a:lin scaled="0"/>
              </a:gradFill>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735" y="188640"/>
            <a:ext cx="1224136" cy="122413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1445260" y="104140"/>
            <a:ext cx="5313680" cy="3891915"/>
          </a:xfrm>
          <a:prstGeom prst="rect">
            <a:avLst/>
          </a:prstGeom>
        </p:spPr>
      </p:pic>
      <p:sp>
        <p:nvSpPr>
          <p:cNvPr id="3" name="文本框 2"/>
          <p:cNvSpPr txBox="1"/>
          <p:nvPr/>
        </p:nvSpPr>
        <p:spPr>
          <a:xfrm>
            <a:off x="828675" y="5834380"/>
            <a:ext cx="8166735" cy="829945"/>
          </a:xfrm>
          <a:prstGeom prst="rect">
            <a:avLst/>
          </a:prstGeom>
          <a:noFill/>
        </p:spPr>
        <p:txBody>
          <a:bodyPr wrap="square" rtlCol="0" anchor="t">
            <a:spAutoFit/>
          </a:bodyPr>
          <a:lstStyle/>
          <a:p>
            <a:r>
              <a:rPr lang="zh-CN" sz="2400" b="1">
                <a:solidFill>
                  <a:srgbClr val="FF0000"/>
                </a:solidFill>
                <a:sym typeface="+mn-ea"/>
              </a:rPr>
              <a:t>通过整合，不仅培养了学生的时空观念，</a:t>
            </a:r>
            <a:endParaRPr lang="zh-CN" sz="2400" b="1">
              <a:solidFill>
                <a:srgbClr val="FF0000"/>
              </a:solidFill>
              <a:sym typeface="+mn-ea"/>
            </a:endParaRPr>
          </a:p>
          <a:p>
            <a:r>
              <a:rPr lang="zh-CN" sz="2400" b="1">
                <a:solidFill>
                  <a:srgbClr val="FF0000"/>
                </a:solidFill>
                <a:sym typeface="+mn-ea"/>
              </a:rPr>
              <a:t>而且还培养了学生的家国情怀的价值观</a:t>
            </a:r>
            <a:endParaRPr lang="zh-CN" altLang="en-US" sz="2400"/>
          </a:p>
        </p:txBody>
      </p:sp>
      <p:sp>
        <p:nvSpPr>
          <p:cNvPr id="4" name="文本框 3"/>
          <p:cNvSpPr txBox="1"/>
          <p:nvPr/>
        </p:nvSpPr>
        <p:spPr>
          <a:xfrm>
            <a:off x="309245" y="4203700"/>
            <a:ext cx="13546455" cy="1568450"/>
          </a:xfrm>
          <a:prstGeom prst="rect">
            <a:avLst/>
          </a:prstGeom>
          <a:noFill/>
        </p:spPr>
        <p:txBody>
          <a:bodyPr wrap="square" rtlCol="0">
            <a:spAutoFit/>
          </a:bodyPr>
          <a:lstStyle/>
          <a:p>
            <a:pPr algn="l"/>
            <a:r>
              <a:rPr lang="zh-CN" altLang="en-US" sz="2400" b="1">
                <a:gradFill>
                  <a:gsLst>
                    <a:gs pos="0">
                      <a:srgbClr val="007BD3"/>
                    </a:gs>
                    <a:gs pos="100000">
                      <a:srgbClr val="034373"/>
                    </a:gs>
                  </a:gsLst>
                  <a:lin scaled="0"/>
                </a:gradFill>
              </a:rPr>
              <a:t>问题设计：</a:t>
            </a:r>
            <a:endParaRPr lang="zh-CN" altLang="en-US" sz="2400" b="1">
              <a:gradFill>
                <a:gsLst>
                  <a:gs pos="0">
                    <a:srgbClr val="007BD3"/>
                  </a:gs>
                  <a:gs pos="100000">
                    <a:srgbClr val="034373"/>
                  </a:gs>
                </a:gsLst>
                <a:lin scaled="0"/>
              </a:gradFill>
            </a:endParaRPr>
          </a:p>
          <a:p>
            <a:pPr algn="l"/>
            <a:r>
              <a:rPr lang="en-US" altLang="zh-CN" sz="2400" b="1">
                <a:gradFill>
                  <a:gsLst>
                    <a:gs pos="0">
                      <a:srgbClr val="007BD3"/>
                    </a:gs>
                    <a:gs pos="100000">
                      <a:srgbClr val="034373"/>
                    </a:gs>
                  </a:gsLst>
                  <a:lin scaled="0"/>
                </a:gradFill>
              </a:rPr>
              <a:t>1</a:t>
            </a:r>
            <a:r>
              <a:rPr lang="zh-CN" altLang="en-US" sz="2400" b="1">
                <a:gradFill>
                  <a:gsLst>
                    <a:gs pos="0">
                      <a:srgbClr val="007BD3"/>
                    </a:gs>
                    <a:gs pos="100000">
                      <a:srgbClr val="034373"/>
                    </a:gs>
                  </a:gsLst>
                  <a:lin scaled="0"/>
                </a:gradFill>
              </a:rPr>
              <a:t>、从上述对比你看到我国疆域是怎样变化的？</a:t>
            </a:r>
            <a:endParaRPr lang="zh-CN" altLang="en-US" sz="2400" b="1">
              <a:gradFill>
                <a:gsLst>
                  <a:gs pos="0">
                    <a:srgbClr val="007BD3"/>
                  </a:gs>
                  <a:gs pos="100000">
                    <a:srgbClr val="034373"/>
                  </a:gs>
                </a:gsLst>
                <a:lin scaled="0"/>
              </a:gradFill>
            </a:endParaRPr>
          </a:p>
          <a:p>
            <a:pPr algn="l"/>
            <a:r>
              <a:rPr lang="en-US" altLang="zh-CN" sz="2400" b="1">
                <a:gradFill>
                  <a:gsLst>
                    <a:gs pos="0">
                      <a:srgbClr val="007BD3"/>
                    </a:gs>
                    <a:gs pos="100000">
                      <a:srgbClr val="034373"/>
                    </a:gs>
                  </a:gsLst>
                  <a:lin scaled="0"/>
                </a:gradFill>
              </a:rPr>
              <a:t>2</a:t>
            </a:r>
            <a:r>
              <a:rPr lang="zh-CN" altLang="en-US" sz="2400" b="1">
                <a:gradFill>
                  <a:gsLst>
                    <a:gs pos="0">
                      <a:srgbClr val="007BD3"/>
                    </a:gs>
                    <a:gs pos="100000">
                      <a:srgbClr val="034373"/>
                    </a:gs>
                  </a:gsLst>
                  <a:lin scaled="0"/>
                </a:gradFill>
              </a:rPr>
              <a:t>、</a:t>
            </a:r>
            <a:r>
              <a:rPr lang="zh-CN" sz="2400" b="1">
                <a:gradFill>
                  <a:gsLst>
                    <a:gs pos="0">
                      <a:srgbClr val="007BD3"/>
                    </a:gs>
                    <a:gs pos="100000">
                      <a:srgbClr val="034373"/>
                    </a:gs>
                  </a:gsLst>
                  <a:lin scaled="0"/>
                </a:gradFill>
                <a:sym typeface="+mn-ea"/>
              </a:rPr>
              <a:t>秦汉时期大一统国家的建立和巩固</a:t>
            </a:r>
            <a:endParaRPr lang="zh-CN" sz="2400" b="1">
              <a:gradFill>
                <a:gsLst>
                  <a:gs pos="0">
                    <a:srgbClr val="007BD3"/>
                  </a:gs>
                  <a:gs pos="100000">
                    <a:srgbClr val="034373"/>
                  </a:gs>
                </a:gsLst>
                <a:lin scaled="0"/>
              </a:gradFill>
              <a:sym typeface="+mn-ea"/>
            </a:endParaRPr>
          </a:p>
          <a:p>
            <a:pPr algn="l"/>
            <a:r>
              <a:rPr lang="zh-CN" sz="2400" b="1">
                <a:gradFill>
                  <a:gsLst>
                    <a:gs pos="0">
                      <a:srgbClr val="007BD3"/>
                    </a:gs>
                    <a:gs pos="100000">
                      <a:srgbClr val="034373"/>
                    </a:gs>
                  </a:gsLst>
                  <a:lin scaled="0"/>
                </a:gradFill>
                <a:sym typeface="+mn-ea"/>
              </a:rPr>
              <a:t>在中国历史上的有什么重要意义？</a:t>
            </a:r>
            <a:endParaRPr lang="zh-CN" altLang="en-US" sz="2400" b="1">
              <a:gradFill>
                <a:gsLst>
                  <a:gs pos="0">
                    <a:srgbClr val="007BD3"/>
                  </a:gs>
                  <a:gs pos="100000">
                    <a:srgbClr val="034373"/>
                  </a:gs>
                </a:gsLst>
                <a:lin scaled="0"/>
              </a:gradFill>
              <a:sym typeface="+mn-ea"/>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5" y="116633"/>
            <a:ext cx="1224136" cy="122413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文本框 101"/>
          <p:cNvSpPr txBox="1"/>
          <p:nvPr/>
        </p:nvSpPr>
        <p:spPr>
          <a:xfrm>
            <a:off x="827584" y="512354"/>
            <a:ext cx="9076055" cy="1322070"/>
          </a:xfrm>
          <a:prstGeom prst="rect">
            <a:avLst/>
          </a:prstGeom>
          <a:noFill/>
          <a:ln w="9525">
            <a:noFill/>
          </a:ln>
        </p:spPr>
        <p:txBody>
          <a:bodyPr wrap="square">
            <a:spAutoFit/>
          </a:bodyPr>
          <a:lstStyle/>
          <a:p>
            <a:r>
              <a:rPr lang="zh-CN" sz="4000" b="1" dirty="0">
                <a:solidFill>
                  <a:srgbClr val="FF0000"/>
                </a:solidFill>
                <a:ea typeface="宋体" panose="02010600030101010101" pitchFamily="2" charset="-122"/>
              </a:rPr>
              <a:t>（三）利用现代信息技术有效的整活“史料”，激发学生学习历史的兴趣</a:t>
            </a:r>
            <a:endParaRPr lang="zh-CN" altLang="en-US" sz="4000" b="1" dirty="0">
              <a:solidFill>
                <a:srgbClr val="FF0000"/>
              </a:solidFill>
              <a:ea typeface="宋体" panose="02010600030101010101" pitchFamily="2" charset="-122"/>
            </a:endParaRPr>
          </a:p>
        </p:txBody>
      </p:sp>
      <p:sp>
        <p:nvSpPr>
          <p:cNvPr id="3" name="文本框 2"/>
          <p:cNvSpPr txBox="1"/>
          <p:nvPr/>
        </p:nvSpPr>
        <p:spPr>
          <a:xfrm>
            <a:off x="492125" y="1804670"/>
            <a:ext cx="8592820" cy="1814830"/>
          </a:xfrm>
          <a:prstGeom prst="rect">
            <a:avLst/>
          </a:prstGeom>
          <a:noFill/>
          <a:ln w="9525">
            <a:noFill/>
          </a:ln>
        </p:spPr>
        <p:txBody>
          <a:bodyPr wrap="square">
            <a:spAutoFit/>
          </a:bodyPr>
          <a:lstStyle/>
          <a:p>
            <a:r>
              <a:rPr lang="en-US" altLang="zh-CN" sz="3200">
                <a:ea typeface="宋体" panose="02010600030101010101" pitchFamily="2" charset="-122"/>
              </a:rPr>
              <a:t>1.</a:t>
            </a:r>
            <a:r>
              <a:rPr lang="zh-CN" altLang="en-US" sz="3200" b="1">
                <a:gradFill>
                  <a:gsLst>
                    <a:gs pos="0">
                      <a:srgbClr val="007BD3"/>
                    </a:gs>
                    <a:gs pos="100000">
                      <a:srgbClr val="034373"/>
                    </a:gs>
                  </a:gsLst>
                  <a:lin scaled="0"/>
                </a:gradFill>
                <a:ea typeface="宋体" panose="02010600030101010101" pitchFamily="2" charset="-122"/>
              </a:rPr>
              <a:t>课堂上播放一些</a:t>
            </a:r>
            <a:r>
              <a:rPr lang="zh-CN" sz="3200" b="1">
                <a:gradFill>
                  <a:gsLst>
                    <a:gs pos="0">
                      <a:srgbClr val="007BD3"/>
                    </a:gs>
                    <a:gs pos="100000">
                      <a:srgbClr val="034373"/>
                    </a:gs>
                  </a:gsLst>
                  <a:lin scaled="0"/>
                </a:gradFill>
                <a:ea typeface="宋体" panose="02010600030101010101" pitchFamily="2" charset="-122"/>
              </a:rPr>
              <a:t>重要的历史剧或影视短片</a:t>
            </a:r>
            <a:endParaRPr lang="en-US" sz="3200">
              <a:latin typeface="Calibri" panose="020F0502020204030204" pitchFamily="34" charset="0"/>
              <a:ea typeface="宋体" panose="02010600030101010101" pitchFamily="2" charset="-122"/>
              <a:cs typeface="Times New Roman" panose="02020603050405020304" charset="0"/>
            </a:endParaRPr>
          </a:p>
          <a:p>
            <a:r>
              <a:rPr lang="en-US" sz="3200">
                <a:latin typeface="Calibri" panose="020F0502020204030204" pitchFamily="34" charset="0"/>
                <a:ea typeface="宋体" panose="02010600030101010101" pitchFamily="2" charset="-122"/>
                <a:cs typeface="Times New Roman" panose="02020603050405020304" charset="0"/>
              </a:rPr>
              <a:t>	</a:t>
            </a:r>
            <a:r>
              <a:rPr lang="zh-CN" sz="2400">
                <a:latin typeface="Calibri" panose="020F0502020204030204" pitchFamily="34" charset="0"/>
                <a:ea typeface="宋体" panose="02010600030101010101" pitchFamily="2" charset="-122"/>
              </a:rPr>
              <a:t>如虎门销烟、火烧圆明园、三国演义、长征、两次世界大战中的重大战役等。只要选取合理，使用得当，就会完全超越教师振振有词、声情并茂的演讲。</a:t>
            </a:r>
            <a:endParaRPr lang="zh-CN" altLang="en-US" sz="2400" b="1">
              <a:solidFill>
                <a:srgbClr val="FF0000"/>
              </a:solidFill>
              <a:latin typeface="Calibri" panose="020F0502020204030204" pitchFamily="34" charset="0"/>
              <a:ea typeface="宋体" panose="02010600030101010101" pitchFamily="2" charset="-122"/>
            </a:endParaRPr>
          </a:p>
        </p:txBody>
      </p:sp>
      <p:sp>
        <p:nvSpPr>
          <p:cNvPr id="4" name="文本框 3"/>
          <p:cNvSpPr txBox="1"/>
          <p:nvPr/>
        </p:nvSpPr>
        <p:spPr>
          <a:xfrm>
            <a:off x="220345" y="3882390"/>
            <a:ext cx="8957945" cy="3169285"/>
          </a:xfrm>
          <a:prstGeom prst="rect">
            <a:avLst/>
          </a:prstGeom>
          <a:noFill/>
          <a:ln w="9525">
            <a:noFill/>
          </a:ln>
        </p:spPr>
        <p:txBody>
          <a:bodyPr wrap="square">
            <a:spAutoFit/>
          </a:bodyPr>
          <a:lstStyle/>
          <a:p>
            <a:r>
              <a:rPr lang="en-US" altLang="zh-CN" sz="4000" b="1">
                <a:solidFill>
                  <a:srgbClr val="FF0000"/>
                </a:solidFill>
                <a:ea typeface="宋体" panose="02010600030101010101" pitchFamily="2" charset="-122"/>
              </a:rPr>
              <a:t>2.</a:t>
            </a:r>
            <a:r>
              <a:rPr lang="zh-CN" sz="4000" b="1">
                <a:gradFill>
                  <a:gsLst>
                    <a:gs pos="0">
                      <a:srgbClr val="007BD3"/>
                    </a:gs>
                    <a:gs pos="100000">
                      <a:srgbClr val="034373"/>
                    </a:gs>
                  </a:gsLst>
                  <a:lin scaled="0"/>
                </a:gradFill>
                <a:ea typeface="宋体" panose="02010600030101010101" pitchFamily="2" charset="-122"/>
              </a:rPr>
              <a:t>利用现代信息技术</a:t>
            </a:r>
            <a:r>
              <a:rPr lang="zh-CN" sz="4000" b="1">
                <a:gradFill>
                  <a:gsLst>
                    <a:gs pos="0">
                      <a:srgbClr val="007BD3"/>
                    </a:gs>
                    <a:gs pos="100000">
                      <a:srgbClr val="034373"/>
                    </a:gs>
                  </a:gsLst>
                  <a:lin scaled="0"/>
                </a:gradFill>
                <a:sym typeface="+mn-ea"/>
              </a:rPr>
              <a:t>将“史料” 活起来</a:t>
            </a:r>
            <a:endParaRPr lang="zh-CN" sz="4000" b="1">
              <a:gradFill>
                <a:gsLst>
                  <a:gs pos="0">
                    <a:srgbClr val="007BD3"/>
                  </a:gs>
                  <a:gs pos="100000">
                    <a:srgbClr val="034373"/>
                  </a:gs>
                </a:gsLst>
                <a:lin scaled="0"/>
              </a:gradFill>
              <a:sym typeface="+mn-ea"/>
            </a:endParaRPr>
          </a:p>
          <a:p>
            <a:r>
              <a:rPr lang="en-US" altLang="zh-CN" sz="4000" b="1">
                <a:gradFill>
                  <a:gsLst>
                    <a:gs pos="0">
                      <a:srgbClr val="007BD3"/>
                    </a:gs>
                    <a:gs pos="100000">
                      <a:srgbClr val="034373"/>
                    </a:gs>
                  </a:gsLst>
                  <a:lin scaled="0"/>
                </a:gradFill>
                <a:sym typeface="+mn-ea"/>
              </a:rPr>
              <a:t> </a:t>
            </a:r>
            <a:r>
              <a:rPr lang="en-US" altLang="zh-CN" sz="3200" b="1">
                <a:solidFill>
                  <a:schemeClr val="tx1"/>
                </a:solidFill>
                <a:sym typeface="+mn-ea"/>
              </a:rPr>
              <a:t>  </a:t>
            </a:r>
            <a:r>
              <a:rPr lang="zh-CN" sz="3200" b="1">
                <a:solidFill>
                  <a:schemeClr val="tx1"/>
                </a:solidFill>
                <a:sym typeface="+mn-ea"/>
              </a:rPr>
              <a:t>教学中可能有的问题难以用语言来表达。但运用动画效果就会使问题简单明了</a:t>
            </a:r>
            <a:r>
              <a:rPr lang="zh-CN" sz="4000" b="1">
                <a:gradFill>
                  <a:gsLst>
                    <a:gs pos="0">
                      <a:srgbClr val="007BD3"/>
                    </a:gs>
                    <a:gs pos="100000">
                      <a:srgbClr val="034373"/>
                    </a:gs>
                  </a:gsLst>
                  <a:lin scaled="0"/>
                </a:gradFill>
                <a:sym typeface="+mn-ea"/>
              </a:rPr>
              <a:t>，</a:t>
            </a:r>
            <a:r>
              <a:rPr lang="zh-CN" sz="4000" b="1">
                <a:solidFill>
                  <a:srgbClr val="FF0000"/>
                </a:solidFill>
                <a:sym typeface="+mn-ea"/>
              </a:rPr>
              <a:t>达到此处无声胜有声的效果。</a:t>
            </a:r>
            <a:endParaRPr lang="zh-CN" altLang="en-US" sz="4000" b="1">
              <a:solidFill>
                <a:srgbClr val="FF0000"/>
              </a:solidFill>
              <a:latin typeface="Calibri" panose="020F0502020204030204" pitchFamily="34" charset="0"/>
              <a:ea typeface="宋体" panose="02010600030101010101" pitchFamily="2" charset="-122"/>
            </a:endParaRPr>
          </a:p>
          <a:p>
            <a:endParaRPr lang="zh-CN" altLang="en-US" sz="4000" b="1">
              <a:solidFill>
                <a:srgbClr val="FF0000"/>
              </a:solidFill>
              <a:latin typeface="Calibri" panose="020F0502020204030204" pitchFamily="34" charset="0"/>
              <a:ea typeface="宋体" panose="02010600030101010101" pitchFamily="2"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7556" y="20446"/>
            <a:ext cx="1224136" cy="122413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3"/>
          <p:cNvPicPr>
            <a:picLocks noChangeAspect="1"/>
          </p:cNvPicPr>
          <p:nvPr/>
        </p:nvPicPr>
        <p:blipFill>
          <a:blip r:embed="rId1"/>
          <a:stretch>
            <a:fillRect/>
          </a:stretch>
        </p:blipFill>
        <p:spPr>
          <a:xfrm>
            <a:off x="7596505" y="4236720"/>
            <a:ext cx="1358265" cy="2047240"/>
          </a:xfrm>
          <a:prstGeom prst="rect">
            <a:avLst/>
          </a:prstGeom>
          <a:noFill/>
          <a:ln w="9525">
            <a:noFill/>
          </a:ln>
        </p:spPr>
      </p:pic>
      <p:pic>
        <p:nvPicPr>
          <p:cNvPr id="26627" name="图片 4"/>
          <p:cNvPicPr>
            <a:picLocks noChangeAspect="1"/>
          </p:cNvPicPr>
          <p:nvPr/>
        </p:nvPicPr>
        <p:blipFill>
          <a:blip r:embed="rId2"/>
          <a:stretch>
            <a:fillRect/>
          </a:stretch>
        </p:blipFill>
        <p:spPr>
          <a:xfrm>
            <a:off x="121285" y="4077335"/>
            <a:ext cx="1430020" cy="2206625"/>
          </a:xfrm>
          <a:prstGeom prst="rect">
            <a:avLst/>
          </a:prstGeom>
          <a:noFill/>
          <a:ln w="9525">
            <a:noFill/>
          </a:ln>
        </p:spPr>
      </p:pic>
      <p:grpSp>
        <p:nvGrpSpPr>
          <p:cNvPr id="25604" name="组合 1"/>
          <p:cNvGrpSpPr/>
          <p:nvPr/>
        </p:nvGrpSpPr>
        <p:grpSpPr>
          <a:xfrm>
            <a:off x="1827530" y="829945"/>
            <a:ext cx="5676900" cy="4803140"/>
            <a:chOff x="0" y="0"/>
            <a:chExt cx="16850" cy="9973"/>
          </a:xfrm>
        </p:grpSpPr>
        <p:grpSp>
          <p:nvGrpSpPr>
            <p:cNvPr id="25617" name="组合 3"/>
            <p:cNvGrpSpPr/>
            <p:nvPr/>
          </p:nvGrpSpPr>
          <p:grpSpPr>
            <a:xfrm>
              <a:off x="0" y="0"/>
              <a:ext cx="16850" cy="9973"/>
              <a:chOff x="0" y="0"/>
              <a:chExt cx="17475" cy="10672"/>
            </a:xfrm>
          </p:grpSpPr>
          <p:sp>
            <p:nvSpPr>
              <p:cNvPr id="25622" name="椭圆 25601"/>
              <p:cNvSpPr/>
              <p:nvPr/>
            </p:nvSpPr>
            <p:spPr>
              <a:xfrm>
                <a:off x="0" y="0"/>
                <a:ext cx="17475" cy="10672"/>
              </a:xfrm>
              <a:prstGeom prst="ellipse">
                <a:avLst/>
              </a:prstGeom>
              <a:gradFill rotWithShape="0">
                <a:gsLst>
                  <a:gs pos="0">
                    <a:srgbClr val="66CCFF"/>
                  </a:gs>
                  <a:gs pos="50000">
                    <a:srgbClr val="2F5E76"/>
                  </a:gs>
                  <a:gs pos="100000">
                    <a:srgbClr val="66CCFF"/>
                  </a:gs>
                </a:gsLst>
                <a:lin ang="0" scaled="1"/>
                <a:tileRect/>
              </a:gradFill>
              <a:ln w="57150" cap="flat" cmpd="sng">
                <a:solidFill>
                  <a:schemeClr val="bg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3130" eaLnBrk="1" hangingPunct="1">
                  <a:spcBef>
                    <a:spcPct val="0"/>
                  </a:spcBef>
                  <a:buFontTx/>
                  <a:buNone/>
                </a:pPr>
                <a:endParaRPr lang="zh-CN" altLang="en-US" sz="2100" b="1" dirty="0">
                  <a:solidFill>
                    <a:srgbClr val="000000"/>
                  </a:solidFill>
                  <a:latin typeface="宋体" panose="02010600030101010101" pitchFamily="2" charset="-122"/>
                  <a:ea typeface="宋体" panose="02010600030101010101" pitchFamily="2" charset="-122"/>
                </a:endParaRPr>
              </a:p>
            </p:txBody>
          </p:sp>
          <p:sp>
            <p:nvSpPr>
              <p:cNvPr id="25623" name="任意多边形 25603"/>
              <p:cNvSpPr/>
              <p:nvPr/>
            </p:nvSpPr>
            <p:spPr>
              <a:xfrm>
                <a:off x="2560" y="1717"/>
                <a:ext cx="4269" cy="6375"/>
              </a:xfrm>
              <a:custGeom>
                <a:avLst/>
                <a:gdLst>
                  <a:gd name="txL" fmla="*/ 0 w 1407"/>
                  <a:gd name="txT" fmla="*/ 0 h 2320"/>
                  <a:gd name="txR" fmla="*/ 1407 w 1407"/>
                  <a:gd name="txB" fmla="*/ 2320 h 232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407" h="2320">
                    <a:moveTo>
                      <a:pt x="243" y="85"/>
                    </a:moveTo>
                    <a:cubicBezTo>
                      <a:pt x="187" y="105"/>
                      <a:pt x="208" y="124"/>
                      <a:pt x="151" y="143"/>
                    </a:cubicBezTo>
                    <a:cubicBezTo>
                      <a:pt x="119" y="190"/>
                      <a:pt x="90" y="187"/>
                      <a:pt x="59" y="235"/>
                    </a:cubicBezTo>
                    <a:cubicBezTo>
                      <a:pt x="157" y="266"/>
                      <a:pt x="0" y="221"/>
                      <a:pt x="209" y="235"/>
                    </a:cubicBezTo>
                    <a:cubicBezTo>
                      <a:pt x="233" y="237"/>
                      <a:pt x="258" y="245"/>
                      <a:pt x="278" y="258"/>
                    </a:cubicBezTo>
                    <a:cubicBezTo>
                      <a:pt x="301" y="273"/>
                      <a:pt x="347" y="304"/>
                      <a:pt x="347" y="304"/>
                    </a:cubicBezTo>
                    <a:cubicBezTo>
                      <a:pt x="369" y="369"/>
                      <a:pt x="361" y="417"/>
                      <a:pt x="313" y="465"/>
                    </a:cubicBezTo>
                    <a:cubicBezTo>
                      <a:pt x="283" y="552"/>
                      <a:pt x="269" y="560"/>
                      <a:pt x="301" y="673"/>
                    </a:cubicBezTo>
                    <a:cubicBezTo>
                      <a:pt x="308" y="700"/>
                      <a:pt x="347" y="742"/>
                      <a:pt x="347" y="742"/>
                    </a:cubicBezTo>
                    <a:cubicBezTo>
                      <a:pt x="336" y="750"/>
                      <a:pt x="322" y="754"/>
                      <a:pt x="313" y="765"/>
                    </a:cubicBezTo>
                    <a:cubicBezTo>
                      <a:pt x="284" y="801"/>
                      <a:pt x="324" y="834"/>
                      <a:pt x="336" y="869"/>
                    </a:cubicBezTo>
                    <a:cubicBezTo>
                      <a:pt x="351" y="821"/>
                      <a:pt x="332" y="813"/>
                      <a:pt x="347" y="765"/>
                    </a:cubicBezTo>
                    <a:cubicBezTo>
                      <a:pt x="417" y="811"/>
                      <a:pt x="372" y="769"/>
                      <a:pt x="393" y="903"/>
                    </a:cubicBezTo>
                    <a:cubicBezTo>
                      <a:pt x="398" y="934"/>
                      <a:pt x="411" y="947"/>
                      <a:pt x="428" y="972"/>
                    </a:cubicBezTo>
                    <a:cubicBezTo>
                      <a:pt x="432" y="984"/>
                      <a:pt x="430" y="998"/>
                      <a:pt x="439" y="1007"/>
                    </a:cubicBezTo>
                    <a:cubicBezTo>
                      <a:pt x="458" y="1027"/>
                      <a:pt x="508" y="1053"/>
                      <a:pt x="508" y="1053"/>
                    </a:cubicBezTo>
                    <a:cubicBezTo>
                      <a:pt x="527" y="1049"/>
                      <a:pt x="547" y="1036"/>
                      <a:pt x="566" y="1041"/>
                    </a:cubicBezTo>
                    <a:cubicBezTo>
                      <a:pt x="582" y="1045"/>
                      <a:pt x="588" y="1066"/>
                      <a:pt x="601" y="1076"/>
                    </a:cubicBezTo>
                    <a:cubicBezTo>
                      <a:pt x="615" y="1086"/>
                      <a:pt x="632" y="1091"/>
                      <a:pt x="647" y="1099"/>
                    </a:cubicBezTo>
                    <a:cubicBezTo>
                      <a:pt x="670" y="1133"/>
                      <a:pt x="691" y="1152"/>
                      <a:pt x="704" y="1191"/>
                    </a:cubicBezTo>
                    <a:cubicBezTo>
                      <a:pt x="742" y="1185"/>
                      <a:pt x="786" y="1157"/>
                      <a:pt x="796" y="1214"/>
                    </a:cubicBezTo>
                    <a:cubicBezTo>
                      <a:pt x="800" y="1239"/>
                      <a:pt x="770" y="1265"/>
                      <a:pt x="762" y="1283"/>
                    </a:cubicBezTo>
                    <a:cubicBezTo>
                      <a:pt x="752" y="1305"/>
                      <a:pt x="739" y="1352"/>
                      <a:pt x="739" y="1352"/>
                    </a:cubicBezTo>
                    <a:cubicBezTo>
                      <a:pt x="740" y="1363"/>
                      <a:pt x="753" y="1505"/>
                      <a:pt x="773" y="1525"/>
                    </a:cubicBezTo>
                    <a:cubicBezTo>
                      <a:pt x="793" y="1545"/>
                      <a:pt x="842" y="1571"/>
                      <a:pt x="842" y="1571"/>
                    </a:cubicBezTo>
                    <a:cubicBezTo>
                      <a:pt x="878" y="1626"/>
                      <a:pt x="860" y="1593"/>
                      <a:pt x="889" y="1675"/>
                    </a:cubicBezTo>
                    <a:cubicBezTo>
                      <a:pt x="904" y="1718"/>
                      <a:pt x="958" y="1736"/>
                      <a:pt x="992" y="1767"/>
                    </a:cubicBezTo>
                    <a:cubicBezTo>
                      <a:pt x="970" y="1857"/>
                      <a:pt x="996" y="1773"/>
                      <a:pt x="958" y="1848"/>
                    </a:cubicBezTo>
                    <a:cubicBezTo>
                      <a:pt x="942" y="1879"/>
                      <a:pt x="935" y="1918"/>
                      <a:pt x="923" y="1951"/>
                    </a:cubicBezTo>
                    <a:cubicBezTo>
                      <a:pt x="949" y="2056"/>
                      <a:pt x="967" y="2150"/>
                      <a:pt x="1027" y="2239"/>
                    </a:cubicBezTo>
                    <a:cubicBezTo>
                      <a:pt x="1031" y="2254"/>
                      <a:pt x="1030" y="2271"/>
                      <a:pt x="1038" y="2285"/>
                    </a:cubicBezTo>
                    <a:cubicBezTo>
                      <a:pt x="1046" y="2299"/>
                      <a:pt x="1057" y="2320"/>
                      <a:pt x="1073" y="2320"/>
                    </a:cubicBezTo>
                    <a:cubicBezTo>
                      <a:pt x="1085" y="2320"/>
                      <a:pt x="1065" y="2297"/>
                      <a:pt x="1061" y="2285"/>
                    </a:cubicBezTo>
                    <a:cubicBezTo>
                      <a:pt x="1073" y="2277"/>
                      <a:pt x="1087" y="2273"/>
                      <a:pt x="1096" y="2262"/>
                    </a:cubicBezTo>
                    <a:cubicBezTo>
                      <a:pt x="1121" y="2231"/>
                      <a:pt x="1092" y="2179"/>
                      <a:pt x="1084" y="2147"/>
                    </a:cubicBezTo>
                    <a:cubicBezTo>
                      <a:pt x="1094" y="2101"/>
                      <a:pt x="1098" y="2058"/>
                      <a:pt x="1130" y="2021"/>
                    </a:cubicBezTo>
                    <a:cubicBezTo>
                      <a:pt x="1144" y="2004"/>
                      <a:pt x="1177" y="1974"/>
                      <a:pt x="1177" y="1974"/>
                    </a:cubicBezTo>
                    <a:cubicBezTo>
                      <a:pt x="1197" y="1913"/>
                      <a:pt x="1210" y="1855"/>
                      <a:pt x="1246" y="1802"/>
                    </a:cubicBezTo>
                    <a:cubicBezTo>
                      <a:pt x="1270" y="1724"/>
                      <a:pt x="1236" y="1807"/>
                      <a:pt x="1292" y="1744"/>
                    </a:cubicBezTo>
                    <a:cubicBezTo>
                      <a:pt x="1310" y="1723"/>
                      <a:pt x="1338" y="1675"/>
                      <a:pt x="1338" y="1675"/>
                    </a:cubicBezTo>
                    <a:cubicBezTo>
                      <a:pt x="1360" y="1606"/>
                      <a:pt x="1383" y="1537"/>
                      <a:pt x="1407" y="1468"/>
                    </a:cubicBezTo>
                    <a:cubicBezTo>
                      <a:pt x="1386" y="1406"/>
                      <a:pt x="1356" y="1409"/>
                      <a:pt x="1292" y="1398"/>
                    </a:cubicBezTo>
                    <a:cubicBezTo>
                      <a:pt x="1255" y="1362"/>
                      <a:pt x="1219" y="1358"/>
                      <a:pt x="1188" y="1318"/>
                    </a:cubicBezTo>
                    <a:cubicBezTo>
                      <a:pt x="1124" y="1237"/>
                      <a:pt x="1159" y="1248"/>
                      <a:pt x="1061" y="1214"/>
                    </a:cubicBezTo>
                    <a:cubicBezTo>
                      <a:pt x="1019" y="1172"/>
                      <a:pt x="1001" y="1174"/>
                      <a:pt x="946" y="1157"/>
                    </a:cubicBezTo>
                    <a:cubicBezTo>
                      <a:pt x="923" y="1150"/>
                      <a:pt x="877" y="1133"/>
                      <a:pt x="877" y="1133"/>
                    </a:cubicBezTo>
                    <a:cubicBezTo>
                      <a:pt x="854" y="1137"/>
                      <a:pt x="828" y="1133"/>
                      <a:pt x="808" y="1145"/>
                    </a:cubicBezTo>
                    <a:cubicBezTo>
                      <a:pt x="797" y="1151"/>
                      <a:pt x="808" y="1177"/>
                      <a:pt x="796" y="1180"/>
                    </a:cubicBezTo>
                    <a:cubicBezTo>
                      <a:pt x="783" y="1183"/>
                      <a:pt x="774" y="1163"/>
                      <a:pt x="762" y="1157"/>
                    </a:cubicBezTo>
                    <a:cubicBezTo>
                      <a:pt x="751" y="1151"/>
                      <a:pt x="739" y="1149"/>
                      <a:pt x="727" y="1145"/>
                    </a:cubicBezTo>
                    <a:cubicBezTo>
                      <a:pt x="718" y="1115"/>
                      <a:pt x="726" y="1075"/>
                      <a:pt x="704" y="1053"/>
                    </a:cubicBezTo>
                    <a:cubicBezTo>
                      <a:pt x="690" y="1039"/>
                      <a:pt x="666" y="1045"/>
                      <a:pt x="647" y="1041"/>
                    </a:cubicBezTo>
                    <a:cubicBezTo>
                      <a:pt x="651" y="1022"/>
                      <a:pt x="658" y="1003"/>
                      <a:pt x="658" y="984"/>
                    </a:cubicBezTo>
                    <a:cubicBezTo>
                      <a:pt x="658" y="972"/>
                      <a:pt x="659" y="951"/>
                      <a:pt x="647" y="949"/>
                    </a:cubicBezTo>
                    <a:cubicBezTo>
                      <a:pt x="623" y="945"/>
                      <a:pt x="577" y="972"/>
                      <a:pt x="577" y="972"/>
                    </a:cubicBezTo>
                    <a:cubicBezTo>
                      <a:pt x="562" y="968"/>
                      <a:pt x="543" y="971"/>
                      <a:pt x="531" y="961"/>
                    </a:cubicBezTo>
                    <a:cubicBezTo>
                      <a:pt x="512" y="946"/>
                      <a:pt x="522" y="893"/>
                      <a:pt x="531" y="880"/>
                    </a:cubicBezTo>
                    <a:cubicBezTo>
                      <a:pt x="550" y="853"/>
                      <a:pt x="583" y="838"/>
                      <a:pt x="601" y="811"/>
                    </a:cubicBezTo>
                    <a:cubicBezTo>
                      <a:pt x="609" y="799"/>
                      <a:pt x="616" y="788"/>
                      <a:pt x="624" y="776"/>
                    </a:cubicBezTo>
                    <a:cubicBezTo>
                      <a:pt x="643" y="780"/>
                      <a:pt x="665" y="778"/>
                      <a:pt x="681" y="788"/>
                    </a:cubicBezTo>
                    <a:cubicBezTo>
                      <a:pt x="708" y="806"/>
                      <a:pt x="750" y="857"/>
                      <a:pt x="750" y="857"/>
                    </a:cubicBezTo>
                    <a:cubicBezTo>
                      <a:pt x="754" y="845"/>
                      <a:pt x="762" y="834"/>
                      <a:pt x="762" y="822"/>
                    </a:cubicBezTo>
                    <a:cubicBezTo>
                      <a:pt x="762" y="814"/>
                      <a:pt x="733" y="753"/>
                      <a:pt x="762" y="742"/>
                    </a:cubicBezTo>
                    <a:cubicBezTo>
                      <a:pt x="794" y="729"/>
                      <a:pt x="831" y="734"/>
                      <a:pt x="865" y="730"/>
                    </a:cubicBezTo>
                    <a:cubicBezTo>
                      <a:pt x="908" y="689"/>
                      <a:pt x="916" y="625"/>
                      <a:pt x="935" y="569"/>
                    </a:cubicBezTo>
                    <a:cubicBezTo>
                      <a:pt x="939" y="558"/>
                      <a:pt x="958" y="561"/>
                      <a:pt x="969" y="557"/>
                    </a:cubicBezTo>
                    <a:cubicBezTo>
                      <a:pt x="981" y="546"/>
                      <a:pt x="989" y="528"/>
                      <a:pt x="1004" y="523"/>
                    </a:cubicBezTo>
                    <a:cubicBezTo>
                      <a:pt x="1015" y="519"/>
                      <a:pt x="1026" y="534"/>
                      <a:pt x="1038" y="534"/>
                    </a:cubicBezTo>
                    <a:cubicBezTo>
                      <a:pt x="1061" y="534"/>
                      <a:pt x="1084" y="527"/>
                      <a:pt x="1107" y="523"/>
                    </a:cubicBezTo>
                    <a:cubicBezTo>
                      <a:pt x="1115" y="511"/>
                      <a:pt x="1124" y="501"/>
                      <a:pt x="1130" y="488"/>
                    </a:cubicBezTo>
                    <a:cubicBezTo>
                      <a:pt x="1136" y="473"/>
                      <a:pt x="1128" y="450"/>
                      <a:pt x="1142" y="442"/>
                    </a:cubicBezTo>
                    <a:cubicBezTo>
                      <a:pt x="1156" y="434"/>
                      <a:pt x="1173" y="450"/>
                      <a:pt x="1188" y="454"/>
                    </a:cubicBezTo>
                    <a:cubicBezTo>
                      <a:pt x="1191" y="456"/>
                      <a:pt x="1259" y="517"/>
                      <a:pt x="1246" y="442"/>
                    </a:cubicBezTo>
                    <a:cubicBezTo>
                      <a:pt x="1243" y="426"/>
                      <a:pt x="1223" y="419"/>
                      <a:pt x="1211" y="408"/>
                    </a:cubicBezTo>
                    <a:cubicBezTo>
                      <a:pt x="1226" y="350"/>
                      <a:pt x="1243" y="313"/>
                      <a:pt x="1200" y="246"/>
                    </a:cubicBezTo>
                    <a:cubicBezTo>
                      <a:pt x="1189" y="229"/>
                      <a:pt x="1161" y="239"/>
                      <a:pt x="1142" y="235"/>
                    </a:cubicBezTo>
                    <a:cubicBezTo>
                      <a:pt x="1072" y="257"/>
                      <a:pt x="1134" y="250"/>
                      <a:pt x="1096" y="212"/>
                    </a:cubicBezTo>
                    <a:cubicBezTo>
                      <a:pt x="1087" y="203"/>
                      <a:pt x="1073" y="204"/>
                      <a:pt x="1061" y="200"/>
                    </a:cubicBezTo>
                    <a:cubicBezTo>
                      <a:pt x="1050" y="204"/>
                      <a:pt x="1030" y="200"/>
                      <a:pt x="1027" y="212"/>
                    </a:cubicBezTo>
                    <a:cubicBezTo>
                      <a:pt x="1016" y="251"/>
                      <a:pt x="1060" y="289"/>
                      <a:pt x="1027" y="327"/>
                    </a:cubicBezTo>
                    <a:cubicBezTo>
                      <a:pt x="1009" y="348"/>
                      <a:pt x="958" y="373"/>
                      <a:pt x="958" y="373"/>
                    </a:cubicBezTo>
                    <a:cubicBezTo>
                      <a:pt x="856" y="306"/>
                      <a:pt x="976" y="395"/>
                      <a:pt x="912" y="316"/>
                    </a:cubicBezTo>
                    <a:cubicBezTo>
                      <a:pt x="896" y="296"/>
                      <a:pt x="864" y="289"/>
                      <a:pt x="842" y="281"/>
                    </a:cubicBezTo>
                    <a:cubicBezTo>
                      <a:pt x="838" y="269"/>
                      <a:pt x="826" y="257"/>
                      <a:pt x="831" y="246"/>
                    </a:cubicBezTo>
                    <a:cubicBezTo>
                      <a:pt x="840" y="224"/>
                      <a:pt x="934" y="200"/>
                      <a:pt x="935" y="200"/>
                    </a:cubicBezTo>
                    <a:cubicBezTo>
                      <a:pt x="946" y="196"/>
                      <a:pt x="958" y="193"/>
                      <a:pt x="969" y="189"/>
                    </a:cubicBezTo>
                    <a:cubicBezTo>
                      <a:pt x="981" y="185"/>
                      <a:pt x="1004" y="177"/>
                      <a:pt x="1004" y="177"/>
                    </a:cubicBezTo>
                    <a:cubicBezTo>
                      <a:pt x="1010" y="168"/>
                      <a:pt x="1044" y="124"/>
                      <a:pt x="1038" y="108"/>
                    </a:cubicBezTo>
                    <a:cubicBezTo>
                      <a:pt x="1033" y="95"/>
                      <a:pt x="1015" y="93"/>
                      <a:pt x="1004" y="85"/>
                    </a:cubicBezTo>
                    <a:cubicBezTo>
                      <a:pt x="909" y="117"/>
                      <a:pt x="959" y="104"/>
                      <a:pt x="854" y="120"/>
                    </a:cubicBezTo>
                    <a:cubicBezTo>
                      <a:pt x="842" y="124"/>
                      <a:pt x="830" y="136"/>
                      <a:pt x="819" y="131"/>
                    </a:cubicBezTo>
                    <a:cubicBezTo>
                      <a:pt x="808" y="126"/>
                      <a:pt x="801" y="106"/>
                      <a:pt x="808" y="97"/>
                    </a:cubicBezTo>
                    <a:cubicBezTo>
                      <a:pt x="818" y="84"/>
                      <a:pt x="839" y="89"/>
                      <a:pt x="854" y="85"/>
                    </a:cubicBezTo>
                    <a:cubicBezTo>
                      <a:pt x="824" y="0"/>
                      <a:pt x="765" y="54"/>
                      <a:pt x="693" y="5"/>
                    </a:cubicBezTo>
                    <a:cubicBezTo>
                      <a:pt x="689" y="16"/>
                      <a:pt x="677" y="28"/>
                      <a:pt x="681" y="39"/>
                    </a:cubicBezTo>
                    <a:cubicBezTo>
                      <a:pt x="687" y="55"/>
                      <a:pt x="736" y="69"/>
                      <a:pt x="750" y="74"/>
                    </a:cubicBezTo>
                    <a:cubicBezTo>
                      <a:pt x="698" y="109"/>
                      <a:pt x="691" y="92"/>
                      <a:pt x="635" y="74"/>
                    </a:cubicBezTo>
                    <a:cubicBezTo>
                      <a:pt x="500" y="92"/>
                      <a:pt x="367" y="69"/>
                      <a:pt x="232" y="85"/>
                    </a:cubicBezTo>
                    <a:cubicBezTo>
                      <a:pt x="217" y="108"/>
                      <a:pt x="201" y="131"/>
                      <a:pt x="186" y="154"/>
                    </a:cubicBezTo>
                    <a:cubicBezTo>
                      <a:pt x="179" y="164"/>
                      <a:pt x="162" y="160"/>
                      <a:pt x="151" y="166"/>
                    </a:cubicBezTo>
                    <a:cubicBezTo>
                      <a:pt x="142" y="172"/>
                      <a:pt x="136" y="181"/>
                      <a:pt x="128" y="189"/>
                    </a:cubicBezTo>
                  </a:path>
                </a:pathLst>
              </a:custGeom>
              <a:noFill/>
              <a:ln w="57150" cap="flat" cmpd="sng">
                <a:solidFill>
                  <a:srgbClr val="FFCC00">
                    <a:alpha val="100000"/>
                  </a:srgbClr>
                </a:solidFill>
                <a:prstDash val="solid"/>
                <a:bevel/>
                <a:headEnd type="none" w="med" len="med"/>
                <a:tailEnd type="none" w="med" len="med"/>
              </a:ln>
              <a:effectLst>
                <a:outerShdw dist="35921" dir="2699999" algn="ctr" rotWithShape="0">
                  <a:srgbClr val="C0C0C0">
                    <a:alpha val="100000"/>
                  </a:srgbClr>
                </a:outerShdw>
              </a:effectLst>
            </p:spPr>
            <p:txBody>
              <a:bodyPr/>
              <a:lstStyle/>
              <a:p>
                <a:endParaRPr lang="zh-CN" altLang="en-US"/>
              </a:p>
            </p:txBody>
          </p:sp>
          <p:sp>
            <p:nvSpPr>
              <p:cNvPr id="25624" name="任意多边形 25604"/>
              <p:cNvSpPr/>
              <p:nvPr/>
            </p:nvSpPr>
            <p:spPr>
              <a:xfrm>
                <a:off x="6703" y="1163"/>
                <a:ext cx="2009" cy="965"/>
              </a:xfrm>
              <a:custGeom>
                <a:avLst/>
                <a:gdLst>
                  <a:gd name="txL" fmla="*/ 0 w 662"/>
                  <a:gd name="txT" fmla="*/ 0 h 351"/>
                  <a:gd name="txR" fmla="*/ 662 w 662"/>
                  <a:gd name="txB" fmla="*/ 351 h 351"/>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62" h="351">
                    <a:moveTo>
                      <a:pt x="63" y="49"/>
                    </a:moveTo>
                    <a:cubicBezTo>
                      <a:pt x="99" y="61"/>
                      <a:pt x="107" y="58"/>
                      <a:pt x="132" y="95"/>
                    </a:cubicBezTo>
                    <a:cubicBezTo>
                      <a:pt x="139" y="105"/>
                      <a:pt x="133" y="123"/>
                      <a:pt x="143" y="130"/>
                    </a:cubicBezTo>
                    <a:cubicBezTo>
                      <a:pt x="159" y="141"/>
                      <a:pt x="182" y="137"/>
                      <a:pt x="201" y="141"/>
                    </a:cubicBezTo>
                    <a:cubicBezTo>
                      <a:pt x="231" y="186"/>
                      <a:pt x="240" y="202"/>
                      <a:pt x="224" y="256"/>
                    </a:cubicBezTo>
                    <a:cubicBezTo>
                      <a:pt x="217" y="279"/>
                      <a:pt x="201" y="325"/>
                      <a:pt x="201" y="325"/>
                    </a:cubicBezTo>
                    <a:cubicBezTo>
                      <a:pt x="212" y="333"/>
                      <a:pt x="222" y="351"/>
                      <a:pt x="235" y="348"/>
                    </a:cubicBezTo>
                    <a:cubicBezTo>
                      <a:pt x="262" y="342"/>
                      <a:pt x="305" y="302"/>
                      <a:pt x="305" y="302"/>
                    </a:cubicBezTo>
                    <a:cubicBezTo>
                      <a:pt x="335" y="258"/>
                      <a:pt x="347" y="251"/>
                      <a:pt x="397" y="268"/>
                    </a:cubicBezTo>
                    <a:cubicBezTo>
                      <a:pt x="470" y="249"/>
                      <a:pt x="434" y="269"/>
                      <a:pt x="489" y="187"/>
                    </a:cubicBezTo>
                    <a:cubicBezTo>
                      <a:pt x="499" y="173"/>
                      <a:pt x="521" y="174"/>
                      <a:pt x="535" y="164"/>
                    </a:cubicBezTo>
                    <a:cubicBezTo>
                      <a:pt x="548" y="155"/>
                      <a:pt x="558" y="141"/>
                      <a:pt x="569" y="130"/>
                    </a:cubicBezTo>
                    <a:cubicBezTo>
                      <a:pt x="587" y="76"/>
                      <a:pt x="607" y="62"/>
                      <a:pt x="662" y="49"/>
                    </a:cubicBezTo>
                    <a:cubicBezTo>
                      <a:pt x="565" y="13"/>
                      <a:pt x="532" y="0"/>
                      <a:pt x="431" y="14"/>
                    </a:cubicBezTo>
                    <a:cubicBezTo>
                      <a:pt x="323" y="68"/>
                      <a:pt x="426" y="26"/>
                      <a:pt x="201" y="26"/>
                    </a:cubicBezTo>
                    <a:cubicBezTo>
                      <a:pt x="155" y="26"/>
                      <a:pt x="109" y="33"/>
                      <a:pt x="63" y="37"/>
                    </a:cubicBezTo>
                    <a:cubicBezTo>
                      <a:pt x="3" y="67"/>
                      <a:pt x="0" y="64"/>
                      <a:pt x="63" y="49"/>
                    </a:cubicBezTo>
                    <a:close/>
                  </a:path>
                </a:pathLst>
              </a:custGeom>
              <a:solidFill>
                <a:srgbClr val="FFCC00">
                  <a:alpha val="100000"/>
                </a:srgbClr>
              </a:solidFill>
              <a:ln w="57150" cap="flat" cmpd="sng">
                <a:solidFill>
                  <a:srgbClr val="FFCC00">
                    <a:alpha val="100000"/>
                  </a:srgbClr>
                </a:solidFill>
                <a:prstDash val="solid"/>
                <a:bevel/>
                <a:headEnd type="none" w="med" len="med"/>
                <a:tailEnd type="none" w="med" len="med"/>
              </a:ln>
              <a:effectLst>
                <a:outerShdw dist="35921" dir="2699999" algn="ctr" rotWithShape="0">
                  <a:srgbClr val="C0C0C0">
                    <a:alpha val="100000"/>
                  </a:srgbClr>
                </a:outerShdw>
              </a:effectLst>
            </p:spPr>
            <p:txBody>
              <a:bodyPr/>
              <a:lstStyle/>
              <a:p>
                <a:endParaRPr lang="zh-CN" altLang="en-US"/>
              </a:p>
            </p:txBody>
          </p:sp>
          <p:sp>
            <p:nvSpPr>
              <p:cNvPr id="25625" name="任意多边形 25605"/>
              <p:cNvSpPr/>
              <p:nvPr/>
            </p:nvSpPr>
            <p:spPr>
              <a:xfrm>
                <a:off x="14473" y="6787"/>
                <a:ext cx="1645" cy="1432"/>
              </a:xfrm>
              <a:custGeom>
                <a:avLst/>
                <a:gdLst>
                  <a:gd name="txL" fmla="*/ 0 w 542"/>
                  <a:gd name="txT" fmla="*/ 0 h 521"/>
                  <a:gd name="txR" fmla="*/ 542 w 542"/>
                  <a:gd name="txB" fmla="*/ 521 h 521"/>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542" h="521">
                    <a:moveTo>
                      <a:pt x="278" y="21"/>
                    </a:moveTo>
                    <a:cubicBezTo>
                      <a:pt x="262" y="67"/>
                      <a:pt x="241" y="74"/>
                      <a:pt x="197" y="90"/>
                    </a:cubicBezTo>
                    <a:cubicBezTo>
                      <a:pt x="181" y="86"/>
                      <a:pt x="133" y="64"/>
                      <a:pt x="116" y="90"/>
                    </a:cubicBezTo>
                    <a:cubicBezTo>
                      <a:pt x="105" y="106"/>
                      <a:pt x="112" y="129"/>
                      <a:pt x="105" y="147"/>
                    </a:cubicBezTo>
                    <a:cubicBezTo>
                      <a:pt x="94" y="173"/>
                      <a:pt x="70" y="175"/>
                      <a:pt x="47" y="182"/>
                    </a:cubicBezTo>
                    <a:cubicBezTo>
                      <a:pt x="36" y="190"/>
                      <a:pt x="16" y="192"/>
                      <a:pt x="13" y="205"/>
                    </a:cubicBezTo>
                    <a:cubicBezTo>
                      <a:pt x="0" y="262"/>
                      <a:pt x="22" y="282"/>
                      <a:pt x="47" y="320"/>
                    </a:cubicBezTo>
                    <a:cubicBezTo>
                      <a:pt x="43" y="347"/>
                      <a:pt x="18" y="381"/>
                      <a:pt x="36" y="401"/>
                    </a:cubicBezTo>
                    <a:cubicBezTo>
                      <a:pt x="73" y="443"/>
                      <a:pt x="217" y="416"/>
                      <a:pt x="254" y="412"/>
                    </a:cubicBezTo>
                    <a:cubicBezTo>
                      <a:pt x="262" y="404"/>
                      <a:pt x="267" y="386"/>
                      <a:pt x="278" y="389"/>
                    </a:cubicBezTo>
                    <a:cubicBezTo>
                      <a:pt x="292" y="392"/>
                      <a:pt x="292" y="413"/>
                      <a:pt x="301" y="424"/>
                    </a:cubicBezTo>
                    <a:cubicBezTo>
                      <a:pt x="311" y="437"/>
                      <a:pt x="324" y="447"/>
                      <a:pt x="335" y="459"/>
                    </a:cubicBezTo>
                    <a:cubicBezTo>
                      <a:pt x="357" y="521"/>
                      <a:pt x="365" y="520"/>
                      <a:pt x="427" y="505"/>
                    </a:cubicBezTo>
                    <a:cubicBezTo>
                      <a:pt x="474" y="434"/>
                      <a:pt x="517" y="377"/>
                      <a:pt x="542" y="297"/>
                    </a:cubicBezTo>
                    <a:cubicBezTo>
                      <a:pt x="538" y="274"/>
                      <a:pt x="541" y="249"/>
                      <a:pt x="531" y="228"/>
                    </a:cubicBezTo>
                    <a:cubicBezTo>
                      <a:pt x="525" y="216"/>
                      <a:pt x="503" y="217"/>
                      <a:pt x="496" y="205"/>
                    </a:cubicBezTo>
                    <a:cubicBezTo>
                      <a:pt x="483" y="184"/>
                      <a:pt x="473" y="136"/>
                      <a:pt x="473" y="136"/>
                    </a:cubicBezTo>
                    <a:cubicBezTo>
                      <a:pt x="480" y="109"/>
                      <a:pt x="504" y="44"/>
                      <a:pt x="473" y="21"/>
                    </a:cubicBezTo>
                    <a:cubicBezTo>
                      <a:pt x="460" y="11"/>
                      <a:pt x="450" y="44"/>
                      <a:pt x="439" y="55"/>
                    </a:cubicBezTo>
                    <a:cubicBezTo>
                      <a:pt x="436" y="63"/>
                      <a:pt x="419" y="124"/>
                      <a:pt x="404" y="124"/>
                    </a:cubicBezTo>
                    <a:cubicBezTo>
                      <a:pt x="385" y="124"/>
                      <a:pt x="373" y="101"/>
                      <a:pt x="358" y="90"/>
                    </a:cubicBezTo>
                    <a:cubicBezTo>
                      <a:pt x="354" y="78"/>
                      <a:pt x="350" y="67"/>
                      <a:pt x="347" y="55"/>
                    </a:cubicBezTo>
                    <a:cubicBezTo>
                      <a:pt x="343" y="40"/>
                      <a:pt x="349" y="16"/>
                      <a:pt x="335" y="9"/>
                    </a:cubicBezTo>
                    <a:cubicBezTo>
                      <a:pt x="318" y="0"/>
                      <a:pt x="297" y="17"/>
                      <a:pt x="278" y="21"/>
                    </a:cubicBezTo>
                    <a:cubicBezTo>
                      <a:pt x="262" y="67"/>
                      <a:pt x="241" y="74"/>
                      <a:pt x="197" y="90"/>
                    </a:cubicBezTo>
                    <a:cubicBezTo>
                      <a:pt x="159" y="127"/>
                      <a:pt x="178" y="124"/>
                      <a:pt x="151" y="124"/>
                    </a:cubicBezTo>
                  </a:path>
                </a:pathLst>
              </a:custGeom>
              <a:solidFill>
                <a:srgbClr val="FFCC00">
                  <a:alpha val="100000"/>
                </a:srgbClr>
              </a:solidFill>
              <a:ln w="57150" cap="flat" cmpd="sng">
                <a:solidFill>
                  <a:srgbClr val="FFCC00">
                    <a:alpha val="100000"/>
                  </a:srgbClr>
                </a:solidFill>
                <a:prstDash val="solid"/>
                <a:bevel/>
                <a:headEnd type="none" w="med" len="med"/>
                <a:tailEnd type="none" w="med" len="med"/>
              </a:ln>
              <a:effectLst>
                <a:outerShdw dist="35921" dir="2699999" algn="ctr" rotWithShape="0">
                  <a:srgbClr val="C0C0C0">
                    <a:alpha val="100000"/>
                  </a:srgbClr>
                </a:outerShdw>
              </a:effectLst>
            </p:spPr>
            <p:txBody>
              <a:bodyPr/>
              <a:lstStyle/>
              <a:p>
                <a:endParaRPr lang="zh-CN" altLang="en-US"/>
              </a:p>
            </p:txBody>
          </p:sp>
          <p:sp>
            <p:nvSpPr>
              <p:cNvPr id="25626" name="任意多边形 25606"/>
              <p:cNvSpPr/>
              <p:nvPr/>
            </p:nvSpPr>
            <p:spPr>
              <a:xfrm>
                <a:off x="8320" y="1557"/>
                <a:ext cx="6902" cy="5468"/>
              </a:xfrm>
              <a:custGeom>
                <a:avLst/>
                <a:gdLst>
                  <a:gd name="txL" fmla="*/ 0 w 2275"/>
                  <a:gd name="txT" fmla="*/ 0 h 1990"/>
                  <a:gd name="txR" fmla="*/ 2275 w 2275"/>
                  <a:gd name="txB" fmla="*/ 1990 h 199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275" h="1990">
                    <a:moveTo>
                      <a:pt x="357" y="262"/>
                    </a:moveTo>
                    <a:cubicBezTo>
                      <a:pt x="353" y="274"/>
                      <a:pt x="340" y="286"/>
                      <a:pt x="345" y="297"/>
                    </a:cubicBezTo>
                    <a:cubicBezTo>
                      <a:pt x="358" y="330"/>
                      <a:pt x="449" y="328"/>
                      <a:pt x="484" y="332"/>
                    </a:cubicBezTo>
                    <a:cubicBezTo>
                      <a:pt x="492" y="320"/>
                      <a:pt x="494" y="302"/>
                      <a:pt x="507" y="297"/>
                    </a:cubicBezTo>
                    <a:cubicBezTo>
                      <a:pt x="543" y="282"/>
                      <a:pt x="548" y="328"/>
                      <a:pt x="553" y="343"/>
                    </a:cubicBezTo>
                    <a:cubicBezTo>
                      <a:pt x="487" y="429"/>
                      <a:pt x="537" y="386"/>
                      <a:pt x="368" y="412"/>
                    </a:cubicBezTo>
                    <a:cubicBezTo>
                      <a:pt x="341" y="416"/>
                      <a:pt x="288" y="424"/>
                      <a:pt x="288" y="424"/>
                    </a:cubicBezTo>
                    <a:cubicBezTo>
                      <a:pt x="284" y="447"/>
                      <a:pt x="288" y="473"/>
                      <a:pt x="276" y="493"/>
                    </a:cubicBezTo>
                    <a:cubicBezTo>
                      <a:pt x="270" y="503"/>
                      <a:pt x="247" y="493"/>
                      <a:pt x="242" y="504"/>
                    </a:cubicBezTo>
                    <a:cubicBezTo>
                      <a:pt x="189" y="609"/>
                      <a:pt x="273" y="571"/>
                      <a:pt x="196" y="596"/>
                    </a:cubicBezTo>
                    <a:cubicBezTo>
                      <a:pt x="188" y="604"/>
                      <a:pt x="182" y="614"/>
                      <a:pt x="173" y="620"/>
                    </a:cubicBezTo>
                    <a:cubicBezTo>
                      <a:pt x="163" y="626"/>
                      <a:pt x="141" y="619"/>
                      <a:pt x="138" y="631"/>
                    </a:cubicBezTo>
                    <a:cubicBezTo>
                      <a:pt x="129" y="664"/>
                      <a:pt x="181" y="672"/>
                      <a:pt x="196" y="677"/>
                    </a:cubicBezTo>
                    <a:cubicBezTo>
                      <a:pt x="285" y="648"/>
                      <a:pt x="181" y="692"/>
                      <a:pt x="242" y="631"/>
                    </a:cubicBezTo>
                    <a:cubicBezTo>
                      <a:pt x="250" y="623"/>
                      <a:pt x="265" y="624"/>
                      <a:pt x="276" y="620"/>
                    </a:cubicBezTo>
                    <a:cubicBezTo>
                      <a:pt x="358" y="564"/>
                      <a:pt x="318" y="579"/>
                      <a:pt x="392" y="562"/>
                    </a:cubicBezTo>
                    <a:cubicBezTo>
                      <a:pt x="414" y="594"/>
                      <a:pt x="439" y="622"/>
                      <a:pt x="461" y="654"/>
                    </a:cubicBezTo>
                    <a:cubicBezTo>
                      <a:pt x="480" y="596"/>
                      <a:pt x="477" y="584"/>
                      <a:pt x="426" y="550"/>
                    </a:cubicBezTo>
                    <a:cubicBezTo>
                      <a:pt x="438" y="542"/>
                      <a:pt x="447" y="524"/>
                      <a:pt x="461" y="527"/>
                    </a:cubicBezTo>
                    <a:cubicBezTo>
                      <a:pt x="481" y="531"/>
                      <a:pt x="488" y="584"/>
                      <a:pt x="495" y="596"/>
                    </a:cubicBezTo>
                    <a:cubicBezTo>
                      <a:pt x="501" y="606"/>
                      <a:pt x="512" y="611"/>
                      <a:pt x="518" y="620"/>
                    </a:cubicBezTo>
                    <a:cubicBezTo>
                      <a:pt x="563" y="689"/>
                      <a:pt x="514" y="648"/>
                      <a:pt x="576" y="689"/>
                    </a:cubicBezTo>
                    <a:cubicBezTo>
                      <a:pt x="591" y="643"/>
                      <a:pt x="594" y="603"/>
                      <a:pt x="622" y="562"/>
                    </a:cubicBezTo>
                    <a:cubicBezTo>
                      <a:pt x="622" y="561"/>
                      <a:pt x="643" y="494"/>
                      <a:pt x="645" y="493"/>
                    </a:cubicBezTo>
                    <a:cubicBezTo>
                      <a:pt x="656" y="488"/>
                      <a:pt x="668" y="500"/>
                      <a:pt x="680" y="504"/>
                    </a:cubicBezTo>
                    <a:cubicBezTo>
                      <a:pt x="763" y="587"/>
                      <a:pt x="730" y="547"/>
                      <a:pt x="783" y="620"/>
                    </a:cubicBezTo>
                    <a:cubicBezTo>
                      <a:pt x="772" y="624"/>
                      <a:pt x="761" y="631"/>
                      <a:pt x="749" y="631"/>
                    </a:cubicBezTo>
                    <a:cubicBezTo>
                      <a:pt x="718" y="631"/>
                      <a:pt x="687" y="614"/>
                      <a:pt x="656" y="620"/>
                    </a:cubicBezTo>
                    <a:cubicBezTo>
                      <a:pt x="643" y="623"/>
                      <a:pt x="641" y="643"/>
                      <a:pt x="633" y="654"/>
                    </a:cubicBezTo>
                    <a:cubicBezTo>
                      <a:pt x="660" y="695"/>
                      <a:pt x="679" y="708"/>
                      <a:pt x="726" y="723"/>
                    </a:cubicBezTo>
                    <a:cubicBezTo>
                      <a:pt x="770" y="790"/>
                      <a:pt x="750" y="789"/>
                      <a:pt x="680" y="804"/>
                    </a:cubicBezTo>
                    <a:cubicBezTo>
                      <a:pt x="661" y="800"/>
                      <a:pt x="640" y="799"/>
                      <a:pt x="622" y="792"/>
                    </a:cubicBezTo>
                    <a:cubicBezTo>
                      <a:pt x="609" y="787"/>
                      <a:pt x="601" y="766"/>
                      <a:pt x="587" y="769"/>
                    </a:cubicBezTo>
                    <a:cubicBezTo>
                      <a:pt x="549" y="778"/>
                      <a:pt x="521" y="814"/>
                      <a:pt x="484" y="827"/>
                    </a:cubicBezTo>
                    <a:cubicBezTo>
                      <a:pt x="453" y="737"/>
                      <a:pt x="389" y="703"/>
                      <a:pt x="299" y="689"/>
                    </a:cubicBezTo>
                    <a:cubicBezTo>
                      <a:pt x="220" y="742"/>
                      <a:pt x="256" y="744"/>
                      <a:pt x="196" y="723"/>
                    </a:cubicBezTo>
                    <a:cubicBezTo>
                      <a:pt x="181" y="746"/>
                      <a:pt x="159" y="766"/>
                      <a:pt x="150" y="792"/>
                    </a:cubicBezTo>
                    <a:cubicBezTo>
                      <a:pt x="146" y="804"/>
                      <a:pt x="147" y="818"/>
                      <a:pt x="138" y="827"/>
                    </a:cubicBezTo>
                    <a:cubicBezTo>
                      <a:pt x="130" y="835"/>
                      <a:pt x="115" y="834"/>
                      <a:pt x="104" y="838"/>
                    </a:cubicBezTo>
                    <a:cubicBezTo>
                      <a:pt x="71" y="887"/>
                      <a:pt x="54" y="930"/>
                      <a:pt x="23" y="977"/>
                    </a:cubicBezTo>
                    <a:cubicBezTo>
                      <a:pt x="16" y="1004"/>
                      <a:pt x="0" y="1029"/>
                      <a:pt x="0" y="1057"/>
                    </a:cubicBezTo>
                    <a:cubicBezTo>
                      <a:pt x="0" y="1139"/>
                      <a:pt x="50" y="1188"/>
                      <a:pt x="104" y="1242"/>
                    </a:cubicBezTo>
                    <a:cubicBezTo>
                      <a:pt x="156" y="1294"/>
                      <a:pt x="95" y="1265"/>
                      <a:pt x="161" y="1288"/>
                    </a:cubicBezTo>
                    <a:cubicBezTo>
                      <a:pt x="231" y="1270"/>
                      <a:pt x="244" y="1265"/>
                      <a:pt x="322" y="1276"/>
                    </a:cubicBezTo>
                    <a:cubicBezTo>
                      <a:pt x="363" y="1303"/>
                      <a:pt x="376" y="1323"/>
                      <a:pt x="392" y="1368"/>
                    </a:cubicBezTo>
                    <a:cubicBezTo>
                      <a:pt x="395" y="1393"/>
                      <a:pt x="397" y="1462"/>
                      <a:pt x="415" y="1495"/>
                    </a:cubicBezTo>
                    <a:cubicBezTo>
                      <a:pt x="428" y="1519"/>
                      <a:pt x="461" y="1564"/>
                      <a:pt x="461" y="1564"/>
                    </a:cubicBezTo>
                    <a:cubicBezTo>
                      <a:pt x="479" y="1622"/>
                      <a:pt x="476" y="1587"/>
                      <a:pt x="449" y="1668"/>
                    </a:cubicBezTo>
                    <a:cubicBezTo>
                      <a:pt x="445" y="1679"/>
                      <a:pt x="442" y="1691"/>
                      <a:pt x="438" y="1702"/>
                    </a:cubicBezTo>
                    <a:cubicBezTo>
                      <a:pt x="434" y="1714"/>
                      <a:pt x="426" y="1737"/>
                      <a:pt x="426" y="1737"/>
                    </a:cubicBezTo>
                    <a:cubicBezTo>
                      <a:pt x="443" y="1837"/>
                      <a:pt x="432" y="1831"/>
                      <a:pt x="530" y="1864"/>
                    </a:cubicBezTo>
                    <a:cubicBezTo>
                      <a:pt x="557" y="1944"/>
                      <a:pt x="546" y="1910"/>
                      <a:pt x="564" y="1967"/>
                    </a:cubicBezTo>
                    <a:cubicBezTo>
                      <a:pt x="571" y="1990"/>
                      <a:pt x="633" y="1990"/>
                      <a:pt x="633" y="1990"/>
                    </a:cubicBezTo>
                    <a:cubicBezTo>
                      <a:pt x="645" y="1979"/>
                      <a:pt x="660" y="1970"/>
                      <a:pt x="668" y="1956"/>
                    </a:cubicBezTo>
                    <a:cubicBezTo>
                      <a:pt x="710" y="1881"/>
                      <a:pt x="671" y="1874"/>
                      <a:pt x="737" y="1829"/>
                    </a:cubicBezTo>
                    <a:cubicBezTo>
                      <a:pt x="761" y="1760"/>
                      <a:pt x="765" y="1699"/>
                      <a:pt x="829" y="1656"/>
                    </a:cubicBezTo>
                    <a:cubicBezTo>
                      <a:pt x="848" y="1602"/>
                      <a:pt x="848" y="1620"/>
                      <a:pt x="829" y="1541"/>
                    </a:cubicBezTo>
                    <a:cubicBezTo>
                      <a:pt x="823" y="1517"/>
                      <a:pt x="806" y="1472"/>
                      <a:pt x="806" y="1472"/>
                    </a:cubicBezTo>
                    <a:cubicBezTo>
                      <a:pt x="829" y="1457"/>
                      <a:pt x="852" y="1441"/>
                      <a:pt x="875" y="1426"/>
                    </a:cubicBezTo>
                    <a:cubicBezTo>
                      <a:pt x="885" y="1419"/>
                      <a:pt x="881" y="1402"/>
                      <a:pt x="887" y="1391"/>
                    </a:cubicBezTo>
                    <a:cubicBezTo>
                      <a:pt x="908" y="1350"/>
                      <a:pt x="905" y="1359"/>
                      <a:pt x="944" y="1345"/>
                    </a:cubicBezTo>
                    <a:cubicBezTo>
                      <a:pt x="966" y="1283"/>
                      <a:pt x="1043" y="1196"/>
                      <a:pt x="933" y="1161"/>
                    </a:cubicBezTo>
                    <a:cubicBezTo>
                      <a:pt x="866" y="1182"/>
                      <a:pt x="873" y="1203"/>
                      <a:pt x="852" y="1276"/>
                    </a:cubicBezTo>
                    <a:cubicBezTo>
                      <a:pt x="840" y="1227"/>
                      <a:pt x="841" y="1175"/>
                      <a:pt x="829" y="1126"/>
                    </a:cubicBezTo>
                    <a:cubicBezTo>
                      <a:pt x="824" y="1106"/>
                      <a:pt x="783" y="1069"/>
                      <a:pt x="772" y="1057"/>
                    </a:cubicBezTo>
                    <a:cubicBezTo>
                      <a:pt x="760" y="1023"/>
                      <a:pt x="749" y="988"/>
                      <a:pt x="737" y="954"/>
                    </a:cubicBezTo>
                    <a:cubicBezTo>
                      <a:pt x="741" y="939"/>
                      <a:pt x="734" y="902"/>
                      <a:pt x="749" y="908"/>
                    </a:cubicBezTo>
                    <a:cubicBezTo>
                      <a:pt x="787" y="923"/>
                      <a:pt x="795" y="977"/>
                      <a:pt x="818" y="1011"/>
                    </a:cubicBezTo>
                    <a:cubicBezTo>
                      <a:pt x="826" y="1023"/>
                      <a:pt x="833" y="1034"/>
                      <a:pt x="841" y="1046"/>
                    </a:cubicBezTo>
                    <a:cubicBezTo>
                      <a:pt x="849" y="1057"/>
                      <a:pt x="864" y="1080"/>
                      <a:pt x="864" y="1080"/>
                    </a:cubicBezTo>
                    <a:cubicBezTo>
                      <a:pt x="881" y="1134"/>
                      <a:pt x="888" y="1146"/>
                      <a:pt x="944" y="1126"/>
                    </a:cubicBezTo>
                    <a:cubicBezTo>
                      <a:pt x="991" y="1060"/>
                      <a:pt x="1032" y="1047"/>
                      <a:pt x="1106" y="1034"/>
                    </a:cubicBezTo>
                    <a:cubicBezTo>
                      <a:pt x="1121" y="1026"/>
                      <a:pt x="1145" y="1027"/>
                      <a:pt x="1152" y="1011"/>
                    </a:cubicBezTo>
                    <a:cubicBezTo>
                      <a:pt x="1190" y="921"/>
                      <a:pt x="993" y="922"/>
                      <a:pt x="968" y="919"/>
                    </a:cubicBezTo>
                    <a:cubicBezTo>
                      <a:pt x="930" y="882"/>
                      <a:pt x="932" y="866"/>
                      <a:pt x="944" y="815"/>
                    </a:cubicBezTo>
                    <a:cubicBezTo>
                      <a:pt x="956" y="823"/>
                      <a:pt x="966" y="832"/>
                      <a:pt x="979" y="838"/>
                    </a:cubicBezTo>
                    <a:cubicBezTo>
                      <a:pt x="1001" y="848"/>
                      <a:pt x="1048" y="861"/>
                      <a:pt x="1048" y="861"/>
                    </a:cubicBezTo>
                    <a:cubicBezTo>
                      <a:pt x="1096" y="935"/>
                      <a:pt x="1123" y="921"/>
                      <a:pt x="1221" y="931"/>
                    </a:cubicBezTo>
                    <a:cubicBezTo>
                      <a:pt x="1241" y="971"/>
                      <a:pt x="1274" y="1063"/>
                      <a:pt x="1302" y="1103"/>
                    </a:cubicBezTo>
                    <a:cubicBezTo>
                      <a:pt x="1324" y="1134"/>
                      <a:pt x="1355" y="1168"/>
                      <a:pt x="1382" y="1196"/>
                    </a:cubicBezTo>
                    <a:cubicBezTo>
                      <a:pt x="1386" y="1215"/>
                      <a:pt x="1389" y="1234"/>
                      <a:pt x="1394" y="1253"/>
                    </a:cubicBezTo>
                    <a:cubicBezTo>
                      <a:pt x="1397" y="1265"/>
                      <a:pt x="1393" y="1285"/>
                      <a:pt x="1405" y="1288"/>
                    </a:cubicBezTo>
                    <a:cubicBezTo>
                      <a:pt x="1419" y="1292"/>
                      <a:pt x="1428" y="1273"/>
                      <a:pt x="1440" y="1265"/>
                    </a:cubicBezTo>
                    <a:cubicBezTo>
                      <a:pt x="1425" y="1242"/>
                      <a:pt x="1409" y="1219"/>
                      <a:pt x="1394" y="1196"/>
                    </a:cubicBezTo>
                    <a:cubicBezTo>
                      <a:pt x="1353" y="1134"/>
                      <a:pt x="1433" y="1061"/>
                      <a:pt x="1474" y="1034"/>
                    </a:cubicBezTo>
                    <a:cubicBezTo>
                      <a:pt x="1478" y="1023"/>
                      <a:pt x="1494" y="968"/>
                      <a:pt x="1509" y="965"/>
                    </a:cubicBezTo>
                    <a:cubicBezTo>
                      <a:pt x="1523" y="962"/>
                      <a:pt x="1532" y="980"/>
                      <a:pt x="1544" y="988"/>
                    </a:cubicBezTo>
                    <a:cubicBezTo>
                      <a:pt x="1597" y="1067"/>
                      <a:pt x="1564" y="1048"/>
                      <a:pt x="1624" y="1069"/>
                    </a:cubicBezTo>
                    <a:cubicBezTo>
                      <a:pt x="1645" y="1130"/>
                      <a:pt x="1670" y="1188"/>
                      <a:pt x="1705" y="1242"/>
                    </a:cubicBezTo>
                    <a:cubicBezTo>
                      <a:pt x="1701" y="1276"/>
                      <a:pt x="1721" y="1325"/>
                      <a:pt x="1693" y="1345"/>
                    </a:cubicBezTo>
                    <a:cubicBezTo>
                      <a:pt x="1670" y="1361"/>
                      <a:pt x="1624" y="1299"/>
                      <a:pt x="1624" y="1299"/>
                    </a:cubicBezTo>
                    <a:cubicBezTo>
                      <a:pt x="1667" y="1363"/>
                      <a:pt x="1687" y="1384"/>
                      <a:pt x="1751" y="1426"/>
                    </a:cubicBezTo>
                    <a:cubicBezTo>
                      <a:pt x="1770" y="1485"/>
                      <a:pt x="1809" y="1523"/>
                      <a:pt x="1866" y="1541"/>
                    </a:cubicBezTo>
                    <a:cubicBezTo>
                      <a:pt x="1882" y="1546"/>
                      <a:pt x="1834" y="1529"/>
                      <a:pt x="1820" y="1518"/>
                    </a:cubicBezTo>
                    <a:cubicBezTo>
                      <a:pt x="1798" y="1501"/>
                      <a:pt x="1762" y="1460"/>
                      <a:pt x="1762" y="1460"/>
                    </a:cubicBezTo>
                    <a:cubicBezTo>
                      <a:pt x="1761" y="1446"/>
                      <a:pt x="1764" y="1322"/>
                      <a:pt x="1739" y="1276"/>
                    </a:cubicBezTo>
                    <a:cubicBezTo>
                      <a:pt x="1726" y="1252"/>
                      <a:pt x="1693" y="1207"/>
                      <a:pt x="1693" y="1207"/>
                    </a:cubicBezTo>
                    <a:cubicBezTo>
                      <a:pt x="1689" y="1184"/>
                      <a:pt x="1674" y="1160"/>
                      <a:pt x="1682" y="1138"/>
                    </a:cubicBezTo>
                    <a:cubicBezTo>
                      <a:pt x="1686" y="1125"/>
                      <a:pt x="1696" y="1161"/>
                      <a:pt x="1705" y="1172"/>
                    </a:cubicBezTo>
                    <a:cubicBezTo>
                      <a:pt x="1725" y="1198"/>
                      <a:pt x="1734" y="1200"/>
                      <a:pt x="1762" y="1219"/>
                    </a:cubicBezTo>
                    <a:cubicBezTo>
                      <a:pt x="1774" y="1207"/>
                      <a:pt x="1788" y="1198"/>
                      <a:pt x="1797" y="1184"/>
                    </a:cubicBezTo>
                    <a:cubicBezTo>
                      <a:pt x="1826" y="1140"/>
                      <a:pt x="1774" y="1114"/>
                      <a:pt x="1751" y="1080"/>
                    </a:cubicBezTo>
                    <a:cubicBezTo>
                      <a:pt x="1771" y="935"/>
                      <a:pt x="1730" y="1042"/>
                      <a:pt x="1878" y="988"/>
                    </a:cubicBezTo>
                    <a:cubicBezTo>
                      <a:pt x="1889" y="984"/>
                      <a:pt x="1882" y="963"/>
                      <a:pt x="1889" y="954"/>
                    </a:cubicBezTo>
                    <a:cubicBezTo>
                      <a:pt x="1898" y="943"/>
                      <a:pt x="1912" y="939"/>
                      <a:pt x="1924" y="931"/>
                    </a:cubicBezTo>
                    <a:cubicBezTo>
                      <a:pt x="1939" y="885"/>
                      <a:pt x="1941" y="759"/>
                      <a:pt x="1912" y="723"/>
                    </a:cubicBezTo>
                    <a:cubicBezTo>
                      <a:pt x="1905" y="714"/>
                      <a:pt x="1889" y="717"/>
                      <a:pt x="1878" y="712"/>
                    </a:cubicBezTo>
                    <a:cubicBezTo>
                      <a:pt x="1862" y="705"/>
                      <a:pt x="1847" y="697"/>
                      <a:pt x="1832" y="689"/>
                    </a:cubicBezTo>
                    <a:cubicBezTo>
                      <a:pt x="1811" y="627"/>
                      <a:pt x="1813" y="666"/>
                      <a:pt x="1866" y="666"/>
                    </a:cubicBezTo>
                    <a:cubicBezTo>
                      <a:pt x="1878" y="666"/>
                      <a:pt x="1889" y="658"/>
                      <a:pt x="1901" y="654"/>
                    </a:cubicBezTo>
                    <a:cubicBezTo>
                      <a:pt x="1909" y="666"/>
                      <a:pt x="1942" y="729"/>
                      <a:pt x="1970" y="712"/>
                    </a:cubicBezTo>
                    <a:cubicBezTo>
                      <a:pt x="1987" y="702"/>
                      <a:pt x="1976" y="673"/>
                      <a:pt x="1981" y="654"/>
                    </a:cubicBezTo>
                    <a:cubicBezTo>
                      <a:pt x="1992" y="611"/>
                      <a:pt x="1990" y="622"/>
                      <a:pt x="2027" y="596"/>
                    </a:cubicBezTo>
                    <a:cubicBezTo>
                      <a:pt x="2057" y="512"/>
                      <a:pt x="2068" y="555"/>
                      <a:pt x="2050" y="447"/>
                    </a:cubicBezTo>
                    <a:cubicBezTo>
                      <a:pt x="2047" y="428"/>
                      <a:pt x="2052" y="404"/>
                      <a:pt x="2039" y="389"/>
                    </a:cubicBezTo>
                    <a:cubicBezTo>
                      <a:pt x="2037" y="387"/>
                      <a:pt x="1946" y="368"/>
                      <a:pt x="1935" y="366"/>
                    </a:cubicBezTo>
                    <a:cubicBezTo>
                      <a:pt x="1939" y="343"/>
                      <a:pt x="1940" y="319"/>
                      <a:pt x="1947" y="297"/>
                    </a:cubicBezTo>
                    <a:cubicBezTo>
                      <a:pt x="1951" y="284"/>
                      <a:pt x="1956" y="264"/>
                      <a:pt x="1970" y="262"/>
                    </a:cubicBezTo>
                    <a:cubicBezTo>
                      <a:pt x="2002" y="257"/>
                      <a:pt x="2031" y="286"/>
                      <a:pt x="2062" y="297"/>
                    </a:cubicBezTo>
                    <a:cubicBezTo>
                      <a:pt x="2077" y="293"/>
                      <a:pt x="2093" y="289"/>
                      <a:pt x="2108" y="285"/>
                    </a:cubicBezTo>
                    <a:cubicBezTo>
                      <a:pt x="2120" y="282"/>
                      <a:pt x="2134" y="265"/>
                      <a:pt x="2143" y="274"/>
                    </a:cubicBezTo>
                    <a:cubicBezTo>
                      <a:pt x="2160" y="291"/>
                      <a:pt x="2153" y="323"/>
                      <a:pt x="2166" y="343"/>
                    </a:cubicBezTo>
                    <a:cubicBezTo>
                      <a:pt x="2197" y="389"/>
                      <a:pt x="2177" y="370"/>
                      <a:pt x="2223" y="401"/>
                    </a:cubicBezTo>
                    <a:cubicBezTo>
                      <a:pt x="2214" y="382"/>
                      <a:pt x="2151" y="307"/>
                      <a:pt x="2189" y="285"/>
                    </a:cubicBezTo>
                    <a:cubicBezTo>
                      <a:pt x="2209" y="273"/>
                      <a:pt x="2235" y="278"/>
                      <a:pt x="2258" y="274"/>
                    </a:cubicBezTo>
                    <a:cubicBezTo>
                      <a:pt x="2262" y="251"/>
                      <a:pt x="2275" y="227"/>
                      <a:pt x="2269" y="205"/>
                    </a:cubicBezTo>
                    <a:cubicBezTo>
                      <a:pt x="2266" y="193"/>
                      <a:pt x="2247" y="195"/>
                      <a:pt x="2235" y="193"/>
                    </a:cubicBezTo>
                    <a:cubicBezTo>
                      <a:pt x="2189" y="184"/>
                      <a:pt x="2142" y="178"/>
                      <a:pt x="2096" y="170"/>
                    </a:cubicBezTo>
                    <a:cubicBezTo>
                      <a:pt x="2088" y="159"/>
                      <a:pt x="2084" y="145"/>
                      <a:pt x="2073" y="136"/>
                    </a:cubicBezTo>
                    <a:cubicBezTo>
                      <a:pt x="2038" y="108"/>
                      <a:pt x="1911" y="94"/>
                      <a:pt x="1878" y="90"/>
                    </a:cubicBezTo>
                    <a:cubicBezTo>
                      <a:pt x="1764" y="51"/>
                      <a:pt x="1635" y="112"/>
                      <a:pt x="1532" y="44"/>
                    </a:cubicBezTo>
                    <a:cubicBezTo>
                      <a:pt x="1501" y="48"/>
                      <a:pt x="1470" y="64"/>
                      <a:pt x="1440" y="55"/>
                    </a:cubicBezTo>
                    <a:cubicBezTo>
                      <a:pt x="1424" y="50"/>
                      <a:pt x="1433" y="14"/>
                      <a:pt x="1417" y="9"/>
                    </a:cubicBezTo>
                    <a:cubicBezTo>
                      <a:pt x="1387" y="0"/>
                      <a:pt x="1356" y="16"/>
                      <a:pt x="1325" y="20"/>
                    </a:cubicBezTo>
                    <a:cubicBezTo>
                      <a:pt x="1148" y="43"/>
                      <a:pt x="1345" y="26"/>
                      <a:pt x="1048" y="44"/>
                    </a:cubicBezTo>
                    <a:cubicBezTo>
                      <a:pt x="1044" y="55"/>
                      <a:pt x="1040" y="67"/>
                      <a:pt x="1037" y="78"/>
                    </a:cubicBezTo>
                    <a:cubicBezTo>
                      <a:pt x="1033" y="93"/>
                      <a:pt x="1038" y="114"/>
                      <a:pt x="1025" y="124"/>
                    </a:cubicBezTo>
                    <a:cubicBezTo>
                      <a:pt x="1016" y="131"/>
                      <a:pt x="1002" y="117"/>
                      <a:pt x="991" y="113"/>
                    </a:cubicBezTo>
                    <a:cubicBezTo>
                      <a:pt x="919" y="127"/>
                      <a:pt x="867" y="159"/>
                      <a:pt x="795" y="170"/>
                    </a:cubicBezTo>
                    <a:cubicBezTo>
                      <a:pt x="772" y="178"/>
                      <a:pt x="749" y="185"/>
                      <a:pt x="726" y="193"/>
                    </a:cubicBezTo>
                    <a:cubicBezTo>
                      <a:pt x="714" y="197"/>
                      <a:pt x="691" y="205"/>
                      <a:pt x="691" y="205"/>
                    </a:cubicBezTo>
                    <a:cubicBezTo>
                      <a:pt x="679" y="201"/>
                      <a:pt x="662" y="204"/>
                      <a:pt x="656" y="193"/>
                    </a:cubicBezTo>
                    <a:cubicBezTo>
                      <a:pt x="639" y="159"/>
                      <a:pt x="691" y="151"/>
                      <a:pt x="703" y="147"/>
                    </a:cubicBezTo>
                    <a:cubicBezTo>
                      <a:pt x="613" y="111"/>
                      <a:pt x="574" y="114"/>
                      <a:pt x="472" y="124"/>
                    </a:cubicBezTo>
                    <a:cubicBezTo>
                      <a:pt x="471" y="127"/>
                      <a:pt x="452" y="190"/>
                      <a:pt x="449" y="193"/>
                    </a:cubicBezTo>
                    <a:cubicBezTo>
                      <a:pt x="446" y="196"/>
                      <a:pt x="383" y="215"/>
                      <a:pt x="380" y="216"/>
                    </a:cubicBezTo>
                    <a:cubicBezTo>
                      <a:pt x="372" y="239"/>
                      <a:pt x="349" y="262"/>
                      <a:pt x="357" y="285"/>
                    </a:cubicBezTo>
                    <a:cubicBezTo>
                      <a:pt x="365" y="308"/>
                      <a:pt x="380" y="355"/>
                      <a:pt x="380" y="355"/>
                    </a:cubicBezTo>
                    <a:cubicBezTo>
                      <a:pt x="376" y="370"/>
                      <a:pt x="383" y="396"/>
                      <a:pt x="368" y="401"/>
                    </a:cubicBezTo>
                    <a:cubicBezTo>
                      <a:pt x="355" y="405"/>
                      <a:pt x="359" y="366"/>
                      <a:pt x="345" y="366"/>
                    </a:cubicBezTo>
                    <a:cubicBezTo>
                      <a:pt x="331" y="366"/>
                      <a:pt x="330" y="389"/>
                      <a:pt x="322" y="401"/>
                    </a:cubicBezTo>
                    <a:cubicBezTo>
                      <a:pt x="311" y="397"/>
                      <a:pt x="299" y="394"/>
                      <a:pt x="288" y="389"/>
                    </a:cubicBezTo>
                    <a:cubicBezTo>
                      <a:pt x="276" y="383"/>
                      <a:pt x="267" y="366"/>
                      <a:pt x="253" y="366"/>
                    </a:cubicBezTo>
                    <a:cubicBezTo>
                      <a:pt x="239" y="366"/>
                      <a:pt x="230" y="381"/>
                      <a:pt x="219" y="389"/>
                    </a:cubicBezTo>
                    <a:cubicBezTo>
                      <a:pt x="232" y="485"/>
                      <a:pt x="239" y="464"/>
                      <a:pt x="265" y="539"/>
                    </a:cubicBezTo>
                    <a:cubicBezTo>
                      <a:pt x="261" y="550"/>
                      <a:pt x="261" y="565"/>
                      <a:pt x="253" y="573"/>
                    </a:cubicBezTo>
                    <a:cubicBezTo>
                      <a:pt x="245" y="581"/>
                      <a:pt x="230" y="580"/>
                      <a:pt x="219" y="585"/>
                    </a:cubicBezTo>
                    <a:cubicBezTo>
                      <a:pt x="130" y="630"/>
                      <a:pt x="235" y="590"/>
                      <a:pt x="150" y="620"/>
                    </a:cubicBezTo>
                    <a:cubicBezTo>
                      <a:pt x="119" y="709"/>
                      <a:pt x="155" y="690"/>
                      <a:pt x="242" y="700"/>
                    </a:cubicBezTo>
                    <a:cubicBezTo>
                      <a:pt x="273" y="696"/>
                      <a:pt x="314" y="712"/>
                      <a:pt x="334" y="689"/>
                    </a:cubicBezTo>
                    <a:cubicBezTo>
                      <a:pt x="352" y="668"/>
                      <a:pt x="322" y="635"/>
                      <a:pt x="322" y="608"/>
                    </a:cubicBezTo>
                    <a:cubicBezTo>
                      <a:pt x="322" y="596"/>
                      <a:pt x="334" y="573"/>
                      <a:pt x="334" y="573"/>
                    </a:cubicBezTo>
                  </a:path>
                </a:pathLst>
              </a:custGeom>
              <a:solidFill>
                <a:srgbClr val="FFCC00">
                  <a:alpha val="100000"/>
                </a:srgbClr>
              </a:solidFill>
              <a:ln w="57150" cap="flat" cmpd="sng">
                <a:solidFill>
                  <a:srgbClr val="FFCC00">
                    <a:alpha val="100000"/>
                  </a:srgbClr>
                </a:solidFill>
                <a:prstDash val="solid"/>
                <a:bevel/>
                <a:headEnd type="none" w="med" len="med"/>
                <a:tailEnd type="stealth" w="med" len="lg"/>
              </a:ln>
            </p:spPr>
            <p:txBody>
              <a:bodyPr/>
              <a:lstStyle/>
              <a:p>
                <a:endParaRPr lang="zh-CN" altLang="en-US"/>
              </a:p>
            </p:txBody>
          </p:sp>
          <p:sp>
            <p:nvSpPr>
              <p:cNvPr id="25627" name="任意多边形 25607"/>
              <p:cNvSpPr/>
              <p:nvPr/>
            </p:nvSpPr>
            <p:spPr>
              <a:xfrm>
                <a:off x="15417" y="6020"/>
                <a:ext cx="1077" cy="745"/>
              </a:xfrm>
              <a:custGeom>
                <a:avLst/>
                <a:gdLst>
                  <a:gd name="txL" fmla="*/ 0 w 355"/>
                  <a:gd name="txT" fmla="*/ 0 h 271"/>
                  <a:gd name="txR" fmla="*/ 355 w 355"/>
                  <a:gd name="txB" fmla="*/ 271 h 271"/>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55" h="271">
                    <a:moveTo>
                      <a:pt x="29" y="9"/>
                    </a:moveTo>
                    <a:cubicBezTo>
                      <a:pt x="53" y="102"/>
                      <a:pt x="27" y="82"/>
                      <a:pt x="133" y="113"/>
                    </a:cubicBezTo>
                    <a:cubicBezTo>
                      <a:pt x="141" y="124"/>
                      <a:pt x="151" y="134"/>
                      <a:pt x="156" y="147"/>
                    </a:cubicBezTo>
                    <a:cubicBezTo>
                      <a:pt x="163" y="165"/>
                      <a:pt x="149" y="197"/>
                      <a:pt x="167" y="205"/>
                    </a:cubicBezTo>
                    <a:cubicBezTo>
                      <a:pt x="189" y="215"/>
                      <a:pt x="236" y="182"/>
                      <a:pt x="236" y="182"/>
                    </a:cubicBezTo>
                    <a:cubicBezTo>
                      <a:pt x="248" y="193"/>
                      <a:pt x="257" y="207"/>
                      <a:pt x="271" y="216"/>
                    </a:cubicBezTo>
                    <a:cubicBezTo>
                      <a:pt x="355" y="271"/>
                      <a:pt x="266" y="133"/>
                      <a:pt x="259" y="113"/>
                    </a:cubicBezTo>
                    <a:cubicBezTo>
                      <a:pt x="189" y="160"/>
                      <a:pt x="253" y="133"/>
                      <a:pt x="213" y="101"/>
                    </a:cubicBezTo>
                    <a:cubicBezTo>
                      <a:pt x="201" y="91"/>
                      <a:pt x="182" y="93"/>
                      <a:pt x="167" y="89"/>
                    </a:cubicBezTo>
                    <a:cubicBezTo>
                      <a:pt x="133" y="66"/>
                      <a:pt x="103" y="57"/>
                      <a:pt x="64" y="43"/>
                    </a:cubicBezTo>
                    <a:cubicBezTo>
                      <a:pt x="60" y="32"/>
                      <a:pt x="63" y="14"/>
                      <a:pt x="52" y="9"/>
                    </a:cubicBezTo>
                    <a:cubicBezTo>
                      <a:pt x="34" y="0"/>
                      <a:pt x="0" y="38"/>
                      <a:pt x="29" y="9"/>
                    </a:cubicBezTo>
                    <a:close/>
                  </a:path>
                </a:pathLst>
              </a:custGeom>
              <a:solidFill>
                <a:srgbClr val="FFCC00">
                  <a:alpha val="100000"/>
                </a:srgbClr>
              </a:solidFill>
              <a:ln w="57150" cap="flat" cmpd="sng">
                <a:solidFill>
                  <a:srgbClr val="FFCC00">
                    <a:alpha val="100000"/>
                  </a:srgbClr>
                </a:solidFill>
                <a:prstDash val="solid"/>
                <a:bevel/>
                <a:headEnd type="none" w="med" len="med"/>
                <a:tailEnd type="none" w="med" len="med"/>
              </a:ln>
              <a:effectLst>
                <a:outerShdw dist="35921" dir="2699999" algn="ctr" rotWithShape="0">
                  <a:srgbClr val="C0C0C0">
                    <a:alpha val="100000"/>
                  </a:srgbClr>
                </a:outerShdw>
              </a:effectLst>
            </p:spPr>
            <p:txBody>
              <a:bodyPr/>
              <a:lstStyle/>
              <a:p>
                <a:endParaRPr lang="zh-CN" altLang="en-US"/>
              </a:p>
            </p:txBody>
          </p:sp>
          <p:sp>
            <p:nvSpPr>
              <p:cNvPr id="25628" name="任意多边形 25608"/>
              <p:cNvSpPr/>
              <p:nvPr/>
            </p:nvSpPr>
            <p:spPr>
              <a:xfrm>
                <a:off x="14360" y="5703"/>
                <a:ext cx="519" cy="531"/>
              </a:xfrm>
              <a:custGeom>
                <a:avLst/>
                <a:gdLst>
                  <a:gd name="txL" fmla="*/ 0 w 171"/>
                  <a:gd name="txT" fmla="*/ 0 h 193"/>
                  <a:gd name="txR" fmla="*/ 171 w 171"/>
                  <a:gd name="txB" fmla="*/ 193 h 193"/>
                </a:gdLst>
                <a:ahLst/>
                <a:cxnLst>
                  <a:cxn ang="0">
                    <a:pos x="2147483647" y="0"/>
                  </a:cxn>
                  <a:cxn ang="0">
                    <a:pos x="2147483647" y="2147483647"/>
                  </a:cxn>
                  <a:cxn ang="0">
                    <a:pos x="0" y="2147483647"/>
                  </a:cxn>
                  <a:cxn ang="0">
                    <a:pos x="2147483647" y="2147483647"/>
                  </a:cxn>
                  <a:cxn ang="0">
                    <a:pos x="2147483647" y="2147483647"/>
                  </a:cxn>
                  <a:cxn ang="0">
                    <a:pos x="2147483647" y="2147483647"/>
                  </a:cxn>
                  <a:cxn ang="0">
                    <a:pos x="2147483647" y="0"/>
                  </a:cxn>
                </a:cxnLst>
                <a:rect l="txL" t="txT" r="txR" b="txB"/>
                <a:pathLst>
                  <a:path w="171" h="193">
                    <a:moveTo>
                      <a:pt x="93" y="0"/>
                    </a:moveTo>
                    <a:cubicBezTo>
                      <a:pt x="70" y="23"/>
                      <a:pt x="47" y="46"/>
                      <a:pt x="24" y="69"/>
                    </a:cubicBezTo>
                    <a:cubicBezTo>
                      <a:pt x="16" y="77"/>
                      <a:pt x="0" y="92"/>
                      <a:pt x="0" y="92"/>
                    </a:cubicBezTo>
                    <a:cubicBezTo>
                      <a:pt x="66" y="158"/>
                      <a:pt x="49" y="124"/>
                      <a:pt x="70" y="184"/>
                    </a:cubicBezTo>
                    <a:cubicBezTo>
                      <a:pt x="143" y="160"/>
                      <a:pt x="72" y="193"/>
                      <a:pt x="116" y="138"/>
                    </a:cubicBezTo>
                    <a:cubicBezTo>
                      <a:pt x="125" y="127"/>
                      <a:pt x="139" y="123"/>
                      <a:pt x="150" y="115"/>
                    </a:cubicBezTo>
                    <a:cubicBezTo>
                      <a:pt x="171" y="56"/>
                      <a:pt x="163" y="0"/>
                      <a:pt x="93" y="0"/>
                    </a:cubicBezTo>
                    <a:close/>
                  </a:path>
                </a:pathLst>
              </a:custGeom>
              <a:solidFill>
                <a:srgbClr val="FFCC00">
                  <a:alpha val="100000"/>
                </a:srgbClr>
              </a:solidFill>
              <a:ln w="57150" cap="flat" cmpd="sng">
                <a:solidFill>
                  <a:srgbClr val="FFCC00">
                    <a:alpha val="100000"/>
                  </a:srgbClr>
                </a:solidFill>
                <a:prstDash val="solid"/>
                <a:bevel/>
                <a:headEnd type="none" w="med" len="med"/>
                <a:tailEnd type="none" w="med" len="med"/>
              </a:ln>
              <a:effectLst>
                <a:outerShdw dist="35921" dir="2699999" algn="ctr" rotWithShape="0">
                  <a:srgbClr val="C0C0C0">
                    <a:alpha val="100000"/>
                  </a:srgbClr>
                </a:outerShdw>
              </a:effectLst>
            </p:spPr>
            <p:txBody>
              <a:bodyPr/>
              <a:lstStyle/>
              <a:p>
                <a:endParaRPr lang="zh-CN" altLang="en-US"/>
              </a:p>
            </p:txBody>
          </p:sp>
          <p:sp>
            <p:nvSpPr>
              <p:cNvPr id="25629" name="任意多边形 25609"/>
              <p:cNvSpPr/>
              <p:nvPr/>
            </p:nvSpPr>
            <p:spPr>
              <a:xfrm>
                <a:off x="15167" y="3083"/>
                <a:ext cx="431" cy="767"/>
              </a:xfrm>
              <a:custGeom>
                <a:avLst/>
                <a:gdLst>
                  <a:gd name="txL" fmla="*/ 0 w 142"/>
                  <a:gd name="txT" fmla="*/ 0 h 279"/>
                  <a:gd name="txR" fmla="*/ 142 w 142"/>
                  <a:gd name="txB" fmla="*/ 279 h 27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42" h="279">
                    <a:moveTo>
                      <a:pt x="46" y="72"/>
                    </a:moveTo>
                    <a:cubicBezTo>
                      <a:pt x="58" y="60"/>
                      <a:pt x="96" y="9"/>
                      <a:pt x="104" y="83"/>
                    </a:cubicBezTo>
                    <a:cubicBezTo>
                      <a:pt x="110" y="140"/>
                      <a:pt x="97" y="198"/>
                      <a:pt x="93" y="256"/>
                    </a:cubicBezTo>
                    <a:cubicBezTo>
                      <a:pt x="77" y="252"/>
                      <a:pt x="61" y="241"/>
                      <a:pt x="46" y="245"/>
                    </a:cubicBezTo>
                    <a:cubicBezTo>
                      <a:pt x="31" y="249"/>
                      <a:pt x="28" y="279"/>
                      <a:pt x="12" y="279"/>
                    </a:cubicBezTo>
                    <a:cubicBezTo>
                      <a:pt x="0" y="279"/>
                      <a:pt x="15" y="253"/>
                      <a:pt x="23" y="245"/>
                    </a:cubicBezTo>
                    <a:cubicBezTo>
                      <a:pt x="32" y="236"/>
                      <a:pt x="46" y="237"/>
                      <a:pt x="58" y="233"/>
                    </a:cubicBezTo>
                    <a:cubicBezTo>
                      <a:pt x="62" y="222"/>
                      <a:pt x="65" y="210"/>
                      <a:pt x="70" y="199"/>
                    </a:cubicBezTo>
                    <a:cubicBezTo>
                      <a:pt x="76" y="187"/>
                      <a:pt x="91" y="178"/>
                      <a:pt x="93" y="164"/>
                    </a:cubicBezTo>
                    <a:cubicBezTo>
                      <a:pt x="97" y="134"/>
                      <a:pt x="72" y="105"/>
                      <a:pt x="58" y="83"/>
                    </a:cubicBezTo>
                    <a:cubicBezTo>
                      <a:pt x="61" y="73"/>
                      <a:pt x="75" y="0"/>
                      <a:pt x="104" y="72"/>
                    </a:cubicBezTo>
                    <a:cubicBezTo>
                      <a:pt x="142" y="167"/>
                      <a:pt x="62" y="72"/>
                      <a:pt x="104" y="118"/>
                    </a:cubicBezTo>
                  </a:path>
                </a:pathLst>
              </a:custGeom>
              <a:solidFill>
                <a:srgbClr val="FFCC00">
                  <a:alpha val="100000"/>
                </a:srgbClr>
              </a:solidFill>
              <a:ln w="57150" cap="flat" cmpd="sng">
                <a:solidFill>
                  <a:srgbClr val="FFCC00">
                    <a:alpha val="100000"/>
                  </a:srgbClr>
                </a:solidFill>
                <a:prstDash val="solid"/>
                <a:bevel/>
                <a:headEnd type="none" w="med" len="med"/>
                <a:tailEnd type="none" w="med" len="med"/>
              </a:ln>
              <a:effectLst>
                <a:outerShdw dist="35921" dir="2699999" algn="ctr" rotWithShape="0">
                  <a:srgbClr val="C0C0C0">
                    <a:alpha val="100000"/>
                  </a:srgbClr>
                </a:outerShdw>
              </a:effectLst>
            </p:spPr>
            <p:txBody>
              <a:bodyPr/>
              <a:lstStyle/>
              <a:p>
                <a:endParaRPr lang="zh-CN" altLang="en-US"/>
              </a:p>
            </p:txBody>
          </p:sp>
          <p:sp>
            <p:nvSpPr>
              <p:cNvPr id="25630" name="任意多边形 25610"/>
              <p:cNvSpPr/>
              <p:nvPr/>
            </p:nvSpPr>
            <p:spPr>
              <a:xfrm>
                <a:off x="5603" y="1363"/>
                <a:ext cx="1275" cy="880"/>
              </a:xfrm>
              <a:custGeom>
                <a:avLst/>
                <a:gdLst>
                  <a:gd name="txL" fmla="*/ 0 w 420"/>
                  <a:gd name="txT" fmla="*/ 0 h 320"/>
                  <a:gd name="txR" fmla="*/ 420 w 420"/>
                  <a:gd name="txB" fmla="*/ 320 h 32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Lst>
                <a:rect l="txL" t="txT" r="txR" b="txB"/>
                <a:pathLst>
                  <a:path w="420" h="320">
                    <a:moveTo>
                      <a:pt x="300" y="104"/>
                    </a:moveTo>
                    <a:cubicBezTo>
                      <a:pt x="312" y="108"/>
                      <a:pt x="324" y="110"/>
                      <a:pt x="335" y="116"/>
                    </a:cubicBezTo>
                    <a:cubicBezTo>
                      <a:pt x="359" y="129"/>
                      <a:pt x="404" y="162"/>
                      <a:pt x="404" y="162"/>
                    </a:cubicBezTo>
                    <a:cubicBezTo>
                      <a:pt x="408" y="173"/>
                      <a:pt x="420" y="185"/>
                      <a:pt x="416" y="196"/>
                    </a:cubicBezTo>
                    <a:cubicBezTo>
                      <a:pt x="411" y="209"/>
                      <a:pt x="392" y="228"/>
                      <a:pt x="381" y="219"/>
                    </a:cubicBezTo>
                    <a:cubicBezTo>
                      <a:pt x="362" y="204"/>
                      <a:pt x="366" y="173"/>
                      <a:pt x="358" y="150"/>
                    </a:cubicBezTo>
                    <a:cubicBezTo>
                      <a:pt x="354" y="137"/>
                      <a:pt x="335" y="135"/>
                      <a:pt x="323" y="127"/>
                    </a:cubicBezTo>
                    <a:cubicBezTo>
                      <a:pt x="300" y="131"/>
                      <a:pt x="277" y="139"/>
                      <a:pt x="254" y="139"/>
                    </a:cubicBezTo>
                    <a:cubicBezTo>
                      <a:pt x="242" y="139"/>
                      <a:pt x="220" y="139"/>
                      <a:pt x="220" y="127"/>
                    </a:cubicBezTo>
                    <a:cubicBezTo>
                      <a:pt x="220" y="113"/>
                      <a:pt x="243" y="112"/>
                      <a:pt x="254" y="104"/>
                    </a:cubicBezTo>
                    <a:cubicBezTo>
                      <a:pt x="306" y="122"/>
                      <a:pt x="310" y="144"/>
                      <a:pt x="323" y="196"/>
                    </a:cubicBezTo>
                    <a:cubicBezTo>
                      <a:pt x="319" y="211"/>
                      <a:pt x="305" y="228"/>
                      <a:pt x="312" y="242"/>
                    </a:cubicBezTo>
                    <a:cubicBezTo>
                      <a:pt x="351" y="320"/>
                      <a:pt x="364" y="247"/>
                      <a:pt x="370" y="231"/>
                    </a:cubicBezTo>
                    <a:cubicBezTo>
                      <a:pt x="347" y="163"/>
                      <a:pt x="376" y="225"/>
                      <a:pt x="323" y="173"/>
                    </a:cubicBezTo>
                    <a:cubicBezTo>
                      <a:pt x="243" y="94"/>
                      <a:pt x="361" y="180"/>
                      <a:pt x="266" y="116"/>
                    </a:cubicBezTo>
                    <a:cubicBezTo>
                      <a:pt x="260" y="120"/>
                      <a:pt x="211" y="157"/>
                      <a:pt x="197" y="150"/>
                    </a:cubicBezTo>
                    <a:cubicBezTo>
                      <a:pt x="191" y="147"/>
                      <a:pt x="178" y="86"/>
                      <a:pt x="174" y="70"/>
                    </a:cubicBezTo>
                    <a:cubicBezTo>
                      <a:pt x="151" y="74"/>
                      <a:pt x="122" y="65"/>
                      <a:pt x="105" y="81"/>
                    </a:cubicBezTo>
                    <a:cubicBezTo>
                      <a:pt x="94" y="92"/>
                      <a:pt x="102" y="120"/>
                      <a:pt x="116" y="127"/>
                    </a:cubicBezTo>
                    <a:cubicBezTo>
                      <a:pt x="127" y="133"/>
                      <a:pt x="124" y="104"/>
                      <a:pt x="128" y="93"/>
                    </a:cubicBezTo>
                    <a:cubicBezTo>
                      <a:pt x="96" y="72"/>
                      <a:pt x="52" y="46"/>
                      <a:pt x="12" y="46"/>
                    </a:cubicBezTo>
                    <a:cubicBezTo>
                      <a:pt x="0" y="46"/>
                      <a:pt x="35" y="56"/>
                      <a:pt x="47" y="58"/>
                    </a:cubicBezTo>
                    <a:cubicBezTo>
                      <a:pt x="74" y="64"/>
                      <a:pt x="101" y="66"/>
                      <a:pt x="128" y="70"/>
                    </a:cubicBezTo>
                    <a:cubicBezTo>
                      <a:pt x="162" y="66"/>
                      <a:pt x="196" y="58"/>
                      <a:pt x="231" y="58"/>
                    </a:cubicBezTo>
                    <a:cubicBezTo>
                      <a:pt x="243" y="58"/>
                      <a:pt x="257" y="79"/>
                      <a:pt x="266" y="70"/>
                    </a:cubicBezTo>
                    <a:cubicBezTo>
                      <a:pt x="283" y="53"/>
                      <a:pt x="289" y="0"/>
                      <a:pt x="289" y="0"/>
                    </a:cubicBezTo>
                    <a:cubicBezTo>
                      <a:pt x="304" y="4"/>
                      <a:pt x="323" y="2"/>
                      <a:pt x="335" y="12"/>
                    </a:cubicBezTo>
                    <a:cubicBezTo>
                      <a:pt x="344" y="19"/>
                      <a:pt x="356" y="39"/>
                      <a:pt x="347" y="46"/>
                    </a:cubicBezTo>
                    <a:cubicBezTo>
                      <a:pt x="328" y="61"/>
                      <a:pt x="292" y="40"/>
                      <a:pt x="277" y="58"/>
                    </a:cubicBezTo>
                    <a:cubicBezTo>
                      <a:pt x="266" y="71"/>
                      <a:pt x="292" y="89"/>
                      <a:pt x="300" y="104"/>
                    </a:cubicBezTo>
                    <a:close/>
                  </a:path>
                </a:pathLst>
              </a:custGeom>
              <a:solidFill>
                <a:srgbClr val="FFCC00">
                  <a:alpha val="100000"/>
                </a:srgbClr>
              </a:solidFill>
              <a:ln w="57150" cap="flat" cmpd="sng">
                <a:solidFill>
                  <a:srgbClr val="FFCC00">
                    <a:alpha val="100000"/>
                  </a:srgbClr>
                </a:solidFill>
                <a:prstDash val="solid"/>
                <a:bevel/>
                <a:headEnd type="none" w="med" len="med"/>
                <a:tailEnd type="none" w="med" len="med"/>
              </a:ln>
              <a:effectLst>
                <a:outerShdw dist="35921" dir="2699999" algn="ctr" rotWithShape="0">
                  <a:srgbClr val="C0C0C0">
                    <a:alpha val="100000"/>
                  </a:srgbClr>
                </a:outerShdw>
              </a:effectLst>
            </p:spPr>
            <p:txBody>
              <a:bodyPr/>
              <a:lstStyle/>
              <a:p>
                <a:endParaRPr lang="zh-CN" altLang="en-US"/>
              </a:p>
            </p:txBody>
          </p:sp>
          <p:sp>
            <p:nvSpPr>
              <p:cNvPr id="25631" name="任意多边形 25611"/>
              <p:cNvSpPr/>
              <p:nvPr/>
            </p:nvSpPr>
            <p:spPr>
              <a:xfrm>
                <a:off x="2517" y="1717"/>
                <a:ext cx="4296" cy="6358"/>
              </a:xfrm>
              <a:custGeom>
                <a:avLst/>
                <a:gdLst>
                  <a:gd name="txL" fmla="*/ 0 w 1416"/>
                  <a:gd name="txT" fmla="*/ 0 h 2314"/>
                  <a:gd name="txR" fmla="*/ 1416 w 1416"/>
                  <a:gd name="txB" fmla="*/ 2314 h 231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416" h="2314">
                    <a:moveTo>
                      <a:pt x="944" y="1122"/>
                    </a:moveTo>
                    <a:cubicBezTo>
                      <a:pt x="971" y="1126"/>
                      <a:pt x="999" y="1124"/>
                      <a:pt x="1024" y="1134"/>
                    </a:cubicBezTo>
                    <a:cubicBezTo>
                      <a:pt x="1039" y="1140"/>
                      <a:pt x="1045" y="1159"/>
                      <a:pt x="1059" y="1168"/>
                    </a:cubicBezTo>
                    <a:cubicBezTo>
                      <a:pt x="1069" y="1175"/>
                      <a:pt x="1082" y="1176"/>
                      <a:pt x="1093" y="1180"/>
                    </a:cubicBezTo>
                    <a:cubicBezTo>
                      <a:pt x="1102" y="1194"/>
                      <a:pt x="1155" y="1276"/>
                      <a:pt x="1174" y="1295"/>
                    </a:cubicBezTo>
                    <a:cubicBezTo>
                      <a:pt x="1221" y="1342"/>
                      <a:pt x="1211" y="1315"/>
                      <a:pt x="1255" y="1352"/>
                    </a:cubicBezTo>
                    <a:cubicBezTo>
                      <a:pt x="1313" y="1401"/>
                      <a:pt x="1262" y="1379"/>
                      <a:pt x="1324" y="1398"/>
                    </a:cubicBezTo>
                    <a:cubicBezTo>
                      <a:pt x="1353" y="1428"/>
                      <a:pt x="1386" y="1450"/>
                      <a:pt x="1416" y="1479"/>
                    </a:cubicBezTo>
                    <a:cubicBezTo>
                      <a:pt x="1404" y="1535"/>
                      <a:pt x="1394" y="1558"/>
                      <a:pt x="1370" y="1606"/>
                    </a:cubicBezTo>
                    <a:cubicBezTo>
                      <a:pt x="1365" y="1617"/>
                      <a:pt x="1365" y="1630"/>
                      <a:pt x="1358" y="1640"/>
                    </a:cubicBezTo>
                    <a:cubicBezTo>
                      <a:pt x="1349" y="1654"/>
                      <a:pt x="1334" y="1662"/>
                      <a:pt x="1324" y="1675"/>
                    </a:cubicBezTo>
                    <a:cubicBezTo>
                      <a:pt x="1315" y="1686"/>
                      <a:pt x="1309" y="1698"/>
                      <a:pt x="1301" y="1710"/>
                    </a:cubicBezTo>
                    <a:cubicBezTo>
                      <a:pt x="1299" y="1716"/>
                      <a:pt x="1284" y="1779"/>
                      <a:pt x="1278" y="1790"/>
                    </a:cubicBezTo>
                    <a:cubicBezTo>
                      <a:pt x="1258" y="1826"/>
                      <a:pt x="1223" y="1855"/>
                      <a:pt x="1209" y="1894"/>
                    </a:cubicBezTo>
                    <a:cubicBezTo>
                      <a:pt x="1187" y="1956"/>
                      <a:pt x="1183" y="2032"/>
                      <a:pt x="1151" y="2090"/>
                    </a:cubicBezTo>
                    <a:cubicBezTo>
                      <a:pt x="1081" y="2217"/>
                      <a:pt x="1122" y="2112"/>
                      <a:pt x="1093" y="2193"/>
                    </a:cubicBezTo>
                    <a:cubicBezTo>
                      <a:pt x="1097" y="2228"/>
                      <a:pt x="1112" y="2263"/>
                      <a:pt x="1105" y="2297"/>
                    </a:cubicBezTo>
                    <a:cubicBezTo>
                      <a:pt x="1102" y="2314"/>
                      <a:pt x="1088" y="2267"/>
                      <a:pt x="1082" y="2251"/>
                    </a:cubicBezTo>
                    <a:cubicBezTo>
                      <a:pt x="1062" y="2202"/>
                      <a:pt x="1050" y="2147"/>
                      <a:pt x="1024" y="2101"/>
                    </a:cubicBezTo>
                    <a:cubicBezTo>
                      <a:pt x="1011" y="2077"/>
                      <a:pt x="978" y="2032"/>
                      <a:pt x="978" y="2032"/>
                    </a:cubicBezTo>
                    <a:cubicBezTo>
                      <a:pt x="954" y="1930"/>
                      <a:pt x="992" y="1846"/>
                      <a:pt x="967" y="1733"/>
                    </a:cubicBezTo>
                    <a:cubicBezTo>
                      <a:pt x="957" y="1687"/>
                      <a:pt x="877" y="1608"/>
                      <a:pt x="840" y="1583"/>
                    </a:cubicBezTo>
                    <a:cubicBezTo>
                      <a:pt x="799" y="1521"/>
                      <a:pt x="793" y="1460"/>
                      <a:pt x="782" y="1387"/>
                    </a:cubicBezTo>
                    <a:cubicBezTo>
                      <a:pt x="787" y="1337"/>
                      <a:pt x="807" y="1224"/>
                      <a:pt x="782" y="1168"/>
                    </a:cubicBezTo>
                    <a:cubicBezTo>
                      <a:pt x="777" y="1157"/>
                      <a:pt x="759" y="1161"/>
                      <a:pt x="748" y="1157"/>
                    </a:cubicBezTo>
                    <a:cubicBezTo>
                      <a:pt x="736" y="1165"/>
                      <a:pt x="727" y="1180"/>
                      <a:pt x="713" y="1180"/>
                    </a:cubicBezTo>
                    <a:cubicBezTo>
                      <a:pt x="697" y="1180"/>
                      <a:pt x="618" y="1085"/>
                      <a:pt x="609" y="1076"/>
                    </a:cubicBezTo>
                    <a:cubicBezTo>
                      <a:pt x="591" y="1018"/>
                      <a:pt x="566" y="1031"/>
                      <a:pt x="506" y="1018"/>
                    </a:cubicBezTo>
                    <a:cubicBezTo>
                      <a:pt x="445" y="978"/>
                      <a:pt x="436" y="913"/>
                      <a:pt x="414" y="846"/>
                    </a:cubicBezTo>
                    <a:cubicBezTo>
                      <a:pt x="406" y="820"/>
                      <a:pt x="356" y="788"/>
                      <a:pt x="356" y="788"/>
                    </a:cubicBezTo>
                    <a:cubicBezTo>
                      <a:pt x="324" y="920"/>
                      <a:pt x="360" y="726"/>
                      <a:pt x="368" y="696"/>
                    </a:cubicBezTo>
                    <a:cubicBezTo>
                      <a:pt x="359" y="646"/>
                      <a:pt x="350" y="605"/>
                      <a:pt x="333" y="558"/>
                    </a:cubicBezTo>
                    <a:cubicBezTo>
                      <a:pt x="337" y="516"/>
                      <a:pt x="336" y="473"/>
                      <a:pt x="345" y="431"/>
                    </a:cubicBezTo>
                    <a:cubicBezTo>
                      <a:pt x="348" y="417"/>
                      <a:pt x="362" y="409"/>
                      <a:pt x="368" y="396"/>
                    </a:cubicBezTo>
                    <a:cubicBezTo>
                      <a:pt x="378" y="374"/>
                      <a:pt x="391" y="327"/>
                      <a:pt x="391" y="327"/>
                    </a:cubicBezTo>
                    <a:cubicBezTo>
                      <a:pt x="369" y="159"/>
                      <a:pt x="398" y="198"/>
                      <a:pt x="183" y="212"/>
                    </a:cubicBezTo>
                    <a:cubicBezTo>
                      <a:pt x="112" y="194"/>
                      <a:pt x="0" y="199"/>
                      <a:pt x="172" y="177"/>
                    </a:cubicBezTo>
                    <a:cubicBezTo>
                      <a:pt x="195" y="169"/>
                      <a:pt x="218" y="162"/>
                      <a:pt x="241" y="154"/>
                    </a:cubicBezTo>
                    <a:cubicBezTo>
                      <a:pt x="254" y="150"/>
                      <a:pt x="254" y="129"/>
                      <a:pt x="264" y="120"/>
                    </a:cubicBezTo>
                    <a:cubicBezTo>
                      <a:pt x="313" y="78"/>
                      <a:pt x="320" y="78"/>
                      <a:pt x="368" y="62"/>
                    </a:cubicBezTo>
                    <a:cubicBezTo>
                      <a:pt x="420" y="80"/>
                      <a:pt x="461" y="89"/>
                      <a:pt x="517" y="97"/>
                    </a:cubicBezTo>
                    <a:cubicBezTo>
                      <a:pt x="560" y="82"/>
                      <a:pt x="588" y="62"/>
                      <a:pt x="633" y="51"/>
                    </a:cubicBezTo>
                    <a:cubicBezTo>
                      <a:pt x="656" y="59"/>
                      <a:pt x="679" y="66"/>
                      <a:pt x="702" y="74"/>
                    </a:cubicBezTo>
                    <a:cubicBezTo>
                      <a:pt x="713" y="78"/>
                      <a:pt x="736" y="85"/>
                      <a:pt x="736" y="85"/>
                    </a:cubicBezTo>
                    <a:cubicBezTo>
                      <a:pt x="732" y="66"/>
                      <a:pt x="711" y="42"/>
                      <a:pt x="725" y="28"/>
                    </a:cubicBezTo>
                    <a:cubicBezTo>
                      <a:pt x="753" y="0"/>
                      <a:pt x="843" y="23"/>
                      <a:pt x="874" y="28"/>
                    </a:cubicBezTo>
                    <a:cubicBezTo>
                      <a:pt x="973" y="93"/>
                      <a:pt x="865" y="6"/>
                      <a:pt x="886" y="85"/>
                    </a:cubicBezTo>
                    <a:cubicBezTo>
                      <a:pt x="889" y="97"/>
                      <a:pt x="909" y="95"/>
                      <a:pt x="921" y="97"/>
                    </a:cubicBezTo>
                    <a:cubicBezTo>
                      <a:pt x="947" y="102"/>
                      <a:pt x="974" y="104"/>
                      <a:pt x="1001" y="108"/>
                    </a:cubicBezTo>
                    <a:cubicBezTo>
                      <a:pt x="1115" y="146"/>
                      <a:pt x="1074" y="119"/>
                      <a:pt x="978" y="154"/>
                    </a:cubicBezTo>
                    <a:cubicBezTo>
                      <a:pt x="965" y="159"/>
                      <a:pt x="955" y="169"/>
                      <a:pt x="944" y="177"/>
                    </a:cubicBezTo>
                    <a:cubicBezTo>
                      <a:pt x="931" y="215"/>
                      <a:pt x="910" y="243"/>
                      <a:pt x="897" y="281"/>
                    </a:cubicBezTo>
                    <a:cubicBezTo>
                      <a:pt x="905" y="293"/>
                      <a:pt x="909" y="308"/>
                      <a:pt x="921" y="316"/>
                    </a:cubicBezTo>
                    <a:cubicBezTo>
                      <a:pt x="988" y="360"/>
                      <a:pt x="955" y="288"/>
                      <a:pt x="978" y="362"/>
                    </a:cubicBezTo>
                    <a:cubicBezTo>
                      <a:pt x="993" y="358"/>
                      <a:pt x="1018" y="365"/>
                      <a:pt x="1024" y="350"/>
                    </a:cubicBezTo>
                    <a:cubicBezTo>
                      <a:pt x="1033" y="327"/>
                      <a:pt x="995" y="264"/>
                      <a:pt x="1024" y="235"/>
                    </a:cubicBezTo>
                    <a:cubicBezTo>
                      <a:pt x="1062" y="196"/>
                      <a:pt x="1085" y="192"/>
                      <a:pt x="1128" y="177"/>
                    </a:cubicBezTo>
                    <a:cubicBezTo>
                      <a:pt x="1159" y="219"/>
                      <a:pt x="1177" y="253"/>
                      <a:pt x="1220" y="281"/>
                    </a:cubicBezTo>
                    <a:cubicBezTo>
                      <a:pt x="1252" y="330"/>
                      <a:pt x="1285" y="368"/>
                      <a:pt x="1255" y="442"/>
                    </a:cubicBezTo>
                    <a:cubicBezTo>
                      <a:pt x="1248" y="460"/>
                      <a:pt x="1216" y="435"/>
                      <a:pt x="1197" y="431"/>
                    </a:cubicBezTo>
                    <a:cubicBezTo>
                      <a:pt x="1185" y="423"/>
                      <a:pt x="1176" y="405"/>
                      <a:pt x="1162" y="408"/>
                    </a:cubicBezTo>
                    <a:cubicBezTo>
                      <a:pt x="1120" y="416"/>
                      <a:pt x="1146" y="462"/>
                      <a:pt x="1151" y="477"/>
                    </a:cubicBezTo>
                    <a:cubicBezTo>
                      <a:pt x="1122" y="498"/>
                      <a:pt x="1102" y="530"/>
                      <a:pt x="1070" y="546"/>
                    </a:cubicBezTo>
                    <a:cubicBezTo>
                      <a:pt x="1042" y="560"/>
                      <a:pt x="1008" y="560"/>
                      <a:pt x="978" y="569"/>
                    </a:cubicBezTo>
                    <a:cubicBezTo>
                      <a:pt x="967" y="577"/>
                      <a:pt x="953" y="581"/>
                      <a:pt x="944" y="592"/>
                    </a:cubicBezTo>
                    <a:cubicBezTo>
                      <a:pt x="911" y="633"/>
                      <a:pt x="932" y="705"/>
                      <a:pt x="886" y="742"/>
                    </a:cubicBezTo>
                    <a:cubicBezTo>
                      <a:pt x="861" y="762"/>
                      <a:pt x="825" y="758"/>
                      <a:pt x="794" y="765"/>
                    </a:cubicBezTo>
                    <a:cubicBezTo>
                      <a:pt x="798" y="776"/>
                      <a:pt x="805" y="787"/>
                      <a:pt x="805" y="799"/>
                    </a:cubicBezTo>
                    <a:cubicBezTo>
                      <a:pt x="805" y="874"/>
                      <a:pt x="739" y="805"/>
                      <a:pt x="713" y="788"/>
                    </a:cubicBezTo>
                    <a:cubicBezTo>
                      <a:pt x="686" y="792"/>
                      <a:pt x="656" y="785"/>
                      <a:pt x="633" y="799"/>
                    </a:cubicBezTo>
                    <a:cubicBezTo>
                      <a:pt x="609" y="814"/>
                      <a:pt x="609" y="853"/>
                      <a:pt x="586" y="869"/>
                    </a:cubicBezTo>
                    <a:cubicBezTo>
                      <a:pt x="575" y="877"/>
                      <a:pt x="563" y="884"/>
                      <a:pt x="552" y="892"/>
                    </a:cubicBezTo>
                    <a:cubicBezTo>
                      <a:pt x="556" y="911"/>
                      <a:pt x="546" y="940"/>
                      <a:pt x="563" y="949"/>
                    </a:cubicBezTo>
                    <a:cubicBezTo>
                      <a:pt x="655" y="995"/>
                      <a:pt x="671" y="974"/>
                      <a:pt x="725" y="938"/>
                    </a:cubicBezTo>
                    <a:cubicBezTo>
                      <a:pt x="717" y="953"/>
                      <a:pt x="713" y="971"/>
                      <a:pt x="702" y="984"/>
                    </a:cubicBezTo>
                    <a:cubicBezTo>
                      <a:pt x="693" y="995"/>
                      <a:pt x="670" y="993"/>
                      <a:pt x="667" y="1007"/>
                    </a:cubicBezTo>
                    <a:cubicBezTo>
                      <a:pt x="660" y="1039"/>
                      <a:pt x="710" y="1048"/>
                      <a:pt x="725" y="1053"/>
                    </a:cubicBezTo>
                    <a:cubicBezTo>
                      <a:pt x="748" y="1088"/>
                      <a:pt x="759" y="1122"/>
                      <a:pt x="782" y="1157"/>
                    </a:cubicBezTo>
                    <a:cubicBezTo>
                      <a:pt x="805" y="1149"/>
                      <a:pt x="828" y="1142"/>
                      <a:pt x="851" y="1134"/>
                    </a:cubicBezTo>
                    <a:cubicBezTo>
                      <a:pt x="863" y="1130"/>
                      <a:pt x="886" y="1122"/>
                      <a:pt x="886" y="1122"/>
                    </a:cubicBezTo>
                    <a:cubicBezTo>
                      <a:pt x="948" y="1135"/>
                      <a:pt x="944" y="1154"/>
                      <a:pt x="944" y="1122"/>
                    </a:cubicBezTo>
                    <a:close/>
                  </a:path>
                </a:pathLst>
              </a:custGeom>
              <a:solidFill>
                <a:srgbClr val="FFCC00">
                  <a:alpha val="100000"/>
                </a:srgbClr>
              </a:solidFill>
              <a:ln w="57150" cap="flat" cmpd="sng">
                <a:solidFill>
                  <a:srgbClr val="FFCC00">
                    <a:alpha val="100000"/>
                  </a:srgbClr>
                </a:solidFill>
                <a:prstDash val="solid"/>
                <a:bevel/>
                <a:headEnd type="none" w="med" len="med"/>
                <a:tailEnd type="none" w="med" len="med"/>
              </a:ln>
              <a:effectLst>
                <a:outerShdw dist="35921" dir="2699999" algn="ctr" rotWithShape="0">
                  <a:srgbClr val="C0C0C0">
                    <a:alpha val="100000"/>
                  </a:srgbClr>
                </a:outerShdw>
              </a:effectLst>
            </p:spPr>
            <p:txBody>
              <a:bodyPr/>
              <a:lstStyle/>
              <a:p>
                <a:endParaRPr lang="zh-CN" altLang="en-US"/>
              </a:p>
            </p:txBody>
          </p:sp>
          <p:sp>
            <p:nvSpPr>
              <p:cNvPr id="25632" name="任意多边形 25612"/>
              <p:cNvSpPr/>
              <p:nvPr/>
            </p:nvSpPr>
            <p:spPr>
              <a:xfrm>
                <a:off x="5260" y="4590"/>
                <a:ext cx="886" cy="443"/>
              </a:xfrm>
              <a:custGeom>
                <a:avLst/>
                <a:gdLst>
                  <a:gd name="txL" fmla="*/ 0 w 292"/>
                  <a:gd name="txT" fmla="*/ 0 h 161"/>
                  <a:gd name="txR" fmla="*/ 292 w 292"/>
                  <a:gd name="txB" fmla="*/ 161 h 161"/>
                </a:gdLst>
                <a:ahLst/>
                <a:cxnLst>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2" h="161">
                    <a:moveTo>
                      <a:pt x="23" y="23"/>
                    </a:moveTo>
                    <a:cubicBezTo>
                      <a:pt x="35" y="27"/>
                      <a:pt x="48" y="27"/>
                      <a:pt x="58" y="35"/>
                    </a:cubicBezTo>
                    <a:cubicBezTo>
                      <a:pt x="69" y="44"/>
                      <a:pt x="75" y="81"/>
                      <a:pt x="81" y="69"/>
                    </a:cubicBezTo>
                    <a:cubicBezTo>
                      <a:pt x="107" y="15"/>
                      <a:pt x="62" y="10"/>
                      <a:pt x="35" y="0"/>
                    </a:cubicBezTo>
                    <a:cubicBezTo>
                      <a:pt x="23" y="4"/>
                      <a:pt x="0" y="0"/>
                      <a:pt x="0" y="12"/>
                    </a:cubicBezTo>
                    <a:cubicBezTo>
                      <a:pt x="0" y="22"/>
                      <a:pt x="80" y="81"/>
                      <a:pt x="81" y="81"/>
                    </a:cubicBezTo>
                    <a:cubicBezTo>
                      <a:pt x="110" y="91"/>
                      <a:pt x="142" y="88"/>
                      <a:pt x="173" y="92"/>
                    </a:cubicBezTo>
                    <a:cubicBezTo>
                      <a:pt x="158" y="96"/>
                      <a:pt x="138" y="115"/>
                      <a:pt x="127" y="104"/>
                    </a:cubicBezTo>
                    <a:cubicBezTo>
                      <a:pt x="117" y="94"/>
                      <a:pt x="148" y="83"/>
                      <a:pt x="162" y="81"/>
                    </a:cubicBezTo>
                    <a:cubicBezTo>
                      <a:pt x="178" y="79"/>
                      <a:pt x="193" y="88"/>
                      <a:pt x="208" y="92"/>
                    </a:cubicBezTo>
                    <a:cubicBezTo>
                      <a:pt x="219" y="104"/>
                      <a:pt x="232" y="114"/>
                      <a:pt x="242" y="127"/>
                    </a:cubicBezTo>
                    <a:cubicBezTo>
                      <a:pt x="251" y="138"/>
                      <a:pt x="251" y="161"/>
                      <a:pt x="265" y="161"/>
                    </a:cubicBezTo>
                    <a:cubicBezTo>
                      <a:pt x="292" y="161"/>
                      <a:pt x="244" y="117"/>
                      <a:pt x="242" y="115"/>
                    </a:cubicBezTo>
                  </a:path>
                </a:pathLst>
              </a:custGeom>
              <a:solidFill>
                <a:srgbClr val="FFCC00">
                  <a:alpha val="100000"/>
                </a:srgbClr>
              </a:solidFill>
              <a:ln w="57150" cap="flat" cmpd="sng">
                <a:solidFill>
                  <a:srgbClr val="FFCC00">
                    <a:alpha val="100000"/>
                  </a:srgbClr>
                </a:solidFill>
                <a:prstDash val="solid"/>
                <a:bevel/>
                <a:headEnd type="none" w="med" len="med"/>
                <a:tailEnd type="none" w="med" len="med"/>
              </a:ln>
              <a:effectLst>
                <a:outerShdw dist="35921" dir="2699999" algn="ctr" rotWithShape="0">
                  <a:srgbClr val="C0C0C0">
                    <a:alpha val="100000"/>
                  </a:srgbClr>
                </a:outerShdw>
              </a:effectLst>
            </p:spPr>
            <p:txBody>
              <a:bodyPr/>
              <a:lstStyle/>
              <a:p>
                <a:endParaRPr lang="zh-CN" altLang="en-US"/>
              </a:p>
            </p:txBody>
          </p:sp>
          <p:sp>
            <p:nvSpPr>
              <p:cNvPr id="25633" name="文本框 25625"/>
              <p:cNvSpPr txBox="1"/>
              <p:nvPr/>
            </p:nvSpPr>
            <p:spPr>
              <a:xfrm>
                <a:off x="1404" y="3630"/>
                <a:ext cx="2013" cy="5099"/>
              </a:xfrm>
              <a:prstGeom prst="rect">
                <a:avLst/>
              </a:prstGeom>
              <a:noFill/>
              <a:ln w="9525">
                <a:noFill/>
              </a:ln>
            </p:spPr>
            <p:txBody>
              <a:bodyPr vert="eaVert" lIns="120000" tIns="62400" rIns="120000" bIns="6240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3130" eaLnBrk="1" hangingPunct="1">
                  <a:spcBef>
                    <a:spcPct val="50000"/>
                  </a:spcBef>
                  <a:buFontTx/>
                  <a:buNone/>
                </a:pPr>
                <a:r>
                  <a:rPr lang="zh-CN" altLang="en-US" sz="2700" b="1" dirty="0">
                    <a:solidFill>
                      <a:srgbClr val="FFFFFF"/>
                    </a:solidFill>
                    <a:latin typeface="宋体" panose="02010600030101010101" pitchFamily="2" charset="-122"/>
                    <a:ea typeface="宋体" panose="02010600030101010101" pitchFamily="2" charset="-122"/>
                  </a:rPr>
                  <a:t>太   平   洋</a:t>
                </a:r>
                <a:endParaRPr lang="zh-CN" altLang="en-US" sz="2700" b="1" dirty="0">
                  <a:solidFill>
                    <a:srgbClr val="FFFFFF"/>
                  </a:solidFill>
                  <a:latin typeface="宋体" panose="02010600030101010101" pitchFamily="2" charset="-122"/>
                  <a:ea typeface="宋体" panose="02010600030101010101" pitchFamily="2" charset="-122"/>
                </a:endParaRPr>
              </a:p>
            </p:txBody>
          </p:sp>
          <p:sp>
            <p:nvSpPr>
              <p:cNvPr id="25634" name="文本框 25626"/>
              <p:cNvSpPr txBox="1"/>
              <p:nvPr/>
            </p:nvSpPr>
            <p:spPr>
              <a:xfrm>
                <a:off x="6400" y="4437"/>
                <a:ext cx="874" cy="1199"/>
              </a:xfrm>
              <a:prstGeom prst="rect">
                <a:avLst/>
              </a:prstGeom>
              <a:noFill/>
              <a:ln w="9525">
                <a:noFill/>
              </a:ln>
            </p:spPr>
            <p:txBody>
              <a:bodyPr lIns="120000" tIns="62400" rIns="120000" bIns="6240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3130" eaLnBrk="1" hangingPunct="1">
                  <a:spcBef>
                    <a:spcPct val="50000"/>
                  </a:spcBef>
                  <a:buFontTx/>
                  <a:buNone/>
                </a:pPr>
                <a:r>
                  <a:rPr lang="zh-CN" altLang="en-US" sz="2700" b="1" dirty="0">
                    <a:solidFill>
                      <a:srgbClr val="FFFFFF"/>
                    </a:solidFill>
                    <a:latin typeface="宋体" panose="02010600030101010101" pitchFamily="2" charset="-122"/>
                    <a:ea typeface="宋体" panose="02010600030101010101" pitchFamily="2" charset="-122"/>
                  </a:rPr>
                  <a:t>大</a:t>
                </a:r>
                <a:endParaRPr lang="zh-CN" altLang="en-US" sz="2700" b="1" dirty="0">
                  <a:solidFill>
                    <a:srgbClr val="FFFFFF"/>
                  </a:solidFill>
                  <a:latin typeface="宋体" panose="02010600030101010101" pitchFamily="2" charset="-122"/>
                  <a:ea typeface="宋体" panose="02010600030101010101" pitchFamily="2" charset="-122"/>
                </a:endParaRPr>
              </a:p>
            </p:txBody>
          </p:sp>
          <p:sp>
            <p:nvSpPr>
              <p:cNvPr id="25635" name="文本框 25627"/>
              <p:cNvSpPr txBox="1"/>
              <p:nvPr/>
            </p:nvSpPr>
            <p:spPr>
              <a:xfrm>
                <a:off x="7360" y="6197"/>
                <a:ext cx="1457" cy="1199"/>
              </a:xfrm>
              <a:prstGeom prst="rect">
                <a:avLst/>
              </a:prstGeom>
              <a:noFill/>
              <a:ln w="9525">
                <a:noFill/>
              </a:ln>
            </p:spPr>
            <p:txBody>
              <a:bodyPr lIns="120000" tIns="62400" rIns="120000" bIns="6240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3130" eaLnBrk="1" hangingPunct="1">
                  <a:spcBef>
                    <a:spcPct val="50000"/>
                  </a:spcBef>
                  <a:buFontTx/>
                  <a:buNone/>
                </a:pPr>
                <a:r>
                  <a:rPr lang="zh-CN" altLang="en-US" sz="2700" b="1" dirty="0">
                    <a:solidFill>
                      <a:srgbClr val="FFFFFF"/>
                    </a:solidFill>
                    <a:latin typeface="宋体" panose="02010600030101010101" pitchFamily="2" charset="-122"/>
                    <a:ea typeface="宋体" panose="02010600030101010101" pitchFamily="2" charset="-122"/>
                  </a:rPr>
                  <a:t>西</a:t>
                </a:r>
                <a:endParaRPr lang="zh-CN" altLang="en-US" sz="2700" b="1" dirty="0">
                  <a:solidFill>
                    <a:srgbClr val="FFFFFF"/>
                  </a:solidFill>
                  <a:latin typeface="宋体" panose="02010600030101010101" pitchFamily="2" charset="-122"/>
                  <a:ea typeface="宋体" panose="02010600030101010101" pitchFamily="2" charset="-122"/>
                </a:endParaRPr>
              </a:p>
            </p:txBody>
          </p:sp>
          <p:sp>
            <p:nvSpPr>
              <p:cNvPr id="25636" name="文本框 25628"/>
              <p:cNvSpPr txBox="1"/>
              <p:nvPr/>
            </p:nvSpPr>
            <p:spPr>
              <a:xfrm>
                <a:off x="8640" y="7637"/>
                <a:ext cx="1020" cy="1199"/>
              </a:xfrm>
              <a:prstGeom prst="rect">
                <a:avLst/>
              </a:prstGeom>
              <a:noFill/>
              <a:ln w="9525">
                <a:noFill/>
              </a:ln>
            </p:spPr>
            <p:txBody>
              <a:bodyPr lIns="120000" tIns="62400" rIns="120000" bIns="6240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3130" eaLnBrk="1" hangingPunct="1">
                  <a:spcBef>
                    <a:spcPct val="50000"/>
                  </a:spcBef>
                  <a:buFontTx/>
                  <a:buNone/>
                </a:pPr>
                <a:r>
                  <a:rPr lang="zh-CN" altLang="en-US" sz="2700" b="1" dirty="0">
                    <a:solidFill>
                      <a:srgbClr val="FFFFFF"/>
                    </a:solidFill>
                    <a:latin typeface="宋体" panose="02010600030101010101" pitchFamily="2" charset="-122"/>
                    <a:ea typeface="宋体" panose="02010600030101010101" pitchFamily="2" charset="-122"/>
                  </a:rPr>
                  <a:t>洋</a:t>
                </a:r>
                <a:endParaRPr lang="zh-CN" altLang="en-US" sz="2700" b="1" dirty="0">
                  <a:solidFill>
                    <a:srgbClr val="FFFFFF"/>
                  </a:solidFill>
                  <a:latin typeface="宋体" panose="02010600030101010101" pitchFamily="2" charset="-122"/>
                  <a:ea typeface="宋体" panose="02010600030101010101" pitchFamily="2" charset="-122"/>
                </a:endParaRPr>
              </a:p>
            </p:txBody>
          </p:sp>
          <p:sp>
            <p:nvSpPr>
              <p:cNvPr id="25637" name="文本框 25629"/>
              <p:cNvSpPr txBox="1"/>
              <p:nvPr/>
            </p:nvSpPr>
            <p:spPr>
              <a:xfrm>
                <a:off x="14358" y="4298"/>
                <a:ext cx="2689" cy="3046"/>
              </a:xfrm>
              <a:prstGeom prst="rect">
                <a:avLst/>
              </a:prstGeom>
              <a:noFill/>
              <a:ln w="9525">
                <a:noFill/>
              </a:ln>
            </p:spPr>
            <p:txBody>
              <a:bodyPr lIns="120000" tIns="62400" rIns="120000" bIns="6240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3130" eaLnBrk="1" hangingPunct="1">
                  <a:spcBef>
                    <a:spcPct val="50000"/>
                  </a:spcBef>
                  <a:buFontTx/>
                  <a:buNone/>
                </a:pPr>
                <a:r>
                  <a:rPr lang="zh-CN" altLang="en-US" sz="2700" b="1" dirty="0">
                    <a:solidFill>
                      <a:srgbClr val="FFFFFF"/>
                    </a:solidFill>
                    <a:latin typeface="宋体" panose="02010600030101010101" pitchFamily="2" charset="-122"/>
                    <a:ea typeface="宋体" panose="02010600030101010101" pitchFamily="2" charset="-122"/>
                  </a:rPr>
                  <a:t>太平洋</a:t>
                </a:r>
                <a:endParaRPr lang="zh-CN" altLang="en-US" sz="2700" b="1" dirty="0">
                  <a:solidFill>
                    <a:srgbClr val="FFFFFF"/>
                  </a:solidFill>
                  <a:latin typeface="宋体" panose="02010600030101010101" pitchFamily="2" charset="-122"/>
                  <a:ea typeface="宋体" panose="02010600030101010101" pitchFamily="2" charset="-122"/>
                </a:endParaRPr>
              </a:p>
            </p:txBody>
          </p:sp>
          <p:sp>
            <p:nvSpPr>
              <p:cNvPr id="25638" name="文本框 25630"/>
              <p:cNvSpPr txBox="1"/>
              <p:nvPr/>
            </p:nvSpPr>
            <p:spPr>
              <a:xfrm>
                <a:off x="11413" y="6633"/>
                <a:ext cx="2945" cy="2122"/>
              </a:xfrm>
              <a:prstGeom prst="rect">
                <a:avLst/>
              </a:prstGeom>
              <a:noFill/>
              <a:ln w="9525">
                <a:noFill/>
              </a:ln>
            </p:spPr>
            <p:txBody>
              <a:bodyPr lIns="120000" tIns="62400" rIns="120000" bIns="6240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3130" eaLnBrk="1" hangingPunct="1">
                  <a:spcBef>
                    <a:spcPct val="50000"/>
                  </a:spcBef>
                  <a:buFontTx/>
                  <a:buNone/>
                </a:pPr>
                <a:r>
                  <a:rPr lang="zh-CN" altLang="en-US" sz="2700" b="1" dirty="0">
                    <a:solidFill>
                      <a:srgbClr val="FFFFFF"/>
                    </a:solidFill>
                    <a:latin typeface="宋体" panose="02010600030101010101" pitchFamily="2" charset="-122"/>
                    <a:ea typeface="宋体" panose="02010600030101010101" pitchFamily="2" charset="-122"/>
                  </a:rPr>
                  <a:t>印度洋</a:t>
                </a:r>
                <a:endParaRPr lang="zh-CN" altLang="en-US" sz="2700" b="1" dirty="0">
                  <a:solidFill>
                    <a:srgbClr val="FFFFFF"/>
                  </a:solidFill>
                  <a:latin typeface="宋体" panose="02010600030101010101" pitchFamily="2" charset="-122"/>
                  <a:ea typeface="宋体" panose="02010600030101010101" pitchFamily="2" charset="-122"/>
                </a:endParaRPr>
              </a:p>
            </p:txBody>
          </p:sp>
          <p:sp>
            <p:nvSpPr>
              <p:cNvPr id="25639" name="文本框 25631"/>
              <p:cNvSpPr txBox="1"/>
              <p:nvPr/>
            </p:nvSpPr>
            <p:spPr>
              <a:xfrm>
                <a:off x="12066" y="3477"/>
                <a:ext cx="2454" cy="1848"/>
              </a:xfrm>
              <a:prstGeom prst="rect">
                <a:avLst/>
              </a:prstGeom>
              <a:noFill/>
              <a:ln w="9525">
                <a:noFill/>
              </a:ln>
            </p:spPr>
            <p:txBody>
              <a:bodyPr lIns="120000" tIns="62400" rIns="120000" bIns="6240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3130" eaLnBrk="1" hangingPunct="1">
                  <a:spcBef>
                    <a:spcPct val="50000"/>
                  </a:spcBef>
                  <a:buFontTx/>
                  <a:buNone/>
                </a:pPr>
                <a:r>
                  <a:rPr lang="en-US" altLang="en-US" sz="2300" b="1" dirty="0">
                    <a:solidFill>
                      <a:srgbClr val="000000"/>
                    </a:solidFill>
                    <a:latin typeface="宋体" panose="02010600030101010101" pitchFamily="2" charset="-122"/>
                    <a:ea typeface="宋体" panose="02010600030101010101" pitchFamily="2" charset="-122"/>
                  </a:rPr>
                  <a:t>亚  洲</a:t>
                </a:r>
                <a:endParaRPr lang="en-US" altLang="en-US" sz="2300" b="1" dirty="0">
                  <a:solidFill>
                    <a:srgbClr val="000000"/>
                  </a:solidFill>
                  <a:latin typeface="宋体" panose="02010600030101010101" pitchFamily="2" charset="-122"/>
                  <a:ea typeface="宋体" panose="02010600030101010101" pitchFamily="2" charset="-122"/>
                </a:endParaRPr>
              </a:p>
            </p:txBody>
          </p:sp>
          <p:sp>
            <p:nvSpPr>
              <p:cNvPr id="25640" name="文本框 25632"/>
              <p:cNvSpPr txBox="1"/>
              <p:nvPr/>
            </p:nvSpPr>
            <p:spPr>
              <a:xfrm>
                <a:off x="10400" y="2677"/>
                <a:ext cx="2608" cy="1848"/>
              </a:xfrm>
              <a:prstGeom prst="rect">
                <a:avLst/>
              </a:prstGeom>
              <a:noFill/>
              <a:ln w="9525">
                <a:noFill/>
              </a:ln>
            </p:spPr>
            <p:txBody>
              <a:bodyPr lIns="120000" tIns="62400" rIns="120000" bIns="6240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3130" eaLnBrk="1" hangingPunct="1">
                  <a:spcBef>
                    <a:spcPct val="50000"/>
                  </a:spcBef>
                  <a:buFontTx/>
                  <a:buNone/>
                </a:pPr>
                <a:r>
                  <a:rPr lang="en-US" altLang="en-US" sz="2300" b="1" dirty="0">
                    <a:solidFill>
                      <a:srgbClr val="000000"/>
                    </a:solidFill>
                    <a:latin typeface="宋体" panose="02010600030101010101" pitchFamily="2" charset="-122"/>
                    <a:ea typeface="宋体" panose="02010600030101010101" pitchFamily="2" charset="-122"/>
                  </a:rPr>
                  <a:t>欧  洲</a:t>
                </a:r>
                <a:endParaRPr lang="en-US" altLang="en-US" sz="2300" b="1" dirty="0">
                  <a:solidFill>
                    <a:srgbClr val="000000"/>
                  </a:solidFill>
                  <a:latin typeface="宋体" panose="02010600030101010101" pitchFamily="2" charset="-122"/>
                  <a:ea typeface="宋体" panose="02010600030101010101" pitchFamily="2" charset="-122"/>
                </a:endParaRPr>
              </a:p>
            </p:txBody>
          </p:sp>
          <p:sp>
            <p:nvSpPr>
              <p:cNvPr id="25641" name="文本框 25633"/>
              <p:cNvSpPr txBox="1"/>
              <p:nvPr/>
            </p:nvSpPr>
            <p:spPr>
              <a:xfrm>
                <a:off x="8960" y="4757"/>
                <a:ext cx="1820" cy="1848"/>
              </a:xfrm>
              <a:prstGeom prst="rect">
                <a:avLst/>
              </a:prstGeom>
              <a:noFill/>
              <a:ln w="9525">
                <a:noFill/>
              </a:ln>
            </p:spPr>
            <p:txBody>
              <a:bodyPr lIns="120000" tIns="62400" rIns="120000" bIns="6240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3130" eaLnBrk="1" hangingPunct="1">
                  <a:spcBef>
                    <a:spcPct val="50000"/>
                  </a:spcBef>
                  <a:buFontTx/>
                  <a:buNone/>
                </a:pPr>
                <a:r>
                  <a:rPr lang="en-US" altLang="en-US" sz="2300" b="1" dirty="0">
                    <a:solidFill>
                      <a:srgbClr val="000000"/>
                    </a:solidFill>
                    <a:latin typeface="宋体" panose="02010600030101010101" pitchFamily="2" charset="-122"/>
                    <a:ea typeface="宋体" panose="02010600030101010101" pitchFamily="2" charset="-122"/>
                  </a:rPr>
                  <a:t>非洲</a:t>
                </a:r>
                <a:endParaRPr lang="en-US" altLang="en-US" sz="2300" b="1" dirty="0">
                  <a:solidFill>
                    <a:srgbClr val="000000"/>
                  </a:solidFill>
                  <a:latin typeface="宋体" panose="02010600030101010101" pitchFamily="2" charset="-122"/>
                  <a:ea typeface="宋体" panose="02010600030101010101" pitchFamily="2" charset="-122"/>
                </a:endParaRPr>
              </a:p>
            </p:txBody>
          </p:sp>
          <p:sp>
            <p:nvSpPr>
              <p:cNvPr id="25642" name="文本框 25634"/>
              <p:cNvSpPr txBox="1"/>
              <p:nvPr/>
            </p:nvSpPr>
            <p:spPr>
              <a:xfrm>
                <a:off x="14287" y="7157"/>
                <a:ext cx="2185" cy="2636"/>
              </a:xfrm>
              <a:prstGeom prst="rect">
                <a:avLst/>
              </a:prstGeom>
              <a:noFill/>
              <a:ln w="9525">
                <a:noFill/>
              </a:ln>
            </p:spPr>
            <p:txBody>
              <a:bodyPr lIns="120000" tIns="62400" rIns="120000" bIns="6240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3130" eaLnBrk="1" hangingPunct="1">
                  <a:spcBef>
                    <a:spcPct val="50000"/>
                  </a:spcBef>
                  <a:buFontTx/>
                  <a:buNone/>
                </a:pPr>
                <a:r>
                  <a:rPr lang="en-US" altLang="en-US" sz="2300" b="1" dirty="0">
                    <a:solidFill>
                      <a:srgbClr val="000000"/>
                    </a:solidFill>
                    <a:latin typeface="宋体" panose="02010600030101010101" pitchFamily="2" charset="-122"/>
                    <a:ea typeface="宋体" panose="02010600030101010101" pitchFamily="2" charset="-122"/>
                  </a:rPr>
                  <a:t>大洋洲</a:t>
                </a:r>
                <a:endParaRPr lang="en-US" altLang="en-US" sz="2300" b="1" dirty="0">
                  <a:solidFill>
                    <a:srgbClr val="000000"/>
                  </a:solidFill>
                  <a:latin typeface="宋体" panose="02010600030101010101" pitchFamily="2" charset="-122"/>
                  <a:ea typeface="宋体" panose="02010600030101010101" pitchFamily="2" charset="-122"/>
                </a:endParaRPr>
              </a:p>
            </p:txBody>
          </p:sp>
          <p:sp>
            <p:nvSpPr>
              <p:cNvPr id="25643" name="文本框 25635"/>
              <p:cNvSpPr txBox="1"/>
              <p:nvPr/>
            </p:nvSpPr>
            <p:spPr>
              <a:xfrm>
                <a:off x="3417" y="2517"/>
                <a:ext cx="2462" cy="2636"/>
              </a:xfrm>
              <a:prstGeom prst="rect">
                <a:avLst/>
              </a:prstGeom>
              <a:noFill/>
              <a:ln w="9525">
                <a:noFill/>
              </a:ln>
            </p:spPr>
            <p:txBody>
              <a:bodyPr lIns="120000" tIns="62400" rIns="120000" bIns="6240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3130" eaLnBrk="1" hangingPunct="1">
                  <a:spcBef>
                    <a:spcPct val="50000"/>
                  </a:spcBef>
                  <a:buFontTx/>
                  <a:buNone/>
                </a:pPr>
                <a:r>
                  <a:rPr lang="en-US" altLang="en-US" sz="2300" b="1" dirty="0">
                    <a:solidFill>
                      <a:srgbClr val="000000"/>
                    </a:solidFill>
                    <a:latin typeface="宋体" panose="02010600030101010101" pitchFamily="2" charset="-122"/>
                    <a:ea typeface="宋体" panose="02010600030101010101" pitchFamily="2" charset="-122"/>
                  </a:rPr>
                  <a:t>北美洲</a:t>
                </a:r>
                <a:endParaRPr lang="en-US" altLang="en-US" sz="2300" b="1" dirty="0">
                  <a:solidFill>
                    <a:srgbClr val="000000"/>
                  </a:solidFill>
                  <a:latin typeface="宋体" panose="02010600030101010101" pitchFamily="2" charset="-122"/>
                  <a:ea typeface="宋体" panose="02010600030101010101" pitchFamily="2" charset="-122"/>
                </a:endParaRPr>
              </a:p>
            </p:txBody>
          </p:sp>
          <p:grpSp>
            <p:nvGrpSpPr>
              <p:cNvPr id="25644" name="组合 25636"/>
              <p:cNvGrpSpPr/>
              <p:nvPr/>
            </p:nvGrpSpPr>
            <p:grpSpPr>
              <a:xfrm>
                <a:off x="9660" y="6907"/>
                <a:ext cx="2476" cy="2905"/>
                <a:chOff x="0" y="0"/>
                <a:chExt cx="816" cy="1057"/>
              </a:xfrm>
            </p:grpSpPr>
            <p:sp>
              <p:nvSpPr>
                <p:cNvPr id="25646" name="椭圆 25637"/>
                <p:cNvSpPr/>
                <p:nvPr/>
              </p:nvSpPr>
              <p:spPr>
                <a:xfrm>
                  <a:off x="148" y="0"/>
                  <a:ext cx="96" cy="96"/>
                </a:xfrm>
                <a:prstGeom prst="ellipse">
                  <a:avLst/>
                </a:prstGeom>
                <a:solidFill>
                  <a:srgbClr val="FF3300"/>
                </a:solidFill>
                <a:ln w="9525">
                  <a:noFill/>
                </a:ln>
                <a:effectLst>
                  <a:outerShdw dist="35921" dir="2699999" algn="ctr" rotWithShape="0">
                    <a:srgbClr val="C0C0C0"/>
                  </a:outerShdw>
                </a:effec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3130" eaLnBrk="1" hangingPunct="1">
                    <a:spcBef>
                      <a:spcPct val="0"/>
                    </a:spcBef>
                    <a:buFontTx/>
                    <a:buNone/>
                  </a:pPr>
                  <a:endParaRPr lang="zh-CN" altLang="en-US" sz="2100" b="1" dirty="0">
                    <a:solidFill>
                      <a:srgbClr val="000000"/>
                    </a:solidFill>
                    <a:latin typeface="宋体" panose="02010600030101010101" pitchFamily="2" charset="-122"/>
                    <a:ea typeface="宋体" panose="02010600030101010101" pitchFamily="2" charset="-122"/>
                  </a:endParaRPr>
                </a:p>
              </p:txBody>
            </p:sp>
            <p:sp>
              <p:nvSpPr>
                <p:cNvPr id="25647" name="文本框 25638"/>
                <p:cNvSpPr txBox="1"/>
                <p:nvPr/>
              </p:nvSpPr>
              <p:spPr>
                <a:xfrm>
                  <a:off x="0" y="98"/>
                  <a:ext cx="816" cy="959"/>
                </a:xfrm>
                <a:prstGeom prst="rect">
                  <a:avLst/>
                </a:prstGeom>
                <a:noFill/>
                <a:ln w="9525">
                  <a:noFill/>
                </a:ln>
              </p:spPr>
              <p:txBody>
                <a:bodyPr lIns="120000" tIns="62400" rIns="120000" bIns="6240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3130" eaLnBrk="1" hangingPunct="1">
                    <a:spcBef>
                      <a:spcPct val="50000"/>
                    </a:spcBef>
                    <a:buFontTx/>
                    <a:buNone/>
                  </a:pPr>
                  <a:r>
                    <a:rPr lang="en-US" altLang="en-US" sz="2300" b="1" dirty="0">
                      <a:solidFill>
                        <a:srgbClr val="FF3300"/>
                      </a:solidFill>
                      <a:latin typeface="宋体" panose="02010600030101010101" pitchFamily="2" charset="-122"/>
                      <a:ea typeface="宋体" panose="02010600030101010101" pitchFamily="2" charset="-122"/>
                    </a:rPr>
                    <a:t>好望角</a:t>
                  </a:r>
                  <a:endParaRPr lang="en-US" altLang="en-US" sz="2300" b="1" dirty="0">
                    <a:solidFill>
                      <a:srgbClr val="FF3300"/>
                    </a:solidFill>
                    <a:latin typeface="宋体" panose="02010600030101010101" pitchFamily="2" charset="-122"/>
                    <a:ea typeface="宋体" panose="02010600030101010101" pitchFamily="2" charset="-122"/>
                  </a:endParaRPr>
                </a:p>
              </p:txBody>
            </p:sp>
          </p:grpSp>
          <p:sp>
            <p:nvSpPr>
              <p:cNvPr id="25645" name="文本框 25639"/>
              <p:cNvSpPr txBox="1"/>
              <p:nvPr/>
            </p:nvSpPr>
            <p:spPr>
              <a:xfrm>
                <a:off x="4908" y="5332"/>
                <a:ext cx="2185" cy="2636"/>
              </a:xfrm>
              <a:prstGeom prst="rect">
                <a:avLst/>
              </a:prstGeom>
              <a:noFill/>
              <a:ln w="9525">
                <a:noFill/>
              </a:ln>
            </p:spPr>
            <p:txBody>
              <a:bodyPr lIns="120000" tIns="62400" rIns="120000" bIns="6240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3130" eaLnBrk="1" hangingPunct="1">
                  <a:spcBef>
                    <a:spcPct val="50000"/>
                  </a:spcBef>
                  <a:buFontTx/>
                  <a:buNone/>
                </a:pPr>
                <a:r>
                  <a:rPr lang="en-US" altLang="en-US" sz="2300" b="1" dirty="0">
                    <a:solidFill>
                      <a:srgbClr val="000000"/>
                    </a:solidFill>
                    <a:latin typeface="宋体" panose="02010600030101010101" pitchFamily="2" charset="-122"/>
                    <a:ea typeface="宋体" panose="02010600030101010101" pitchFamily="2" charset="-122"/>
                  </a:rPr>
                  <a:t>南美洲</a:t>
                </a:r>
                <a:endParaRPr lang="en-US" altLang="en-US" sz="2300" b="1" dirty="0">
                  <a:solidFill>
                    <a:srgbClr val="000000"/>
                  </a:solidFill>
                  <a:latin typeface="宋体" panose="02010600030101010101" pitchFamily="2" charset="-122"/>
                  <a:ea typeface="宋体" panose="02010600030101010101" pitchFamily="2" charset="-122"/>
                </a:endParaRPr>
              </a:p>
            </p:txBody>
          </p:sp>
        </p:grpSp>
        <p:sp>
          <p:nvSpPr>
            <p:cNvPr id="25618" name="文本框 25638"/>
            <p:cNvSpPr txBox="1"/>
            <p:nvPr/>
          </p:nvSpPr>
          <p:spPr>
            <a:xfrm>
              <a:off x="6584" y="1914"/>
              <a:ext cx="2387" cy="2463"/>
            </a:xfrm>
            <a:prstGeom prst="rect">
              <a:avLst/>
            </a:prstGeom>
            <a:noFill/>
            <a:ln w="9525">
              <a:noFill/>
            </a:ln>
          </p:spPr>
          <p:txBody>
            <a:bodyPr lIns="120000" tIns="62400" rIns="120000" bIns="6240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3130" eaLnBrk="1" hangingPunct="1">
                <a:spcBef>
                  <a:spcPct val="50000"/>
                </a:spcBef>
                <a:buFontTx/>
                <a:buNone/>
              </a:pPr>
              <a:r>
                <a:rPr lang="en-US" altLang="en-US" sz="2300" b="1" dirty="0">
                  <a:solidFill>
                    <a:srgbClr val="FF3300"/>
                  </a:solidFill>
                  <a:latin typeface="宋体" panose="02010600030101010101" pitchFamily="2" charset="-122"/>
                  <a:ea typeface="宋体" panose="02010600030101010101" pitchFamily="2" charset="-122"/>
                </a:rPr>
                <a:t>葡萄牙</a:t>
              </a:r>
              <a:endParaRPr lang="en-US" altLang="en-US" sz="2300" b="1" dirty="0">
                <a:solidFill>
                  <a:srgbClr val="FF3300"/>
                </a:solidFill>
                <a:latin typeface="宋体" panose="02010600030101010101" pitchFamily="2" charset="-122"/>
                <a:ea typeface="宋体" panose="02010600030101010101" pitchFamily="2" charset="-122"/>
              </a:endParaRPr>
            </a:p>
          </p:txBody>
        </p:sp>
        <p:sp>
          <p:nvSpPr>
            <p:cNvPr id="25619" name="椭圆 25637"/>
            <p:cNvSpPr/>
            <p:nvPr/>
          </p:nvSpPr>
          <p:spPr>
            <a:xfrm>
              <a:off x="8502" y="2756"/>
              <a:ext cx="281" cy="246"/>
            </a:xfrm>
            <a:prstGeom prst="ellipse">
              <a:avLst/>
            </a:prstGeom>
            <a:solidFill>
              <a:srgbClr val="FF3300"/>
            </a:solidFill>
            <a:ln w="9525">
              <a:noFill/>
            </a:ln>
            <a:effectLst>
              <a:outerShdw dist="35921" dir="2699999" algn="ctr" rotWithShape="0">
                <a:srgbClr val="C0C0C0"/>
              </a:outerShdw>
            </a:effec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3130" eaLnBrk="1" hangingPunct="1">
                <a:spcBef>
                  <a:spcPct val="0"/>
                </a:spcBef>
                <a:buFontTx/>
                <a:buNone/>
              </a:pPr>
              <a:endParaRPr lang="zh-CN" altLang="en-US" sz="2100" b="1" dirty="0">
                <a:solidFill>
                  <a:srgbClr val="000000"/>
                </a:solidFill>
                <a:latin typeface="宋体" panose="02010600030101010101" pitchFamily="2" charset="-122"/>
                <a:ea typeface="宋体" panose="02010600030101010101" pitchFamily="2" charset="-122"/>
              </a:endParaRPr>
            </a:p>
          </p:txBody>
        </p:sp>
        <p:sp>
          <p:nvSpPr>
            <p:cNvPr id="25620" name="椭圆 25637"/>
            <p:cNvSpPr/>
            <p:nvPr/>
          </p:nvSpPr>
          <p:spPr>
            <a:xfrm>
              <a:off x="8359" y="2948"/>
              <a:ext cx="281" cy="246"/>
            </a:xfrm>
            <a:prstGeom prst="ellipse">
              <a:avLst/>
            </a:prstGeom>
            <a:solidFill>
              <a:srgbClr val="FF3300"/>
            </a:solidFill>
            <a:ln w="9525">
              <a:noFill/>
            </a:ln>
            <a:effectLst>
              <a:outerShdw dist="35921" dir="2699999" algn="ctr" rotWithShape="0">
                <a:srgbClr val="C0C0C0"/>
              </a:outerShdw>
            </a:effec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3130" eaLnBrk="1" hangingPunct="1">
                <a:spcBef>
                  <a:spcPct val="0"/>
                </a:spcBef>
                <a:buFontTx/>
                <a:buNone/>
              </a:pPr>
              <a:endParaRPr lang="zh-CN" altLang="en-US" sz="2100" b="1" dirty="0">
                <a:solidFill>
                  <a:srgbClr val="000000"/>
                </a:solidFill>
                <a:latin typeface="宋体" panose="02010600030101010101" pitchFamily="2" charset="-122"/>
                <a:ea typeface="宋体" panose="02010600030101010101" pitchFamily="2" charset="-122"/>
              </a:endParaRPr>
            </a:p>
          </p:txBody>
        </p:sp>
        <p:sp>
          <p:nvSpPr>
            <p:cNvPr id="25621" name="文本框 25638"/>
            <p:cNvSpPr txBox="1"/>
            <p:nvPr/>
          </p:nvSpPr>
          <p:spPr>
            <a:xfrm>
              <a:off x="6115" y="3002"/>
              <a:ext cx="2387" cy="2463"/>
            </a:xfrm>
            <a:prstGeom prst="rect">
              <a:avLst/>
            </a:prstGeom>
            <a:noFill/>
            <a:ln w="9525">
              <a:noFill/>
            </a:ln>
          </p:spPr>
          <p:txBody>
            <a:bodyPr lIns="120000" tIns="62400" rIns="120000" bIns="6240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3130" eaLnBrk="1" hangingPunct="1">
                <a:spcBef>
                  <a:spcPct val="50000"/>
                </a:spcBef>
                <a:buFontTx/>
                <a:buNone/>
              </a:pPr>
              <a:r>
                <a:rPr lang="en-US" altLang="en-US" sz="2300" b="1" dirty="0">
                  <a:solidFill>
                    <a:srgbClr val="FF3300"/>
                  </a:solidFill>
                  <a:latin typeface="宋体" panose="02010600030101010101" pitchFamily="2" charset="-122"/>
                  <a:ea typeface="宋体" panose="02010600030101010101" pitchFamily="2" charset="-122"/>
                </a:rPr>
                <a:t>西班牙</a:t>
              </a:r>
              <a:endParaRPr lang="en-US" altLang="en-US" sz="2300" b="1" dirty="0">
                <a:solidFill>
                  <a:srgbClr val="FF3300"/>
                </a:solidFill>
                <a:latin typeface="宋体" panose="02010600030101010101" pitchFamily="2" charset="-122"/>
                <a:ea typeface="宋体" panose="02010600030101010101" pitchFamily="2" charset="-122"/>
              </a:endParaRPr>
            </a:p>
          </p:txBody>
        </p:sp>
      </p:grpSp>
      <p:sp>
        <p:nvSpPr>
          <p:cNvPr id="26660" name="任意多边形 4"/>
          <p:cNvSpPr/>
          <p:nvPr/>
        </p:nvSpPr>
        <p:spPr>
          <a:xfrm>
            <a:off x="4414838" y="1773238"/>
            <a:ext cx="522287" cy="2079625"/>
          </a:xfrm>
          <a:custGeom>
            <a:avLst/>
            <a:gdLst>
              <a:gd name="txL" fmla="*/ 0 w 914330"/>
              <a:gd name="txT" fmla="*/ 0 h 1772534"/>
              <a:gd name="txR" fmla="*/ 914330 w 914330"/>
              <a:gd name="txB" fmla="*/ 1772534 h 1772534"/>
            </a:gdLst>
            <a:ahLst/>
            <a:cxnLst>
              <a:cxn ang="0">
                <a:pos x="54444" y="1672"/>
              </a:cxn>
              <a:cxn ang="0">
                <a:pos x="43913" y="22120"/>
              </a:cxn>
              <a:cxn ang="0">
                <a:pos x="37883" y="162852"/>
              </a:cxn>
              <a:cxn ang="0">
                <a:pos x="34913" y="303582"/>
              </a:cxn>
              <a:cxn ang="0">
                <a:pos x="34913" y="443109"/>
              </a:cxn>
              <a:cxn ang="0">
                <a:pos x="34913" y="564596"/>
              </a:cxn>
              <a:cxn ang="0">
                <a:pos x="30413" y="705326"/>
              </a:cxn>
              <a:cxn ang="0">
                <a:pos x="21412" y="846057"/>
              </a:cxn>
              <a:cxn ang="0">
                <a:pos x="12321" y="906198"/>
              </a:cxn>
              <a:cxn ang="0">
                <a:pos x="3320" y="1046929"/>
              </a:cxn>
              <a:cxn ang="0">
                <a:pos x="350" y="1187660"/>
              </a:cxn>
              <a:cxn ang="0">
                <a:pos x="350" y="1328391"/>
              </a:cxn>
              <a:cxn ang="0">
                <a:pos x="1880" y="1467918"/>
              </a:cxn>
              <a:cxn ang="0">
                <a:pos x="4850" y="1589404"/>
              </a:cxn>
              <a:cxn ang="0">
                <a:pos x="9351" y="1730135"/>
              </a:cxn>
              <a:cxn ang="0">
                <a:pos x="19881" y="1809523"/>
              </a:cxn>
              <a:cxn ang="0">
                <a:pos x="30413" y="1870865"/>
              </a:cxn>
              <a:cxn ang="0">
                <a:pos x="40943" y="1890110"/>
              </a:cxn>
              <a:cxn ang="0">
                <a:pos x="51474" y="1890110"/>
              </a:cxn>
              <a:cxn ang="0">
                <a:pos x="62005" y="1890110"/>
              </a:cxn>
              <a:cxn ang="0">
                <a:pos x="72536" y="1890110"/>
              </a:cxn>
              <a:cxn ang="0">
                <a:pos x="83067" y="1890110"/>
              </a:cxn>
              <a:cxn ang="0">
                <a:pos x="93597" y="1970700"/>
              </a:cxn>
              <a:cxn ang="0">
                <a:pos x="99538" y="2111431"/>
              </a:cxn>
              <a:cxn ang="0">
                <a:pos x="99538" y="2252162"/>
              </a:cxn>
              <a:cxn ang="0">
                <a:pos x="101068" y="2392892"/>
              </a:cxn>
              <a:cxn ang="0">
                <a:pos x="101068" y="2533623"/>
              </a:cxn>
              <a:cxn ang="0">
                <a:pos x="99538" y="2674353"/>
              </a:cxn>
              <a:cxn ang="0">
                <a:pos x="99538" y="2815085"/>
              </a:cxn>
              <a:cxn ang="0">
                <a:pos x="99538" y="2955815"/>
              </a:cxn>
              <a:cxn ang="0">
                <a:pos x="99538" y="3096546"/>
              </a:cxn>
              <a:cxn ang="0">
                <a:pos x="108628" y="3256524"/>
              </a:cxn>
              <a:cxn ang="0">
                <a:pos x="119160" y="3316663"/>
              </a:cxn>
              <a:cxn ang="0">
                <a:pos x="129600" y="3357559"/>
              </a:cxn>
            </a:cxnLst>
            <a:rect l="txL" t="txT" r="txR" b="txB"/>
            <a:pathLst>
              <a:path w="914330" h="1772534">
                <a:moveTo>
                  <a:pt x="384105" y="884"/>
                </a:moveTo>
                <a:cubicBezTo>
                  <a:pt x="370135" y="1519"/>
                  <a:pt x="333305" y="-5466"/>
                  <a:pt x="309810" y="11679"/>
                </a:cubicBezTo>
                <a:cubicBezTo>
                  <a:pt x="286315" y="28824"/>
                  <a:pt x="279965" y="56129"/>
                  <a:pt x="267265" y="85974"/>
                </a:cubicBezTo>
                <a:cubicBezTo>
                  <a:pt x="254565" y="115819"/>
                  <a:pt x="250755" y="130424"/>
                  <a:pt x="246310" y="160269"/>
                </a:cubicBezTo>
                <a:cubicBezTo>
                  <a:pt x="241865" y="190114"/>
                  <a:pt x="246310" y="206624"/>
                  <a:pt x="246310" y="233929"/>
                </a:cubicBezTo>
                <a:cubicBezTo>
                  <a:pt x="246310" y="261234"/>
                  <a:pt x="252660" y="270124"/>
                  <a:pt x="246310" y="298064"/>
                </a:cubicBezTo>
                <a:cubicBezTo>
                  <a:pt x="239960" y="326004"/>
                  <a:pt x="233610" y="342514"/>
                  <a:pt x="214560" y="372359"/>
                </a:cubicBezTo>
                <a:cubicBezTo>
                  <a:pt x="195510" y="402204"/>
                  <a:pt x="176460" y="425699"/>
                  <a:pt x="151060" y="446654"/>
                </a:cubicBezTo>
                <a:cubicBezTo>
                  <a:pt x="125660" y="467609"/>
                  <a:pt x="112325" y="457449"/>
                  <a:pt x="86925" y="478404"/>
                </a:cubicBezTo>
                <a:cubicBezTo>
                  <a:pt x="61525" y="499359"/>
                  <a:pt x="40570" y="522854"/>
                  <a:pt x="23425" y="552699"/>
                </a:cubicBezTo>
                <a:cubicBezTo>
                  <a:pt x="6280" y="582544"/>
                  <a:pt x="6915" y="597149"/>
                  <a:pt x="2470" y="626994"/>
                </a:cubicBezTo>
                <a:cubicBezTo>
                  <a:pt x="-1975" y="656839"/>
                  <a:pt x="565" y="671444"/>
                  <a:pt x="2470" y="701289"/>
                </a:cubicBezTo>
                <a:cubicBezTo>
                  <a:pt x="4375" y="731134"/>
                  <a:pt x="6915" y="747644"/>
                  <a:pt x="13265" y="774949"/>
                </a:cubicBezTo>
                <a:cubicBezTo>
                  <a:pt x="19615" y="802254"/>
                  <a:pt x="23425" y="811144"/>
                  <a:pt x="34220" y="839084"/>
                </a:cubicBezTo>
                <a:cubicBezTo>
                  <a:pt x="45015" y="867024"/>
                  <a:pt x="45015" y="889884"/>
                  <a:pt x="65970" y="913379"/>
                </a:cubicBezTo>
                <a:cubicBezTo>
                  <a:pt x="86925" y="936874"/>
                  <a:pt x="110420" y="940684"/>
                  <a:pt x="140265" y="955289"/>
                </a:cubicBezTo>
                <a:cubicBezTo>
                  <a:pt x="170110" y="969894"/>
                  <a:pt x="184715" y="979419"/>
                  <a:pt x="214560" y="987674"/>
                </a:cubicBezTo>
                <a:cubicBezTo>
                  <a:pt x="244405" y="995929"/>
                  <a:pt x="259010" y="995929"/>
                  <a:pt x="288855" y="997834"/>
                </a:cubicBezTo>
                <a:cubicBezTo>
                  <a:pt x="318700" y="999739"/>
                  <a:pt x="333305" y="997834"/>
                  <a:pt x="363150" y="997834"/>
                </a:cubicBezTo>
                <a:cubicBezTo>
                  <a:pt x="392995" y="997834"/>
                  <a:pt x="407600" y="997834"/>
                  <a:pt x="437445" y="997834"/>
                </a:cubicBezTo>
                <a:cubicBezTo>
                  <a:pt x="467290" y="997834"/>
                  <a:pt x="481895" y="997834"/>
                  <a:pt x="511740" y="997834"/>
                </a:cubicBezTo>
                <a:cubicBezTo>
                  <a:pt x="541585" y="997834"/>
                  <a:pt x="556190" y="989579"/>
                  <a:pt x="586035" y="997834"/>
                </a:cubicBezTo>
                <a:cubicBezTo>
                  <a:pt x="615880" y="1006089"/>
                  <a:pt x="636835" y="1016884"/>
                  <a:pt x="660330" y="1040379"/>
                </a:cubicBezTo>
                <a:cubicBezTo>
                  <a:pt x="683825" y="1063874"/>
                  <a:pt x="693985" y="1084829"/>
                  <a:pt x="702240" y="1114674"/>
                </a:cubicBezTo>
                <a:cubicBezTo>
                  <a:pt x="710495" y="1144519"/>
                  <a:pt x="700335" y="1159124"/>
                  <a:pt x="702240" y="1188969"/>
                </a:cubicBezTo>
                <a:cubicBezTo>
                  <a:pt x="704145" y="1218814"/>
                  <a:pt x="711130" y="1233419"/>
                  <a:pt x="713035" y="1263264"/>
                </a:cubicBezTo>
                <a:cubicBezTo>
                  <a:pt x="714940" y="1293109"/>
                  <a:pt x="714940" y="1307714"/>
                  <a:pt x="713035" y="1337559"/>
                </a:cubicBezTo>
                <a:cubicBezTo>
                  <a:pt x="711130" y="1367404"/>
                  <a:pt x="704145" y="1382009"/>
                  <a:pt x="702240" y="1411854"/>
                </a:cubicBezTo>
                <a:cubicBezTo>
                  <a:pt x="700335" y="1441699"/>
                  <a:pt x="702240" y="1456304"/>
                  <a:pt x="702240" y="1486149"/>
                </a:cubicBezTo>
                <a:cubicBezTo>
                  <a:pt x="702240" y="1515994"/>
                  <a:pt x="702240" y="1530599"/>
                  <a:pt x="702240" y="1560444"/>
                </a:cubicBezTo>
                <a:cubicBezTo>
                  <a:pt x="702240" y="1590289"/>
                  <a:pt x="689540" y="1602989"/>
                  <a:pt x="702240" y="1634739"/>
                </a:cubicBezTo>
                <a:cubicBezTo>
                  <a:pt x="714940" y="1666489"/>
                  <a:pt x="738435" y="1695699"/>
                  <a:pt x="766375" y="1719194"/>
                </a:cubicBezTo>
                <a:cubicBezTo>
                  <a:pt x="794315" y="1742689"/>
                  <a:pt x="810825" y="1740149"/>
                  <a:pt x="840670" y="1750944"/>
                </a:cubicBezTo>
                <a:cubicBezTo>
                  <a:pt x="870515" y="1761739"/>
                  <a:pt x="900995" y="1768724"/>
                  <a:pt x="914330" y="1772534"/>
                </a:cubicBezTo>
              </a:path>
            </a:pathLst>
          </a:custGeom>
          <a:noFill/>
          <a:ln w="47625" cap="flat" cmpd="sng">
            <a:solidFill>
              <a:srgbClr val="0000FF">
                <a:alpha val="100000"/>
              </a:srgbClr>
            </a:solidFill>
            <a:prstDash val="solid"/>
            <a:round/>
            <a:headEnd type="none" w="med" len="med"/>
            <a:tailEnd type="triangle" w="med" len="med"/>
          </a:ln>
        </p:spPr>
        <p:txBody>
          <a:bodyPr/>
          <a:lstStyle/>
          <a:p>
            <a:endParaRPr lang="zh-CN" altLang="en-US"/>
          </a:p>
        </p:txBody>
      </p:sp>
      <p:sp>
        <p:nvSpPr>
          <p:cNvPr id="26661" name="文本框 200726"/>
          <p:cNvSpPr txBox="1"/>
          <p:nvPr/>
        </p:nvSpPr>
        <p:spPr>
          <a:xfrm>
            <a:off x="4478338" y="2216150"/>
            <a:ext cx="901700" cy="600075"/>
          </a:xfrm>
          <a:prstGeom prst="rect">
            <a:avLst/>
          </a:prstGeom>
          <a:noFill/>
          <a:ln w="9525">
            <a:noFill/>
          </a:ln>
        </p:spPr>
        <p:txBody>
          <a:bodyPr lIns="78136" tIns="39067" rIns="78136" bIns="39067">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3130" eaLnBrk="1" hangingPunct="1">
              <a:spcBef>
                <a:spcPct val="50000"/>
              </a:spcBef>
              <a:buFontTx/>
              <a:buNone/>
            </a:pPr>
            <a:r>
              <a:rPr lang="en-US" altLang="zh-CN" sz="1700" b="1" dirty="0">
                <a:solidFill>
                  <a:srgbClr val="C0504D"/>
                </a:solidFill>
                <a:latin typeface="宋体" panose="02010600030101010101" pitchFamily="2" charset="-122"/>
                <a:ea typeface="宋体" panose="02010600030101010101" pitchFamily="2" charset="-122"/>
              </a:rPr>
              <a:t>1487-1488</a:t>
            </a:r>
            <a:r>
              <a:rPr lang="zh-CN" altLang="en-US" sz="1700" b="1" dirty="0">
                <a:solidFill>
                  <a:srgbClr val="C0504D"/>
                </a:solidFill>
                <a:latin typeface="宋体" panose="02010600030101010101" pitchFamily="2" charset="-122"/>
                <a:ea typeface="宋体" panose="02010600030101010101" pitchFamily="2" charset="-122"/>
              </a:rPr>
              <a:t>年</a:t>
            </a:r>
            <a:endParaRPr lang="zh-CN" altLang="en-US" sz="1700" b="1" dirty="0">
              <a:solidFill>
                <a:srgbClr val="C0504D"/>
              </a:solidFill>
              <a:latin typeface="宋体" panose="02010600030101010101" pitchFamily="2" charset="-122"/>
              <a:ea typeface="宋体" panose="02010600030101010101" pitchFamily="2" charset="-122"/>
            </a:endParaRPr>
          </a:p>
        </p:txBody>
      </p:sp>
      <p:sp>
        <p:nvSpPr>
          <p:cNvPr id="26662" name="任意多边形 2"/>
          <p:cNvSpPr/>
          <p:nvPr/>
        </p:nvSpPr>
        <p:spPr>
          <a:xfrm>
            <a:off x="3427413" y="1739900"/>
            <a:ext cx="1152525" cy="476250"/>
          </a:xfrm>
          <a:custGeom>
            <a:avLst/>
            <a:gdLst>
              <a:gd name="txL" fmla="*/ 0 w 1559560"/>
              <a:gd name="txT" fmla="*/ 0 h 397991"/>
              <a:gd name="txR" fmla="*/ 1559560 w 1559560"/>
              <a:gd name="txB" fmla="*/ 397991 h 397991"/>
            </a:gdLst>
            <a:ahLst/>
            <a:cxnLst>
              <a:cxn ang="0">
                <a:pos x="619306" y="1738"/>
              </a:cxn>
              <a:cxn ang="0">
                <a:pos x="593838" y="1738"/>
              </a:cxn>
              <a:cxn ang="0">
                <a:pos x="564587" y="23902"/>
              </a:cxn>
              <a:cxn ang="0">
                <a:pos x="539119" y="46066"/>
              </a:cxn>
              <a:cxn ang="0">
                <a:pos x="509617" y="23902"/>
              </a:cxn>
              <a:cxn ang="0">
                <a:pos x="480113" y="23902"/>
              </a:cxn>
              <a:cxn ang="0">
                <a:pos x="450610" y="23902"/>
              </a:cxn>
              <a:cxn ang="0">
                <a:pos x="421360" y="23902"/>
              </a:cxn>
              <a:cxn ang="0">
                <a:pos x="395892" y="46066"/>
              </a:cxn>
              <a:cxn ang="0">
                <a:pos x="366389" y="154276"/>
              </a:cxn>
              <a:cxn ang="0">
                <a:pos x="349747" y="285957"/>
              </a:cxn>
              <a:cxn ang="0">
                <a:pos x="324278" y="372006"/>
              </a:cxn>
              <a:cxn ang="0">
                <a:pos x="294776" y="481524"/>
              </a:cxn>
              <a:cxn ang="0">
                <a:pos x="265272" y="568877"/>
              </a:cxn>
              <a:cxn ang="0">
                <a:pos x="235770" y="634066"/>
              </a:cxn>
              <a:cxn ang="0">
                <a:pos x="206519" y="699254"/>
              </a:cxn>
              <a:cxn ang="0">
                <a:pos x="181051" y="742279"/>
              </a:cxn>
              <a:cxn ang="0">
                <a:pos x="151549" y="764442"/>
              </a:cxn>
              <a:cxn ang="0">
                <a:pos x="118011" y="808769"/>
              </a:cxn>
              <a:cxn ang="0">
                <a:pos x="88508" y="808769"/>
              </a:cxn>
              <a:cxn ang="0">
                <a:pos x="59005" y="742279"/>
              </a:cxn>
              <a:cxn ang="0">
                <a:pos x="29503" y="699254"/>
              </a:cxn>
              <a:cxn ang="0">
                <a:pos x="0" y="656229"/>
              </a:cxn>
            </a:cxnLst>
            <a:rect l="txL" t="txT" r="txR" b="txB"/>
            <a:pathLst>
              <a:path w="1559560" h="397991">
                <a:moveTo>
                  <a:pt x="1559560" y="847"/>
                </a:moveTo>
                <a:cubicBezTo>
                  <a:pt x="1548130" y="847"/>
                  <a:pt x="1522730" y="-1058"/>
                  <a:pt x="1495425" y="847"/>
                </a:cubicBezTo>
                <a:cubicBezTo>
                  <a:pt x="1468120" y="2752"/>
                  <a:pt x="1449070" y="7197"/>
                  <a:pt x="1421765" y="11642"/>
                </a:cubicBezTo>
                <a:cubicBezTo>
                  <a:pt x="1394460" y="16087"/>
                  <a:pt x="1385570" y="22437"/>
                  <a:pt x="1357630" y="22437"/>
                </a:cubicBezTo>
                <a:cubicBezTo>
                  <a:pt x="1329690" y="22437"/>
                  <a:pt x="1313180" y="13547"/>
                  <a:pt x="1283335" y="11642"/>
                </a:cubicBezTo>
                <a:cubicBezTo>
                  <a:pt x="1253490" y="9737"/>
                  <a:pt x="1238885" y="11642"/>
                  <a:pt x="1209040" y="11642"/>
                </a:cubicBezTo>
                <a:cubicBezTo>
                  <a:pt x="1179195" y="11642"/>
                  <a:pt x="1164590" y="11642"/>
                  <a:pt x="1134745" y="11642"/>
                </a:cubicBezTo>
                <a:cubicBezTo>
                  <a:pt x="1104900" y="11642"/>
                  <a:pt x="1088390" y="9737"/>
                  <a:pt x="1061085" y="11642"/>
                </a:cubicBezTo>
                <a:cubicBezTo>
                  <a:pt x="1033780" y="13547"/>
                  <a:pt x="1024890" y="9737"/>
                  <a:pt x="996950" y="22437"/>
                </a:cubicBezTo>
                <a:cubicBezTo>
                  <a:pt x="969010" y="35137"/>
                  <a:pt x="946150" y="51647"/>
                  <a:pt x="922655" y="75142"/>
                </a:cubicBezTo>
                <a:cubicBezTo>
                  <a:pt x="899160" y="98637"/>
                  <a:pt x="901700" y="118322"/>
                  <a:pt x="880745" y="139277"/>
                </a:cubicBezTo>
                <a:cubicBezTo>
                  <a:pt x="859790" y="160232"/>
                  <a:pt x="844550" y="162137"/>
                  <a:pt x="816610" y="181187"/>
                </a:cubicBezTo>
                <a:cubicBezTo>
                  <a:pt x="788670" y="200237"/>
                  <a:pt x="772160" y="215477"/>
                  <a:pt x="742315" y="234527"/>
                </a:cubicBezTo>
                <a:cubicBezTo>
                  <a:pt x="712470" y="253577"/>
                  <a:pt x="697865" y="262467"/>
                  <a:pt x="668020" y="277072"/>
                </a:cubicBezTo>
                <a:cubicBezTo>
                  <a:pt x="638175" y="291677"/>
                  <a:pt x="623570" y="296122"/>
                  <a:pt x="593725" y="308822"/>
                </a:cubicBezTo>
                <a:cubicBezTo>
                  <a:pt x="563880" y="321522"/>
                  <a:pt x="547370" y="329777"/>
                  <a:pt x="520065" y="340572"/>
                </a:cubicBezTo>
                <a:cubicBezTo>
                  <a:pt x="492760" y="351367"/>
                  <a:pt x="483870" y="355177"/>
                  <a:pt x="455930" y="361527"/>
                </a:cubicBezTo>
                <a:cubicBezTo>
                  <a:pt x="427990" y="367877"/>
                  <a:pt x="413385" y="365972"/>
                  <a:pt x="381635" y="372322"/>
                </a:cubicBezTo>
                <a:cubicBezTo>
                  <a:pt x="349885" y="378672"/>
                  <a:pt x="328930" y="389467"/>
                  <a:pt x="297180" y="393912"/>
                </a:cubicBezTo>
                <a:cubicBezTo>
                  <a:pt x="265430" y="398357"/>
                  <a:pt x="252730" y="400262"/>
                  <a:pt x="222885" y="393912"/>
                </a:cubicBezTo>
                <a:cubicBezTo>
                  <a:pt x="193040" y="387562"/>
                  <a:pt x="178435" y="372322"/>
                  <a:pt x="148590" y="361527"/>
                </a:cubicBezTo>
                <a:cubicBezTo>
                  <a:pt x="118745" y="350732"/>
                  <a:pt x="104140" y="348827"/>
                  <a:pt x="74295" y="340572"/>
                </a:cubicBezTo>
                <a:cubicBezTo>
                  <a:pt x="44450" y="332317"/>
                  <a:pt x="13335" y="323427"/>
                  <a:pt x="0" y="319617"/>
                </a:cubicBezTo>
              </a:path>
            </a:pathLst>
          </a:custGeom>
          <a:noFill/>
          <a:ln w="47625" cap="flat" cmpd="sng">
            <a:solidFill>
              <a:srgbClr val="FF0066">
                <a:alpha val="100000"/>
              </a:srgbClr>
            </a:solidFill>
            <a:prstDash val="solid"/>
            <a:round/>
            <a:headEnd type="none" w="med" len="med"/>
            <a:tailEnd type="triangle" w="med" len="med"/>
          </a:ln>
        </p:spPr>
        <p:txBody>
          <a:bodyPr/>
          <a:lstStyle/>
          <a:p>
            <a:endParaRPr lang="zh-CN" altLang="en-US"/>
          </a:p>
        </p:txBody>
      </p:sp>
      <p:sp>
        <p:nvSpPr>
          <p:cNvPr id="26663" name="任意多边形 10"/>
          <p:cNvSpPr/>
          <p:nvPr/>
        </p:nvSpPr>
        <p:spPr>
          <a:xfrm>
            <a:off x="3484563" y="1836738"/>
            <a:ext cx="1052512" cy="233362"/>
          </a:xfrm>
          <a:custGeom>
            <a:avLst/>
            <a:gdLst>
              <a:gd name="txL" fmla="*/ 0 w 1474470"/>
              <a:gd name="txT" fmla="*/ 0 h 184419"/>
              <a:gd name="txR" fmla="*/ 1474470 w 1474470"/>
              <a:gd name="txB" fmla="*/ 184419 h 184419"/>
            </a:gdLst>
            <a:ahLst/>
            <a:cxnLst>
              <a:cxn ang="0">
                <a:pos x="0" y="352811"/>
              </a:cxn>
              <a:cxn ang="0">
                <a:pos x="25740" y="352811"/>
              </a:cxn>
              <a:cxn ang="0">
                <a:pos x="51480" y="243879"/>
              </a:cxn>
              <a:cxn ang="0">
                <a:pos x="77219" y="190224"/>
              </a:cxn>
              <a:cxn ang="0">
                <a:pos x="102739" y="108932"/>
              </a:cxn>
              <a:cxn ang="0">
                <a:pos x="132219" y="81294"/>
              </a:cxn>
              <a:cxn ang="0">
                <a:pos x="165220" y="81294"/>
              </a:cxn>
              <a:cxn ang="0">
                <a:pos x="187439" y="81294"/>
              </a:cxn>
              <a:cxn ang="0">
                <a:pos x="235179" y="81294"/>
              </a:cxn>
              <a:cxn ang="0">
                <a:pos x="268179" y="81294"/>
              </a:cxn>
              <a:cxn ang="0">
                <a:pos x="282919" y="271517"/>
              </a:cxn>
              <a:cxn ang="0">
                <a:pos x="312399" y="406464"/>
              </a:cxn>
              <a:cxn ang="0">
                <a:pos x="338138" y="461742"/>
              </a:cxn>
              <a:cxn ang="0">
                <a:pos x="371138" y="461742"/>
              </a:cxn>
              <a:cxn ang="0">
                <a:pos x="407878" y="380450"/>
              </a:cxn>
              <a:cxn ang="0">
                <a:pos x="433618" y="325170"/>
              </a:cxn>
              <a:cxn ang="0">
                <a:pos x="459358" y="243879"/>
              </a:cxn>
              <a:cxn ang="0">
                <a:pos x="485098" y="134948"/>
              </a:cxn>
              <a:cxn ang="0">
                <a:pos x="510838" y="0"/>
              </a:cxn>
            </a:cxnLst>
            <a:rect l="txL" t="txT" r="txR" b="txB"/>
            <a:pathLst>
              <a:path w="1474470" h="184419">
                <a:moveTo>
                  <a:pt x="0" y="137795"/>
                </a:moveTo>
                <a:cubicBezTo>
                  <a:pt x="13335" y="138430"/>
                  <a:pt x="44450" y="146050"/>
                  <a:pt x="74295" y="137795"/>
                </a:cubicBezTo>
                <a:cubicBezTo>
                  <a:pt x="104140" y="129540"/>
                  <a:pt x="118745" y="107950"/>
                  <a:pt x="148590" y="95250"/>
                </a:cubicBezTo>
                <a:cubicBezTo>
                  <a:pt x="178435" y="82550"/>
                  <a:pt x="193040" y="85090"/>
                  <a:pt x="222885" y="74295"/>
                </a:cubicBezTo>
                <a:cubicBezTo>
                  <a:pt x="252730" y="63500"/>
                  <a:pt x="264795" y="50800"/>
                  <a:pt x="296545" y="42545"/>
                </a:cubicBezTo>
                <a:cubicBezTo>
                  <a:pt x="328295" y="34290"/>
                  <a:pt x="345440" y="33655"/>
                  <a:pt x="381635" y="31750"/>
                </a:cubicBezTo>
                <a:cubicBezTo>
                  <a:pt x="417830" y="29845"/>
                  <a:pt x="445135" y="31750"/>
                  <a:pt x="476885" y="31750"/>
                </a:cubicBezTo>
                <a:cubicBezTo>
                  <a:pt x="508635" y="31750"/>
                  <a:pt x="500380" y="31750"/>
                  <a:pt x="541020" y="31750"/>
                </a:cubicBezTo>
                <a:cubicBezTo>
                  <a:pt x="581660" y="31750"/>
                  <a:pt x="632460" y="31750"/>
                  <a:pt x="678815" y="31750"/>
                </a:cubicBezTo>
                <a:cubicBezTo>
                  <a:pt x="725170" y="31750"/>
                  <a:pt x="746760" y="17145"/>
                  <a:pt x="774065" y="31750"/>
                </a:cubicBezTo>
                <a:cubicBezTo>
                  <a:pt x="801370" y="46355"/>
                  <a:pt x="791210" y="80645"/>
                  <a:pt x="816610" y="106045"/>
                </a:cubicBezTo>
                <a:cubicBezTo>
                  <a:pt x="842010" y="131445"/>
                  <a:pt x="869950" y="144145"/>
                  <a:pt x="901700" y="158750"/>
                </a:cubicBezTo>
                <a:cubicBezTo>
                  <a:pt x="933450" y="173355"/>
                  <a:pt x="942340" y="175895"/>
                  <a:pt x="975995" y="180340"/>
                </a:cubicBezTo>
                <a:cubicBezTo>
                  <a:pt x="1009650" y="184785"/>
                  <a:pt x="1031240" y="186690"/>
                  <a:pt x="1071245" y="180340"/>
                </a:cubicBezTo>
                <a:cubicBezTo>
                  <a:pt x="1111250" y="173990"/>
                  <a:pt x="1141095" y="159385"/>
                  <a:pt x="1177290" y="148590"/>
                </a:cubicBezTo>
                <a:cubicBezTo>
                  <a:pt x="1213485" y="137795"/>
                  <a:pt x="1221740" y="137795"/>
                  <a:pt x="1251585" y="127000"/>
                </a:cubicBezTo>
                <a:cubicBezTo>
                  <a:pt x="1281430" y="116205"/>
                  <a:pt x="1296035" y="109855"/>
                  <a:pt x="1325880" y="95250"/>
                </a:cubicBezTo>
                <a:cubicBezTo>
                  <a:pt x="1355725" y="80645"/>
                  <a:pt x="1370330" y="71755"/>
                  <a:pt x="1400175" y="52705"/>
                </a:cubicBezTo>
                <a:cubicBezTo>
                  <a:pt x="1430020" y="33655"/>
                  <a:pt x="1461135" y="9525"/>
                  <a:pt x="1474470" y="0"/>
                </a:cubicBezTo>
              </a:path>
            </a:pathLst>
          </a:custGeom>
          <a:noFill/>
          <a:ln w="47625" cap="flat" cmpd="sng">
            <a:solidFill>
              <a:srgbClr val="FF0066">
                <a:alpha val="100000"/>
              </a:srgbClr>
            </a:solidFill>
            <a:prstDash val="solid"/>
            <a:round/>
            <a:headEnd type="none" w="med" len="med"/>
            <a:tailEnd type="triangle" w="med" len="med"/>
          </a:ln>
        </p:spPr>
        <p:txBody>
          <a:bodyPr/>
          <a:lstStyle/>
          <a:p>
            <a:endParaRPr lang="zh-CN" altLang="en-US"/>
          </a:p>
        </p:txBody>
      </p:sp>
      <p:sp>
        <p:nvSpPr>
          <p:cNvPr id="26664" name="文本框 200725"/>
          <p:cNvSpPr txBox="1"/>
          <p:nvPr/>
        </p:nvSpPr>
        <p:spPr>
          <a:xfrm>
            <a:off x="3360738" y="1416050"/>
            <a:ext cx="900112" cy="600075"/>
          </a:xfrm>
          <a:prstGeom prst="rect">
            <a:avLst/>
          </a:prstGeom>
          <a:noFill/>
          <a:ln w="9525">
            <a:noFill/>
          </a:ln>
        </p:spPr>
        <p:txBody>
          <a:bodyPr lIns="78136" tIns="39067" rIns="78136" bIns="39067">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3130" eaLnBrk="1" hangingPunct="1">
              <a:spcBef>
                <a:spcPct val="50000"/>
              </a:spcBef>
              <a:buFontTx/>
              <a:buNone/>
            </a:pPr>
            <a:r>
              <a:rPr lang="en-US" altLang="zh-CN" sz="1700" b="1" dirty="0">
                <a:solidFill>
                  <a:srgbClr val="FF0066"/>
                </a:solidFill>
                <a:latin typeface="宋体" panose="02010600030101010101" pitchFamily="2" charset="-122"/>
                <a:ea typeface="宋体" panose="02010600030101010101" pitchFamily="2" charset="-122"/>
              </a:rPr>
              <a:t>1492-1493</a:t>
            </a:r>
            <a:r>
              <a:rPr lang="zh-CN" altLang="en-US" sz="1700" b="1" dirty="0">
                <a:solidFill>
                  <a:srgbClr val="FF0066"/>
                </a:solidFill>
                <a:latin typeface="宋体" panose="02010600030101010101" pitchFamily="2" charset="-122"/>
                <a:ea typeface="宋体" panose="02010600030101010101" pitchFamily="2" charset="-122"/>
              </a:rPr>
              <a:t>年</a:t>
            </a:r>
            <a:endParaRPr lang="zh-CN" altLang="en-US" sz="1700" b="1" dirty="0">
              <a:solidFill>
                <a:srgbClr val="FF0066"/>
              </a:solidFill>
              <a:latin typeface="宋体" panose="02010600030101010101" pitchFamily="2" charset="-122"/>
              <a:ea typeface="宋体" panose="02010600030101010101" pitchFamily="2" charset="-122"/>
            </a:endParaRPr>
          </a:p>
        </p:txBody>
      </p:sp>
      <p:sp>
        <p:nvSpPr>
          <p:cNvPr id="26665" name="文本框 200727"/>
          <p:cNvSpPr txBox="1"/>
          <p:nvPr/>
        </p:nvSpPr>
        <p:spPr>
          <a:xfrm>
            <a:off x="5256213" y="2387600"/>
            <a:ext cx="600075" cy="600075"/>
          </a:xfrm>
          <a:prstGeom prst="rect">
            <a:avLst/>
          </a:prstGeom>
          <a:noFill/>
          <a:ln w="9525">
            <a:noFill/>
          </a:ln>
        </p:spPr>
        <p:txBody>
          <a:bodyPr lIns="78136" tIns="39067" rIns="78136" bIns="39067">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3130" eaLnBrk="1" hangingPunct="1">
              <a:spcBef>
                <a:spcPct val="50000"/>
              </a:spcBef>
              <a:buFontTx/>
              <a:buNone/>
            </a:pPr>
            <a:r>
              <a:rPr lang="en-US" altLang="zh-CN" sz="1700" b="1" dirty="0">
                <a:solidFill>
                  <a:srgbClr val="006600"/>
                </a:solidFill>
                <a:latin typeface="宋体" panose="02010600030101010101" pitchFamily="2" charset="-122"/>
                <a:ea typeface="宋体" panose="02010600030101010101" pitchFamily="2" charset="-122"/>
              </a:rPr>
              <a:t>1498</a:t>
            </a:r>
            <a:r>
              <a:rPr lang="zh-CN" altLang="en-US" sz="1700" b="1" dirty="0">
                <a:solidFill>
                  <a:srgbClr val="006600"/>
                </a:solidFill>
                <a:latin typeface="宋体" panose="02010600030101010101" pitchFamily="2" charset="-122"/>
                <a:ea typeface="宋体" panose="02010600030101010101" pitchFamily="2" charset="-122"/>
              </a:rPr>
              <a:t>年</a:t>
            </a:r>
            <a:endParaRPr lang="zh-CN" altLang="en-US" sz="1700" b="1" dirty="0">
              <a:solidFill>
                <a:srgbClr val="006600"/>
              </a:solidFill>
              <a:latin typeface="宋体" panose="02010600030101010101" pitchFamily="2" charset="-122"/>
              <a:ea typeface="宋体" panose="02010600030101010101" pitchFamily="2" charset="-122"/>
            </a:endParaRPr>
          </a:p>
        </p:txBody>
      </p:sp>
      <p:sp>
        <p:nvSpPr>
          <p:cNvPr id="26666" name="任意多边形 3"/>
          <p:cNvSpPr/>
          <p:nvPr/>
        </p:nvSpPr>
        <p:spPr>
          <a:xfrm>
            <a:off x="4357688" y="1963738"/>
            <a:ext cx="1498600" cy="2008187"/>
          </a:xfrm>
          <a:custGeom>
            <a:avLst/>
            <a:gdLst>
              <a:gd name="txL" fmla="*/ 0 w 2540595"/>
              <a:gd name="txT" fmla="*/ 0 h 1665605"/>
              <a:gd name="txR" fmla="*/ 2540595 w 2540595"/>
              <a:gd name="txB" fmla="*/ 1665605 h 1665605"/>
            </a:gdLst>
            <a:ahLst/>
            <a:cxnLst>
              <a:cxn ang="0">
                <a:pos x="55045" y="0"/>
              </a:cxn>
              <a:cxn ang="0">
                <a:pos x="53303" y="156971"/>
              </a:cxn>
              <a:cxn ang="0">
                <a:pos x="41415" y="291134"/>
              </a:cxn>
              <a:cxn ang="0">
                <a:pos x="32806" y="426641"/>
              </a:cxn>
              <a:cxn ang="0">
                <a:pos x="22558" y="583610"/>
              </a:cxn>
              <a:cxn ang="0">
                <a:pos x="12309" y="740581"/>
              </a:cxn>
              <a:cxn ang="0">
                <a:pos x="7082" y="896212"/>
              </a:cxn>
              <a:cxn ang="0">
                <a:pos x="3701" y="1031716"/>
              </a:cxn>
              <a:cxn ang="0">
                <a:pos x="319" y="1188687"/>
              </a:cxn>
              <a:cxn ang="0">
                <a:pos x="319" y="1345658"/>
              </a:cxn>
              <a:cxn ang="0">
                <a:pos x="319" y="1501286"/>
              </a:cxn>
              <a:cxn ang="0">
                <a:pos x="1958" y="1636792"/>
              </a:cxn>
              <a:cxn ang="0">
                <a:pos x="7082" y="1793763"/>
              </a:cxn>
              <a:cxn ang="0">
                <a:pos x="8825" y="1950735"/>
              </a:cxn>
              <a:cxn ang="0">
                <a:pos x="8825" y="2107706"/>
              </a:cxn>
              <a:cxn ang="0">
                <a:pos x="10567" y="2263334"/>
              </a:cxn>
              <a:cxn ang="0">
                <a:pos x="13949" y="2398839"/>
              </a:cxn>
              <a:cxn ang="0">
                <a:pos x="22558" y="2555811"/>
              </a:cxn>
              <a:cxn ang="0">
                <a:pos x="31064" y="2712783"/>
              </a:cxn>
              <a:cxn ang="0">
                <a:pos x="41415" y="2824136"/>
              </a:cxn>
              <a:cxn ang="0">
                <a:pos x="51663" y="2981109"/>
              </a:cxn>
              <a:cxn ang="0">
                <a:pos x="63654" y="3138079"/>
              </a:cxn>
              <a:cxn ang="0">
                <a:pos x="75644" y="3227970"/>
              </a:cxn>
              <a:cxn ang="0">
                <a:pos x="87635" y="3272243"/>
              </a:cxn>
              <a:cxn ang="0">
                <a:pos x="99523" y="3295050"/>
              </a:cxn>
              <a:cxn ang="0">
                <a:pos x="109874" y="3295050"/>
              </a:cxn>
              <a:cxn ang="0">
                <a:pos x="121865" y="3317857"/>
              </a:cxn>
              <a:cxn ang="0">
                <a:pos x="133855" y="3317857"/>
              </a:cxn>
              <a:cxn ang="0">
                <a:pos x="145846" y="3317857"/>
              </a:cxn>
              <a:cxn ang="0">
                <a:pos x="157734" y="3384940"/>
              </a:cxn>
              <a:cxn ang="0">
                <a:pos x="168085" y="3452022"/>
              </a:cxn>
              <a:cxn ang="0">
                <a:pos x="180075" y="3496297"/>
              </a:cxn>
              <a:cxn ang="0">
                <a:pos x="192067" y="3519103"/>
              </a:cxn>
              <a:cxn ang="0">
                <a:pos x="204057" y="3496297"/>
              </a:cxn>
              <a:cxn ang="0">
                <a:pos x="217687" y="3452022"/>
              </a:cxn>
              <a:cxn ang="0">
                <a:pos x="229677" y="3339324"/>
              </a:cxn>
              <a:cxn ang="0">
                <a:pos x="241668" y="3205161"/>
              </a:cxn>
              <a:cxn ang="0">
                <a:pos x="248535" y="3048190"/>
              </a:cxn>
              <a:cxn ang="0">
                <a:pos x="253659" y="2891220"/>
              </a:cxn>
              <a:cxn ang="0">
                <a:pos x="258784" y="2734249"/>
              </a:cxn>
              <a:cxn ang="0">
                <a:pos x="262165" y="2577278"/>
              </a:cxn>
              <a:cxn ang="0">
                <a:pos x="265650" y="2420305"/>
              </a:cxn>
              <a:cxn ang="0">
                <a:pos x="269032" y="2263334"/>
              </a:cxn>
              <a:cxn ang="0">
                <a:pos x="274156" y="2107706"/>
              </a:cxn>
              <a:cxn ang="0">
                <a:pos x="262165" y="1972201"/>
              </a:cxn>
              <a:cxn ang="0">
                <a:pos x="272516" y="1972201"/>
              </a:cxn>
              <a:cxn ang="0">
                <a:pos x="284507" y="2039283"/>
              </a:cxn>
              <a:cxn ang="0">
                <a:pos x="296498" y="2062089"/>
              </a:cxn>
              <a:cxn ang="0">
                <a:pos x="308488" y="2107706"/>
              </a:cxn>
              <a:cxn ang="0">
                <a:pos x="320376" y="2107706"/>
              </a:cxn>
              <a:cxn ang="0">
                <a:pos x="330727" y="2084897"/>
              </a:cxn>
              <a:cxn ang="0">
                <a:pos x="342718" y="1950735"/>
              </a:cxn>
              <a:cxn ang="0">
                <a:pos x="351224" y="1815230"/>
              </a:cxn>
              <a:cxn ang="0">
                <a:pos x="359833" y="1658258"/>
              </a:cxn>
              <a:cxn ang="0">
                <a:pos x="371823" y="1613985"/>
              </a:cxn>
              <a:cxn ang="0">
                <a:pos x="383814" y="1591176"/>
              </a:cxn>
              <a:cxn ang="0">
                <a:pos x="395804" y="1546901"/>
              </a:cxn>
              <a:cxn ang="0">
                <a:pos x="406053" y="1389932"/>
              </a:cxn>
              <a:cxn ang="0">
                <a:pos x="409435" y="1232961"/>
              </a:cxn>
              <a:cxn ang="0">
                <a:pos x="397444" y="1345658"/>
              </a:cxn>
              <a:cxn ang="0">
                <a:pos x="395804" y="1501286"/>
              </a:cxn>
              <a:cxn ang="0">
                <a:pos x="390578" y="1636792"/>
              </a:cxn>
              <a:cxn ang="0">
                <a:pos x="385453" y="1793763"/>
              </a:cxn>
            </a:cxnLst>
            <a:rect l="txL" t="txT" r="txR" b="txB"/>
            <a:pathLst>
              <a:path w="2540595" h="1665605">
                <a:moveTo>
                  <a:pt x="341066" y="0"/>
                </a:moveTo>
                <a:cubicBezTo>
                  <a:pt x="340431" y="13335"/>
                  <a:pt x="347416" y="46990"/>
                  <a:pt x="330271" y="74295"/>
                </a:cubicBezTo>
                <a:cubicBezTo>
                  <a:pt x="313126" y="101600"/>
                  <a:pt x="282011" y="112395"/>
                  <a:pt x="256611" y="137795"/>
                </a:cubicBezTo>
                <a:cubicBezTo>
                  <a:pt x="231211" y="163195"/>
                  <a:pt x="226766" y="173990"/>
                  <a:pt x="203271" y="201930"/>
                </a:cubicBezTo>
                <a:cubicBezTo>
                  <a:pt x="179776" y="229870"/>
                  <a:pt x="165171" y="246380"/>
                  <a:pt x="139771" y="276225"/>
                </a:cubicBezTo>
                <a:cubicBezTo>
                  <a:pt x="114371" y="306070"/>
                  <a:pt x="95321" y="320675"/>
                  <a:pt x="76271" y="350520"/>
                </a:cubicBezTo>
                <a:cubicBezTo>
                  <a:pt x="57221" y="380365"/>
                  <a:pt x="54681" y="396875"/>
                  <a:pt x="43886" y="424180"/>
                </a:cubicBezTo>
                <a:cubicBezTo>
                  <a:pt x="33091" y="451485"/>
                  <a:pt x="31186" y="460375"/>
                  <a:pt x="22931" y="488315"/>
                </a:cubicBezTo>
                <a:cubicBezTo>
                  <a:pt x="14676" y="516255"/>
                  <a:pt x="6421" y="532765"/>
                  <a:pt x="1976" y="562610"/>
                </a:cubicBezTo>
                <a:cubicBezTo>
                  <a:pt x="-2469" y="592455"/>
                  <a:pt x="1976" y="607060"/>
                  <a:pt x="1976" y="636905"/>
                </a:cubicBezTo>
                <a:cubicBezTo>
                  <a:pt x="1976" y="666750"/>
                  <a:pt x="71" y="683260"/>
                  <a:pt x="1976" y="710565"/>
                </a:cubicBezTo>
                <a:cubicBezTo>
                  <a:pt x="3881" y="737870"/>
                  <a:pt x="3881" y="746760"/>
                  <a:pt x="12136" y="774700"/>
                </a:cubicBezTo>
                <a:cubicBezTo>
                  <a:pt x="20391" y="802640"/>
                  <a:pt x="35631" y="819150"/>
                  <a:pt x="43886" y="848995"/>
                </a:cubicBezTo>
                <a:cubicBezTo>
                  <a:pt x="52141" y="878840"/>
                  <a:pt x="52776" y="893445"/>
                  <a:pt x="54681" y="923290"/>
                </a:cubicBezTo>
                <a:cubicBezTo>
                  <a:pt x="56586" y="953135"/>
                  <a:pt x="52776" y="967740"/>
                  <a:pt x="54681" y="997585"/>
                </a:cubicBezTo>
                <a:cubicBezTo>
                  <a:pt x="56586" y="1027430"/>
                  <a:pt x="59126" y="1043940"/>
                  <a:pt x="65476" y="1071245"/>
                </a:cubicBezTo>
                <a:cubicBezTo>
                  <a:pt x="71826" y="1098550"/>
                  <a:pt x="71826" y="1107440"/>
                  <a:pt x="86431" y="1135380"/>
                </a:cubicBezTo>
                <a:cubicBezTo>
                  <a:pt x="101036" y="1163320"/>
                  <a:pt x="118816" y="1179830"/>
                  <a:pt x="139771" y="1209675"/>
                </a:cubicBezTo>
                <a:cubicBezTo>
                  <a:pt x="160726" y="1239520"/>
                  <a:pt x="168981" y="1258570"/>
                  <a:pt x="192476" y="1283970"/>
                </a:cubicBezTo>
                <a:cubicBezTo>
                  <a:pt x="215971" y="1309370"/>
                  <a:pt x="231211" y="1311275"/>
                  <a:pt x="256611" y="1336675"/>
                </a:cubicBezTo>
                <a:cubicBezTo>
                  <a:pt x="282011" y="1362075"/>
                  <a:pt x="292806" y="1381125"/>
                  <a:pt x="320111" y="1410970"/>
                </a:cubicBezTo>
                <a:cubicBezTo>
                  <a:pt x="347416" y="1440815"/>
                  <a:pt x="364561" y="1461770"/>
                  <a:pt x="394406" y="1485265"/>
                </a:cubicBezTo>
                <a:cubicBezTo>
                  <a:pt x="424251" y="1508760"/>
                  <a:pt x="438856" y="1515110"/>
                  <a:pt x="468701" y="1527810"/>
                </a:cubicBezTo>
                <a:cubicBezTo>
                  <a:pt x="498546" y="1540510"/>
                  <a:pt x="513151" y="1542415"/>
                  <a:pt x="542996" y="1548765"/>
                </a:cubicBezTo>
                <a:cubicBezTo>
                  <a:pt x="572841" y="1555115"/>
                  <a:pt x="589351" y="1557655"/>
                  <a:pt x="616656" y="1559560"/>
                </a:cubicBezTo>
                <a:cubicBezTo>
                  <a:pt x="643961" y="1561465"/>
                  <a:pt x="652851" y="1557655"/>
                  <a:pt x="680791" y="1559560"/>
                </a:cubicBezTo>
                <a:cubicBezTo>
                  <a:pt x="708731" y="1561465"/>
                  <a:pt x="725241" y="1568450"/>
                  <a:pt x="755086" y="1570355"/>
                </a:cubicBezTo>
                <a:cubicBezTo>
                  <a:pt x="784931" y="1572260"/>
                  <a:pt x="799536" y="1570355"/>
                  <a:pt x="829381" y="1570355"/>
                </a:cubicBezTo>
                <a:cubicBezTo>
                  <a:pt x="859226" y="1570355"/>
                  <a:pt x="873831" y="1564005"/>
                  <a:pt x="903676" y="1570355"/>
                </a:cubicBezTo>
                <a:cubicBezTo>
                  <a:pt x="933521" y="1576705"/>
                  <a:pt x="950031" y="1589405"/>
                  <a:pt x="977336" y="1602105"/>
                </a:cubicBezTo>
                <a:cubicBezTo>
                  <a:pt x="1004641" y="1614805"/>
                  <a:pt x="1013531" y="1623060"/>
                  <a:pt x="1041471" y="1633855"/>
                </a:cubicBezTo>
                <a:cubicBezTo>
                  <a:pt x="1069411" y="1644650"/>
                  <a:pt x="1085921" y="1648460"/>
                  <a:pt x="1115766" y="1654810"/>
                </a:cubicBezTo>
                <a:cubicBezTo>
                  <a:pt x="1145611" y="1661160"/>
                  <a:pt x="1160216" y="1665605"/>
                  <a:pt x="1190061" y="1665605"/>
                </a:cubicBezTo>
                <a:cubicBezTo>
                  <a:pt x="1219906" y="1665605"/>
                  <a:pt x="1232606" y="1661160"/>
                  <a:pt x="1264356" y="1654810"/>
                </a:cubicBezTo>
                <a:cubicBezTo>
                  <a:pt x="1296106" y="1648460"/>
                  <a:pt x="1317061" y="1648460"/>
                  <a:pt x="1348811" y="1633855"/>
                </a:cubicBezTo>
                <a:cubicBezTo>
                  <a:pt x="1380561" y="1619250"/>
                  <a:pt x="1393261" y="1604010"/>
                  <a:pt x="1423106" y="1580515"/>
                </a:cubicBezTo>
                <a:cubicBezTo>
                  <a:pt x="1452951" y="1557020"/>
                  <a:pt x="1473906" y="1544320"/>
                  <a:pt x="1497401" y="1517015"/>
                </a:cubicBezTo>
                <a:cubicBezTo>
                  <a:pt x="1520896" y="1489710"/>
                  <a:pt x="1525341" y="1472565"/>
                  <a:pt x="1539946" y="1442720"/>
                </a:cubicBezTo>
                <a:cubicBezTo>
                  <a:pt x="1554551" y="1412875"/>
                  <a:pt x="1558996" y="1398270"/>
                  <a:pt x="1571696" y="1368425"/>
                </a:cubicBezTo>
                <a:cubicBezTo>
                  <a:pt x="1584396" y="1338580"/>
                  <a:pt x="1592651" y="1323975"/>
                  <a:pt x="1603446" y="1294130"/>
                </a:cubicBezTo>
                <a:cubicBezTo>
                  <a:pt x="1614241" y="1264285"/>
                  <a:pt x="1616146" y="1249680"/>
                  <a:pt x="1624401" y="1219835"/>
                </a:cubicBezTo>
                <a:cubicBezTo>
                  <a:pt x="1632656" y="1189990"/>
                  <a:pt x="1637736" y="1175385"/>
                  <a:pt x="1645991" y="1145540"/>
                </a:cubicBezTo>
                <a:cubicBezTo>
                  <a:pt x="1654246" y="1115695"/>
                  <a:pt x="1656151" y="1101090"/>
                  <a:pt x="1666946" y="1071245"/>
                </a:cubicBezTo>
                <a:cubicBezTo>
                  <a:pt x="1677741" y="1041400"/>
                  <a:pt x="1706951" y="1024890"/>
                  <a:pt x="1698696" y="997585"/>
                </a:cubicBezTo>
                <a:cubicBezTo>
                  <a:pt x="1690441" y="970280"/>
                  <a:pt x="1626306" y="946150"/>
                  <a:pt x="1624401" y="933450"/>
                </a:cubicBezTo>
                <a:cubicBezTo>
                  <a:pt x="1622496" y="920750"/>
                  <a:pt x="1660596" y="927100"/>
                  <a:pt x="1688536" y="933450"/>
                </a:cubicBezTo>
                <a:cubicBezTo>
                  <a:pt x="1716476" y="939800"/>
                  <a:pt x="1732986" y="956945"/>
                  <a:pt x="1762831" y="965200"/>
                </a:cubicBezTo>
                <a:cubicBezTo>
                  <a:pt x="1792676" y="973455"/>
                  <a:pt x="1807281" y="969645"/>
                  <a:pt x="1837126" y="975995"/>
                </a:cubicBezTo>
                <a:cubicBezTo>
                  <a:pt x="1866971" y="982345"/>
                  <a:pt x="1881576" y="993140"/>
                  <a:pt x="1911421" y="997585"/>
                </a:cubicBezTo>
                <a:cubicBezTo>
                  <a:pt x="1941266" y="1002030"/>
                  <a:pt x="1957776" y="999490"/>
                  <a:pt x="1985081" y="997585"/>
                </a:cubicBezTo>
                <a:cubicBezTo>
                  <a:pt x="2012386" y="995680"/>
                  <a:pt x="2021276" y="1001395"/>
                  <a:pt x="2049216" y="986790"/>
                </a:cubicBezTo>
                <a:cubicBezTo>
                  <a:pt x="2077156" y="972185"/>
                  <a:pt x="2098111" y="948690"/>
                  <a:pt x="2123511" y="923290"/>
                </a:cubicBezTo>
                <a:cubicBezTo>
                  <a:pt x="2148911" y="897890"/>
                  <a:pt x="2155261" y="887095"/>
                  <a:pt x="2176216" y="859155"/>
                </a:cubicBezTo>
                <a:cubicBezTo>
                  <a:pt x="2197171" y="831215"/>
                  <a:pt x="2204156" y="803910"/>
                  <a:pt x="2229556" y="784860"/>
                </a:cubicBezTo>
                <a:cubicBezTo>
                  <a:pt x="2254956" y="765810"/>
                  <a:pt x="2274006" y="770255"/>
                  <a:pt x="2303851" y="763905"/>
                </a:cubicBezTo>
                <a:cubicBezTo>
                  <a:pt x="2333696" y="757555"/>
                  <a:pt x="2348301" y="759460"/>
                  <a:pt x="2378146" y="753110"/>
                </a:cubicBezTo>
                <a:cubicBezTo>
                  <a:pt x="2407991" y="746760"/>
                  <a:pt x="2425136" y="751205"/>
                  <a:pt x="2452441" y="732155"/>
                </a:cubicBezTo>
                <a:cubicBezTo>
                  <a:pt x="2479746" y="713105"/>
                  <a:pt x="2498796" y="687705"/>
                  <a:pt x="2515941" y="657860"/>
                </a:cubicBezTo>
                <a:cubicBezTo>
                  <a:pt x="2533086" y="628015"/>
                  <a:pt x="2547691" y="588010"/>
                  <a:pt x="2536896" y="583565"/>
                </a:cubicBezTo>
                <a:cubicBezTo>
                  <a:pt x="2526101" y="579120"/>
                  <a:pt x="2479746" y="611505"/>
                  <a:pt x="2462601" y="636905"/>
                </a:cubicBezTo>
                <a:cubicBezTo>
                  <a:pt x="2445456" y="662305"/>
                  <a:pt x="2460696" y="683260"/>
                  <a:pt x="2452441" y="710565"/>
                </a:cubicBezTo>
                <a:cubicBezTo>
                  <a:pt x="2444186" y="737870"/>
                  <a:pt x="2432756" y="746760"/>
                  <a:pt x="2420056" y="774700"/>
                </a:cubicBezTo>
                <a:cubicBezTo>
                  <a:pt x="2407356" y="802640"/>
                  <a:pt x="2394021" y="835660"/>
                  <a:pt x="2388306" y="848995"/>
                </a:cubicBezTo>
              </a:path>
            </a:pathLst>
          </a:custGeom>
          <a:noFill/>
          <a:ln w="47625" cap="flat" cmpd="sng">
            <a:solidFill>
              <a:srgbClr val="006600">
                <a:alpha val="100000"/>
              </a:srgbClr>
            </a:solidFill>
            <a:prstDash val="solid"/>
            <a:round/>
            <a:headEnd type="none" w="med" len="med"/>
            <a:tailEnd type="triangle" w="med" len="med"/>
          </a:ln>
        </p:spPr>
        <p:txBody>
          <a:bodyPr/>
          <a:lstStyle/>
          <a:p>
            <a:endParaRPr lang="zh-CN" altLang="en-US"/>
          </a:p>
        </p:txBody>
      </p:sp>
      <p:sp>
        <p:nvSpPr>
          <p:cNvPr id="26667" name="任意多边形 17"/>
          <p:cNvSpPr/>
          <p:nvPr/>
        </p:nvSpPr>
        <p:spPr>
          <a:xfrm>
            <a:off x="1789113" y="1943100"/>
            <a:ext cx="2743200" cy="2573338"/>
          </a:xfrm>
          <a:custGeom>
            <a:avLst/>
            <a:gdLst>
              <a:gd name="txL" fmla="*/ 0 w 4157979"/>
              <a:gd name="txT" fmla="*/ 0 h 2068195"/>
              <a:gd name="txR" fmla="*/ 4157979 w 4157979"/>
              <a:gd name="txB" fmla="*/ 2068195 h 2068195"/>
            </a:gdLst>
            <a:ahLst/>
            <a:cxnLst>
              <a:cxn ang="0">
                <a:pos x="1772773" y="81595"/>
              </a:cxn>
              <a:cxn ang="0">
                <a:pos x="1717495" y="279192"/>
              </a:cxn>
              <a:cxn ang="0">
                <a:pos x="1657517" y="558384"/>
              </a:cxn>
              <a:cxn ang="0">
                <a:pos x="1629879" y="788422"/>
              </a:cxn>
              <a:cxn ang="0">
                <a:pos x="1592842" y="1018461"/>
              </a:cxn>
              <a:cxn ang="0">
                <a:pos x="1574324" y="1231786"/>
              </a:cxn>
              <a:cxn ang="0">
                <a:pos x="1565203" y="1461825"/>
              </a:cxn>
              <a:cxn ang="0">
                <a:pos x="1551383" y="1690881"/>
              </a:cxn>
              <a:cxn ang="0">
                <a:pos x="1528167" y="1905189"/>
              </a:cxn>
              <a:cxn ang="0">
                <a:pos x="1495829" y="2135227"/>
              </a:cxn>
              <a:cxn ang="0">
                <a:pos x="1440551" y="2331842"/>
              </a:cxn>
              <a:cxn ang="0">
                <a:pos x="1380297" y="2430149"/>
              </a:cxn>
              <a:cxn ang="0">
                <a:pos x="1320320" y="2594322"/>
              </a:cxn>
              <a:cxn ang="0">
                <a:pos x="1255645" y="2775207"/>
              </a:cxn>
              <a:cxn ang="0">
                <a:pos x="1218885" y="3005245"/>
              </a:cxn>
              <a:cxn ang="0">
                <a:pos x="1181848" y="3201859"/>
              </a:cxn>
              <a:cxn ang="0">
                <a:pos x="1117173" y="3005245"/>
              </a:cxn>
              <a:cxn ang="0">
                <a:pos x="1071016" y="2775207"/>
              </a:cxn>
              <a:cxn ang="0">
                <a:pos x="1029557" y="2545168"/>
              </a:cxn>
              <a:cxn ang="0">
                <a:pos x="974003" y="2364283"/>
              </a:cxn>
              <a:cxn ang="0">
                <a:pos x="904904" y="2315130"/>
              </a:cxn>
              <a:cxn ang="0">
                <a:pos x="840229" y="2315130"/>
              </a:cxn>
              <a:cxn ang="0">
                <a:pos x="775554" y="2299400"/>
              </a:cxn>
              <a:cxn ang="0">
                <a:pos x="710878" y="2265976"/>
              </a:cxn>
              <a:cxn ang="0">
                <a:pos x="646202" y="2233535"/>
              </a:cxn>
              <a:cxn ang="0">
                <a:pos x="581527" y="2216822"/>
              </a:cxn>
              <a:cxn ang="0">
                <a:pos x="517127" y="2216822"/>
              </a:cxn>
              <a:cxn ang="0">
                <a:pos x="456874" y="2200111"/>
              </a:cxn>
              <a:cxn ang="0">
                <a:pos x="392199" y="2167670"/>
              </a:cxn>
              <a:cxn ang="0">
                <a:pos x="323102" y="2150957"/>
              </a:cxn>
              <a:cxn ang="0">
                <a:pos x="258426" y="2150957"/>
              </a:cxn>
              <a:cxn ang="0">
                <a:pos x="193750" y="2118516"/>
              </a:cxn>
              <a:cxn ang="0">
                <a:pos x="129075" y="2085092"/>
              </a:cxn>
              <a:cxn ang="0">
                <a:pos x="64399" y="2069362"/>
              </a:cxn>
              <a:cxn ang="0">
                <a:pos x="0" y="2069362"/>
              </a:cxn>
            </a:cxnLst>
            <a:rect l="txL" t="txT" r="txR" b="txB"/>
            <a:pathLst>
              <a:path w="4157979" h="2068195">
                <a:moveTo>
                  <a:pt x="4157980" y="0"/>
                </a:moveTo>
                <a:cubicBezTo>
                  <a:pt x="4142740" y="9525"/>
                  <a:pt x="4104640" y="31750"/>
                  <a:pt x="4072890" y="52705"/>
                </a:cubicBezTo>
                <a:cubicBezTo>
                  <a:pt x="4041140" y="73660"/>
                  <a:pt x="4023995" y="80645"/>
                  <a:pt x="3998595" y="106045"/>
                </a:cubicBezTo>
                <a:cubicBezTo>
                  <a:pt x="3973195" y="131445"/>
                  <a:pt x="3966845" y="150495"/>
                  <a:pt x="3945890" y="180340"/>
                </a:cubicBezTo>
                <a:cubicBezTo>
                  <a:pt x="3924935" y="210185"/>
                  <a:pt x="3919855" y="218440"/>
                  <a:pt x="3892550" y="254635"/>
                </a:cubicBezTo>
                <a:cubicBezTo>
                  <a:pt x="3865245" y="290830"/>
                  <a:pt x="3831590" y="324485"/>
                  <a:pt x="3808095" y="360680"/>
                </a:cubicBezTo>
                <a:cubicBezTo>
                  <a:pt x="3784600" y="396875"/>
                  <a:pt x="3789045" y="405130"/>
                  <a:pt x="3776345" y="434975"/>
                </a:cubicBezTo>
                <a:cubicBezTo>
                  <a:pt x="3763645" y="464820"/>
                  <a:pt x="3759200" y="479425"/>
                  <a:pt x="3744595" y="509270"/>
                </a:cubicBezTo>
                <a:cubicBezTo>
                  <a:pt x="3729990" y="539115"/>
                  <a:pt x="3719195" y="553720"/>
                  <a:pt x="3702050" y="583565"/>
                </a:cubicBezTo>
                <a:cubicBezTo>
                  <a:pt x="3684905" y="613410"/>
                  <a:pt x="3672205" y="628015"/>
                  <a:pt x="3659505" y="657860"/>
                </a:cubicBezTo>
                <a:cubicBezTo>
                  <a:pt x="3646805" y="687705"/>
                  <a:pt x="3646170" y="704215"/>
                  <a:pt x="3637915" y="731520"/>
                </a:cubicBezTo>
                <a:cubicBezTo>
                  <a:pt x="3629660" y="758825"/>
                  <a:pt x="3625215" y="767715"/>
                  <a:pt x="3616960" y="795655"/>
                </a:cubicBezTo>
                <a:cubicBezTo>
                  <a:pt x="3608705" y="823595"/>
                  <a:pt x="3600450" y="840105"/>
                  <a:pt x="3596005" y="869950"/>
                </a:cubicBezTo>
                <a:cubicBezTo>
                  <a:pt x="3591560" y="899795"/>
                  <a:pt x="3597910" y="914400"/>
                  <a:pt x="3596005" y="944245"/>
                </a:cubicBezTo>
                <a:cubicBezTo>
                  <a:pt x="3594100" y="974090"/>
                  <a:pt x="3591560" y="988695"/>
                  <a:pt x="3585210" y="1018540"/>
                </a:cubicBezTo>
                <a:cubicBezTo>
                  <a:pt x="3578860" y="1048385"/>
                  <a:pt x="3572510" y="1064895"/>
                  <a:pt x="3564255" y="1092200"/>
                </a:cubicBezTo>
                <a:cubicBezTo>
                  <a:pt x="3556000" y="1119505"/>
                  <a:pt x="3553460" y="1128395"/>
                  <a:pt x="3542665" y="1156335"/>
                </a:cubicBezTo>
                <a:cubicBezTo>
                  <a:pt x="3531870" y="1184275"/>
                  <a:pt x="3523615" y="1200785"/>
                  <a:pt x="3510915" y="1230630"/>
                </a:cubicBezTo>
                <a:cubicBezTo>
                  <a:pt x="3498215" y="1260475"/>
                  <a:pt x="3493770" y="1275080"/>
                  <a:pt x="3479165" y="1304925"/>
                </a:cubicBezTo>
                <a:cubicBezTo>
                  <a:pt x="3464560" y="1334770"/>
                  <a:pt x="3455670" y="1349375"/>
                  <a:pt x="3436620" y="1379220"/>
                </a:cubicBezTo>
                <a:cubicBezTo>
                  <a:pt x="3417570" y="1409065"/>
                  <a:pt x="3409315" y="1427480"/>
                  <a:pt x="3383915" y="1452880"/>
                </a:cubicBezTo>
                <a:cubicBezTo>
                  <a:pt x="3358515" y="1478280"/>
                  <a:pt x="3337560" y="1491615"/>
                  <a:pt x="3309620" y="1506220"/>
                </a:cubicBezTo>
                <a:cubicBezTo>
                  <a:pt x="3281680" y="1520825"/>
                  <a:pt x="3273425" y="1514475"/>
                  <a:pt x="3245485" y="1527175"/>
                </a:cubicBezTo>
                <a:cubicBezTo>
                  <a:pt x="3217545" y="1539875"/>
                  <a:pt x="3201035" y="1550670"/>
                  <a:pt x="3171190" y="1569720"/>
                </a:cubicBezTo>
                <a:cubicBezTo>
                  <a:pt x="3141345" y="1588770"/>
                  <a:pt x="3124835" y="1602105"/>
                  <a:pt x="3097530" y="1623060"/>
                </a:cubicBezTo>
                <a:cubicBezTo>
                  <a:pt x="3070225" y="1644015"/>
                  <a:pt x="3061335" y="1654810"/>
                  <a:pt x="3033395" y="1675765"/>
                </a:cubicBezTo>
                <a:cubicBezTo>
                  <a:pt x="3005455" y="1696720"/>
                  <a:pt x="2988945" y="1705610"/>
                  <a:pt x="2959100" y="1729105"/>
                </a:cubicBezTo>
                <a:cubicBezTo>
                  <a:pt x="2929255" y="1752600"/>
                  <a:pt x="2905760" y="1765300"/>
                  <a:pt x="2884805" y="1792605"/>
                </a:cubicBezTo>
                <a:cubicBezTo>
                  <a:pt x="2863850" y="1819910"/>
                  <a:pt x="2870200" y="1837055"/>
                  <a:pt x="2853055" y="1866900"/>
                </a:cubicBezTo>
                <a:cubicBezTo>
                  <a:pt x="2835910" y="1896745"/>
                  <a:pt x="2813050" y="1911350"/>
                  <a:pt x="2800350" y="1941195"/>
                </a:cubicBezTo>
                <a:cubicBezTo>
                  <a:pt x="2787650" y="1971040"/>
                  <a:pt x="2806700" y="1990090"/>
                  <a:pt x="2789555" y="2015490"/>
                </a:cubicBezTo>
                <a:cubicBezTo>
                  <a:pt x="2772410" y="2040890"/>
                  <a:pt x="2745105" y="2068195"/>
                  <a:pt x="2715260" y="2068195"/>
                </a:cubicBezTo>
                <a:cubicBezTo>
                  <a:pt x="2685415" y="2068195"/>
                  <a:pt x="2670810" y="2040890"/>
                  <a:pt x="2640965" y="2015490"/>
                </a:cubicBezTo>
                <a:cubicBezTo>
                  <a:pt x="2611120" y="1990090"/>
                  <a:pt x="2592070" y="1971040"/>
                  <a:pt x="2566670" y="1941195"/>
                </a:cubicBezTo>
                <a:cubicBezTo>
                  <a:pt x="2541270" y="1911350"/>
                  <a:pt x="2534920" y="1896745"/>
                  <a:pt x="2513965" y="1866900"/>
                </a:cubicBezTo>
                <a:cubicBezTo>
                  <a:pt x="2493010" y="1837055"/>
                  <a:pt x="2479675" y="1822450"/>
                  <a:pt x="2460625" y="1792605"/>
                </a:cubicBezTo>
                <a:cubicBezTo>
                  <a:pt x="2441575" y="1762760"/>
                  <a:pt x="2437130" y="1748155"/>
                  <a:pt x="2418080" y="1718310"/>
                </a:cubicBezTo>
                <a:cubicBezTo>
                  <a:pt x="2399030" y="1688465"/>
                  <a:pt x="2388870" y="1675765"/>
                  <a:pt x="2365375" y="1644015"/>
                </a:cubicBezTo>
                <a:cubicBezTo>
                  <a:pt x="2341880" y="1612265"/>
                  <a:pt x="2327275" y="1583055"/>
                  <a:pt x="2301875" y="1559560"/>
                </a:cubicBezTo>
                <a:cubicBezTo>
                  <a:pt x="2276475" y="1536065"/>
                  <a:pt x="2265680" y="1537970"/>
                  <a:pt x="2237740" y="1527175"/>
                </a:cubicBezTo>
                <a:cubicBezTo>
                  <a:pt x="2209800" y="1516380"/>
                  <a:pt x="2195195" y="1512570"/>
                  <a:pt x="2163445" y="1506220"/>
                </a:cubicBezTo>
                <a:cubicBezTo>
                  <a:pt x="2131695" y="1499870"/>
                  <a:pt x="2110740" y="1497330"/>
                  <a:pt x="2078990" y="1495425"/>
                </a:cubicBezTo>
                <a:cubicBezTo>
                  <a:pt x="2047240" y="1493520"/>
                  <a:pt x="2034540" y="1495425"/>
                  <a:pt x="2004695" y="1495425"/>
                </a:cubicBezTo>
                <a:cubicBezTo>
                  <a:pt x="1974850" y="1495425"/>
                  <a:pt x="1960245" y="1495425"/>
                  <a:pt x="1930400" y="1495425"/>
                </a:cubicBezTo>
                <a:cubicBezTo>
                  <a:pt x="1900555" y="1495425"/>
                  <a:pt x="1885950" y="1497330"/>
                  <a:pt x="1856105" y="1495425"/>
                </a:cubicBezTo>
                <a:cubicBezTo>
                  <a:pt x="1826260" y="1493520"/>
                  <a:pt x="1811655" y="1489710"/>
                  <a:pt x="1781810" y="1485265"/>
                </a:cubicBezTo>
                <a:cubicBezTo>
                  <a:pt x="1751965" y="1480820"/>
                  <a:pt x="1737360" y="1478915"/>
                  <a:pt x="1707515" y="1474470"/>
                </a:cubicBezTo>
                <a:cubicBezTo>
                  <a:pt x="1677670" y="1470025"/>
                  <a:pt x="1663065" y="1468120"/>
                  <a:pt x="1633220" y="1463675"/>
                </a:cubicBezTo>
                <a:cubicBezTo>
                  <a:pt x="1603375" y="1459230"/>
                  <a:pt x="1588770" y="1457325"/>
                  <a:pt x="1558925" y="1452880"/>
                </a:cubicBezTo>
                <a:cubicBezTo>
                  <a:pt x="1529080" y="1448435"/>
                  <a:pt x="1514475" y="1444625"/>
                  <a:pt x="1484630" y="1442720"/>
                </a:cubicBezTo>
                <a:cubicBezTo>
                  <a:pt x="1454785" y="1440815"/>
                  <a:pt x="1440180" y="1444625"/>
                  <a:pt x="1410335" y="1442720"/>
                </a:cubicBezTo>
                <a:cubicBezTo>
                  <a:pt x="1380490" y="1440815"/>
                  <a:pt x="1365885" y="1433830"/>
                  <a:pt x="1336040" y="1431925"/>
                </a:cubicBezTo>
                <a:cubicBezTo>
                  <a:pt x="1306195" y="1430020"/>
                  <a:pt x="1291590" y="1431925"/>
                  <a:pt x="1261745" y="1431925"/>
                </a:cubicBezTo>
                <a:cubicBezTo>
                  <a:pt x="1231900" y="1431925"/>
                  <a:pt x="1215390" y="1431925"/>
                  <a:pt x="1188085" y="1431925"/>
                </a:cubicBezTo>
                <a:cubicBezTo>
                  <a:pt x="1160780" y="1431925"/>
                  <a:pt x="1151890" y="1433830"/>
                  <a:pt x="1123950" y="1431925"/>
                </a:cubicBezTo>
                <a:cubicBezTo>
                  <a:pt x="1096010" y="1430020"/>
                  <a:pt x="1079500" y="1425575"/>
                  <a:pt x="1049655" y="1421130"/>
                </a:cubicBezTo>
                <a:cubicBezTo>
                  <a:pt x="1019810" y="1416685"/>
                  <a:pt x="1005205" y="1415415"/>
                  <a:pt x="975360" y="1410970"/>
                </a:cubicBezTo>
                <a:cubicBezTo>
                  <a:pt x="945515" y="1406525"/>
                  <a:pt x="932815" y="1402080"/>
                  <a:pt x="901065" y="1400175"/>
                </a:cubicBezTo>
                <a:cubicBezTo>
                  <a:pt x="869315" y="1398270"/>
                  <a:pt x="848360" y="1402080"/>
                  <a:pt x="816610" y="1400175"/>
                </a:cubicBezTo>
                <a:cubicBezTo>
                  <a:pt x="784860" y="1398270"/>
                  <a:pt x="772160" y="1391285"/>
                  <a:pt x="742315" y="1389380"/>
                </a:cubicBezTo>
                <a:cubicBezTo>
                  <a:pt x="712470" y="1387475"/>
                  <a:pt x="697865" y="1389380"/>
                  <a:pt x="668020" y="1389380"/>
                </a:cubicBezTo>
                <a:cubicBezTo>
                  <a:pt x="638175" y="1389380"/>
                  <a:pt x="623570" y="1391285"/>
                  <a:pt x="593725" y="1389380"/>
                </a:cubicBezTo>
                <a:cubicBezTo>
                  <a:pt x="563880" y="1387475"/>
                  <a:pt x="549275" y="1383665"/>
                  <a:pt x="519430" y="1379220"/>
                </a:cubicBezTo>
                <a:cubicBezTo>
                  <a:pt x="489585" y="1374775"/>
                  <a:pt x="474980" y="1372870"/>
                  <a:pt x="445135" y="1368425"/>
                </a:cubicBezTo>
                <a:cubicBezTo>
                  <a:pt x="415290" y="1363980"/>
                  <a:pt x="400685" y="1362075"/>
                  <a:pt x="370840" y="1357630"/>
                </a:cubicBezTo>
                <a:cubicBezTo>
                  <a:pt x="340995" y="1353185"/>
                  <a:pt x="326390" y="1351280"/>
                  <a:pt x="296545" y="1346835"/>
                </a:cubicBezTo>
                <a:cubicBezTo>
                  <a:pt x="266700" y="1342390"/>
                  <a:pt x="252095" y="1338580"/>
                  <a:pt x="222250" y="1336675"/>
                </a:cubicBezTo>
                <a:cubicBezTo>
                  <a:pt x="192405" y="1334770"/>
                  <a:pt x="177800" y="1336675"/>
                  <a:pt x="147955" y="1336675"/>
                </a:cubicBezTo>
                <a:cubicBezTo>
                  <a:pt x="118110" y="1336675"/>
                  <a:pt x="103505" y="1336675"/>
                  <a:pt x="73660" y="1336675"/>
                </a:cubicBezTo>
                <a:cubicBezTo>
                  <a:pt x="43815" y="1336675"/>
                  <a:pt x="13335" y="1336675"/>
                  <a:pt x="0" y="1336675"/>
                </a:cubicBezTo>
              </a:path>
            </a:pathLst>
          </a:custGeom>
          <a:noFill/>
          <a:ln w="47625" cap="flat" cmpd="sng">
            <a:solidFill>
              <a:srgbClr val="FF3300">
                <a:alpha val="100000"/>
              </a:srgbClr>
            </a:solidFill>
            <a:prstDash val="solid"/>
            <a:round/>
            <a:headEnd type="none" w="med" len="med"/>
            <a:tailEnd type="arrow" w="med" len="med"/>
          </a:ln>
        </p:spPr>
        <p:txBody>
          <a:bodyPr/>
          <a:lstStyle/>
          <a:p>
            <a:endParaRPr lang="zh-CN" altLang="en-US"/>
          </a:p>
        </p:txBody>
      </p:sp>
      <p:sp>
        <p:nvSpPr>
          <p:cNvPr id="26668" name="任意多边形 19"/>
          <p:cNvSpPr/>
          <p:nvPr/>
        </p:nvSpPr>
        <p:spPr>
          <a:xfrm>
            <a:off x="4398963" y="2070100"/>
            <a:ext cx="2984500" cy="2016125"/>
          </a:xfrm>
          <a:custGeom>
            <a:avLst/>
            <a:gdLst>
              <a:gd name="txL" fmla="*/ 0 w 4913066"/>
              <a:gd name="txT" fmla="*/ 0 h 1541427"/>
              <a:gd name="txR" fmla="*/ 4913066 w 4913066"/>
              <a:gd name="txB" fmla="*/ 1541427 h 1541427"/>
            </a:gdLst>
            <a:ahLst/>
            <a:cxnLst>
              <a:cxn ang="0">
                <a:pos x="1805237" y="2032528"/>
              </a:cxn>
              <a:cxn ang="0">
                <a:pos x="1773838" y="1778326"/>
              </a:cxn>
              <a:cxn ang="0">
                <a:pos x="1722991" y="1525211"/>
              </a:cxn>
              <a:cxn ang="0">
                <a:pos x="1668159" y="1379642"/>
              </a:cxn>
              <a:cxn ang="0">
                <a:pos x="1613328" y="1271009"/>
              </a:cxn>
              <a:cxn ang="0">
                <a:pos x="1558497" y="1216692"/>
              </a:cxn>
              <a:cxn ang="0">
                <a:pos x="1503666" y="1161289"/>
              </a:cxn>
              <a:cxn ang="0">
                <a:pos x="1448835" y="1089591"/>
              </a:cxn>
              <a:cxn ang="0">
                <a:pos x="1397987" y="1016807"/>
              </a:cxn>
              <a:cxn ang="0">
                <a:pos x="1343156" y="1052655"/>
              </a:cxn>
              <a:cxn ang="0">
                <a:pos x="1323707" y="1306857"/>
              </a:cxn>
              <a:cxn ang="0">
                <a:pos x="1335423" y="1561060"/>
              </a:cxn>
              <a:cxn ang="0">
                <a:pos x="1311991" y="1778326"/>
              </a:cxn>
              <a:cxn ang="0">
                <a:pos x="1257160" y="1815262"/>
              </a:cxn>
              <a:cxn ang="0">
                <a:pos x="1202329" y="1888046"/>
              </a:cxn>
              <a:cxn ang="0">
                <a:pos x="1143514" y="1978211"/>
              </a:cxn>
              <a:cxn ang="0">
                <a:pos x="1092666" y="2086844"/>
              </a:cxn>
              <a:cxn ang="0">
                <a:pos x="1037835" y="2196565"/>
              </a:cxn>
              <a:cxn ang="0">
                <a:pos x="983238" y="2286730"/>
              </a:cxn>
              <a:cxn ang="0">
                <a:pos x="920440" y="2323664"/>
              </a:cxn>
              <a:cxn ang="0">
                <a:pos x="865609" y="2341046"/>
              </a:cxn>
              <a:cxn ang="0">
                <a:pos x="807029" y="2377981"/>
              </a:cxn>
              <a:cxn ang="0">
                <a:pos x="752197" y="2413830"/>
              </a:cxn>
              <a:cxn ang="0">
                <a:pos x="697366" y="2413830"/>
              </a:cxn>
              <a:cxn ang="0">
                <a:pos x="642535" y="2450765"/>
              </a:cxn>
              <a:cxn ang="0">
                <a:pos x="587704" y="2540931"/>
              </a:cxn>
              <a:cxn ang="0">
                <a:pos x="532873" y="2613716"/>
              </a:cxn>
              <a:cxn ang="0">
                <a:pos x="482025" y="2632183"/>
              </a:cxn>
              <a:cxn ang="0">
                <a:pos x="427194" y="2632183"/>
              </a:cxn>
              <a:cxn ang="0">
                <a:pos x="368613" y="2576781"/>
              </a:cxn>
              <a:cxn ang="0">
                <a:pos x="313783" y="2341046"/>
              </a:cxn>
              <a:cxn ang="0">
                <a:pos x="258951" y="2178096"/>
              </a:cxn>
              <a:cxn ang="0">
                <a:pos x="204120" y="2015147"/>
              </a:cxn>
              <a:cxn ang="0">
                <a:pos x="161005" y="1815262"/>
              </a:cxn>
              <a:cxn ang="0">
                <a:pos x="118124" y="1579527"/>
              </a:cxn>
              <a:cxn ang="0">
                <a:pos x="71026" y="1361174"/>
              </a:cxn>
              <a:cxn ang="0">
                <a:pos x="16194" y="1143908"/>
              </a:cxn>
              <a:cxn ang="0">
                <a:pos x="4478" y="908174"/>
              </a:cxn>
              <a:cxn ang="0">
                <a:pos x="729" y="671354"/>
              </a:cxn>
              <a:cxn ang="0">
                <a:pos x="729" y="418239"/>
              </a:cxn>
              <a:cxn ang="0">
                <a:pos x="8462" y="181418"/>
              </a:cxn>
              <a:cxn ang="0">
                <a:pos x="59310" y="0"/>
              </a:cxn>
            </a:cxnLst>
            <a:rect l="txL" t="txT" r="txR" b="txB"/>
            <a:pathLst>
              <a:path w="4913066" h="1541427">
                <a:moveTo>
                  <a:pt x="4913066" y="1273175"/>
                </a:moveTo>
                <a:cubicBezTo>
                  <a:pt x="4909256" y="1257935"/>
                  <a:pt x="4902906" y="1219835"/>
                  <a:pt x="4892111" y="1188085"/>
                </a:cubicBezTo>
                <a:cubicBezTo>
                  <a:pt x="4881316" y="1156335"/>
                  <a:pt x="4877506" y="1143635"/>
                  <a:pt x="4860361" y="1113790"/>
                </a:cubicBezTo>
                <a:cubicBezTo>
                  <a:pt x="4843216" y="1083945"/>
                  <a:pt x="4830516" y="1069340"/>
                  <a:pt x="4807021" y="1039495"/>
                </a:cubicBezTo>
                <a:cubicBezTo>
                  <a:pt x="4783526" y="1009650"/>
                  <a:pt x="4770826" y="995045"/>
                  <a:pt x="4743521" y="965200"/>
                </a:cubicBezTo>
                <a:cubicBezTo>
                  <a:pt x="4716216" y="935355"/>
                  <a:pt x="4699071" y="915035"/>
                  <a:pt x="4669226" y="891540"/>
                </a:cubicBezTo>
                <a:cubicBezTo>
                  <a:pt x="4639381" y="868045"/>
                  <a:pt x="4624776" y="866140"/>
                  <a:pt x="4594931" y="848995"/>
                </a:cubicBezTo>
                <a:cubicBezTo>
                  <a:pt x="4565086" y="831850"/>
                  <a:pt x="4550481" y="821055"/>
                  <a:pt x="4520636" y="806450"/>
                </a:cubicBezTo>
                <a:cubicBezTo>
                  <a:pt x="4490791" y="791845"/>
                  <a:pt x="4476186" y="787400"/>
                  <a:pt x="4446341" y="774700"/>
                </a:cubicBezTo>
                <a:cubicBezTo>
                  <a:pt x="4416496" y="762000"/>
                  <a:pt x="4401891" y="753745"/>
                  <a:pt x="4372046" y="742950"/>
                </a:cubicBezTo>
                <a:cubicBezTo>
                  <a:pt x="4342201" y="732155"/>
                  <a:pt x="4327596" y="727710"/>
                  <a:pt x="4297751" y="721360"/>
                </a:cubicBezTo>
                <a:cubicBezTo>
                  <a:pt x="4267906" y="715010"/>
                  <a:pt x="4253301" y="717550"/>
                  <a:pt x="4223456" y="711200"/>
                </a:cubicBezTo>
                <a:cubicBezTo>
                  <a:pt x="4193611" y="704850"/>
                  <a:pt x="4179006" y="695960"/>
                  <a:pt x="4149161" y="689610"/>
                </a:cubicBezTo>
                <a:cubicBezTo>
                  <a:pt x="4119316" y="683260"/>
                  <a:pt x="4104711" y="685165"/>
                  <a:pt x="4074866" y="678815"/>
                </a:cubicBezTo>
                <a:cubicBezTo>
                  <a:pt x="4045021" y="672465"/>
                  <a:pt x="4030416" y="666115"/>
                  <a:pt x="4000571" y="657860"/>
                </a:cubicBezTo>
                <a:cubicBezTo>
                  <a:pt x="3970726" y="649605"/>
                  <a:pt x="3956121" y="647700"/>
                  <a:pt x="3926276" y="636905"/>
                </a:cubicBezTo>
                <a:cubicBezTo>
                  <a:pt x="3896431" y="626110"/>
                  <a:pt x="3879921" y="612775"/>
                  <a:pt x="3852616" y="604520"/>
                </a:cubicBezTo>
                <a:cubicBezTo>
                  <a:pt x="3825311" y="596265"/>
                  <a:pt x="3816421" y="598805"/>
                  <a:pt x="3788481" y="594360"/>
                </a:cubicBezTo>
                <a:cubicBezTo>
                  <a:pt x="3760541" y="589915"/>
                  <a:pt x="3744031" y="579120"/>
                  <a:pt x="3714186" y="583565"/>
                </a:cubicBezTo>
                <a:cubicBezTo>
                  <a:pt x="3684341" y="588010"/>
                  <a:pt x="3663386" y="594360"/>
                  <a:pt x="3639891" y="615315"/>
                </a:cubicBezTo>
                <a:cubicBezTo>
                  <a:pt x="3616396" y="636270"/>
                  <a:pt x="3608776" y="659765"/>
                  <a:pt x="3597981" y="689610"/>
                </a:cubicBezTo>
                <a:cubicBezTo>
                  <a:pt x="3587186" y="719455"/>
                  <a:pt x="3589091" y="734060"/>
                  <a:pt x="3587186" y="763905"/>
                </a:cubicBezTo>
                <a:cubicBezTo>
                  <a:pt x="3585281" y="793750"/>
                  <a:pt x="3580836" y="808355"/>
                  <a:pt x="3587186" y="838200"/>
                </a:cubicBezTo>
                <a:cubicBezTo>
                  <a:pt x="3593536" y="868045"/>
                  <a:pt x="3610681" y="882650"/>
                  <a:pt x="3618936" y="912495"/>
                </a:cubicBezTo>
                <a:cubicBezTo>
                  <a:pt x="3627191" y="942340"/>
                  <a:pt x="3642431" y="961390"/>
                  <a:pt x="3629731" y="986790"/>
                </a:cubicBezTo>
                <a:cubicBezTo>
                  <a:pt x="3617031" y="1012190"/>
                  <a:pt x="3585281" y="1024890"/>
                  <a:pt x="3555436" y="1039495"/>
                </a:cubicBezTo>
                <a:cubicBezTo>
                  <a:pt x="3525591" y="1054100"/>
                  <a:pt x="3510986" y="1056640"/>
                  <a:pt x="3481141" y="1061085"/>
                </a:cubicBezTo>
                <a:cubicBezTo>
                  <a:pt x="3451296" y="1065530"/>
                  <a:pt x="3436691" y="1059180"/>
                  <a:pt x="3406846" y="1061085"/>
                </a:cubicBezTo>
                <a:cubicBezTo>
                  <a:pt x="3377001" y="1062990"/>
                  <a:pt x="3362396" y="1063625"/>
                  <a:pt x="3332551" y="1071880"/>
                </a:cubicBezTo>
                <a:cubicBezTo>
                  <a:pt x="3302706" y="1080135"/>
                  <a:pt x="3290006" y="1090930"/>
                  <a:pt x="3258256" y="1103630"/>
                </a:cubicBezTo>
                <a:cubicBezTo>
                  <a:pt x="3226506" y="1116330"/>
                  <a:pt x="3204916" y="1124585"/>
                  <a:pt x="3173166" y="1135380"/>
                </a:cubicBezTo>
                <a:cubicBezTo>
                  <a:pt x="3141416" y="1146175"/>
                  <a:pt x="3128716" y="1143635"/>
                  <a:pt x="3098871" y="1156335"/>
                </a:cubicBezTo>
                <a:cubicBezTo>
                  <a:pt x="3069026" y="1169035"/>
                  <a:pt x="3052516" y="1186180"/>
                  <a:pt x="3025211" y="1198880"/>
                </a:cubicBezTo>
                <a:cubicBezTo>
                  <a:pt x="2997906" y="1211580"/>
                  <a:pt x="2989016" y="1209040"/>
                  <a:pt x="2961076" y="1219835"/>
                </a:cubicBezTo>
                <a:cubicBezTo>
                  <a:pt x="2933136" y="1230630"/>
                  <a:pt x="2916626" y="1239520"/>
                  <a:pt x="2886781" y="1252220"/>
                </a:cubicBezTo>
                <a:cubicBezTo>
                  <a:pt x="2856936" y="1264920"/>
                  <a:pt x="2842331" y="1271270"/>
                  <a:pt x="2812486" y="1283970"/>
                </a:cubicBezTo>
                <a:cubicBezTo>
                  <a:pt x="2782641" y="1296670"/>
                  <a:pt x="2768036" y="1304925"/>
                  <a:pt x="2738191" y="1315720"/>
                </a:cubicBezTo>
                <a:cubicBezTo>
                  <a:pt x="2708346" y="1326515"/>
                  <a:pt x="2691836" y="1332230"/>
                  <a:pt x="2664531" y="1336675"/>
                </a:cubicBezTo>
                <a:cubicBezTo>
                  <a:pt x="2637226" y="1341120"/>
                  <a:pt x="2634686" y="1332230"/>
                  <a:pt x="2600396" y="1336675"/>
                </a:cubicBezTo>
                <a:cubicBezTo>
                  <a:pt x="2566106" y="1341120"/>
                  <a:pt x="2532451" y="1353820"/>
                  <a:pt x="2494351" y="1358265"/>
                </a:cubicBezTo>
                <a:cubicBezTo>
                  <a:pt x="2456251" y="1362710"/>
                  <a:pt x="2439741" y="1356360"/>
                  <a:pt x="2409896" y="1358265"/>
                </a:cubicBezTo>
                <a:cubicBezTo>
                  <a:pt x="2380051" y="1360170"/>
                  <a:pt x="2375606" y="1363980"/>
                  <a:pt x="2345761" y="1368425"/>
                </a:cubicBezTo>
                <a:cubicBezTo>
                  <a:pt x="2315916" y="1372870"/>
                  <a:pt x="2293056" y="1374775"/>
                  <a:pt x="2261306" y="1379220"/>
                </a:cubicBezTo>
                <a:cubicBezTo>
                  <a:pt x="2229556" y="1383665"/>
                  <a:pt x="2216856" y="1385570"/>
                  <a:pt x="2187011" y="1390015"/>
                </a:cubicBezTo>
                <a:cubicBezTo>
                  <a:pt x="2157166" y="1394460"/>
                  <a:pt x="2142561" y="1395730"/>
                  <a:pt x="2112716" y="1400175"/>
                </a:cubicBezTo>
                <a:cubicBezTo>
                  <a:pt x="2082871" y="1404620"/>
                  <a:pt x="2068266" y="1409065"/>
                  <a:pt x="2038421" y="1410970"/>
                </a:cubicBezTo>
                <a:cubicBezTo>
                  <a:pt x="2008576" y="1412875"/>
                  <a:pt x="1993971" y="1410970"/>
                  <a:pt x="1964126" y="1410970"/>
                </a:cubicBezTo>
                <a:cubicBezTo>
                  <a:pt x="1934281" y="1410970"/>
                  <a:pt x="1919676" y="1409065"/>
                  <a:pt x="1889831" y="1410970"/>
                </a:cubicBezTo>
                <a:cubicBezTo>
                  <a:pt x="1859986" y="1412875"/>
                  <a:pt x="1845381" y="1417320"/>
                  <a:pt x="1815536" y="1421765"/>
                </a:cubicBezTo>
                <a:cubicBezTo>
                  <a:pt x="1785691" y="1426210"/>
                  <a:pt x="1771086" y="1424305"/>
                  <a:pt x="1741241" y="1432560"/>
                </a:cubicBezTo>
                <a:cubicBezTo>
                  <a:pt x="1711396" y="1440815"/>
                  <a:pt x="1696791" y="1453515"/>
                  <a:pt x="1666946" y="1464310"/>
                </a:cubicBezTo>
                <a:cubicBezTo>
                  <a:pt x="1637101" y="1475105"/>
                  <a:pt x="1622496" y="1477010"/>
                  <a:pt x="1592651" y="1485265"/>
                </a:cubicBezTo>
                <a:cubicBezTo>
                  <a:pt x="1562806" y="1493520"/>
                  <a:pt x="1548201" y="1497965"/>
                  <a:pt x="1518356" y="1506220"/>
                </a:cubicBezTo>
                <a:cubicBezTo>
                  <a:pt x="1488511" y="1514475"/>
                  <a:pt x="1473906" y="1523365"/>
                  <a:pt x="1444061" y="1527810"/>
                </a:cubicBezTo>
                <a:cubicBezTo>
                  <a:pt x="1414216" y="1532255"/>
                  <a:pt x="1397706" y="1525905"/>
                  <a:pt x="1370401" y="1527810"/>
                </a:cubicBezTo>
                <a:cubicBezTo>
                  <a:pt x="1343096" y="1529715"/>
                  <a:pt x="1334206" y="1536700"/>
                  <a:pt x="1306266" y="1538605"/>
                </a:cubicBezTo>
                <a:cubicBezTo>
                  <a:pt x="1278326" y="1540510"/>
                  <a:pt x="1261816" y="1538605"/>
                  <a:pt x="1231971" y="1538605"/>
                </a:cubicBezTo>
                <a:cubicBezTo>
                  <a:pt x="1202126" y="1538605"/>
                  <a:pt x="1189426" y="1538605"/>
                  <a:pt x="1157676" y="1538605"/>
                </a:cubicBezTo>
                <a:cubicBezTo>
                  <a:pt x="1125926" y="1538605"/>
                  <a:pt x="1104971" y="1544955"/>
                  <a:pt x="1073221" y="1538605"/>
                </a:cubicBezTo>
                <a:cubicBezTo>
                  <a:pt x="1041471" y="1532255"/>
                  <a:pt x="1028771" y="1527175"/>
                  <a:pt x="998926" y="1506220"/>
                </a:cubicBezTo>
                <a:cubicBezTo>
                  <a:pt x="969081" y="1485265"/>
                  <a:pt x="954476" y="1459865"/>
                  <a:pt x="924631" y="1432560"/>
                </a:cubicBezTo>
                <a:cubicBezTo>
                  <a:pt x="894786" y="1405255"/>
                  <a:pt x="880181" y="1390015"/>
                  <a:pt x="850336" y="1368425"/>
                </a:cubicBezTo>
                <a:cubicBezTo>
                  <a:pt x="820491" y="1346835"/>
                  <a:pt x="805886" y="1344930"/>
                  <a:pt x="776041" y="1325880"/>
                </a:cubicBezTo>
                <a:cubicBezTo>
                  <a:pt x="746196" y="1306830"/>
                  <a:pt x="731591" y="1292225"/>
                  <a:pt x="701746" y="1273175"/>
                </a:cubicBezTo>
                <a:cubicBezTo>
                  <a:pt x="671901" y="1254125"/>
                  <a:pt x="657296" y="1249680"/>
                  <a:pt x="627451" y="1230630"/>
                </a:cubicBezTo>
                <a:cubicBezTo>
                  <a:pt x="597606" y="1211580"/>
                  <a:pt x="578556" y="1201420"/>
                  <a:pt x="553156" y="1177925"/>
                </a:cubicBezTo>
                <a:cubicBezTo>
                  <a:pt x="527756" y="1154430"/>
                  <a:pt x="523946" y="1137285"/>
                  <a:pt x="500451" y="1113790"/>
                </a:cubicBezTo>
                <a:cubicBezTo>
                  <a:pt x="476956" y="1090295"/>
                  <a:pt x="457271" y="1086485"/>
                  <a:pt x="436316" y="1061085"/>
                </a:cubicBezTo>
                <a:cubicBezTo>
                  <a:pt x="415361" y="1035685"/>
                  <a:pt x="417901" y="1014095"/>
                  <a:pt x="394406" y="986790"/>
                </a:cubicBezTo>
                <a:cubicBezTo>
                  <a:pt x="370911" y="959485"/>
                  <a:pt x="345511" y="948690"/>
                  <a:pt x="320111" y="923290"/>
                </a:cubicBezTo>
                <a:cubicBezTo>
                  <a:pt x="294711" y="897890"/>
                  <a:pt x="292171" y="884555"/>
                  <a:pt x="266771" y="859155"/>
                </a:cubicBezTo>
                <a:cubicBezTo>
                  <a:pt x="241371" y="833755"/>
                  <a:pt x="222321" y="821055"/>
                  <a:pt x="192476" y="795655"/>
                </a:cubicBezTo>
                <a:cubicBezTo>
                  <a:pt x="162631" y="770255"/>
                  <a:pt x="148026" y="757555"/>
                  <a:pt x="118181" y="732155"/>
                </a:cubicBezTo>
                <a:cubicBezTo>
                  <a:pt x="88336" y="706755"/>
                  <a:pt x="61031" y="694055"/>
                  <a:pt x="43886" y="668655"/>
                </a:cubicBezTo>
                <a:cubicBezTo>
                  <a:pt x="26741" y="643255"/>
                  <a:pt x="40076" y="631825"/>
                  <a:pt x="33726" y="604520"/>
                </a:cubicBezTo>
                <a:cubicBezTo>
                  <a:pt x="27376" y="577215"/>
                  <a:pt x="18486" y="558165"/>
                  <a:pt x="12136" y="530860"/>
                </a:cubicBezTo>
                <a:cubicBezTo>
                  <a:pt x="5786" y="503555"/>
                  <a:pt x="3881" y="494665"/>
                  <a:pt x="1976" y="466725"/>
                </a:cubicBezTo>
                <a:cubicBezTo>
                  <a:pt x="71" y="438785"/>
                  <a:pt x="1976" y="422275"/>
                  <a:pt x="1976" y="392430"/>
                </a:cubicBezTo>
                <a:cubicBezTo>
                  <a:pt x="1976" y="362585"/>
                  <a:pt x="1976" y="347980"/>
                  <a:pt x="1976" y="318135"/>
                </a:cubicBezTo>
                <a:cubicBezTo>
                  <a:pt x="1976" y="288290"/>
                  <a:pt x="1976" y="271780"/>
                  <a:pt x="1976" y="244475"/>
                </a:cubicBezTo>
                <a:cubicBezTo>
                  <a:pt x="1976" y="217170"/>
                  <a:pt x="-2469" y="208280"/>
                  <a:pt x="1976" y="180340"/>
                </a:cubicBezTo>
                <a:cubicBezTo>
                  <a:pt x="6421" y="152400"/>
                  <a:pt x="5786" y="135890"/>
                  <a:pt x="22931" y="106045"/>
                </a:cubicBezTo>
                <a:cubicBezTo>
                  <a:pt x="40076" y="76200"/>
                  <a:pt x="59126" y="52705"/>
                  <a:pt x="86431" y="31750"/>
                </a:cubicBezTo>
                <a:cubicBezTo>
                  <a:pt x="113736" y="10795"/>
                  <a:pt x="147391" y="5080"/>
                  <a:pt x="160726" y="0"/>
                </a:cubicBezTo>
              </a:path>
            </a:pathLst>
          </a:custGeom>
          <a:noFill/>
          <a:ln w="47625" cap="flat" cmpd="sng">
            <a:solidFill>
              <a:srgbClr val="FF3300">
                <a:alpha val="100000"/>
              </a:srgbClr>
            </a:solidFill>
            <a:prstDash val="solid"/>
            <a:round/>
            <a:headEnd type="none" w="med" len="med"/>
            <a:tailEnd type="arrow" w="med" len="med"/>
          </a:ln>
        </p:spPr>
        <p:txBody>
          <a:bodyPr/>
          <a:lstStyle/>
          <a:p>
            <a:endParaRPr lang="zh-CN" altLang="en-US"/>
          </a:p>
        </p:txBody>
      </p:sp>
      <p:sp>
        <p:nvSpPr>
          <p:cNvPr id="26669" name="文本框 200728"/>
          <p:cNvSpPr txBox="1"/>
          <p:nvPr/>
        </p:nvSpPr>
        <p:spPr>
          <a:xfrm>
            <a:off x="3810318" y="3370263"/>
            <a:ext cx="1243012" cy="601662"/>
          </a:xfrm>
          <a:prstGeom prst="rect">
            <a:avLst/>
          </a:prstGeom>
          <a:noFill/>
          <a:ln w="9525">
            <a:noFill/>
          </a:ln>
          <a:effectLst>
            <a:outerShdw dist="35921" dir="2699999" algn="ctr" rotWithShape="0">
              <a:srgbClr val="C0C0C0"/>
            </a:outerShdw>
          </a:effectLst>
        </p:spPr>
        <p:txBody>
          <a:bodyPr lIns="78136" tIns="39067" rIns="78136" bIns="39067">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defTabSz="913130" eaLnBrk="1" hangingPunct="1">
              <a:spcBef>
                <a:spcPct val="50000"/>
              </a:spcBef>
              <a:buFontTx/>
              <a:buNone/>
            </a:pPr>
            <a:r>
              <a:rPr lang="en-US" altLang="zh-CN" sz="1700" b="1" dirty="0">
                <a:solidFill>
                  <a:srgbClr val="FF5050"/>
                </a:solidFill>
                <a:latin typeface="宋体" panose="02010600030101010101" pitchFamily="2" charset="-122"/>
                <a:ea typeface="宋体" panose="02010600030101010101" pitchFamily="2" charset="-122"/>
              </a:rPr>
              <a:t>1519-1522</a:t>
            </a:r>
            <a:r>
              <a:rPr lang="zh-CN" altLang="en-US" sz="1700" b="1" dirty="0">
                <a:solidFill>
                  <a:srgbClr val="FF5050"/>
                </a:solidFill>
                <a:latin typeface="宋体" panose="02010600030101010101" pitchFamily="2" charset="-122"/>
                <a:ea typeface="宋体" panose="02010600030101010101" pitchFamily="2" charset="-122"/>
              </a:rPr>
              <a:t>年</a:t>
            </a:r>
            <a:endParaRPr lang="zh-CN" altLang="en-US" sz="1700" b="1" dirty="0">
              <a:solidFill>
                <a:srgbClr val="FF5050"/>
              </a:solidFill>
              <a:latin typeface="宋体" panose="02010600030101010101" pitchFamily="2" charset="-122"/>
              <a:ea typeface="宋体" panose="02010600030101010101" pitchFamily="2" charset="-122"/>
            </a:endParaRPr>
          </a:p>
        </p:txBody>
      </p:sp>
      <p:pic>
        <p:nvPicPr>
          <p:cNvPr id="26670" name="图片 2"/>
          <p:cNvPicPr>
            <a:picLocks noChangeAspect="1"/>
          </p:cNvPicPr>
          <p:nvPr/>
        </p:nvPicPr>
        <p:blipFill>
          <a:blip r:embed="rId3"/>
          <a:stretch>
            <a:fillRect/>
          </a:stretch>
        </p:blipFill>
        <p:spPr>
          <a:xfrm>
            <a:off x="107171" y="1196838"/>
            <a:ext cx="1458595" cy="2051685"/>
          </a:xfrm>
          <a:prstGeom prst="rect">
            <a:avLst/>
          </a:prstGeom>
          <a:noFill/>
          <a:ln w="9525">
            <a:noFill/>
          </a:ln>
        </p:spPr>
      </p:pic>
      <p:pic>
        <p:nvPicPr>
          <p:cNvPr id="26671" name="图片 1"/>
          <p:cNvPicPr>
            <a:picLocks noChangeAspect="1"/>
          </p:cNvPicPr>
          <p:nvPr/>
        </p:nvPicPr>
        <p:blipFill>
          <a:blip r:embed="rId4"/>
          <a:stretch>
            <a:fillRect/>
          </a:stretch>
        </p:blipFill>
        <p:spPr>
          <a:xfrm>
            <a:off x="7812405" y="946150"/>
            <a:ext cx="1294130" cy="1991995"/>
          </a:xfrm>
          <a:prstGeom prst="rect">
            <a:avLst/>
          </a:prstGeom>
          <a:noFill/>
          <a:ln w="9525">
            <a:noFill/>
          </a:ln>
        </p:spPr>
      </p:pic>
      <p:sp>
        <p:nvSpPr>
          <p:cNvPr id="2" name="文本框 1"/>
          <p:cNvSpPr txBox="1"/>
          <p:nvPr/>
        </p:nvSpPr>
        <p:spPr>
          <a:xfrm>
            <a:off x="3279775" y="6238240"/>
            <a:ext cx="2019300" cy="460375"/>
          </a:xfrm>
          <a:prstGeom prst="rect">
            <a:avLst/>
          </a:prstGeom>
          <a:noFill/>
        </p:spPr>
        <p:txBody>
          <a:bodyPr wrap="none" rtlCol="0">
            <a:spAutoFit/>
          </a:bodyPr>
          <a:lstStyle/>
          <a:p>
            <a:r>
              <a:rPr lang="zh-CN" altLang="en-US" sz="2400" b="1">
                <a:solidFill>
                  <a:srgbClr val="FF0000"/>
                </a:solidFill>
              </a:rPr>
              <a:t>利用动画效果</a:t>
            </a:r>
            <a:endParaRPr lang="zh-CN" altLang="en-US" sz="2400" b="1">
              <a:solidFill>
                <a:srgbClr val="FF0000"/>
              </a:solidFill>
            </a:endParaRPr>
          </a:p>
        </p:txBody>
      </p:sp>
      <p:pic>
        <p:nvPicPr>
          <p:cNvPr id="49" name="图片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5125"/>
            <a:ext cx="1224136" cy="1224136"/>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childTnLst>
                                    <p:set>
                                      <p:cBhvr>
                                        <p:cTn id="6" dur="1" fill="hold">
                                          <p:stCondLst>
                                            <p:cond delay="0"/>
                                          </p:stCondLst>
                                        </p:cTn>
                                        <p:tgtEl>
                                          <p:spTgt spid="26670"/>
                                        </p:tgtEl>
                                        <p:attrNameLst>
                                          <p:attrName>style.visibility</p:attrName>
                                        </p:attrNameLst>
                                      </p:cBhvr>
                                      <p:to>
                                        <p:strVal val="visible"/>
                                      </p:to>
                                    </p:set>
                                    <p:animEffect transition="in" filter="checkerboard(across)">
                                      <p:cBhvr>
                                        <p:cTn id="7" dur="500"/>
                                        <p:tgtEl>
                                          <p:spTgt spid="26670"/>
                                        </p:tgtEl>
                                      </p:cBhvr>
                                    </p:animEffect>
                                  </p:childTnLst>
                                </p:cTn>
                              </p:par>
                            </p:childTnLst>
                          </p:cTn>
                        </p:par>
                        <p:par>
                          <p:cTn id="8" fill="hold">
                            <p:stCondLst>
                              <p:cond delay="500"/>
                            </p:stCondLst>
                            <p:childTnLst>
                              <p:par>
                                <p:cTn id="9" presetID="5" presetClass="entr" presetSubtype="10" fill="hold" nodeType="afterEffect">
                                  <p:childTnLst>
                                    <p:set>
                                      <p:cBhvr>
                                        <p:cTn id="10" dur="1" fill="hold">
                                          <p:stCondLst>
                                            <p:cond delay="0"/>
                                          </p:stCondLst>
                                        </p:cTn>
                                        <p:tgtEl>
                                          <p:spTgt spid="26671"/>
                                        </p:tgtEl>
                                        <p:attrNameLst>
                                          <p:attrName>style.visibility</p:attrName>
                                        </p:attrNameLst>
                                      </p:cBhvr>
                                      <p:to>
                                        <p:strVal val="visible"/>
                                      </p:to>
                                    </p:set>
                                    <p:animEffect transition="in" filter="checkerboard(across)">
                                      <p:cBhvr>
                                        <p:cTn id="11" dur="500"/>
                                        <p:tgtEl>
                                          <p:spTgt spid="26671"/>
                                        </p:tgtEl>
                                      </p:cBhvr>
                                    </p:animEffect>
                                  </p:childTnLst>
                                </p:cTn>
                              </p:par>
                            </p:childTnLst>
                          </p:cTn>
                        </p:par>
                        <p:par>
                          <p:cTn id="12" fill="hold">
                            <p:stCondLst>
                              <p:cond delay="1000"/>
                            </p:stCondLst>
                            <p:childTnLst>
                              <p:par>
                                <p:cTn id="13" presetID="5" presetClass="entr" presetSubtype="10" fill="hold" nodeType="afterEffect">
                                  <p:childTnLst>
                                    <p:set>
                                      <p:cBhvr>
                                        <p:cTn id="14" dur="1" fill="hold">
                                          <p:stCondLst>
                                            <p:cond delay="0"/>
                                          </p:stCondLst>
                                        </p:cTn>
                                        <p:tgtEl>
                                          <p:spTgt spid="26627"/>
                                        </p:tgtEl>
                                        <p:attrNameLst>
                                          <p:attrName>style.visibility</p:attrName>
                                        </p:attrNameLst>
                                      </p:cBhvr>
                                      <p:to>
                                        <p:strVal val="visible"/>
                                      </p:to>
                                    </p:set>
                                    <p:animEffect transition="in" filter="checkerboard(across)">
                                      <p:cBhvr>
                                        <p:cTn id="15" dur="500"/>
                                        <p:tgtEl>
                                          <p:spTgt spid="26627"/>
                                        </p:tgtEl>
                                      </p:cBhvr>
                                    </p:animEffect>
                                  </p:childTnLst>
                                </p:cTn>
                              </p:par>
                            </p:childTnLst>
                          </p:cTn>
                        </p:par>
                        <p:par>
                          <p:cTn id="16" fill="hold">
                            <p:stCondLst>
                              <p:cond delay="1500"/>
                            </p:stCondLst>
                            <p:childTnLst>
                              <p:par>
                                <p:cTn id="17" presetID="5" presetClass="entr" presetSubtype="10" fill="hold" nodeType="afterEffect">
                                  <p:childTnLst>
                                    <p:set>
                                      <p:cBhvr>
                                        <p:cTn id="18" dur="1" fill="hold">
                                          <p:stCondLst>
                                            <p:cond delay="0"/>
                                          </p:stCondLst>
                                        </p:cTn>
                                        <p:tgtEl>
                                          <p:spTgt spid="26626"/>
                                        </p:tgtEl>
                                        <p:attrNameLst>
                                          <p:attrName>style.visibility</p:attrName>
                                        </p:attrNameLst>
                                      </p:cBhvr>
                                      <p:to>
                                        <p:strVal val="visible"/>
                                      </p:to>
                                    </p:set>
                                    <p:animEffect transition="in" filter="checkerboard(across)">
                                      <p:cBhvr>
                                        <p:cTn id="19" dur="500"/>
                                        <p:tgtEl>
                                          <p:spTgt spid="2662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childTnLst>
                                    <p:set>
                                      <p:cBhvr>
                                        <p:cTn id="23" dur="1" fill="hold">
                                          <p:stCondLst>
                                            <p:cond delay="0"/>
                                          </p:stCondLst>
                                        </p:cTn>
                                        <p:tgtEl>
                                          <p:spTgt spid="26661"/>
                                        </p:tgtEl>
                                        <p:attrNameLst>
                                          <p:attrName>style.visibility</p:attrName>
                                        </p:attrNameLst>
                                      </p:cBhvr>
                                      <p:to>
                                        <p:strVal val="visible"/>
                                      </p:to>
                                    </p:set>
                                    <p:animEffect transition="in" filter="blinds(horizontal)">
                                      <p:cBhvr>
                                        <p:cTn id="24" dur="500"/>
                                        <p:tgtEl>
                                          <p:spTgt spid="26661"/>
                                        </p:tgtEl>
                                      </p:cBhvr>
                                    </p:animEffect>
                                  </p:childTnLst>
                                </p:cTn>
                              </p:par>
                              <p:par>
                                <p:cTn id="25" presetID="22" presetClass="entr" presetSubtype="1" fill="hold" nodeType="withEffect">
                                  <p:childTnLst>
                                    <p:set>
                                      <p:cBhvr>
                                        <p:cTn id="26" dur="1" fill="hold">
                                          <p:stCondLst>
                                            <p:cond delay="0"/>
                                          </p:stCondLst>
                                        </p:cTn>
                                        <p:tgtEl>
                                          <p:spTgt spid="26660"/>
                                        </p:tgtEl>
                                        <p:attrNameLst>
                                          <p:attrName>style.visibility</p:attrName>
                                        </p:attrNameLst>
                                      </p:cBhvr>
                                      <p:to>
                                        <p:strVal val="visible"/>
                                      </p:to>
                                    </p:set>
                                    <p:animEffect transition="in" filter="wipe(up)">
                                      <p:cBhvr>
                                        <p:cTn id="27" dur="500"/>
                                        <p:tgtEl>
                                          <p:spTgt spid="26660"/>
                                        </p:tgtEl>
                                      </p:cBhvr>
                                    </p:animEffect>
                                  </p:childTnLst>
                                </p:cTn>
                              </p:par>
                            </p:childTnLst>
                          </p:cTn>
                        </p:par>
                        <p:par>
                          <p:cTn id="28" fill="hold">
                            <p:stCondLst>
                              <p:cond delay="500"/>
                            </p:stCondLst>
                            <p:childTnLst>
                              <p:par>
                                <p:cTn id="29" presetID="6" presetClass="emph" presetSubtype="0" fill="hold" nodeType="afterEffect">
                                  <p:childTnLst>
                                    <p:animScale>
                                      <p:cBhvr>
                                        <p:cTn id="30" dur="2000" fill="hold"/>
                                        <p:tgtEl>
                                          <p:spTgt spid="26670"/>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1" nodeType="clickEffect">
                                  <p:childTnLst>
                                    <p:animEffect transition="out" filter="blinds(horizontal)">
                                      <p:cBhvr>
                                        <p:cTn id="34" dur="500"/>
                                        <p:tgtEl>
                                          <p:spTgt spid="26661"/>
                                        </p:tgtEl>
                                      </p:cBhvr>
                                    </p:animEffect>
                                    <p:set>
                                      <p:cBhvr>
                                        <p:cTn id="35" dur="1" fill="hold">
                                          <p:stCondLst>
                                            <p:cond delay="499"/>
                                          </p:stCondLst>
                                        </p:cTn>
                                        <p:tgtEl>
                                          <p:spTgt spid="26661"/>
                                        </p:tgtEl>
                                        <p:attrNameLst>
                                          <p:attrName>style.visibility</p:attrName>
                                        </p:attrNameLst>
                                      </p:cBhvr>
                                      <p:to>
                                        <p:strVal val="hidden"/>
                                      </p:to>
                                    </p:set>
                                  </p:childTnLst>
                                </p:cTn>
                              </p:par>
                              <p:par>
                                <p:cTn id="36" presetID="3" presetClass="exit" presetSubtype="10" fill="hold" nodeType="withEffect">
                                  <p:childTnLst>
                                    <p:animEffect transition="out" filter="blinds(horizontal)">
                                      <p:cBhvr>
                                        <p:cTn id="37" dur="500"/>
                                        <p:tgtEl>
                                          <p:spTgt spid="26660"/>
                                        </p:tgtEl>
                                      </p:cBhvr>
                                    </p:animEffect>
                                    <p:set>
                                      <p:cBhvr>
                                        <p:cTn id="38" dur="1" fill="hold">
                                          <p:stCondLst>
                                            <p:cond delay="499"/>
                                          </p:stCondLst>
                                        </p:cTn>
                                        <p:tgtEl>
                                          <p:spTgt spid="26660"/>
                                        </p:tgtEl>
                                        <p:attrNameLst>
                                          <p:attrName>style.visibility</p:attrName>
                                        </p:attrNameLst>
                                      </p:cBhvr>
                                      <p:to>
                                        <p:strVal val="hidden"/>
                                      </p:to>
                                    </p:set>
                                  </p:childTnLst>
                                </p:cTn>
                              </p:par>
                            </p:childTnLst>
                          </p:cTn>
                        </p:par>
                        <p:par>
                          <p:cTn id="39" fill="hold">
                            <p:stCondLst>
                              <p:cond delay="500"/>
                            </p:stCondLst>
                            <p:childTnLst>
                              <p:par>
                                <p:cTn id="40" presetID="22" presetClass="entr" presetSubtype="8" fill="hold" nodeType="afterEffect">
                                  <p:childTnLst>
                                    <p:set>
                                      <p:cBhvr>
                                        <p:cTn id="41" dur="1" fill="hold">
                                          <p:stCondLst>
                                            <p:cond delay="0"/>
                                          </p:stCondLst>
                                        </p:cTn>
                                        <p:tgtEl>
                                          <p:spTgt spid="26666"/>
                                        </p:tgtEl>
                                        <p:attrNameLst>
                                          <p:attrName>style.visibility</p:attrName>
                                        </p:attrNameLst>
                                      </p:cBhvr>
                                      <p:to>
                                        <p:strVal val="visible"/>
                                      </p:to>
                                    </p:set>
                                    <p:animEffect transition="in" filter="wipe(left)">
                                      <p:cBhvr>
                                        <p:cTn id="42" dur="2000"/>
                                        <p:tgtEl>
                                          <p:spTgt spid="26666"/>
                                        </p:tgtEl>
                                      </p:cBhvr>
                                    </p:animEffect>
                                  </p:childTnLst>
                                </p:cTn>
                              </p:par>
                              <p:par>
                                <p:cTn id="43" presetID="22" presetClass="entr" presetSubtype="4" fill="hold" grpId="0" nodeType="withEffect">
                                  <p:childTnLst>
                                    <p:set>
                                      <p:cBhvr>
                                        <p:cTn id="44" dur="1" fill="hold">
                                          <p:stCondLst>
                                            <p:cond delay="0"/>
                                          </p:stCondLst>
                                        </p:cTn>
                                        <p:tgtEl>
                                          <p:spTgt spid="26665"/>
                                        </p:tgtEl>
                                        <p:attrNameLst>
                                          <p:attrName>style.visibility</p:attrName>
                                        </p:attrNameLst>
                                      </p:cBhvr>
                                      <p:to>
                                        <p:strVal val="visible"/>
                                      </p:to>
                                    </p:set>
                                    <p:animEffect transition="in" filter="wipe(down)">
                                      <p:cBhvr>
                                        <p:cTn id="45" dur="500"/>
                                        <p:tgtEl>
                                          <p:spTgt spid="26665"/>
                                        </p:tgtEl>
                                      </p:cBhvr>
                                    </p:animEffect>
                                  </p:childTnLst>
                                </p:cTn>
                              </p:par>
                            </p:childTnLst>
                          </p:cTn>
                        </p:par>
                        <p:par>
                          <p:cTn id="46" fill="hold">
                            <p:stCondLst>
                              <p:cond delay="2500"/>
                            </p:stCondLst>
                            <p:childTnLst>
                              <p:par>
                                <p:cTn id="47" presetID="6" presetClass="emph" presetSubtype="0" fill="hold" nodeType="afterEffect">
                                  <p:childTnLst>
                                    <p:animScale>
                                      <p:cBhvr>
                                        <p:cTn id="48" dur="500" fill="hold"/>
                                        <p:tgtEl>
                                          <p:spTgt spid="26671"/>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1" nodeType="clickEffect">
                                  <p:childTnLst>
                                    <p:animEffect transition="out" filter="blinds(horizontal)">
                                      <p:cBhvr>
                                        <p:cTn id="52" dur="500"/>
                                        <p:tgtEl>
                                          <p:spTgt spid="26665"/>
                                        </p:tgtEl>
                                      </p:cBhvr>
                                    </p:animEffect>
                                    <p:set>
                                      <p:cBhvr>
                                        <p:cTn id="53" dur="1" fill="hold">
                                          <p:stCondLst>
                                            <p:cond delay="499"/>
                                          </p:stCondLst>
                                        </p:cTn>
                                        <p:tgtEl>
                                          <p:spTgt spid="26665"/>
                                        </p:tgtEl>
                                        <p:attrNameLst>
                                          <p:attrName>style.visibility</p:attrName>
                                        </p:attrNameLst>
                                      </p:cBhvr>
                                      <p:to>
                                        <p:strVal val="hidden"/>
                                      </p:to>
                                    </p:set>
                                  </p:childTnLst>
                                </p:cTn>
                              </p:par>
                              <p:par>
                                <p:cTn id="54" presetID="3" presetClass="exit" presetSubtype="10" fill="hold" nodeType="withEffect">
                                  <p:childTnLst>
                                    <p:animEffect transition="out" filter="blinds(horizontal)">
                                      <p:cBhvr>
                                        <p:cTn id="55" dur="500"/>
                                        <p:tgtEl>
                                          <p:spTgt spid="26666"/>
                                        </p:tgtEl>
                                      </p:cBhvr>
                                    </p:animEffect>
                                    <p:set>
                                      <p:cBhvr>
                                        <p:cTn id="56" dur="1" fill="hold">
                                          <p:stCondLst>
                                            <p:cond delay="499"/>
                                          </p:stCondLst>
                                        </p:cTn>
                                        <p:tgtEl>
                                          <p:spTgt spid="26666"/>
                                        </p:tgtEl>
                                        <p:attrNameLst>
                                          <p:attrName>style.visibility</p:attrName>
                                        </p:attrNameLst>
                                      </p:cBhvr>
                                      <p:to>
                                        <p:strVal val="hidden"/>
                                      </p:to>
                                    </p:set>
                                  </p:childTnLst>
                                </p:cTn>
                              </p:par>
                            </p:childTnLst>
                          </p:cTn>
                        </p:par>
                        <p:par>
                          <p:cTn id="57" fill="hold">
                            <p:stCondLst>
                              <p:cond delay="500"/>
                            </p:stCondLst>
                            <p:childTnLst>
                              <p:par>
                                <p:cTn id="58" presetID="22" presetClass="entr" presetSubtype="2" fill="hold" nodeType="afterEffect">
                                  <p:childTnLst>
                                    <p:set>
                                      <p:cBhvr>
                                        <p:cTn id="59" dur="1" fill="hold">
                                          <p:stCondLst>
                                            <p:cond delay="0"/>
                                          </p:stCondLst>
                                        </p:cTn>
                                        <p:tgtEl>
                                          <p:spTgt spid="26662"/>
                                        </p:tgtEl>
                                        <p:attrNameLst>
                                          <p:attrName>style.visibility</p:attrName>
                                        </p:attrNameLst>
                                      </p:cBhvr>
                                      <p:to>
                                        <p:strVal val="visible"/>
                                      </p:to>
                                    </p:set>
                                    <p:animEffect transition="in" filter="wipe(right)">
                                      <p:cBhvr>
                                        <p:cTn id="60" dur="500"/>
                                        <p:tgtEl>
                                          <p:spTgt spid="26662"/>
                                        </p:tgtEl>
                                      </p:cBhvr>
                                    </p:animEffect>
                                  </p:childTnLst>
                                </p:cTn>
                              </p:par>
                              <p:par>
                                <p:cTn id="61" presetID="22" presetClass="entr" presetSubtype="4" fill="hold" grpId="0" nodeType="withEffect">
                                  <p:childTnLst>
                                    <p:set>
                                      <p:cBhvr>
                                        <p:cTn id="62" dur="1" fill="hold">
                                          <p:stCondLst>
                                            <p:cond delay="0"/>
                                          </p:stCondLst>
                                        </p:cTn>
                                        <p:tgtEl>
                                          <p:spTgt spid="26664"/>
                                        </p:tgtEl>
                                        <p:attrNameLst>
                                          <p:attrName>style.visibility</p:attrName>
                                        </p:attrNameLst>
                                      </p:cBhvr>
                                      <p:to>
                                        <p:strVal val="visible"/>
                                      </p:to>
                                    </p:set>
                                    <p:animEffect transition="in" filter="wipe(down)">
                                      <p:cBhvr>
                                        <p:cTn id="63" dur="500"/>
                                        <p:tgtEl>
                                          <p:spTgt spid="26664"/>
                                        </p:tgtEl>
                                      </p:cBhvr>
                                    </p:animEffect>
                                  </p:childTnLst>
                                </p:cTn>
                              </p:par>
                            </p:childTnLst>
                          </p:cTn>
                        </p:par>
                        <p:par>
                          <p:cTn id="64" fill="hold">
                            <p:stCondLst>
                              <p:cond delay="1000"/>
                            </p:stCondLst>
                            <p:childTnLst>
                              <p:par>
                                <p:cTn id="65" presetID="22" presetClass="entr" presetSubtype="8" fill="hold" nodeType="afterEffect">
                                  <p:childTnLst>
                                    <p:set>
                                      <p:cBhvr>
                                        <p:cTn id="66" dur="1" fill="hold">
                                          <p:stCondLst>
                                            <p:cond delay="0"/>
                                          </p:stCondLst>
                                        </p:cTn>
                                        <p:tgtEl>
                                          <p:spTgt spid="26663"/>
                                        </p:tgtEl>
                                        <p:attrNameLst>
                                          <p:attrName>style.visibility</p:attrName>
                                        </p:attrNameLst>
                                      </p:cBhvr>
                                      <p:to>
                                        <p:strVal val="visible"/>
                                      </p:to>
                                    </p:set>
                                    <p:animEffect transition="in" filter="wipe(left)">
                                      <p:cBhvr>
                                        <p:cTn id="67" dur="1000"/>
                                        <p:tgtEl>
                                          <p:spTgt spid="26663"/>
                                        </p:tgtEl>
                                      </p:cBhvr>
                                    </p:animEffect>
                                  </p:childTnLst>
                                </p:cTn>
                              </p:par>
                            </p:childTnLst>
                          </p:cTn>
                        </p:par>
                        <p:par>
                          <p:cTn id="68" fill="hold">
                            <p:stCondLst>
                              <p:cond delay="2000"/>
                            </p:stCondLst>
                            <p:childTnLst>
                              <p:par>
                                <p:cTn id="69" presetID="6" presetClass="emph" presetSubtype="0" fill="hold" nodeType="afterEffect">
                                  <p:childTnLst>
                                    <p:animScale>
                                      <p:cBhvr>
                                        <p:cTn id="70" dur="500" fill="hold"/>
                                        <p:tgtEl>
                                          <p:spTgt spid="26627"/>
                                        </p:tgtEl>
                                      </p:cBhvr>
                                      <p:by x="105000" y="105000"/>
                                    </p:animScale>
                                  </p:childTnLst>
                                </p:cTn>
                              </p:par>
                            </p:childTnLst>
                          </p:cTn>
                        </p:par>
                      </p:childTnLst>
                    </p:cTn>
                  </p:par>
                  <p:par>
                    <p:cTn id="71" fill="hold">
                      <p:stCondLst>
                        <p:cond delay="indefinite"/>
                      </p:stCondLst>
                      <p:childTnLst>
                        <p:par>
                          <p:cTn id="72" fill="hold">
                            <p:stCondLst>
                              <p:cond delay="0"/>
                            </p:stCondLst>
                            <p:childTnLst>
                              <p:par>
                                <p:cTn id="73" presetID="3" presetClass="exit" presetSubtype="10" fill="hold" nodeType="clickEffect">
                                  <p:childTnLst>
                                    <p:animEffect transition="out" filter="blinds(horizontal)">
                                      <p:cBhvr>
                                        <p:cTn id="74" dur="500"/>
                                        <p:tgtEl>
                                          <p:spTgt spid="26662"/>
                                        </p:tgtEl>
                                      </p:cBhvr>
                                    </p:animEffect>
                                    <p:set>
                                      <p:cBhvr>
                                        <p:cTn id="75" dur="1" fill="hold">
                                          <p:stCondLst>
                                            <p:cond delay="499"/>
                                          </p:stCondLst>
                                        </p:cTn>
                                        <p:tgtEl>
                                          <p:spTgt spid="26662"/>
                                        </p:tgtEl>
                                        <p:attrNameLst>
                                          <p:attrName>style.visibility</p:attrName>
                                        </p:attrNameLst>
                                      </p:cBhvr>
                                      <p:to>
                                        <p:strVal val="hidden"/>
                                      </p:to>
                                    </p:set>
                                  </p:childTnLst>
                                </p:cTn>
                              </p:par>
                              <p:par>
                                <p:cTn id="76" presetID="3" presetClass="exit" presetSubtype="10" fill="hold" grpId="1" nodeType="withEffect">
                                  <p:childTnLst>
                                    <p:animEffect transition="out" filter="blinds(horizontal)">
                                      <p:cBhvr>
                                        <p:cTn id="77" dur="500"/>
                                        <p:tgtEl>
                                          <p:spTgt spid="26664"/>
                                        </p:tgtEl>
                                      </p:cBhvr>
                                    </p:animEffect>
                                    <p:set>
                                      <p:cBhvr>
                                        <p:cTn id="78" dur="1" fill="hold">
                                          <p:stCondLst>
                                            <p:cond delay="499"/>
                                          </p:stCondLst>
                                        </p:cTn>
                                        <p:tgtEl>
                                          <p:spTgt spid="26664"/>
                                        </p:tgtEl>
                                        <p:attrNameLst>
                                          <p:attrName>style.visibility</p:attrName>
                                        </p:attrNameLst>
                                      </p:cBhvr>
                                      <p:to>
                                        <p:strVal val="hidden"/>
                                      </p:to>
                                    </p:set>
                                  </p:childTnLst>
                                </p:cTn>
                              </p:par>
                              <p:par>
                                <p:cTn id="79" presetID="3" presetClass="exit" presetSubtype="10" fill="hold" nodeType="withEffect">
                                  <p:childTnLst>
                                    <p:animEffect transition="out" filter="blinds(horizontal)">
                                      <p:cBhvr>
                                        <p:cTn id="80" dur="500"/>
                                        <p:tgtEl>
                                          <p:spTgt spid="26663"/>
                                        </p:tgtEl>
                                      </p:cBhvr>
                                    </p:animEffect>
                                    <p:set>
                                      <p:cBhvr>
                                        <p:cTn id="81" dur="1" fill="hold">
                                          <p:stCondLst>
                                            <p:cond delay="499"/>
                                          </p:stCondLst>
                                        </p:cTn>
                                        <p:tgtEl>
                                          <p:spTgt spid="26663"/>
                                        </p:tgtEl>
                                        <p:attrNameLst>
                                          <p:attrName>style.visibility</p:attrName>
                                        </p:attrNameLst>
                                      </p:cBhvr>
                                      <p:to>
                                        <p:strVal val="hidden"/>
                                      </p:to>
                                    </p:set>
                                  </p:childTnLst>
                                </p:cTn>
                              </p:par>
                            </p:childTnLst>
                          </p:cTn>
                        </p:par>
                        <p:par>
                          <p:cTn id="82" fill="hold">
                            <p:stCondLst>
                              <p:cond delay="500"/>
                            </p:stCondLst>
                            <p:childTnLst>
                              <p:par>
                                <p:cTn id="83" presetID="22" presetClass="entr" presetSubtype="2" fill="hold" nodeType="afterEffect">
                                  <p:childTnLst>
                                    <p:set>
                                      <p:cBhvr>
                                        <p:cTn id="84" dur="1" fill="hold">
                                          <p:stCondLst>
                                            <p:cond delay="0"/>
                                          </p:stCondLst>
                                        </p:cTn>
                                        <p:tgtEl>
                                          <p:spTgt spid="26667"/>
                                        </p:tgtEl>
                                        <p:attrNameLst>
                                          <p:attrName>style.visibility</p:attrName>
                                        </p:attrNameLst>
                                      </p:cBhvr>
                                      <p:to>
                                        <p:strVal val="visible"/>
                                      </p:to>
                                    </p:set>
                                    <p:animEffect transition="in" filter="wipe(right)">
                                      <p:cBhvr>
                                        <p:cTn id="85" dur="500"/>
                                        <p:tgtEl>
                                          <p:spTgt spid="26667"/>
                                        </p:tgtEl>
                                      </p:cBhvr>
                                    </p:animEffect>
                                  </p:childTnLst>
                                </p:cTn>
                              </p:par>
                            </p:childTnLst>
                          </p:cTn>
                        </p:par>
                        <p:par>
                          <p:cTn id="86" fill="hold">
                            <p:stCondLst>
                              <p:cond delay="1000"/>
                            </p:stCondLst>
                            <p:childTnLst>
                              <p:par>
                                <p:cTn id="87" presetID="22" presetClass="entr" presetSubtype="2" fill="hold" nodeType="afterEffect">
                                  <p:childTnLst>
                                    <p:set>
                                      <p:cBhvr>
                                        <p:cTn id="88" dur="1" fill="hold">
                                          <p:stCondLst>
                                            <p:cond delay="0"/>
                                          </p:stCondLst>
                                        </p:cTn>
                                        <p:tgtEl>
                                          <p:spTgt spid="26668"/>
                                        </p:tgtEl>
                                        <p:attrNameLst>
                                          <p:attrName>style.visibility</p:attrName>
                                        </p:attrNameLst>
                                      </p:cBhvr>
                                      <p:to>
                                        <p:strVal val="visible"/>
                                      </p:to>
                                    </p:set>
                                    <p:animEffect transition="in" filter="wipe(right)">
                                      <p:cBhvr>
                                        <p:cTn id="89" dur="2000"/>
                                        <p:tgtEl>
                                          <p:spTgt spid="26668"/>
                                        </p:tgtEl>
                                      </p:cBhvr>
                                    </p:animEffect>
                                  </p:childTnLst>
                                </p:cTn>
                              </p:par>
                              <p:par>
                                <p:cTn id="90" presetID="3" presetClass="entr" presetSubtype="10" fill="hold" grpId="0" nodeType="withEffect">
                                  <p:childTnLst>
                                    <p:set>
                                      <p:cBhvr>
                                        <p:cTn id="91" dur="1" fill="hold">
                                          <p:stCondLst>
                                            <p:cond delay="0"/>
                                          </p:stCondLst>
                                        </p:cTn>
                                        <p:tgtEl>
                                          <p:spTgt spid="26669"/>
                                        </p:tgtEl>
                                        <p:attrNameLst>
                                          <p:attrName>style.visibility</p:attrName>
                                        </p:attrNameLst>
                                      </p:cBhvr>
                                      <p:to>
                                        <p:strVal val="visible"/>
                                      </p:to>
                                    </p:set>
                                    <p:animEffect transition="in" filter="blinds(horizontal)">
                                      <p:cBhvr>
                                        <p:cTn id="92" dur="500"/>
                                        <p:tgtEl>
                                          <p:spTgt spid="26669"/>
                                        </p:tgtEl>
                                      </p:cBhvr>
                                    </p:animEffect>
                                  </p:childTnLst>
                                </p:cTn>
                              </p:par>
                            </p:childTnLst>
                          </p:cTn>
                        </p:par>
                        <p:par>
                          <p:cTn id="93" fill="hold">
                            <p:stCondLst>
                              <p:cond delay="3000"/>
                            </p:stCondLst>
                            <p:childTnLst>
                              <p:par>
                                <p:cTn id="94" presetID="6" presetClass="emph" presetSubtype="0" fill="hold" nodeType="afterEffect">
                                  <p:childTnLst>
                                    <p:animScale>
                                      <p:cBhvr>
                                        <p:cTn id="95" dur="500" fill="hold"/>
                                        <p:tgtEl>
                                          <p:spTgt spid="26626"/>
                                        </p:tgtEl>
                                      </p:cBhvr>
                                      <p:by x="105000" y="105000"/>
                                    </p:animScale>
                                  </p:childTnLst>
                                </p:cTn>
                              </p:par>
                            </p:childTnLst>
                          </p:cTn>
                        </p:par>
                      </p:childTnLst>
                    </p:cTn>
                  </p:par>
                  <p:par>
                    <p:cTn id="96" fill="hold">
                      <p:stCondLst>
                        <p:cond delay="indefinite"/>
                      </p:stCondLst>
                      <p:childTnLst>
                        <p:par>
                          <p:cTn id="97" fill="hold">
                            <p:stCondLst>
                              <p:cond delay="0"/>
                            </p:stCondLst>
                            <p:childTnLst>
                              <p:par>
                                <p:cTn id="98" presetID="4" presetClass="entr" presetSubtype="16" fill="hold" grpId="2" nodeType="clickEffect">
                                  <p:childTnLst>
                                    <p:set>
                                      <p:cBhvr>
                                        <p:cTn id="99" dur="1" fill="hold">
                                          <p:stCondLst>
                                            <p:cond delay="0"/>
                                          </p:stCondLst>
                                        </p:cTn>
                                        <p:tgtEl>
                                          <p:spTgt spid="26661"/>
                                        </p:tgtEl>
                                        <p:attrNameLst>
                                          <p:attrName>style.visibility</p:attrName>
                                        </p:attrNameLst>
                                      </p:cBhvr>
                                      <p:to>
                                        <p:strVal val="visible"/>
                                      </p:to>
                                    </p:set>
                                    <p:animEffect transition="in" filter="box(in)">
                                      <p:cBhvr>
                                        <p:cTn id="100" dur="500"/>
                                        <p:tgtEl>
                                          <p:spTgt spid="26661"/>
                                        </p:tgtEl>
                                      </p:cBhvr>
                                    </p:animEffect>
                                  </p:childTnLst>
                                </p:cTn>
                              </p:par>
                              <p:par>
                                <p:cTn id="101" presetID="4" presetClass="entr" presetSubtype="16" fill="hold" nodeType="withEffect">
                                  <p:childTnLst>
                                    <p:set>
                                      <p:cBhvr>
                                        <p:cTn id="102" dur="1" fill="hold">
                                          <p:stCondLst>
                                            <p:cond delay="0"/>
                                          </p:stCondLst>
                                        </p:cTn>
                                        <p:tgtEl>
                                          <p:spTgt spid="26660"/>
                                        </p:tgtEl>
                                        <p:attrNameLst>
                                          <p:attrName>style.visibility</p:attrName>
                                        </p:attrNameLst>
                                      </p:cBhvr>
                                      <p:to>
                                        <p:strVal val="visible"/>
                                      </p:to>
                                    </p:set>
                                    <p:animEffect transition="in" filter="box(in)">
                                      <p:cBhvr>
                                        <p:cTn id="103" dur="500"/>
                                        <p:tgtEl>
                                          <p:spTgt spid="26660"/>
                                        </p:tgtEl>
                                      </p:cBhvr>
                                    </p:animEffect>
                                  </p:childTnLst>
                                </p:cTn>
                              </p:par>
                              <p:par>
                                <p:cTn id="104" presetID="4" presetClass="entr" presetSubtype="16" fill="hold" nodeType="withEffect">
                                  <p:childTnLst>
                                    <p:set>
                                      <p:cBhvr>
                                        <p:cTn id="105" dur="1" fill="hold">
                                          <p:stCondLst>
                                            <p:cond delay="0"/>
                                          </p:stCondLst>
                                        </p:cTn>
                                        <p:tgtEl>
                                          <p:spTgt spid="26666"/>
                                        </p:tgtEl>
                                        <p:attrNameLst>
                                          <p:attrName>style.visibility</p:attrName>
                                        </p:attrNameLst>
                                      </p:cBhvr>
                                      <p:to>
                                        <p:strVal val="visible"/>
                                      </p:to>
                                    </p:set>
                                    <p:animEffect transition="in" filter="box(in)">
                                      <p:cBhvr>
                                        <p:cTn id="106" dur="500"/>
                                        <p:tgtEl>
                                          <p:spTgt spid="26666"/>
                                        </p:tgtEl>
                                      </p:cBhvr>
                                    </p:animEffect>
                                  </p:childTnLst>
                                </p:cTn>
                              </p:par>
                              <p:par>
                                <p:cTn id="107" presetID="4" presetClass="entr" presetSubtype="16" fill="hold" nodeType="withEffect">
                                  <p:childTnLst>
                                    <p:set>
                                      <p:cBhvr>
                                        <p:cTn id="108" dur="1" fill="hold">
                                          <p:stCondLst>
                                            <p:cond delay="0"/>
                                          </p:stCondLst>
                                        </p:cTn>
                                        <p:tgtEl>
                                          <p:spTgt spid="26662"/>
                                        </p:tgtEl>
                                        <p:attrNameLst>
                                          <p:attrName>style.visibility</p:attrName>
                                        </p:attrNameLst>
                                      </p:cBhvr>
                                      <p:to>
                                        <p:strVal val="visible"/>
                                      </p:to>
                                    </p:set>
                                    <p:animEffect transition="in" filter="box(in)">
                                      <p:cBhvr>
                                        <p:cTn id="109" dur="500"/>
                                        <p:tgtEl>
                                          <p:spTgt spid="26662"/>
                                        </p:tgtEl>
                                      </p:cBhvr>
                                    </p:animEffect>
                                  </p:childTnLst>
                                </p:cTn>
                              </p:par>
                              <p:par>
                                <p:cTn id="110" presetID="4" presetClass="entr" presetSubtype="16" fill="hold" grpId="2" nodeType="withEffect">
                                  <p:childTnLst>
                                    <p:set>
                                      <p:cBhvr>
                                        <p:cTn id="111" dur="1" fill="hold">
                                          <p:stCondLst>
                                            <p:cond delay="0"/>
                                          </p:stCondLst>
                                        </p:cTn>
                                        <p:tgtEl>
                                          <p:spTgt spid="26664"/>
                                        </p:tgtEl>
                                        <p:attrNameLst>
                                          <p:attrName>style.visibility</p:attrName>
                                        </p:attrNameLst>
                                      </p:cBhvr>
                                      <p:to>
                                        <p:strVal val="visible"/>
                                      </p:to>
                                    </p:set>
                                    <p:animEffect transition="in" filter="box(in)">
                                      <p:cBhvr>
                                        <p:cTn id="112" dur="500"/>
                                        <p:tgtEl>
                                          <p:spTgt spid="26664"/>
                                        </p:tgtEl>
                                      </p:cBhvr>
                                    </p:animEffect>
                                  </p:childTnLst>
                                </p:cTn>
                              </p:par>
                              <p:par>
                                <p:cTn id="113" presetID="4" presetClass="entr" presetSubtype="16" fill="hold" nodeType="withEffect">
                                  <p:childTnLst>
                                    <p:set>
                                      <p:cBhvr>
                                        <p:cTn id="114" dur="1" fill="hold">
                                          <p:stCondLst>
                                            <p:cond delay="0"/>
                                          </p:stCondLst>
                                        </p:cTn>
                                        <p:tgtEl>
                                          <p:spTgt spid="26663"/>
                                        </p:tgtEl>
                                        <p:attrNameLst>
                                          <p:attrName>style.visibility</p:attrName>
                                        </p:attrNameLst>
                                      </p:cBhvr>
                                      <p:to>
                                        <p:strVal val="visible"/>
                                      </p:to>
                                    </p:set>
                                    <p:animEffect transition="in" filter="box(in)">
                                      <p:cBhvr>
                                        <p:cTn id="115" dur="500"/>
                                        <p:tgtEl>
                                          <p:spTgt spid="26663"/>
                                        </p:tgtEl>
                                      </p:cBhvr>
                                    </p:animEffect>
                                  </p:childTnLst>
                                </p:cTn>
                              </p:par>
                              <p:par>
                                <p:cTn id="116" presetID="4" presetClass="entr" presetSubtype="16" fill="hold" grpId="1" nodeType="withEffect">
                                  <p:childTnLst>
                                    <p:set>
                                      <p:cBhvr>
                                        <p:cTn id="117" dur="1" fill="hold">
                                          <p:stCondLst>
                                            <p:cond delay="0"/>
                                          </p:stCondLst>
                                        </p:cTn>
                                        <p:tgtEl>
                                          <p:spTgt spid="26669"/>
                                        </p:tgtEl>
                                        <p:attrNameLst>
                                          <p:attrName>style.visibility</p:attrName>
                                        </p:attrNameLst>
                                      </p:cBhvr>
                                      <p:to>
                                        <p:strVal val="visible"/>
                                      </p:to>
                                    </p:set>
                                    <p:animEffect transition="in" filter="box(in)">
                                      <p:cBhvr>
                                        <p:cTn id="118" dur="500"/>
                                        <p:tgtEl>
                                          <p:spTgt spid="26669"/>
                                        </p:tgtEl>
                                      </p:cBhvr>
                                    </p:animEffect>
                                  </p:childTnLst>
                                </p:cTn>
                              </p:par>
                              <p:par>
                                <p:cTn id="119" presetID="4" presetClass="entr" presetSubtype="16" fill="hold" nodeType="withEffect">
                                  <p:childTnLst>
                                    <p:set>
                                      <p:cBhvr>
                                        <p:cTn id="120" dur="1" fill="hold">
                                          <p:stCondLst>
                                            <p:cond delay="0"/>
                                          </p:stCondLst>
                                        </p:cTn>
                                        <p:tgtEl>
                                          <p:spTgt spid="26667"/>
                                        </p:tgtEl>
                                        <p:attrNameLst>
                                          <p:attrName>style.visibility</p:attrName>
                                        </p:attrNameLst>
                                      </p:cBhvr>
                                      <p:to>
                                        <p:strVal val="visible"/>
                                      </p:to>
                                    </p:set>
                                    <p:animEffect transition="in" filter="box(in)">
                                      <p:cBhvr>
                                        <p:cTn id="121" dur="500"/>
                                        <p:tgtEl>
                                          <p:spTgt spid="26667"/>
                                        </p:tgtEl>
                                      </p:cBhvr>
                                    </p:animEffect>
                                  </p:childTnLst>
                                </p:cTn>
                              </p:par>
                              <p:par>
                                <p:cTn id="122" presetID="4" presetClass="entr" presetSubtype="16" fill="hold" grpId="2" nodeType="withEffect">
                                  <p:childTnLst>
                                    <p:set>
                                      <p:cBhvr>
                                        <p:cTn id="123" dur="1" fill="hold">
                                          <p:stCondLst>
                                            <p:cond delay="0"/>
                                          </p:stCondLst>
                                        </p:cTn>
                                        <p:tgtEl>
                                          <p:spTgt spid="26665"/>
                                        </p:tgtEl>
                                        <p:attrNameLst>
                                          <p:attrName>style.visibility</p:attrName>
                                        </p:attrNameLst>
                                      </p:cBhvr>
                                      <p:to>
                                        <p:strVal val="visible"/>
                                      </p:to>
                                    </p:set>
                                    <p:animEffect transition="in" filter="box(in)">
                                      <p:cBhvr>
                                        <p:cTn id="124" dur="500"/>
                                        <p:tgtEl>
                                          <p:spTgt spid="26665"/>
                                        </p:tgtEl>
                                      </p:cBhvr>
                                    </p:animEffect>
                                  </p:childTnLst>
                                </p:cTn>
                              </p:par>
                              <p:par>
                                <p:cTn id="125" presetID="4" presetClass="entr" presetSubtype="16" fill="hold" nodeType="withEffect">
                                  <p:childTnLst>
                                    <p:set>
                                      <p:cBhvr>
                                        <p:cTn id="126" dur="1" fill="hold">
                                          <p:stCondLst>
                                            <p:cond delay="0"/>
                                          </p:stCondLst>
                                        </p:cTn>
                                        <p:tgtEl>
                                          <p:spTgt spid="26668"/>
                                        </p:tgtEl>
                                        <p:attrNameLst>
                                          <p:attrName>style.visibility</p:attrName>
                                        </p:attrNameLst>
                                      </p:cBhvr>
                                      <p:to>
                                        <p:strVal val="visible"/>
                                      </p:to>
                                    </p:set>
                                    <p:animEffect transition="in" filter="box(in)">
                                      <p:cBhvr>
                                        <p:cTn id="127" dur="500"/>
                                        <p:tgtEl>
                                          <p:spTgt spid="26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61" grpId="0"/>
      <p:bldP spid="26661" grpId="1"/>
      <p:bldP spid="26661" grpId="2"/>
      <p:bldP spid="26664" grpId="0"/>
      <p:bldP spid="26664" grpId="1"/>
      <p:bldP spid="26664" grpId="2"/>
      <p:bldP spid="26665" grpId="0"/>
      <p:bldP spid="26665" grpId="1"/>
      <p:bldP spid="26665" grpId="2"/>
      <p:bldP spid="26669" grpId="0" bldLvl="0" animBg="1"/>
      <p:bldP spid="26669" grpId="1"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文本框 101"/>
          <p:cNvSpPr txBox="1"/>
          <p:nvPr/>
        </p:nvSpPr>
        <p:spPr>
          <a:xfrm>
            <a:off x="203200" y="463550"/>
            <a:ext cx="8572500" cy="5631180"/>
          </a:xfrm>
          <a:prstGeom prst="rect">
            <a:avLst/>
          </a:prstGeom>
          <a:noFill/>
          <a:ln w="9525">
            <a:noFill/>
          </a:ln>
        </p:spPr>
        <p:txBody>
          <a:bodyPr wrap="square">
            <a:spAutoFit/>
          </a:bodyPr>
          <a:lstStyle/>
          <a:p>
            <a:r>
              <a:rPr lang="zh-CN" altLang="en-US" sz="4000" b="1" dirty="0" smtClean="0">
                <a:solidFill>
                  <a:srgbClr val="FF0000"/>
                </a:solidFill>
                <a:ea typeface="宋体" panose="02010600030101010101" pitchFamily="2" charset="-122"/>
              </a:rPr>
              <a:t>       （</a:t>
            </a:r>
            <a:r>
              <a:rPr lang="zh-CN" altLang="en-US" sz="4000" b="1" dirty="0">
                <a:solidFill>
                  <a:srgbClr val="FF0000"/>
                </a:solidFill>
                <a:ea typeface="宋体" panose="02010600030101010101" pitchFamily="2" charset="-122"/>
              </a:rPr>
              <a:t>四）引导培养学生学会解读史料，提取信息，分析归纳理解运用的能力；</a:t>
            </a:r>
            <a:r>
              <a:rPr lang="zh-CN" sz="4000" b="1" dirty="0">
                <a:solidFill>
                  <a:srgbClr val="FF0000"/>
                </a:solidFill>
                <a:ea typeface="宋体" panose="02010600030101010101" pitchFamily="2" charset="-122"/>
              </a:rPr>
              <a:t>提高史料教学教育的有效性</a:t>
            </a:r>
            <a:endParaRPr lang="en-US" sz="4000" b="1" dirty="0">
              <a:solidFill>
                <a:srgbClr val="FF0000"/>
              </a:solidFill>
              <a:latin typeface="Calibri" panose="020F0502020204030204" pitchFamily="34" charset="0"/>
              <a:ea typeface="宋体" panose="02010600030101010101" pitchFamily="2" charset="-122"/>
              <a:cs typeface="Times New Roman" panose="02020603050405020304" charset="0"/>
            </a:endParaRPr>
          </a:p>
          <a:p>
            <a:r>
              <a:rPr lang="en-US" sz="4000" dirty="0">
                <a:latin typeface="Calibri" panose="020F0502020204030204" pitchFamily="34" charset="0"/>
                <a:ea typeface="宋体" panose="02010600030101010101" pitchFamily="2" charset="-122"/>
                <a:cs typeface="Times New Roman" panose="02020603050405020304" charset="0"/>
              </a:rPr>
              <a:t>	</a:t>
            </a:r>
            <a:endParaRPr lang="en-US" sz="4000" dirty="0">
              <a:latin typeface="Calibri" panose="020F0502020204030204" pitchFamily="34" charset="0"/>
              <a:ea typeface="宋体" panose="02010600030101010101" pitchFamily="2" charset="-122"/>
              <a:cs typeface="Times New Roman" panose="02020603050405020304" charset="0"/>
            </a:endParaRPr>
          </a:p>
          <a:p>
            <a:r>
              <a:rPr lang="en-US" sz="4000" dirty="0">
                <a:latin typeface="Calibri" panose="020F0502020204030204" pitchFamily="34" charset="0"/>
                <a:ea typeface="宋体" panose="02010600030101010101" pitchFamily="2" charset="-122"/>
                <a:cs typeface="Times New Roman" panose="02020603050405020304" charset="0"/>
              </a:rPr>
              <a:t>  </a:t>
            </a:r>
            <a:r>
              <a:rPr lang="en-US" sz="4000" dirty="0">
                <a:gradFill>
                  <a:gsLst>
                    <a:gs pos="0">
                      <a:srgbClr val="007BD3"/>
                    </a:gs>
                    <a:gs pos="100000">
                      <a:srgbClr val="034373"/>
                    </a:gs>
                  </a:gsLst>
                  <a:lin scaled="0"/>
                </a:gradFill>
                <a:latin typeface="Calibri" panose="020F0502020204030204" pitchFamily="34" charset="0"/>
                <a:ea typeface="宋体" panose="02010600030101010101" pitchFamily="2" charset="-122"/>
                <a:cs typeface="Times New Roman" panose="02020603050405020304" charset="0"/>
              </a:rPr>
              <a:t> </a:t>
            </a:r>
            <a:r>
              <a:rPr lang="zh-CN" altLang="en-US" sz="3200" dirty="0">
                <a:gradFill>
                  <a:gsLst>
                    <a:gs pos="0">
                      <a:srgbClr val="007BD3"/>
                    </a:gs>
                    <a:gs pos="100000">
                      <a:srgbClr val="034373"/>
                    </a:gs>
                  </a:gsLst>
                  <a:lin scaled="0"/>
                </a:gradFill>
                <a:latin typeface="Calibri" panose="020F0502020204030204" pitchFamily="34" charset="0"/>
                <a:ea typeface="宋体" panose="02010600030101010101" pitchFamily="2" charset="-122"/>
                <a:cs typeface="Times New Roman" panose="02020603050405020304" charset="0"/>
              </a:rPr>
              <a:t>课改以</a:t>
            </a:r>
            <a:r>
              <a:rPr lang="zh-CN" sz="3200" dirty="0">
                <a:gradFill>
                  <a:gsLst>
                    <a:gs pos="0">
                      <a:srgbClr val="007BD3"/>
                    </a:gs>
                    <a:gs pos="100000">
                      <a:srgbClr val="034373"/>
                    </a:gs>
                  </a:gsLst>
                  <a:lin scaled="0"/>
                </a:gradFill>
                <a:latin typeface="Calibri" panose="020F0502020204030204" pitchFamily="34" charset="0"/>
                <a:ea typeface="宋体" panose="02010600030101010101" pitchFamily="2" charset="-122"/>
              </a:rPr>
              <a:t>来，无论高考中考，从题型看都大量引用史料考查学生的历史学</a:t>
            </a:r>
            <a:r>
              <a:rPr lang="zh-CN" sz="3200" dirty="0">
                <a:gradFill>
                  <a:gsLst>
                    <a:gs pos="0">
                      <a:srgbClr val="007BD3"/>
                    </a:gs>
                    <a:gs pos="100000">
                      <a:srgbClr val="034373"/>
                    </a:gs>
                  </a:gsLst>
                  <a:lin scaled="0"/>
                </a:gradFill>
                <a:sym typeface="+mn-ea"/>
              </a:rPr>
              <a:t>科核心素养能力</a:t>
            </a:r>
            <a:r>
              <a:rPr lang="zh-CN" sz="3200" dirty="0">
                <a:gradFill>
                  <a:gsLst>
                    <a:gs pos="0">
                      <a:srgbClr val="007BD3"/>
                    </a:gs>
                    <a:gs pos="100000">
                      <a:srgbClr val="034373"/>
                    </a:gs>
                  </a:gsLst>
                  <a:lin scaled="0"/>
                </a:gradFill>
                <a:latin typeface="Calibri" panose="020F0502020204030204" pitchFamily="34" charset="0"/>
                <a:ea typeface="宋体" panose="02010600030101010101" pitchFamily="2" charset="-122"/>
              </a:rPr>
              <a:t>，</a:t>
            </a:r>
            <a:r>
              <a:rPr lang="zh-CN" sz="3200" dirty="0">
                <a:solidFill>
                  <a:srgbClr val="FF0000"/>
                </a:solidFill>
                <a:latin typeface="Calibri" panose="020F0502020204030204" pitchFamily="34" charset="0"/>
                <a:ea typeface="宋体" panose="02010600030101010101" pitchFamily="2" charset="-122"/>
              </a:rPr>
              <a:t>让他们理解了“有一分史料说一分话”的道理。</a:t>
            </a:r>
            <a:r>
              <a:rPr lang="zh-CN" sz="3200" dirty="0">
                <a:gradFill>
                  <a:gsLst>
                    <a:gs pos="0">
                      <a:srgbClr val="007BD3"/>
                    </a:gs>
                    <a:gs pos="100000">
                      <a:srgbClr val="034373"/>
                    </a:gs>
                  </a:gsLst>
                  <a:lin scaled="0"/>
                </a:gradFill>
                <a:latin typeface="Calibri" panose="020F0502020204030204" pitchFamily="34" charset="0"/>
                <a:ea typeface="宋体" panose="02010600030101010101" pitchFamily="2" charset="-122"/>
              </a:rPr>
              <a:t>因此，采用现代教育技术，</a:t>
            </a:r>
            <a:r>
              <a:rPr lang="zh-CN" sz="3200" dirty="0">
                <a:gradFill>
                  <a:gsLst>
                    <a:gs pos="0">
                      <a:srgbClr val="007BD3"/>
                    </a:gs>
                    <a:gs pos="100000">
                      <a:srgbClr val="034373"/>
                    </a:gs>
                  </a:gsLst>
                  <a:lin scaled="0"/>
                </a:gradFill>
                <a:sym typeface="+mn-ea"/>
              </a:rPr>
              <a:t>提高史料教学教育的有效性，</a:t>
            </a:r>
            <a:r>
              <a:rPr lang="zh-CN" sz="3200" dirty="0">
                <a:gradFill>
                  <a:gsLst>
                    <a:gs pos="0">
                      <a:srgbClr val="007BD3"/>
                    </a:gs>
                    <a:gs pos="100000">
                      <a:srgbClr val="034373"/>
                    </a:gs>
                  </a:gsLst>
                  <a:lin scaled="0"/>
                </a:gradFill>
                <a:latin typeface="Calibri" panose="020F0502020204030204" pitchFamily="34" charset="0"/>
                <a:ea typeface="宋体" panose="02010600030101010101" pitchFamily="2" charset="-122"/>
              </a:rPr>
              <a:t>合理的采用史料教学是大多数教师的选择</a:t>
            </a:r>
            <a:endParaRPr lang="zh-CN" altLang="en-US" sz="3200" dirty="0">
              <a:gradFill>
                <a:gsLst>
                  <a:gs pos="0">
                    <a:srgbClr val="007BD3"/>
                  </a:gs>
                  <a:gs pos="100000">
                    <a:srgbClr val="034373"/>
                  </a:gs>
                </a:gsLst>
                <a:lin scaled="0"/>
              </a:gradFill>
              <a:latin typeface="Calibri" panose="020F0502020204030204" pitchFamily="34" charset="0"/>
              <a:ea typeface="宋体" panose="02010600030101010101" pitchFamily="2" charset="-122"/>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6849" y="0"/>
            <a:ext cx="1224136" cy="122413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文本框 101"/>
          <p:cNvSpPr txBox="1"/>
          <p:nvPr/>
        </p:nvSpPr>
        <p:spPr>
          <a:xfrm>
            <a:off x="721995" y="1341120"/>
            <a:ext cx="8200390" cy="1476375"/>
          </a:xfrm>
          <a:prstGeom prst="rect">
            <a:avLst/>
          </a:prstGeom>
          <a:noFill/>
          <a:ln w="9525">
            <a:noFill/>
          </a:ln>
        </p:spPr>
        <p:txBody>
          <a:bodyPr wrap="square">
            <a:spAutoFit/>
          </a:bodyPr>
          <a:lstStyle/>
          <a:p>
            <a:r>
              <a:rPr lang="zh-CN" sz="1800" dirty="0">
                <a:solidFill>
                  <a:srgbClr val="FF0000"/>
                </a:solidFill>
                <a:sym typeface="+mn-ea"/>
              </a:rPr>
              <a:t>（</a:t>
            </a:r>
            <a:r>
              <a:rPr lang="en-US" sz="1800" dirty="0">
                <a:solidFill>
                  <a:srgbClr val="FF0000"/>
                </a:solidFill>
                <a:latin typeface="Times New Roman" panose="02020603050405020304" charset="0"/>
                <a:sym typeface="+mn-ea"/>
              </a:rPr>
              <a:t>2019</a:t>
            </a:r>
            <a:r>
              <a:rPr lang="zh-CN" sz="1800" dirty="0">
                <a:solidFill>
                  <a:srgbClr val="FF0000"/>
                </a:solidFill>
                <a:sym typeface="+mn-ea"/>
              </a:rPr>
              <a:t>·四川泸州·</a:t>
            </a:r>
            <a:r>
              <a:rPr lang="en-US" sz="1800" dirty="0">
                <a:solidFill>
                  <a:srgbClr val="FF0000"/>
                </a:solidFill>
                <a:latin typeface="Times New Roman" panose="02020603050405020304" charset="0"/>
                <a:sym typeface="+mn-ea"/>
              </a:rPr>
              <a:t>38</a:t>
            </a:r>
            <a:r>
              <a:rPr lang="zh-CN" sz="1800" dirty="0">
                <a:solidFill>
                  <a:srgbClr val="FF0000"/>
                </a:solidFill>
                <a:sym typeface="+mn-ea"/>
              </a:rPr>
              <a:t>）</a:t>
            </a:r>
            <a:r>
              <a:rPr lang="zh-CN" sz="1800" dirty="0">
                <a:solidFill>
                  <a:srgbClr val="000000"/>
                </a:solidFill>
                <a:ea typeface="黑体" panose="02010609060101010101" pitchFamily="49" charset="-122"/>
              </a:rPr>
              <a:t>材料四</a:t>
            </a:r>
            <a:r>
              <a:rPr lang="en-US" sz="1800" dirty="0">
                <a:solidFill>
                  <a:srgbClr val="000000"/>
                </a:solidFill>
                <a:latin typeface="楷体_GB2312" charset="0"/>
              </a:rPr>
              <a:t>  </a:t>
            </a:r>
            <a:r>
              <a:rPr lang="zh-CN" sz="1800" dirty="0">
                <a:solidFill>
                  <a:srgbClr val="000000"/>
                </a:solidFill>
                <a:latin typeface="楷体" panose="02010609060101010101" pitchFamily="49" charset="-122"/>
                <a:ea typeface="楷体" panose="02010609060101010101" pitchFamily="49" charset="-122"/>
                <a:cs typeface="楷体_GB2312" charset="0"/>
              </a:rPr>
              <a:t>抗日战争的经验，给了我们和中国人民这样一种信心：没有中国共产党的努力，没有中国共产党人做中国人民的</a:t>
            </a:r>
            <a:r>
              <a:rPr lang="zh-CN" sz="1800" dirty="0">
                <a:solidFill>
                  <a:srgbClr val="FF0000"/>
                </a:solidFill>
                <a:latin typeface="楷体" panose="02010609060101010101" pitchFamily="49" charset="-122"/>
                <a:ea typeface="楷体" panose="02010609060101010101" pitchFamily="49" charset="-122"/>
                <a:cs typeface="楷体_GB2312" charset="0"/>
              </a:rPr>
              <a:t>中流砥柱</a:t>
            </a:r>
            <a:r>
              <a:rPr lang="zh-CN" sz="1800" dirty="0">
                <a:solidFill>
                  <a:srgbClr val="000000"/>
                </a:solidFill>
                <a:latin typeface="楷体" panose="02010609060101010101" pitchFamily="49" charset="-122"/>
                <a:ea typeface="楷体" panose="02010609060101010101" pitchFamily="49" charset="-122"/>
                <a:cs typeface="楷体_GB2312" charset="0"/>
              </a:rPr>
              <a:t>，中国的独立和解放是不可能的。</a:t>
            </a:r>
            <a:r>
              <a:rPr lang="en-US" sz="1800" dirty="0">
                <a:solidFill>
                  <a:srgbClr val="000000"/>
                </a:solidFill>
                <a:latin typeface="Times New Roman" panose="02020603050405020304" charset="0"/>
                <a:cs typeface="楷体_GB2312" charset="0"/>
              </a:rPr>
              <a:t>——</a:t>
            </a:r>
            <a:r>
              <a:rPr lang="zh-CN" sz="1800" dirty="0">
                <a:solidFill>
                  <a:srgbClr val="000000"/>
                </a:solidFill>
                <a:ea typeface="宋体" panose="02010600030101010101" pitchFamily="2" charset="-122"/>
              </a:rPr>
              <a:t>毛泽东《论联合政府》</a:t>
            </a:r>
            <a:endParaRPr lang="zh-CN" sz="1800" dirty="0">
              <a:solidFill>
                <a:srgbClr val="000000"/>
              </a:solidFill>
              <a:ea typeface="宋体" panose="02010600030101010101" pitchFamily="2" charset="-122"/>
            </a:endParaRPr>
          </a:p>
          <a:p>
            <a:r>
              <a:rPr lang="zh-CN" sz="1800" dirty="0">
                <a:solidFill>
                  <a:srgbClr val="000000"/>
                </a:solidFill>
                <a:ea typeface="宋体" panose="02010600030101010101" pitchFamily="2" charset="-122"/>
              </a:rPr>
              <a:t>（</a:t>
            </a:r>
            <a:r>
              <a:rPr lang="en-US" sz="1800" dirty="0">
                <a:solidFill>
                  <a:srgbClr val="000000"/>
                </a:solidFill>
                <a:latin typeface="Times New Roman" panose="02020603050405020304" charset="0"/>
              </a:rPr>
              <a:t>3</a:t>
            </a:r>
            <a:r>
              <a:rPr lang="zh-CN" sz="1800" dirty="0">
                <a:solidFill>
                  <a:srgbClr val="000000"/>
                </a:solidFill>
                <a:ea typeface="宋体" panose="02010600030101010101" pitchFamily="2" charset="-122"/>
              </a:rPr>
              <a:t>）根据材料四结合所学知识，指出中国人民抗日战争的起点及</a:t>
            </a:r>
            <a:r>
              <a:rPr lang="zh-CN" sz="1800" dirty="0">
                <a:solidFill>
                  <a:srgbClr val="FF0000"/>
                </a:solidFill>
                <a:ea typeface="宋体" panose="02010600030101010101" pitchFamily="2" charset="-122"/>
              </a:rPr>
              <a:t>中国共产党在全民族抗战中的作用</a:t>
            </a:r>
            <a:r>
              <a:rPr lang="zh-CN" sz="1800" dirty="0">
                <a:solidFill>
                  <a:srgbClr val="000000"/>
                </a:solidFill>
                <a:ea typeface="宋体" panose="02010600030101010101" pitchFamily="2" charset="-122"/>
              </a:rPr>
              <a:t>。（</a:t>
            </a:r>
            <a:r>
              <a:rPr lang="en-US" sz="1800" dirty="0">
                <a:solidFill>
                  <a:srgbClr val="000000"/>
                </a:solidFill>
                <a:latin typeface="Times New Roman" panose="02020603050405020304" charset="0"/>
              </a:rPr>
              <a:t>2</a:t>
            </a:r>
            <a:r>
              <a:rPr lang="zh-CN" sz="1800" dirty="0">
                <a:solidFill>
                  <a:srgbClr val="000000"/>
                </a:solidFill>
                <a:ea typeface="宋体" panose="02010600030101010101" pitchFamily="2" charset="-122"/>
              </a:rPr>
              <a:t>分）</a:t>
            </a:r>
            <a:endParaRPr lang="zh-CN" altLang="en-US" sz="1800" dirty="0"/>
          </a:p>
        </p:txBody>
      </p:sp>
      <p:sp>
        <p:nvSpPr>
          <p:cNvPr id="2" name="文本框 1"/>
          <p:cNvSpPr txBox="1"/>
          <p:nvPr/>
        </p:nvSpPr>
        <p:spPr>
          <a:xfrm>
            <a:off x="780415" y="3136900"/>
            <a:ext cx="7174230" cy="2584450"/>
          </a:xfrm>
          <a:prstGeom prst="rect">
            <a:avLst/>
          </a:prstGeom>
          <a:noFill/>
          <a:ln w="9525">
            <a:noFill/>
          </a:ln>
        </p:spPr>
        <p:txBody>
          <a:bodyPr wrap="square">
            <a:spAutoFit/>
          </a:bodyPr>
          <a:lstStyle/>
          <a:p>
            <a:r>
              <a:rPr lang="zh-CN" sz="1800">
                <a:solidFill>
                  <a:srgbClr val="FF0000"/>
                </a:solidFill>
                <a:sym typeface="+mn-ea"/>
              </a:rPr>
              <a:t>（</a:t>
            </a:r>
            <a:r>
              <a:rPr lang="en-US" sz="1800">
                <a:solidFill>
                  <a:srgbClr val="FF0000"/>
                </a:solidFill>
                <a:latin typeface="Times New Roman" panose="02020603050405020304" charset="0"/>
                <a:sym typeface="+mn-ea"/>
              </a:rPr>
              <a:t>2021</a:t>
            </a:r>
            <a:r>
              <a:rPr lang="zh-CN" sz="1800">
                <a:solidFill>
                  <a:srgbClr val="FF0000"/>
                </a:solidFill>
                <a:sym typeface="+mn-ea"/>
              </a:rPr>
              <a:t>·四川泸州·</a:t>
            </a:r>
            <a:r>
              <a:rPr lang="en-US" sz="1800">
                <a:solidFill>
                  <a:srgbClr val="FF0000"/>
                </a:solidFill>
                <a:latin typeface="Times New Roman" panose="02020603050405020304" charset="0"/>
                <a:sym typeface="+mn-ea"/>
              </a:rPr>
              <a:t>38</a:t>
            </a:r>
            <a:r>
              <a:rPr lang="zh-CN" sz="1800">
                <a:solidFill>
                  <a:srgbClr val="FF0000"/>
                </a:solidFill>
                <a:sym typeface="+mn-ea"/>
              </a:rPr>
              <a:t>）</a:t>
            </a:r>
            <a:r>
              <a:rPr lang="zh-CN" sz="1800">
                <a:ea typeface="黑体" panose="02010609060101010101" pitchFamily="49" charset="-122"/>
              </a:rPr>
              <a:t>材料三</a:t>
            </a:r>
            <a:r>
              <a:rPr lang="en-US" sz="1800">
                <a:latin typeface="Times New Roman" panose="02020603050405020304" charset="0"/>
              </a:rPr>
              <a:t>  </a:t>
            </a:r>
            <a:r>
              <a:rPr lang="en-US" sz="1800">
                <a:solidFill>
                  <a:srgbClr val="000000"/>
                </a:solidFill>
                <a:latin typeface="楷体" panose="02010609060101010101" pitchFamily="49" charset="-122"/>
                <a:ea typeface="楷体" panose="02010609060101010101" pitchFamily="49" charset="-122"/>
                <a:cs typeface="楷体" panose="02010609060101010101" pitchFamily="49" charset="-122"/>
              </a:rPr>
              <a:t>20</a:t>
            </a:r>
            <a:r>
              <a:rPr lang="zh-CN" sz="1800">
                <a:solidFill>
                  <a:srgbClr val="000000"/>
                </a:solidFill>
                <a:latin typeface="楷体" panose="02010609060101010101" pitchFamily="49" charset="-122"/>
                <a:ea typeface="楷体" panose="02010609060101010101" pitchFamily="49" charset="-122"/>
                <a:cs typeface="楷体" panose="02010609060101010101" pitchFamily="49" charset="-122"/>
              </a:rPr>
              <a:t>世纪</a:t>
            </a:r>
            <a:r>
              <a:rPr lang="en-US" sz="1800">
                <a:solidFill>
                  <a:srgbClr val="000000"/>
                </a:solidFill>
                <a:latin typeface="楷体" panose="02010609060101010101" pitchFamily="49" charset="-122"/>
                <a:ea typeface="楷体" panose="02010609060101010101" pitchFamily="49" charset="-122"/>
                <a:cs typeface="楷体" panose="02010609060101010101" pitchFamily="49" charset="-122"/>
              </a:rPr>
              <a:t>50</a:t>
            </a:r>
            <a:r>
              <a:rPr lang="zh-CN" sz="1800">
                <a:solidFill>
                  <a:srgbClr val="000000"/>
                </a:solidFill>
                <a:latin typeface="楷体" panose="02010609060101010101" pitchFamily="49" charset="-122"/>
                <a:ea typeface="楷体" panose="02010609060101010101" pitchFamily="49" charset="-122"/>
                <a:cs typeface="楷体" panose="02010609060101010101" pitchFamily="49" charset="-122"/>
              </a:rPr>
              <a:t>年代中期，中共中央作出研制“两弹一星”的</a:t>
            </a:r>
            <a:r>
              <a:rPr lang="zh-CN" sz="1800">
                <a:solidFill>
                  <a:srgbClr val="FF0000"/>
                </a:solidFill>
                <a:latin typeface="楷体" panose="02010609060101010101" pitchFamily="49" charset="-122"/>
                <a:ea typeface="楷体" panose="02010609060101010101" pitchFamily="49" charset="-122"/>
                <a:cs typeface="楷体" panose="02010609060101010101" pitchFamily="49" charset="-122"/>
              </a:rPr>
              <a:t>战略决策</a:t>
            </a:r>
            <a:r>
              <a:rPr lang="zh-CN" sz="1800">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en-US" sz="1800">
                <a:solidFill>
                  <a:srgbClr val="000000"/>
                </a:solidFill>
                <a:latin typeface="楷体" panose="02010609060101010101" pitchFamily="49" charset="-122"/>
                <a:ea typeface="楷体" panose="02010609060101010101" pitchFamily="49" charset="-122"/>
                <a:cs typeface="楷体" panose="02010609060101010101" pitchFamily="49" charset="-122"/>
              </a:rPr>
              <a:t>1962</a:t>
            </a:r>
            <a:r>
              <a:rPr lang="zh-CN" sz="1800">
                <a:solidFill>
                  <a:srgbClr val="000000"/>
                </a:solidFill>
                <a:latin typeface="楷体" panose="02010609060101010101" pitchFamily="49" charset="-122"/>
                <a:ea typeface="楷体" panose="02010609060101010101" pitchFamily="49" charset="-122"/>
                <a:cs typeface="楷体" panose="02010609060101010101" pitchFamily="49" charset="-122"/>
              </a:rPr>
              <a:t>年成立中央专委会，全国</a:t>
            </a:r>
            <a:r>
              <a:rPr lang="zh-CN" sz="1800">
                <a:solidFill>
                  <a:srgbClr val="FF0000"/>
                </a:solidFill>
                <a:latin typeface="楷体" panose="02010609060101010101" pitchFamily="49" charset="-122"/>
                <a:ea typeface="楷体" panose="02010609060101010101" pitchFamily="49" charset="-122"/>
                <a:cs typeface="楷体" panose="02010609060101010101" pitchFamily="49" charset="-122"/>
              </a:rPr>
              <a:t>协同攻关</a:t>
            </a:r>
            <a:r>
              <a:rPr lang="zh-CN" sz="1800">
                <a:solidFill>
                  <a:srgbClr val="000000"/>
                </a:solidFill>
                <a:latin typeface="楷体" panose="02010609060101010101" pitchFamily="49" charset="-122"/>
                <a:ea typeface="楷体" panose="02010609060101010101" pitchFamily="49" charset="-122"/>
                <a:cs typeface="楷体" panose="02010609060101010101" pitchFamily="49" charset="-122"/>
              </a:rPr>
              <a:t>。</a:t>
            </a:r>
            <a:r>
              <a:rPr lang="zh-CN" sz="1800">
                <a:solidFill>
                  <a:srgbClr val="FF0000"/>
                </a:solidFill>
                <a:latin typeface="楷体" panose="02010609060101010101" pitchFamily="49" charset="-122"/>
                <a:ea typeface="楷体" panose="02010609060101010101" pitchFamily="49" charset="-122"/>
                <a:cs typeface="楷体" panose="02010609060101010101" pitchFamily="49" charset="-122"/>
              </a:rPr>
              <a:t>大批科技工作者</a:t>
            </a:r>
            <a:r>
              <a:rPr lang="zh-CN" sz="1800">
                <a:solidFill>
                  <a:srgbClr val="000000"/>
                </a:solidFill>
                <a:latin typeface="楷体" panose="02010609060101010101" pitchFamily="49" charset="-122"/>
                <a:ea typeface="楷体" panose="02010609060101010101" pitchFamily="49" charset="-122"/>
                <a:cs typeface="楷体" panose="02010609060101010101" pitchFamily="49" charset="-122"/>
              </a:rPr>
              <a:t>包括归国的科学家，怀着对新中国的满腔热爱，和广大干部、工人、解放军指战员一起，在当时经济、技术基础薄弱和条件艰苦的情况下，突破了原子弹、导弹和人造地球卫星等尖端技术，取得举世瞩目的辉煌成就。</a:t>
            </a:r>
            <a:endParaRPr lang="en-US" sz="1800">
              <a:latin typeface="楷体" panose="02010609060101010101" pitchFamily="49" charset="-122"/>
              <a:ea typeface="楷体" panose="02010609060101010101" pitchFamily="49" charset="-122"/>
              <a:cs typeface="楷体" panose="02010609060101010101" pitchFamily="49" charset="-122"/>
            </a:endParaRPr>
          </a:p>
          <a:p>
            <a:r>
              <a:rPr lang="en-US" sz="1800">
                <a:latin typeface="楷体" panose="02010609060101010101" pitchFamily="49" charset="-122"/>
                <a:ea typeface="楷体" panose="02010609060101010101" pitchFamily="49" charset="-122"/>
                <a:cs typeface="楷体" panose="02010609060101010101" pitchFamily="49" charset="-122"/>
              </a:rPr>
              <a:t>——</a:t>
            </a:r>
            <a:r>
              <a:rPr lang="zh-CN" sz="1800">
                <a:latin typeface="楷体" panose="02010609060101010101" pitchFamily="49" charset="-122"/>
                <a:ea typeface="楷体" panose="02010609060101010101" pitchFamily="49" charset="-122"/>
                <a:cs typeface="楷体" panose="02010609060101010101" pitchFamily="49" charset="-122"/>
              </a:rPr>
              <a:t>摘编自</a:t>
            </a:r>
            <a:r>
              <a:rPr lang="en-US" sz="1800">
                <a:latin typeface="楷体" panose="02010609060101010101" pitchFamily="49" charset="-122"/>
                <a:ea typeface="楷体" panose="02010609060101010101" pitchFamily="49" charset="-122"/>
                <a:cs typeface="楷体" panose="02010609060101010101" pitchFamily="49" charset="-122"/>
              </a:rPr>
              <a:t>1999</a:t>
            </a:r>
            <a:r>
              <a:rPr lang="zh-CN" sz="1800">
                <a:latin typeface="楷体" panose="02010609060101010101" pitchFamily="49" charset="-122"/>
                <a:ea typeface="楷体" panose="02010609060101010101" pitchFamily="49" charset="-122"/>
                <a:cs typeface="楷体" panose="02010609060101010101" pitchFamily="49" charset="-122"/>
              </a:rPr>
              <a:t>年国务院表彰“两弹一星”功勋奖章颁奖词</a:t>
            </a:r>
            <a:endParaRPr lang="zh-CN" sz="1800">
              <a:ea typeface="宋体" panose="02010600030101010101" pitchFamily="2" charset="-122"/>
            </a:endParaRPr>
          </a:p>
          <a:p>
            <a:r>
              <a:rPr lang="zh-CN" sz="1800">
                <a:ea typeface="宋体" panose="02010600030101010101" pitchFamily="2" charset="-122"/>
              </a:rPr>
              <a:t>（</a:t>
            </a:r>
            <a:r>
              <a:rPr lang="en-US" sz="1800">
                <a:latin typeface="Times New Roman" panose="02020603050405020304" charset="0"/>
              </a:rPr>
              <a:t>3</a:t>
            </a:r>
            <a:r>
              <a:rPr lang="zh-CN" sz="1800">
                <a:ea typeface="宋体" panose="02010600030101010101" pitchFamily="2" charset="-122"/>
              </a:rPr>
              <a:t>）请列举两位“两弹一星”功勋科学家，并根据材料三分析“两弹一星”研制成功的</a:t>
            </a:r>
            <a:r>
              <a:rPr lang="zh-CN" sz="1800">
                <a:solidFill>
                  <a:srgbClr val="FF0000"/>
                </a:solidFill>
                <a:ea typeface="宋体" panose="02010600030101010101" pitchFamily="2" charset="-122"/>
              </a:rPr>
              <a:t>原因</a:t>
            </a:r>
            <a:r>
              <a:rPr lang="zh-CN" sz="1800">
                <a:ea typeface="宋体" panose="02010600030101010101" pitchFamily="2" charset="-122"/>
              </a:rPr>
              <a:t>。（</a:t>
            </a:r>
            <a:r>
              <a:rPr lang="en-US" sz="1050">
                <a:latin typeface="Times New Roman" panose="02020603050405020304" charset="0"/>
              </a:rPr>
              <a:t>4</a:t>
            </a:r>
            <a:r>
              <a:rPr lang="zh-CN" sz="1050">
                <a:ea typeface="宋体" panose="02010600030101010101" pitchFamily="2" charset="-122"/>
              </a:rPr>
              <a:t>分）</a:t>
            </a:r>
            <a:endParaRPr lang="zh-CN" altLang="en-US"/>
          </a:p>
        </p:txBody>
      </p:sp>
      <p:sp>
        <p:nvSpPr>
          <p:cNvPr id="4" name="文本框 3"/>
          <p:cNvSpPr txBox="1"/>
          <p:nvPr/>
        </p:nvSpPr>
        <p:spPr>
          <a:xfrm>
            <a:off x="1569720" y="150495"/>
            <a:ext cx="6630670" cy="1198880"/>
          </a:xfrm>
          <a:prstGeom prst="rect">
            <a:avLst/>
          </a:prstGeom>
          <a:noFill/>
        </p:spPr>
        <p:txBody>
          <a:bodyPr wrap="square" rtlCol="0">
            <a:spAutoFit/>
          </a:bodyPr>
          <a:lstStyle/>
          <a:p>
            <a:r>
              <a:rPr lang="en-US" altLang="zh-CN" sz="2400" b="1" dirty="0">
                <a:solidFill>
                  <a:srgbClr val="FF0000"/>
                </a:solidFill>
              </a:rPr>
              <a:t>1.</a:t>
            </a:r>
            <a:r>
              <a:rPr lang="zh-CN" altLang="en-US" sz="2400" b="1" dirty="0">
                <a:solidFill>
                  <a:srgbClr val="FF0000"/>
                </a:solidFill>
              </a:rPr>
              <a:t>文字材料的考查</a:t>
            </a:r>
            <a:r>
              <a:rPr lang="en-US" altLang="zh-CN" sz="2400" b="1" dirty="0">
                <a:solidFill>
                  <a:srgbClr val="FF0000"/>
                </a:solidFill>
                <a:sym typeface="+mn-ea"/>
              </a:rPr>
              <a:t>.</a:t>
            </a:r>
            <a:endParaRPr lang="en-US" altLang="zh-CN" sz="2400" b="1" dirty="0">
              <a:solidFill>
                <a:srgbClr val="FF0000"/>
              </a:solidFill>
              <a:sym typeface="+mn-ea"/>
            </a:endParaRPr>
          </a:p>
          <a:p>
            <a:r>
              <a:rPr lang="en-US" altLang="zh-CN" sz="2400" b="1" dirty="0">
                <a:solidFill>
                  <a:srgbClr val="FF0000"/>
                </a:solidFill>
                <a:sym typeface="+mn-ea"/>
              </a:rPr>
              <a:t>     </a:t>
            </a:r>
            <a:r>
              <a:rPr lang="zh-CN" altLang="en-US" sz="2400" b="1" dirty="0">
                <a:solidFill>
                  <a:srgbClr val="FF0000"/>
                </a:solidFill>
                <a:sym typeface="+mn-ea"/>
              </a:rPr>
              <a:t>初中</a:t>
            </a:r>
            <a:r>
              <a:rPr lang="zh-CN" altLang="en-US" sz="2400" b="1" dirty="0">
                <a:solidFill>
                  <a:srgbClr val="FF0000"/>
                </a:solidFill>
              </a:rPr>
              <a:t>一般就是考查学生提取归纳信息的能力，引导学生找关键语句</a:t>
            </a:r>
            <a:endParaRPr lang="zh-CN" altLang="en-US" sz="2400" b="1" dirty="0">
              <a:solidFill>
                <a:srgbClr val="FF0000"/>
              </a:solidFill>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7505" y="116633"/>
            <a:ext cx="1224136" cy="122413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p:nvPr/>
        </p:nvSpPr>
        <p:spPr>
          <a:xfrm>
            <a:off x="1445419" y="511322"/>
            <a:ext cx="5619750" cy="714375"/>
          </a:xfrm>
          <a:prstGeom prst="rect">
            <a:avLst/>
          </a:prstGeom>
          <a:noFill/>
          <a:ln w="9525">
            <a:noFill/>
          </a:ln>
        </p:spPr>
        <p:txBody>
          <a:bodyPr anchor="ctr" anchorCtr="0">
            <a:spAutoFit/>
          </a:bodyPr>
          <a:lstStyle/>
          <a:p>
            <a:pPr>
              <a:lnSpc>
                <a:spcPct val="150000"/>
              </a:lnSpc>
            </a:pPr>
            <a:r>
              <a:rPr lang="en-US" altLang="zh-CN" sz="2700" b="1" dirty="0">
                <a:solidFill>
                  <a:srgbClr val="FF0000"/>
                </a:solidFill>
              </a:rPr>
              <a:t>2.</a:t>
            </a:r>
            <a:r>
              <a:rPr lang="zh-CN" altLang="en-US" sz="2700" b="1" dirty="0">
                <a:solidFill>
                  <a:srgbClr val="FF0000"/>
                </a:solidFill>
              </a:rPr>
              <a:t>常见的图片图表类型</a:t>
            </a:r>
            <a:endParaRPr lang="en-US" altLang="zh-CN" sz="2700" b="1" dirty="0">
              <a:solidFill>
                <a:srgbClr val="FF0000"/>
              </a:solidFill>
            </a:endParaRPr>
          </a:p>
        </p:txBody>
      </p:sp>
      <p:pic>
        <p:nvPicPr>
          <p:cNvPr id="30723" name="图片 1" descr="http://p4.so.qhimgs1.com/bdr/_240_/t0158091b97d57b5cda.jpg"/>
          <p:cNvPicPr>
            <a:picLocks noChangeAspect="1"/>
          </p:cNvPicPr>
          <p:nvPr/>
        </p:nvPicPr>
        <p:blipFill>
          <a:blip r:embed="rId1"/>
          <a:srcRect l="9193" t="17136" r="1115" b="-322"/>
          <a:stretch>
            <a:fillRect/>
          </a:stretch>
        </p:blipFill>
        <p:spPr>
          <a:xfrm>
            <a:off x="2565797" y="2744391"/>
            <a:ext cx="1524000" cy="1285875"/>
          </a:xfrm>
          <a:prstGeom prst="rect">
            <a:avLst/>
          </a:prstGeom>
          <a:noFill/>
          <a:ln w="9525">
            <a:noFill/>
          </a:ln>
        </p:spPr>
      </p:pic>
      <p:pic>
        <p:nvPicPr>
          <p:cNvPr id="30724" name="图片 1"/>
          <p:cNvPicPr>
            <a:picLocks noChangeAspect="1"/>
          </p:cNvPicPr>
          <p:nvPr/>
        </p:nvPicPr>
        <p:blipFill>
          <a:blip r:embed="rId2"/>
          <a:stretch>
            <a:fillRect/>
          </a:stretch>
        </p:blipFill>
        <p:spPr>
          <a:xfrm>
            <a:off x="2439591" y="4280297"/>
            <a:ext cx="1713309" cy="1218009"/>
          </a:xfrm>
          <a:prstGeom prst="rect">
            <a:avLst/>
          </a:prstGeom>
          <a:noFill/>
          <a:ln w="9525">
            <a:noFill/>
          </a:ln>
        </p:spPr>
      </p:pic>
      <p:pic>
        <p:nvPicPr>
          <p:cNvPr id="30725" name="图片 1"/>
          <p:cNvPicPr>
            <a:picLocks noChangeAspect="1"/>
          </p:cNvPicPr>
          <p:nvPr/>
        </p:nvPicPr>
        <p:blipFill>
          <a:blip r:embed="rId3"/>
          <a:stretch>
            <a:fillRect/>
          </a:stretch>
        </p:blipFill>
        <p:spPr>
          <a:xfrm>
            <a:off x="4943475" y="2697956"/>
            <a:ext cx="1244204" cy="1445419"/>
          </a:xfrm>
          <a:prstGeom prst="rect">
            <a:avLst/>
          </a:prstGeom>
          <a:noFill/>
          <a:ln w="9525">
            <a:noFill/>
          </a:ln>
        </p:spPr>
      </p:pic>
      <p:pic>
        <p:nvPicPr>
          <p:cNvPr id="30726" name="Picture 8" descr="201311494713649"/>
          <p:cNvPicPr>
            <a:picLocks noChangeAspect="1"/>
          </p:cNvPicPr>
          <p:nvPr/>
        </p:nvPicPr>
        <p:blipFill>
          <a:blip r:embed="rId4"/>
          <a:stretch>
            <a:fillRect/>
          </a:stretch>
        </p:blipFill>
        <p:spPr>
          <a:xfrm>
            <a:off x="389335" y="4286250"/>
            <a:ext cx="1900238" cy="1397794"/>
          </a:xfrm>
          <a:prstGeom prst="rect">
            <a:avLst/>
          </a:prstGeom>
          <a:noFill/>
          <a:ln w="9525">
            <a:noFill/>
          </a:ln>
        </p:spPr>
      </p:pic>
      <p:pic>
        <p:nvPicPr>
          <p:cNvPr id="30727" name="图片 4" descr="学科网(www.zxxk.com)--教育资源门户，提供试卷、教案、课件、论文、素材及各类教学资源下载，还有大量而丰富的教学相关资讯！"/>
          <p:cNvPicPr>
            <a:picLocks noChangeAspect="1"/>
          </p:cNvPicPr>
          <p:nvPr/>
        </p:nvPicPr>
        <p:blipFill>
          <a:blip r:embed="rId5">
            <a:clrChange>
              <a:clrFrom>
                <a:srgbClr val="FFFFFF"/>
              </a:clrFrom>
              <a:clrTo>
                <a:srgbClr val="FFFFFF">
                  <a:alpha val="0"/>
                </a:srgbClr>
              </a:clrTo>
            </a:clrChange>
            <a:lum bright="-20001"/>
          </a:blip>
          <a:srcRect l="46030" t="70163" r="8844" b="10764"/>
          <a:stretch>
            <a:fillRect/>
          </a:stretch>
        </p:blipFill>
        <p:spPr>
          <a:xfrm>
            <a:off x="4255294" y="4438650"/>
            <a:ext cx="1921669" cy="1075135"/>
          </a:xfrm>
          <a:prstGeom prst="rect">
            <a:avLst/>
          </a:prstGeom>
          <a:noFill/>
          <a:ln w="9525">
            <a:noFill/>
          </a:ln>
        </p:spPr>
      </p:pic>
      <p:graphicFrame>
        <p:nvGraphicFramePr>
          <p:cNvPr id="30728" name="表格 30727"/>
          <p:cNvGraphicFramePr/>
          <p:nvPr/>
        </p:nvGraphicFramePr>
        <p:xfrm>
          <a:off x="457200" y="1599010"/>
          <a:ext cx="7138670" cy="960120"/>
        </p:xfrm>
        <a:graphic>
          <a:graphicData uri="http://schemas.openxmlformats.org/drawingml/2006/table">
            <a:tbl>
              <a:tblPr/>
              <a:tblGrid>
                <a:gridCol w="1840865"/>
                <a:gridCol w="1226185"/>
                <a:gridCol w="1242060"/>
                <a:gridCol w="1306830"/>
                <a:gridCol w="1522730"/>
              </a:tblGrid>
              <a:tr h="342900">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zh-CN" altLang="en-US" sz="1800" b="1">
                          <a:solidFill>
                            <a:srgbClr val="333333"/>
                          </a:solidFill>
                          <a:ea typeface="微软雅黑" panose="020B0503020204020204" charset="-122"/>
                        </a:rPr>
                        <a:t>时间</a:t>
                      </a:r>
                      <a:endParaRPr lang="zh-CN" altLang="en-US" sz="1800" b="1"/>
                    </a:p>
                  </a:txBody>
                  <a:tcPr marL="68580" marR="68580" marT="34272" marB="34272"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en-US" altLang="zh-CN" sz="1800" b="1">
                          <a:solidFill>
                            <a:srgbClr val="333333"/>
                          </a:solidFill>
                          <a:ea typeface="微软雅黑" panose="020B0503020204020204" charset="-122"/>
                        </a:rPr>
                        <a:t>1978</a:t>
                      </a:r>
                      <a:r>
                        <a:rPr lang="zh-CN" altLang="en-US" sz="1800" b="1">
                          <a:solidFill>
                            <a:srgbClr val="333333"/>
                          </a:solidFill>
                          <a:ea typeface="微软雅黑" panose="020B0503020204020204" charset="-122"/>
                        </a:rPr>
                        <a:t>年</a:t>
                      </a:r>
                      <a:endParaRPr lang="zh-CN" altLang="en-US" sz="1800" b="1"/>
                    </a:p>
                  </a:txBody>
                  <a:tcPr marL="68580" marR="68580" marT="34272" marB="34272"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en-US" altLang="zh-CN" sz="1800" b="1">
                          <a:solidFill>
                            <a:srgbClr val="333333"/>
                          </a:solidFill>
                          <a:ea typeface="微软雅黑" panose="020B0503020204020204" charset="-122"/>
                        </a:rPr>
                        <a:t>1990</a:t>
                      </a:r>
                      <a:r>
                        <a:rPr lang="zh-CN" altLang="en-US" sz="1800" b="1">
                          <a:solidFill>
                            <a:srgbClr val="333333"/>
                          </a:solidFill>
                          <a:ea typeface="微软雅黑" panose="020B0503020204020204" charset="-122"/>
                        </a:rPr>
                        <a:t>年</a:t>
                      </a:r>
                      <a:endParaRPr lang="zh-CN" altLang="en-US" sz="1800" b="1"/>
                    </a:p>
                  </a:txBody>
                  <a:tcPr marL="68580" marR="68580" marT="34272" marB="34272"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en-US" altLang="zh-CN" sz="1800" b="1">
                          <a:solidFill>
                            <a:srgbClr val="333333"/>
                          </a:solidFill>
                          <a:ea typeface="微软雅黑" panose="020B0503020204020204" charset="-122"/>
                        </a:rPr>
                        <a:t>2000</a:t>
                      </a:r>
                      <a:r>
                        <a:rPr lang="zh-CN" altLang="en-US" sz="1800" b="1">
                          <a:solidFill>
                            <a:srgbClr val="333333"/>
                          </a:solidFill>
                          <a:ea typeface="微软雅黑" panose="020B0503020204020204" charset="-122"/>
                        </a:rPr>
                        <a:t>年</a:t>
                      </a:r>
                      <a:endParaRPr lang="zh-CN" altLang="en-US" sz="1800" b="1"/>
                    </a:p>
                  </a:txBody>
                  <a:tcPr marL="68580" marR="68580" marT="34272" marB="34272"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en-US" altLang="zh-CN" sz="1800" b="1">
                          <a:solidFill>
                            <a:srgbClr val="333333"/>
                          </a:solidFill>
                          <a:ea typeface="微软雅黑" panose="020B0503020204020204" charset="-122"/>
                        </a:rPr>
                        <a:t>2016</a:t>
                      </a:r>
                      <a:r>
                        <a:rPr lang="zh-CN" altLang="en-US" sz="1800" b="1">
                          <a:solidFill>
                            <a:srgbClr val="333333"/>
                          </a:solidFill>
                          <a:ea typeface="微软雅黑" panose="020B0503020204020204" charset="-122"/>
                        </a:rPr>
                        <a:t>年</a:t>
                      </a:r>
                      <a:endParaRPr lang="zh-CN" altLang="en-US" sz="1800" b="1"/>
                    </a:p>
                  </a:txBody>
                  <a:tcPr marL="68580" marR="68580" marT="34272" marB="34272"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rgbClr val="FFFFFF"/>
                    </a:solidFill>
                  </a:tcPr>
                </a:tc>
              </a:tr>
              <a:tr h="617220">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zh-CN" altLang="en-US" sz="1800" b="1">
                          <a:solidFill>
                            <a:srgbClr val="333333"/>
                          </a:solidFill>
                          <a:ea typeface="微软雅黑" panose="020B0503020204020204" charset="-122"/>
                        </a:rPr>
                        <a:t>农村居民人均可支配收入</a:t>
                      </a:r>
                      <a:endParaRPr lang="zh-CN" altLang="en-US" sz="1800" b="1"/>
                    </a:p>
                  </a:txBody>
                  <a:tcPr marL="68580" marR="68580" marT="34272" marB="34272"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en-US" altLang="zh-CN" sz="1800" b="1">
                          <a:solidFill>
                            <a:srgbClr val="333333"/>
                          </a:solidFill>
                          <a:ea typeface="微软雅黑" panose="020B0503020204020204" charset="-122"/>
                        </a:rPr>
                        <a:t>133.6</a:t>
                      </a:r>
                      <a:r>
                        <a:rPr lang="zh-CN" altLang="en-US" sz="1800" b="1">
                          <a:solidFill>
                            <a:srgbClr val="333333"/>
                          </a:solidFill>
                          <a:ea typeface="微软雅黑" panose="020B0503020204020204" charset="-122"/>
                        </a:rPr>
                        <a:t>元</a:t>
                      </a:r>
                      <a:br>
                        <a:rPr lang="zh-CN" altLang="en-US" sz="1800" b="1">
                          <a:solidFill>
                            <a:srgbClr val="333333"/>
                          </a:solidFill>
                          <a:ea typeface="微软雅黑" panose="020B0503020204020204" charset="-122"/>
                        </a:rPr>
                      </a:br>
                      <a:endParaRPr lang="zh-CN" altLang="en-US" sz="1800" b="1"/>
                    </a:p>
                  </a:txBody>
                  <a:tcPr marL="68580" marR="68580" marT="34272" marB="34272"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en-US" altLang="zh-CN" sz="1800" b="1">
                          <a:solidFill>
                            <a:srgbClr val="333333"/>
                          </a:solidFill>
                          <a:ea typeface="微软雅黑" panose="020B0503020204020204" charset="-122"/>
                        </a:rPr>
                        <a:t>686.3</a:t>
                      </a:r>
                      <a:r>
                        <a:rPr lang="zh-CN" altLang="en-US" sz="1800" b="1">
                          <a:solidFill>
                            <a:srgbClr val="333333"/>
                          </a:solidFill>
                          <a:ea typeface="微软雅黑" panose="020B0503020204020204" charset="-122"/>
                        </a:rPr>
                        <a:t>元</a:t>
                      </a:r>
                      <a:br>
                        <a:rPr lang="zh-CN" altLang="en-US" sz="1800" b="1">
                          <a:solidFill>
                            <a:srgbClr val="333333"/>
                          </a:solidFill>
                          <a:ea typeface="微软雅黑" panose="020B0503020204020204" charset="-122"/>
                        </a:rPr>
                      </a:br>
                      <a:endParaRPr lang="zh-CN" altLang="en-US" sz="1800" b="1"/>
                    </a:p>
                  </a:txBody>
                  <a:tcPr marL="68580" marR="68580" marT="34272" marB="34272"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en-US" altLang="zh-CN" sz="1800" b="1">
                          <a:solidFill>
                            <a:srgbClr val="333333"/>
                          </a:solidFill>
                          <a:ea typeface="微软雅黑" panose="020B0503020204020204" charset="-122"/>
                        </a:rPr>
                        <a:t>2253.4</a:t>
                      </a:r>
                      <a:r>
                        <a:rPr lang="zh-CN" altLang="en-US" sz="1800" b="1">
                          <a:solidFill>
                            <a:srgbClr val="333333"/>
                          </a:solidFill>
                          <a:ea typeface="微软雅黑" panose="020B0503020204020204" charset="-122"/>
                        </a:rPr>
                        <a:t>元</a:t>
                      </a:r>
                      <a:br>
                        <a:rPr lang="zh-CN" altLang="en-US" sz="1800" b="1">
                          <a:solidFill>
                            <a:srgbClr val="333333"/>
                          </a:solidFill>
                          <a:ea typeface="微软雅黑" panose="020B0503020204020204" charset="-122"/>
                        </a:rPr>
                      </a:br>
                      <a:endParaRPr lang="zh-CN" altLang="en-US" sz="1800" b="1"/>
                    </a:p>
                  </a:txBody>
                  <a:tcPr marL="68580" marR="68580" marT="34272" marB="34272"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rgbClr val="000000"/>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rgbClr val="000000"/>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en-US" altLang="zh-CN" sz="1800" b="1">
                          <a:solidFill>
                            <a:srgbClr val="333333"/>
                          </a:solidFill>
                          <a:ea typeface="微软雅黑" panose="020B0503020204020204" charset="-122"/>
                        </a:rPr>
                        <a:t>12363.4</a:t>
                      </a:r>
                      <a:r>
                        <a:rPr lang="zh-CN" altLang="en-US" sz="1800" b="1">
                          <a:solidFill>
                            <a:srgbClr val="333333"/>
                          </a:solidFill>
                          <a:ea typeface="微软雅黑" panose="020B0503020204020204" charset="-122"/>
                        </a:rPr>
                        <a:t>元</a:t>
                      </a:r>
                      <a:endParaRPr lang="zh-CN" altLang="en-US" sz="1800" b="1"/>
                    </a:p>
                  </a:txBody>
                  <a:tcPr marL="68580" marR="68580" marT="34272" marB="34272"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rgbClr val="FFFFFF"/>
                    </a:solidFill>
                  </a:tcPr>
                </a:tc>
              </a:tr>
            </a:tbl>
          </a:graphicData>
        </a:graphic>
      </p:graphicFrame>
      <p:pic>
        <p:nvPicPr>
          <p:cNvPr id="30748" name="Picture 38" descr="lSJ2-4"/>
          <p:cNvPicPr>
            <a:picLocks noChangeAspect="1"/>
          </p:cNvPicPr>
          <p:nvPr/>
        </p:nvPicPr>
        <p:blipFill>
          <a:blip r:embed="rId6"/>
          <a:srcRect r="45807"/>
          <a:stretch>
            <a:fillRect/>
          </a:stretch>
        </p:blipFill>
        <p:spPr>
          <a:xfrm>
            <a:off x="6588681" y="4280694"/>
            <a:ext cx="2203847" cy="1366838"/>
          </a:xfrm>
          <a:prstGeom prst="rect">
            <a:avLst/>
          </a:prstGeom>
          <a:noFill/>
          <a:ln w="9525">
            <a:noFill/>
          </a:ln>
        </p:spPr>
      </p:pic>
      <p:graphicFrame>
        <p:nvGraphicFramePr>
          <p:cNvPr id="30749" name="Object 42"/>
          <p:cNvGraphicFramePr>
            <a:graphicFrameLocks noGrp="1" noChangeAspect="1"/>
          </p:cNvGraphicFramePr>
          <p:nvPr>
            <p:ph sz="half" idx="2"/>
          </p:nvPr>
        </p:nvGraphicFramePr>
        <p:xfrm>
          <a:off x="7236540" y="2780983"/>
          <a:ext cx="1285875" cy="1114425"/>
        </p:xfrm>
        <a:graphic>
          <a:graphicData uri="http://schemas.openxmlformats.org/presentationml/2006/ole">
            <mc:AlternateContent xmlns:mc="http://schemas.openxmlformats.org/markup-compatibility/2006">
              <mc:Choice xmlns:v="urn:schemas-microsoft-com:vml" Requires="v">
                <p:oleObj spid="_x0000_s3087" name="" r:id="rId7" imgW="2298700" imgH="1993900" progId="MSGraph.Chart.8">
                  <p:embed/>
                </p:oleObj>
              </mc:Choice>
              <mc:Fallback>
                <p:oleObj name="" r:id="rId7" imgW="2298700" imgH="1993900" progId="MSGraph.Chart.8">
                  <p:embed/>
                  <p:pic>
                    <p:nvPicPr>
                      <p:cNvPr id="0" name="图片 3075"/>
                      <p:cNvPicPr/>
                      <p:nvPr/>
                    </p:nvPicPr>
                    <p:blipFill>
                      <a:blip r:embed="rId8"/>
                      <a:srcRect t="10384" r="39240" b="19283"/>
                      <a:stretch>
                        <a:fillRect/>
                      </a:stretch>
                    </p:blipFill>
                    <p:spPr>
                      <a:xfrm>
                        <a:off x="7236540" y="2780983"/>
                        <a:ext cx="1285875" cy="1114425"/>
                      </a:xfrm>
                      <a:prstGeom prst="rect">
                        <a:avLst/>
                      </a:prstGeom>
                      <a:noFill/>
                      <a:ln w="38100">
                        <a:miter/>
                      </a:ln>
                    </p:spPr>
                  </p:pic>
                </p:oleObj>
              </mc:Fallback>
            </mc:AlternateContent>
          </a:graphicData>
        </a:graphic>
      </p:graphicFrame>
      <p:pic>
        <p:nvPicPr>
          <p:cNvPr id="30750" name="Picture 49" descr="9825bc315c6034a8ef8e6c8dc11349540923764a"/>
          <p:cNvPicPr>
            <a:picLocks noChangeAspect="1"/>
          </p:cNvPicPr>
          <p:nvPr/>
        </p:nvPicPr>
        <p:blipFill>
          <a:blip r:embed="rId9"/>
          <a:stretch>
            <a:fillRect/>
          </a:stretch>
        </p:blipFill>
        <p:spPr>
          <a:xfrm>
            <a:off x="660797" y="2687241"/>
            <a:ext cx="1073944" cy="1431131"/>
          </a:xfrm>
          <a:prstGeom prst="rect">
            <a:avLst/>
          </a:prstGeom>
          <a:noFill/>
          <a:ln w="9525">
            <a:noFill/>
          </a:ln>
        </p:spPr>
      </p:pic>
      <p:pic>
        <p:nvPicPr>
          <p:cNvPr id="12" name="图片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505" y="116633"/>
            <a:ext cx="1224136" cy="12241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0"/>
                                        </p:tgtEl>
                                        <p:attrNameLst>
                                          <p:attrName>style.visibility</p:attrName>
                                        </p:attrNameLst>
                                      </p:cBhvr>
                                      <p:to>
                                        <p:strVal val="visible"/>
                                      </p:to>
                                    </p:set>
                                    <p:animEffect transition="in" filter="blinds(horizontal)">
                                      <p:cBhvr>
                                        <p:cTn id="7" dur="500" fill="hold"/>
                                        <p:tgtEl>
                                          <p:spTgt spid="307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23"/>
                                        </p:tgtEl>
                                        <p:attrNameLst>
                                          <p:attrName>style.visibility</p:attrName>
                                        </p:attrNameLst>
                                      </p:cBhvr>
                                      <p:to>
                                        <p:strVal val="visible"/>
                                      </p:to>
                                    </p:set>
                                    <p:animEffect transition="in" filter="blinds(horizontal)">
                                      <p:cBhvr>
                                        <p:cTn id="12" dur="500" fill="hold"/>
                                        <p:tgtEl>
                                          <p:spTgt spid="307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25"/>
                                        </p:tgtEl>
                                        <p:attrNameLst>
                                          <p:attrName>style.visibility</p:attrName>
                                        </p:attrNameLst>
                                      </p:cBhvr>
                                      <p:to>
                                        <p:strVal val="visible"/>
                                      </p:to>
                                    </p:set>
                                    <p:animEffect transition="in" filter="blinds(horizontal)">
                                      <p:cBhvr>
                                        <p:cTn id="17" dur="500" fill="hold"/>
                                        <p:tgtEl>
                                          <p:spTgt spid="307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726"/>
                                        </p:tgtEl>
                                        <p:attrNameLst>
                                          <p:attrName>style.visibility</p:attrName>
                                        </p:attrNameLst>
                                      </p:cBhvr>
                                      <p:to>
                                        <p:strVal val="visible"/>
                                      </p:to>
                                    </p:set>
                                    <p:animEffect transition="in" filter="blinds(horizontal)">
                                      <p:cBhvr>
                                        <p:cTn id="22" dur="500" fill="hold"/>
                                        <p:tgtEl>
                                          <p:spTgt spid="307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724"/>
                                        </p:tgtEl>
                                        <p:attrNameLst>
                                          <p:attrName>style.visibility</p:attrName>
                                        </p:attrNameLst>
                                      </p:cBhvr>
                                      <p:to>
                                        <p:strVal val="visible"/>
                                      </p:to>
                                    </p:set>
                                    <p:animEffect transition="in" filter="blinds(horizontal)">
                                      <p:cBhvr>
                                        <p:cTn id="27" dur="500" fill="hold"/>
                                        <p:tgtEl>
                                          <p:spTgt spid="307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0727"/>
                                        </p:tgtEl>
                                        <p:attrNameLst>
                                          <p:attrName>style.visibility</p:attrName>
                                        </p:attrNameLst>
                                      </p:cBhvr>
                                      <p:to>
                                        <p:strVal val="visible"/>
                                      </p:to>
                                    </p:set>
                                    <p:animEffect transition="in" filter="blinds(horizontal)">
                                      <p:cBhvr>
                                        <p:cTn id="32" dur="500" fill="hold"/>
                                        <p:tgtEl>
                                          <p:spTgt spid="3072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0748"/>
                                        </p:tgtEl>
                                        <p:attrNameLst>
                                          <p:attrName>style.visibility</p:attrName>
                                        </p:attrNameLst>
                                      </p:cBhvr>
                                      <p:to>
                                        <p:strVal val="visible"/>
                                      </p:to>
                                    </p:set>
                                    <p:animEffect transition="in" filter="blinds(horizontal)">
                                      <p:cBhvr>
                                        <p:cTn id="37" dur="500" fill="hold"/>
                                        <p:tgtEl>
                                          <p:spTgt spid="3074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0749"/>
                                        </p:tgtEl>
                                        <p:attrNameLst>
                                          <p:attrName>style.visibility</p:attrName>
                                        </p:attrNameLst>
                                      </p:cBhvr>
                                      <p:to>
                                        <p:strVal val="visible"/>
                                      </p:to>
                                    </p:set>
                                    <p:animEffect transition="in" filter="blinds(horizontal)">
                                      <p:cBhvr>
                                        <p:cTn id="42" dur="500" fill="hold"/>
                                        <p:tgtEl>
                                          <p:spTgt spid="3074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0728"/>
                                        </p:tgtEl>
                                        <p:attrNameLst>
                                          <p:attrName>style.visibility</p:attrName>
                                        </p:attrNameLst>
                                      </p:cBhvr>
                                      <p:to>
                                        <p:strVal val="visible"/>
                                      </p:to>
                                    </p:set>
                                    <p:animEffect transition="in" filter="blinds(horizontal)">
                                      <p:cBhvr>
                                        <p:cTn id="47" dur="500" fill="hold"/>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07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602877" y="1068161"/>
            <a:ext cx="5172710" cy="398780"/>
          </a:xfrm>
          <a:prstGeom prst="rect">
            <a:avLst/>
          </a:prstGeom>
          <a:noFill/>
          <a:ln w="9525">
            <a:noFill/>
          </a:ln>
        </p:spPr>
        <p:txBody>
          <a:bodyPr wrap="square">
            <a:spAutoFit/>
          </a:bodyPr>
          <a:lstStyle/>
          <a:p>
            <a:pPr indent="179070"/>
            <a:r>
              <a:rPr lang="zh-CN" sz="2000" dirty="0">
                <a:solidFill>
                  <a:srgbClr val="FF0000"/>
                </a:solidFill>
                <a:sym typeface="+mn-ea"/>
              </a:rPr>
              <a:t>（</a:t>
            </a:r>
            <a:r>
              <a:rPr lang="en-US" sz="2000" dirty="0">
                <a:solidFill>
                  <a:srgbClr val="FF0000"/>
                </a:solidFill>
                <a:latin typeface="Times New Roman" panose="02020603050405020304" charset="0"/>
                <a:sym typeface="+mn-ea"/>
              </a:rPr>
              <a:t>2021</a:t>
            </a:r>
            <a:r>
              <a:rPr lang="zh-CN" sz="2000" dirty="0">
                <a:solidFill>
                  <a:srgbClr val="FF0000"/>
                </a:solidFill>
                <a:sym typeface="+mn-ea"/>
              </a:rPr>
              <a:t>·四川泸州·</a:t>
            </a:r>
            <a:r>
              <a:rPr lang="en-US" sz="2000" dirty="0">
                <a:solidFill>
                  <a:srgbClr val="FF0000"/>
                </a:solidFill>
                <a:latin typeface="Times New Roman" panose="02020603050405020304" charset="0"/>
                <a:sym typeface="+mn-ea"/>
              </a:rPr>
              <a:t>38</a:t>
            </a:r>
            <a:r>
              <a:rPr lang="zh-CN" sz="2000" dirty="0">
                <a:solidFill>
                  <a:srgbClr val="FF0000"/>
                </a:solidFill>
                <a:sym typeface="+mn-ea"/>
              </a:rPr>
              <a:t>）</a:t>
            </a:r>
            <a:r>
              <a:rPr lang="zh-CN" sz="2000" b="1" dirty="0">
                <a:solidFill>
                  <a:srgbClr val="000000"/>
                </a:solidFill>
                <a:ea typeface="宋体" panose="02010600030101010101" pitchFamily="2" charset="-122"/>
              </a:rPr>
              <a:t>【国旗变迁展】</a:t>
            </a:r>
            <a:endParaRPr lang="zh-CN" altLang="en-US" sz="2000" b="1" dirty="0">
              <a:solidFill>
                <a:srgbClr val="000000"/>
              </a:solidFill>
              <a:ea typeface="宋体" panose="02010600030101010101" pitchFamily="2" charset="-122"/>
            </a:endParaRPr>
          </a:p>
        </p:txBody>
      </p:sp>
      <p:pic>
        <p:nvPicPr>
          <p:cNvPr id="2" name="图片 1"/>
          <p:cNvPicPr/>
          <p:nvPr/>
        </p:nvPicPr>
        <p:blipFill>
          <a:blip r:embed="rId1"/>
          <a:stretch>
            <a:fillRect/>
          </a:stretch>
        </p:blipFill>
        <p:spPr>
          <a:xfrm>
            <a:off x="1532255" y="1651000"/>
            <a:ext cx="4598035" cy="1171575"/>
          </a:xfrm>
          <a:prstGeom prst="rect">
            <a:avLst/>
          </a:prstGeom>
          <a:noFill/>
          <a:ln w="9525">
            <a:noFill/>
          </a:ln>
        </p:spPr>
      </p:pic>
      <p:sp>
        <p:nvSpPr>
          <p:cNvPr id="101" name="文本框 100"/>
          <p:cNvSpPr txBox="1"/>
          <p:nvPr/>
        </p:nvSpPr>
        <p:spPr>
          <a:xfrm>
            <a:off x="2560955" y="2847975"/>
            <a:ext cx="3891915" cy="252730"/>
          </a:xfrm>
          <a:prstGeom prst="rect">
            <a:avLst/>
          </a:prstGeom>
          <a:noFill/>
          <a:ln w="9525">
            <a:noFill/>
          </a:ln>
        </p:spPr>
        <p:txBody>
          <a:bodyPr wrap="square">
            <a:spAutoFit/>
          </a:bodyPr>
          <a:lstStyle/>
          <a:p>
            <a:pPr algn="ctr"/>
            <a:r>
              <a:rPr lang="en-US" sz="1050">
                <a:latin typeface="Times New Roman" panose="02020603050405020304" charset="0"/>
              </a:rPr>
              <a:t>——</a:t>
            </a:r>
            <a:r>
              <a:rPr lang="zh-CN" sz="1050">
                <a:ea typeface="宋体" panose="02010600030101010101" pitchFamily="2" charset="-122"/>
              </a:rPr>
              <a:t>摘自何成刚等《中国现代史</a:t>
            </a:r>
            <a:r>
              <a:rPr lang="en-US" sz="1050">
                <a:latin typeface="Times New Roman" panose="02020603050405020304" charset="0"/>
              </a:rPr>
              <a:t>——</a:t>
            </a:r>
            <a:r>
              <a:rPr lang="zh-CN" sz="1050">
                <a:ea typeface="宋体" panose="02010600030101010101" pitchFamily="2" charset="-122"/>
              </a:rPr>
              <a:t>史学阅读与微课设计》</a:t>
            </a:r>
            <a:endParaRPr lang="zh-CN" altLang="en-US"/>
          </a:p>
        </p:txBody>
      </p:sp>
      <p:pic>
        <p:nvPicPr>
          <p:cNvPr id="3" name="图片 2"/>
          <p:cNvPicPr/>
          <p:nvPr/>
        </p:nvPicPr>
        <p:blipFill>
          <a:blip r:embed="rId2"/>
          <a:stretch>
            <a:fillRect/>
          </a:stretch>
        </p:blipFill>
        <p:spPr>
          <a:xfrm>
            <a:off x="1443355" y="3369945"/>
            <a:ext cx="4547235" cy="1350010"/>
          </a:xfrm>
          <a:prstGeom prst="rect">
            <a:avLst/>
          </a:prstGeom>
          <a:noFill/>
          <a:ln w="9525">
            <a:noFill/>
          </a:ln>
        </p:spPr>
      </p:pic>
      <p:sp>
        <p:nvSpPr>
          <p:cNvPr id="102" name="文本框 101"/>
          <p:cNvSpPr txBox="1"/>
          <p:nvPr/>
        </p:nvSpPr>
        <p:spPr>
          <a:xfrm>
            <a:off x="1630680" y="4892040"/>
            <a:ext cx="5394960" cy="991235"/>
          </a:xfrm>
          <a:prstGeom prst="rect">
            <a:avLst/>
          </a:prstGeom>
          <a:noFill/>
          <a:ln w="9525">
            <a:noFill/>
          </a:ln>
        </p:spPr>
        <p:txBody>
          <a:bodyPr wrap="square">
            <a:spAutoFit/>
          </a:bodyPr>
          <a:lstStyle/>
          <a:p>
            <a:r>
              <a:rPr lang="en-US" sz="1050">
                <a:latin typeface="Times New Roman" panose="02020603050405020304" charset="0"/>
              </a:rPr>
              <a:t> ——</a:t>
            </a:r>
            <a:r>
              <a:rPr lang="zh-CN" sz="1050">
                <a:ea typeface="宋体" panose="02010600030101010101" pitchFamily="2" charset="-122"/>
              </a:rPr>
              <a:t>摘自人民教育出版社《中国历史》</a:t>
            </a:r>
            <a:endParaRPr lang="zh-CN" sz="1050">
              <a:ea typeface="宋体" panose="02010600030101010101" pitchFamily="2" charset="-122"/>
            </a:endParaRPr>
          </a:p>
          <a:p>
            <a:r>
              <a:rPr lang="zh-CN" sz="1050">
                <a:ea typeface="宋体" panose="02010600030101010101" pitchFamily="2" charset="-122"/>
              </a:rPr>
              <a:t>（</a:t>
            </a:r>
            <a:r>
              <a:rPr lang="en-US" sz="1050">
                <a:latin typeface="Times New Roman" panose="02020603050405020304" charset="0"/>
              </a:rPr>
              <a:t>2</a:t>
            </a:r>
            <a:r>
              <a:rPr lang="zh-CN" sz="1050">
                <a:ea typeface="宋体" panose="02010600030101010101" pitchFamily="2" charset="-122"/>
              </a:rPr>
              <a:t>）</a:t>
            </a:r>
            <a:r>
              <a:rPr lang="zh-CN" sz="1600">
                <a:ea typeface="宋体" panose="02010600030101010101" pitchFamily="2" charset="-122"/>
              </a:rPr>
              <a:t>根据展板一、二并结合所学知识，指出清朝晚期和中华人民共和国</a:t>
            </a:r>
            <a:r>
              <a:rPr lang="zh-CN" sz="1600">
                <a:solidFill>
                  <a:srgbClr val="FF0000"/>
                </a:solidFill>
                <a:ea typeface="宋体" panose="02010600030101010101" pitchFamily="2" charset="-122"/>
              </a:rPr>
              <a:t>国家权力归属的不同</a:t>
            </a:r>
            <a:r>
              <a:rPr lang="zh-CN" sz="1600">
                <a:ea typeface="宋体" panose="02010600030101010101" pitchFamily="2" charset="-122"/>
              </a:rPr>
              <a:t>，以及五星红旗被确定为国旗的会议名称。（</a:t>
            </a:r>
            <a:r>
              <a:rPr lang="en-US" sz="1600">
                <a:latin typeface="Times New Roman" panose="02020603050405020304" charset="0"/>
              </a:rPr>
              <a:t>3</a:t>
            </a:r>
            <a:r>
              <a:rPr lang="zh-CN" sz="1600">
                <a:ea typeface="宋体" panose="02010600030101010101" pitchFamily="2" charset="-122"/>
              </a:rPr>
              <a:t>分）</a:t>
            </a:r>
            <a:endParaRPr lang="zh-CN" altLang="en-US" sz="1600"/>
          </a:p>
        </p:txBody>
      </p:sp>
      <p:sp>
        <p:nvSpPr>
          <p:cNvPr id="4" name="文本框 3"/>
          <p:cNvSpPr txBox="1"/>
          <p:nvPr/>
        </p:nvSpPr>
        <p:spPr>
          <a:xfrm>
            <a:off x="1102995" y="5965190"/>
            <a:ext cx="8128000" cy="645160"/>
          </a:xfrm>
          <a:prstGeom prst="rect">
            <a:avLst/>
          </a:prstGeom>
          <a:noFill/>
        </p:spPr>
        <p:txBody>
          <a:bodyPr wrap="square" rtlCol="0">
            <a:spAutoFit/>
          </a:bodyPr>
          <a:lstStyle/>
          <a:p>
            <a:pPr algn="l"/>
            <a:r>
              <a:rPr lang="zh-CN" altLang="en-US" b="1">
                <a:solidFill>
                  <a:srgbClr val="FF0000"/>
                </a:solidFill>
              </a:rPr>
              <a:t>该题是借助实物图</a:t>
            </a:r>
            <a:r>
              <a:rPr lang="zh-CN" altLang="en-US" b="1">
                <a:solidFill>
                  <a:srgbClr val="FF0000"/>
                </a:solidFill>
                <a:sym typeface="+mn-ea"/>
              </a:rPr>
              <a:t>片</a:t>
            </a:r>
            <a:r>
              <a:rPr lang="zh-CN" altLang="en-US" b="1">
                <a:solidFill>
                  <a:srgbClr val="FF0000"/>
                </a:solidFill>
              </a:rPr>
              <a:t>考查一点基本知识，如果做高中试题，可设计为：分析两种国旗产生的时代背景及</a:t>
            </a:r>
            <a:r>
              <a:rPr lang="zh-CN" altLang="en-US" b="1">
                <a:solidFill>
                  <a:srgbClr val="FF0000"/>
                </a:solidFill>
                <a:sym typeface="+mn-ea"/>
              </a:rPr>
              <a:t>变迁的原因，并指出其各反映的本质。</a:t>
            </a:r>
            <a:endParaRPr lang="zh-CN" altLang="en-US" b="1">
              <a:solidFill>
                <a:srgbClr val="FF0000"/>
              </a:solidFill>
              <a:sym typeface="+mn-ea"/>
            </a:endParaRPr>
          </a:p>
        </p:txBody>
      </p:sp>
      <p:sp>
        <p:nvSpPr>
          <p:cNvPr id="5" name="文本框 4"/>
          <p:cNvSpPr txBox="1"/>
          <p:nvPr/>
        </p:nvSpPr>
        <p:spPr>
          <a:xfrm>
            <a:off x="1613398" y="252730"/>
            <a:ext cx="7569835" cy="829945"/>
          </a:xfrm>
          <a:prstGeom prst="rect">
            <a:avLst/>
          </a:prstGeom>
          <a:noFill/>
        </p:spPr>
        <p:txBody>
          <a:bodyPr wrap="square" rtlCol="0">
            <a:spAutoFit/>
          </a:bodyPr>
          <a:lstStyle/>
          <a:p>
            <a:r>
              <a:rPr lang="zh-CN" altLang="en-US" sz="2400" b="1">
                <a:solidFill>
                  <a:srgbClr val="FF0000"/>
                </a:solidFill>
              </a:rPr>
              <a:t>如（</a:t>
            </a:r>
            <a:r>
              <a:rPr lang="en-US" altLang="zh-CN" sz="2400" b="1">
                <a:solidFill>
                  <a:srgbClr val="FF0000"/>
                </a:solidFill>
              </a:rPr>
              <a:t>1</a:t>
            </a:r>
            <a:r>
              <a:rPr lang="zh-CN" altLang="en-US" sz="2400" b="1">
                <a:solidFill>
                  <a:srgbClr val="FF0000"/>
                </a:solidFill>
              </a:rPr>
              <a:t>）图片图像文物材料，多从时代背景、标志意义、</a:t>
            </a:r>
            <a:r>
              <a:rPr lang="zh-CN" altLang="en-US" sz="2400" b="1">
                <a:solidFill>
                  <a:srgbClr val="FF0000"/>
                </a:solidFill>
                <a:sym typeface="+mn-ea"/>
              </a:rPr>
              <a:t>象征含义等角度分析</a:t>
            </a:r>
            <a:endParaRPr lang="zh-CN" altLang="en-US" sz="2400" b="1">
              <a:solidFill>
                <a:srgbClr val="FF0000"/>
              </a:solidFill>
              <a:sym typeface="+mn-ea"/>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5" y="116633"/>
            <a:ext cx="1224136" cy="122413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87755" y="1360805"/>
            <a:ext cx="6739890" cy="706755"/>
          </a:xfrm>
          <a:prstGeom prst="rect">
            <a:avLst/>
          </a:prstGeom>
          <a:noFill/>
          <a:ln w="9525">
            <a:noFill/>
          </a:ln>
        </p:spPr>
        <p:txBody>
          <a:bodyPr wrap="square">
            <a:spAutoFit/>
          </a:bodyPr>
          <a:lstStyle/>
          <a:p>
            <a:pPr indent="267970"/>
            <a:r>
              <a:rPr lang="zh-CN" altLang="en-US" sz="2000" b="1">
                <a:solidFill>
                  <a:srgbClr val="FF0000"/>
                </a:solidFill>
                <a:ea typeface="宋体" panose="02010600030101010101" pitchFamily="2" charset="-122"/>
              </a:rPr>
              <a:t>（</a:t>
            </a:r>
            <a:r>
              <a:rPr lang="en-US" altLang="zh-CN" sz="2000" b="1">
                <a:solidFill>
                  <a:srgbClr val="FF0000"/>
                </a:solidFill>
                <a:ea typeface="宋体" panose="02010600030101010101" pitchFamily="2" charset="-122"/>
              </a:rPr>
              <a:t>2020.</a:t>
            </a:r>
            <a:r>
              <a:rPr lang="zh-CN" altLang="en-US" sz="2000" b="1">
                <a:solidFill>
                  <a:srgbClr val="FF0000"/>
                </a:solidFill>
                <a:ea typeface="宋体" panose="02010600030101010101" pitchFamily="2" charset="-122"/>
              </a:rPr>
              <a:t>四川</a:t>
            </a:r>
            <a:r>
              <a:rPr lang="en-US" altLang="zh-CN" sz="2000" b="1">
                <a:solidFill>
                  <a:srgbClr val="FF0000"/>
                </a:solidFill>
                <a:ea typeface="宋体" panose="02010600030101010101" pitchFamily="2" charset="-122"/>
              </a:rPr>
              <a:t>.</a:t>
            </a:r>
            <a:r>
              <a:rPr lang="zh-CN" altLang="en-US" sz="2000" b="1">
                <a:solidFill>
                  <a:srgbClr val="FF0000"/>
                </a:solidFill>
                <a:ea typeface="宋体" panose="02010600030101010101" pitchFamily="2" charset="-122"/>
              </a:rPr>
              <a:t>泸州</a:t>
            </a:r>
            <a:r>
              <a:rPr lang="en-US" altLang="zh-CN" sz="2000" b="1">
                <a:solidFill>
                  <a:srgbClr val="FF0000"/>
                </a:solidFill>
                <a:sym typeface="+mn-ea"/>
              </a:rPr>
              <a:t>38</a:t>
            </a:r>
            <a:r>
              <a:rPr lang="zh-CN" altLang="en-US" sz="2000" b="1">
                <a:solidFill>
                  <a:srgbClr val="FF0000"/>
                </a:solidFill>
                <a:ea typeface="宋体" panose="02010600030101010101" pitchFamily="2" charset="-122"/>
              </a:rPr>
              <a:t>）</a:t>
            </a:r>
            <a:r>
              <a:rPr lang="zh-CN" sz="2000" b="1">
                <a:solidFill>
                  <a:srgbClr val="000000"/>
                </a:solidFill>
                <a:ea typeface="宋体" panose="02010600030101010101" pitchFamily="2" charset="-122"/>
              </a:rPr>
              <a:t>材料二第二次世界大战主要战场简表</a:t>
            </a:r>
            <a:endParaRPr lang="zh-CN" altLang="en-US" sz="2000" b="1"/>
          </a:p>
        </p:txBody>
      </p:sp>
      <p:graphicFrame>
        <p:nvGraphicFramePr>
          <p:cNvPr id="7" name="表格 6"/>
          <p:cNvGraphicFramePr/>
          <p:nvPr>
            <p:custDataLst>
              <p:tags r:id="rId1"/>
            </p:custDataLst>
          </p:nvPr>
        </p:nvGraphicFramePr>
        <p:xfrm>
          <a:off x="1715135" y="1915160"/>
          <a:ext cx="5210175" cy="2312670"/>
        </p:xfrm>
        <a:graphic>
          <a:graphicData uri="http://schemas.openxmlformats.org/drawingml/2006/table">
            <a:tbl>
              <a:tblPr firstRow="1" bandRow="1">
                <a:tableStyleId>{5940675A-B579-460E-94D1-54222C63F5DA}</a:tableStyleId>
              </a:tblPr>
              <a:tblGrid>
                <a:gridCol w="1181735"/>
                <a:gridCol w="1452245"/>
                <a:gridCol w="1450975"/>
                <a:gridCol w="1125220"/>
              </a:tblGrid>
              <a:tr h="330835">
                <a:tc>
                  <a:txBody>
                    <a:bodyPr/>
                    <a:lstStyle/>
                    <a:p>
                      <a:pPr indent="0" algn="ctr">
                        <a:buNone/>
                      </a:pPr>
                      <a:r>
                        <a:rPr lang="en-US" sz="1200" b="0">
                          <a:solidFill>
                            <a:srgbClr val="000000"/>
                          </a:solidFill>
                          <a:latin typeface="楷体_GB2312" charset="0"/>
                          <a:cs typeface="楷体_GB2312" charset="0"/>
                        </a:rPr>
                        <a:t>战场名称</a:t>
                      </a:r>
                      <a:endParaRPr lang="en-US" altLang="en-US" sz="1200" b="0">
                        <a:solidFill>
                          <a:srgbClr val="000000"/>
                        </a:solidFill>
                        <a:latin typeface="楷体_GB2312" charset="0"/>
                        <a:ea typeface="楷体_GB2312" charset="0"/>
                        <a:cs typeface="楷体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楷体_GB2312" charset="0"/>
                          <a:cs typeface="楷体_GB2312" charset="0"/>
                        </a:rPr>
                        <a:t>开始时间</a:t>
                      </a:r>
                      <a:endParaRPr lang="en-US" altLang="en-US" sz="1200" b="0">
                        <a:solidFill>
                          <a:srgbClr val="000000"/>
                        </a:solidFill>
                        <a:latin typeface="楷体_GB2312" charset="0"/>
                        <a:ea typeface="楷体_GB2312" charset="0"/>
                        <a:cs typeface="楷体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楷体_GB2312" charset="0"/>
                          <a:cs typeface="楷体_GB2312" charset="0"/>
                        </a:rPr>
                        <a:t>开始标志</a:t>
                      </a:r>
                      <a:endParaRPr lang="en-US" altLang="en-US" sz="1200" b="0">
                        <a:solidFill>
                          <a:srgbClr val="000000"/>
                        </a:solidFill>
                        <a:latin typeface="楷体_GB2312" charset="0"/>
                        <a:ea typeface="楷体_GB2312" charset="0"/>
                        <a:cs typeface="楷体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楷体_GB2312" charset="0"/>
                          <a:cs typeface="楷体_GB2312" charset="0"/>
                        </a:rPr>
                        <a:t>结束时间</a:t>
                      </a:r>
                      <a:endParaRPr lang="en-US" altLang="en-US" sz="1200" b="0">
                        <a:solidFill>
                          <a:srgbClr val="000000"/>
                        </a:solidFill>
                        <a:latin typeface="楷体_GB2312" charset="0"/>
                        <a:ea typeface="楷体_GB2312" charset="0"/>
                        <a:cs typeface="楷体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61035">
                <a:tc>
                  <a:txBody>
                    <a:bodyPr/>
                    <a:lstStyle/>
                    <a:p>
                      <a:pPr indent="0" algn="ctr">
                        <a:buNone/>
                      </a:pPr>
                      <a:r>
                        <a:rPr lang="en-US" sz="1200" b="0">
                          <a:solidFill>
                            <a:srgbClr val="000000"/>
                          </a:solidFill>
                          <a:latin typeface="楷体_GB2312" charset="0"/>
                          <a:cs typeface="楷体_GB2312" charset="0"/>
                        </a:rPr>
                        <a:t>中国战场</a:t>
                      </a:r>
                      <a:endParaRPr lang="en-US" altLang="en-US" sz="1200" b="0">
                        <a:solidFill>
                          <a:srgbClr val="000000"/>
                        </a:solidFill>
                        <a:latin typeface="楷体_GB2312" charset="0"/>
                        <a:ea typeface="楷体_GB2312" charset="0"/>
                        <a:cs typeface="楷体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楷体_GB2312" charset="0"/>
                          <a:cs typeface="楷体_GB2312" charset="0"/>
                        </a:rPr>
                        <a:t>1931年9月18日</a:t>
                      </a:r>
                      <a:endParaRPr lang="en-US" altLang="en-US" sz="1200" b="0">
                        <a:solidFill>
                          <a:srgbClr val="000000"/>
                        </a:solidFill>
                        <a:latin typeface="楷体_GB2312" charset="0"/>
                        <a:ea typeface="楷体_GB2312" charset="0"/>
                        <a:cs typeface="楷体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FF0000"/>
                          </a:solidFill>
                          <a:latin typeface="楷体_GB2312" charset="0"/>
                          <a:cs typeface="楷体_GB2312" charset="0"/>
                        </a:rPr>
                        <a:t>日本发动九一八事变</a:t>
                      </a:r>
                      <a:endParaRPr lang="en-US" altLang="en-US" sz="1200" b="0">
                        <a:solidFill>
                          <a:srgbClr val="FF0000"/>
                        </a:solidFill>
                        <a:latin typeface="楷体_GB2312" charset="0"/>
                        <a:ea typeface="楷体_GB2312" charset="0"/>
                        <a:cs typeface="楷体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FF0000"/>
                          </a:solidFill>
                          <a:latin typeface="楷体_GB2312" charset="0"/>
                          <a:cs typeface="楷体_GB2312" charset="0"/>
                        </a:rPr>
                        <a:t>1945年9月2日</a:t>
                      </a:r>
                      <a:endParaRPr lang="en-US" altLang="en-US" sz="1200" b="0">
                        <a:solidFill>
                          <a:srgbClr val="FF0000"/>
                        </a:solidFill>
                        <a:latin typeface="楷体_GB2312" charset="0"/>
                        <a:ea typeface="楷体_GB2312" charset="0"/>
                        <a:cs typeface="楷体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8930">
                <a:tc>
                  <a:txBody>
                    <a:bodyPr/>
                    <a:lstStyle/>
                    <a:p>
                      <a:pPr indent="0" algn="ctr">
                        <a:buNone/>
                      </a:pPr>
                      <a:r>
                        <a:rPr lang="en-US" sz="1200" b="0">
                          <a:solidFill>
                            <a:srgbClr val="000000"/>
                          </a:solidFill>
                          <a:latin typeface="楷体_GB2312" charset="0"/>
                          <a:cs typeface="楷体_GB2312" charset="0"/>
                        </a:rPr>
                        <a:t>欧洲战场</a:t>
                      </a:r>
                      <a:endParaRPr lang="en-US" altLang="en-US" sz="1200" b="0">
                        <a:solidFill>
                          <a:srgbClr val="000000"/>
                        </a:solidFill>
                        <a:latin typeface="楷体_GB2312" charset="0"/>
                        <a:ea typeface="楷体_GB2312" charset="0"/>
                        <a:cs typeface="楷体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楷体_GB2312" charset="0"/>
                          <a:cs typeface="楷体_GB2312" charset="0"/>
                        </a:rPr>
                        <a:t>1939年9月1日</a:t>
                      </a:r>
                      <a:endParaRPr lang="en-US" altLang="en-US" sz="1200" b="0">
                        <a:solidFill>
                          <a:srgbClr val="000000"/>
                        </a:solidFill>
                        <a:latin typeface="楷体_GB2312" charset="0"/>
                        <a:ea typeface="楷体_GB2312" charset="0"/>
                        <a:cs typeface="楷体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楷体_GB2312" charset="0"/>
                          <a:cs typeface="楷体_GB2312" charset="0"/>
                        </a:rPr>
                        <a:t>德国突袭波兰</a:t>
                      </a:r>
                      <a:endParaRPr lang="en-US" altLang="en-US" sz="1200" b="0">
                        <a:solidFill>
                          <a:srgbClr val="000000"/>
                        </a:solidFill>
                        <a:latin typeface="楷体_GB2312" charset="0"/>
                        <a:ea typeface="楷体_GB2312" charset="0"/>
                        <a:cs typeface="楷体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楷体_GB2312" charset="0"/>
                          <a:cs typeface="楷体_GB2312" charset="0"/>
                        </a:rPr>
                        <a:t>1945年5月8日</a:t>
                      </a:r>
                      <a:endParaRPr lang="en-US" altLang="en-US" sz="1200" b="0">
                        <a:solidFill>
                          <a:srgbClr val="000000"/>
                        </a:solidFill>
                        <a:latin typeface="楷体_GB2312" charset="0"/>
                        <a:ea typeface="楷体_GB2312" charset="0"/>
                        <a:cs typeface="楷体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0835">
                <a:tc>
                  <a:txBody>
                    <a:bodyPr/>
                    <a:lstStyle/>
                    <a:p>
                      <a:pPr indent="0" algn="ctr">
                        <a:buNone/>
                      </a:pPr>
                      <a:r>
                        <a:rPr lang="en-US" sz="1200" b="0">
                          <a:solidFill>
                            <a:srgbClr val="000000"/>
                          </a:solidFill>
                          <a:latin typeface="楷体_GB2312" charset="0"/>
                          <a:cs typeface="楷体_GB2312" charset="0"/>
                        </a:rPr>
                        <a:t>苏德战场</a:t>
                      </a:r>
                      <a:endParaRPr lang="en-US" altLang="en-US" sz="1200" b="0">
                        <a:solidFill>
                          <a:srgbClr val="000000"/>
                        </a:solidFill>
                        <a:latin typeface="楷体_GB2312" charset="0"/>
                        <a:ea typeface="楷体_GB2312" charset="0"/>
                        <a:cs typeface="楷体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楷体_GB2312" charset="0"/>
                          <a:cs typeface="楷体_GB2312" charset="0"/>
                        </a:rPr>
                        <a:t>1941年6月22日</a:t>
                      </a:r>
                      <a:endParaRPr lang="en-US" altLang="en-US" sz="1200" b="0">
                        <a:solidFill>
                          <a:srgbClr val="000000"/>
                        </a:solidFill>
                        <a:latin typeface="楷体_GB2312" charset="0"/>
                        <a:ea typeface="楷体_GB2312" charset="0"/>
                        <a:cs typeface="楷体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楷体_GB2312" charset="0"/>
                          <a:cs typeface="楷体_GB2312" charset="0"/>
                        </a:rPr>
                        <a:t>德国入侵苏联</a:t>
                      </a:r>
                      <a:endParaRPr lang="en-US" altLang="en-US" sz="1200" b="0">
                        <a:solidFill>
                          <a:srgbClr val="000000"/>
                        </a:solidFill>
                        <a:latin typeface="楷体_GB2312" charset="0"/>
                        <a:ea typeface="楷体_GB2312" charset="0"/>
                        <a:cs typeface="楷体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楷体_GB2312" charset="0"/>
                          <a:cs typeface="楷体_GB2312" charset="0"/>
                        </a:rPr>
                        <a:t>1945年5月8日</a:t>
                      </a:r>
                      <a:endParaRPr lang="en-US" altLang="en-US" sz="1200" b="0">
                        <a:solidFill>
                          <a:srgbClr val="000000"/>
                        </a:solidFill>
                        <a:latin typeface="楷体_GB2312" charset="0"/>
                        <a:ea typeface="楷体_GB2312" charset="0"/>
                        <a:cs typeface="楷体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0200">
                <a:tc>
                  <a:txBody>
                    <a:bodyPr/>
                    <a:lstStyle/>
                    <a:p>
                      <a:pPr indent="0" algn="ctr">
                        <a:buNone/>
                      </a:pPr>
                      <a:r>
                        <a:rPr lang="en-US" sz="1200" b="0">
                          <a:solidFill>
                            <a:srgbClr val="000000"/>
                          </a:solidFill>
                          <a:latin typeface="楷体_GB2312" charset="0"/>
                          <a:cs typeface="楷体_GB2312" charset="0"/>
                        </a:rPr>
                        <a:t>太平洋战场</a:t>
                      </a:r>
                      <a:endParaRPr lang="en-US" altLang="en-US" sz="1200" b="0">
                        <a:solidFill>
                          <a:srgbClr val="000000"/>
                        </a:solidFill>
                        <a:latin typeface="楷体_GB2312" charset="0"/>
                        <a:ea typeface="楷体_GB2312" charset="0"/>
                        <a:cs typeface="楷体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楷体_GB2312" charset="0"/>
                          <a:cs typeface="楷体_GB2312" charset="0"/>
                        </a:rPr>
                        <a:t>1941年12月7日</a:t>
                      </a:r>
                      <a:endParaRPr lang="en-US" altLang="en-US" sz="1200" b="0">
                        <a:solidFill>
                          <a:srgbClr val="000000"/>
                        </a:solidFill>
                        <a:latin typeface="楷体_GB2312" charset="0"/>
                        <a:ea typeface="楷体_GB2312" charset="0"/>
                        <a:cs typeface="楷体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楷体_GB2312" charset="0"/>
                          <a:cs typeface="楷体_GB2312" charset="0"/>
                        </a:rPr>
                        <a:t>日本偷袭珍珠港</a:t>
                      </a:r>
                      <a:endParaRPr lang="en-US" altLang="en-US" sz="1200" b="0">
                        <a:solidFill>
                          <a:srgbClr val="000000"/>
                        </a:solidFill>
                        <a:latin typeface="楷体_GB2312" charset="0"/>
                        <a:ea typeface="楷体_GB2312" charset="0"/>
                        <a:cs typeface="楷体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楷体_GB2312" charset="0"/>
                          <a:cs typeface="楷体_GB2312" charset="0"/>
                        </a:rPr>
                        <a:t>1945年9月2日</a:t>
                      </a:r>
                      <a:endParaRPr lang="en-US" altLang="en-US" sz="1200" b="0">
                        <a:solidFill>
                          <a:srgbClr val="000000"/>
                        </a:solidFill>
                        <a:latin typeface="楷体_GB2312" charset="0"/>
                        <a:ea typeface="楷体_GB2312" charset="0"/>
                        <a:cs typeface="楷体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0835">
                <a:tc>
                  <a:txBody>
                    <a:bodyPr/>
                    <a:lstStyle/>
                    <a:p>
                      <a:pPr indent="0" algn="ctr">
                        <a:buNone/>
                      </a:pPr>
                      <a:r>
                        <a:rPr lang="en-US" sz="1200" b="0">
                          <a:solidFill>
                            <a:srgbClr val="000000"/>
                          </a:solidFill>
                          <a:latin typeface="楷体_GB2312" charset="0"/>
                          <a:cs typeface="楷体_GB2312" charset="0"/>
                        </a:rPr>
                        <a:t>苏联对日作战</a:t>
                      </a:r>
                      <a:endParaRPr lang="en-US" altLang="en-US" sz="1200" b="0">
                        <a:solidFill>
                          <a:srgbClr val="000000"/>
                        </a:solidFill>
                        <a:latin typeface="楷体_GB2312" charset="0"/>
                        <a:ea typeface="楷体_GB2312" charset="0"/>
                        <a:cs typeface="楷体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楷体_GB2312" charset="0"/>
                          <a:cs typeface="楷体_GB2312" charset="0"/>
                        </a:rPr>
                        <a:t>1945年8月8日</a:t>
                      </a:r>
                      <a:endParaRPr lang="en-US" altLang="en-US" sz="1200" b="0">
                        <a:solidFill>
                          <a:srgbClr val="000000"/>
                        </a:solidFill>
                        <a:latin typeface="楷体_GB2312" charset="0"/>
                        <a:ea typeface="楷体_GB2312" charset="0"/>
                        <a:cs typeface="楷体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楷体_GB2312" charset="0"/>
                          <a:cs typeface="楷体_GB2312" charset="0"/>
                        </a:rPr>
                        <a:t>苏军出兵中国东北</a:t>
                      </a:r>
                      <a:endParaRPr lang="en-US" altLang="en-US" sz="1200" b="0">
                        <a:solidFill>
                          <a:srgbClr val="000000"/>
                        </a:solidFill>
                        <a:latin typeface="楷体_GB2312" charset="0"/>
                        <a:ea typeface="楷体_GB2312" charset="0"/>
                        <a:cs typeface="楷体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楷体_GB2312" charset="0"/>
                          <a:cs typeface="楷体_GB2312" charset="0"/>
                        </a:rPr>
                        <a:t>1945年9月2日</a:t>
                      </a:r>
                      <a:endParaRPr lang="en-US" altLang="en-US" sz="1200" b="0">
                        <a:solidFill>
                          <a:srgbClr val="000000"/>
                        </a:solidFill>
                        <a:latin typeface="楷体_GB2312" charset="0"/>
                        <a:ea typeface="楷体_GB2312" charset="0"/>
                        <a:cs typeface="楷体_GB2312"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8" name="文本框 7"/>
          <p:cNvSpPr txBox="1"/>
          <p:nvPr/>
        </p:nvSpPr>
        <p:spPr>
          <a:xfrm>
            <a:off x="1158240" y="4514850"/>
            <a:ext cx="7379970" cy="645160"/>
          </a:xfrm>
          <a:prstGeom prst="rect">
            <a:avLst/>
          </a:prstGeom>
          <a:noFill/>
        </p:spPr>
        <p:txBody>
          <a:bodyPr wrap="square" rtlCol="0" anchor="t">
            <a:spAutoFit/>
          </a:bodyPr>
          <a:lstStyle/>
          <a:p>
            <a:r>
              <a:rPr lang="zh-CN">
                <a:solidFill>
                  <a:srgbClr val="FF0000"/>
                </a:solidFill>
                <a:sym typeface="+mn-ea"/>
              </a:rPr>
              <a:t>（</a:t>
            </a:r>
            <a:r>
              <a:rPr lang="en-US">
                <a:solidFill>
                  <a:srgbClr val="FF0000"/>
                </a:solidFill>
                <a:sym typeface="+mn-ea"/>
              </a:rPr>
              <a:t>2</a:t>
            </a:r>
            <a:r>
              <a:rPr lang="zh-CN">
                <a:solidFill>
                  <a:srgbClr val="FF0000"/>
                </a:solidFill>
                <a:sym typeface="+mn-ea"/>
              </a:rPr>
              <a:t>）</a:t>
            </a:r>
            <a:r>
              <a:rPr lang="zh-CN">
                <a:gradFill>
                  <a:gsLst>
                    <a:gs pos="0">
                      <a:srgbClr val="007BD3"/>
                    </a:gs>
                    <a:gs pos="100000">
                      <a:srgbClr val="034373"/>
                    </a:gs>
                  </a:gsLst>
                  <a:lin scaled="0"/>
                </a:gradFill>
                <a:sym typeface="+mn-ea"/>
              </a:rPr>
              <a:t>根据材料二概括第二次世界大战的</a:t>
            </a:r>
            <a:r>
              <a:rPr lang="zh-CN">
                <a:solidFill>
                  <a:srgbClr val="FF0000"/>
                </a:solidFill>
                <a:sym typeface="+mn-ea"/>
              </a:rPr>
              <a:t>特点</a:t>
            </a:r>
            <a:r>
              <a:rPr lang="zh-CN">
                <a:gradFill>
                  <a:gsLst>
                    <a:gs pos="0">
                      <a:srgbClr val="007BD3"/>
                    </a:gs>
                    <a:gs pos="100000">
                      <a:srgbClr val="034373"/>
                    </a:gs>
                  </a:gsLst>
                  <a:lin scaled="0"/>
                </a:gradFill>
                <a:sym typeface="+mn-ea"/>
              </a:rPr>
              <a:t>，并结合所学知识分析二战胜利的意义</a:t>
            </a:r>
            <a:r>
              <a:rPr lang="zh-CN">
                <a:solidFill>
                  <a:srgbClr val="FF0000"/>
                </a:solidFill>
                <a:sym typeface="+mn-ea"/>
              </a:rPr>
              <a:t>。（</a:t>
            </a:r>
            <a:r>
              <a:rPr lang="en-US">
                <a:solidFill>
                  <a:srgbClr val="FF0000"/>
                </a:solidFill>
                <a:sym typeface="+mn-ea"/>
              </a:rPr>
              <a:t>4</a:t>
            </a:r>
            <a:r>
              <a:rPr lang="zh-CN">
                <a:solidFill>
                  <a:srgbClr val="FF0000"/>
                </a:solidFill>
                <a:sym typeface="+mn-ea"/>
              </a:rPr>
              <a:t>分）</a:t>
            </a:r>
            <a:endParaRPr lang="en-US" altLang="en-US">
              <a:solidFill>
                <a:srgbClr val="FF0000"/>
              </a:solidFill>
              <a:latin typeface="楷体" panose="02010609060101010101" pitchFamily="49" charset="-122"/>
              <a:sym typeface="+mn-ea"/>
            </a:endParaRPr>
          </a:p>
        </p:txBody>
      </p:sp>
      <p:sp>
        <p:nvSpPr>
          <p:cNvPr id="2" name="文本框 1"/>
          <p:cNvSpPr txBox="1"/>
          <p:nvPr/>
        </p:nvSpPr>
        <p:spPr>
          <a:xfrm>
            <a:off x="1331641" y="332656"/>
            <a:ext cx="7778750" cy="1198880"/>
          </a:xfrm>
          <a:prstGeom prst="rect">
            <a:avLst/>
          </a:prstGeom>
          <a:noFill/>
        </p:spPr>
        <p:txBody>
          <a:bodyPr wrap="square" rtlCol="0" anchor="t">
            <a:spAutoFit/>
          </a:bodyPr>
          <a:lstStyle/>
          <a:p>
            <a:r>
              <a:rPr lang="zh-CN" altLang="en-US" sz="2400" b="1">
                <a:solidFill>
                  <a:srgbClr val="FF0000"/>
                </a:solidFill>
                <a:sym typeface="+mn-ea"/>
              </a:rPr>
              <a:t>如（</a:t>
            </a:r>
            <a:r>
              <a:rPr lang="en-US" altLang="zh-CN" sz="2400" b="1">
                <a:solidFill>
                  <a:srgbClr val="FF0000"/>
                </a:solidFill>
                <a:sym typeface="+mn-ea"/>
              </a:rPr>
              <a:t>2</a:t>
            </a:r>
            <a:r>
              <a:rPr lang="zh-CN" altLang="en-US" sz="2400" b="1">
                <a:solidFill>
                  <a:srgbClr val="FF0000"/>
                </a:solidFill>
                <a:sym typeface="+mn-ea"/>
              </a:rPr>
              <a:t>）表格形式的考查，引导学生</a:t>
            </a:r>
            <a:r>
              <a:rPr lang="zh-CN" sz="2400" b="1">
                <a:solidFill>
                  <a:srgbClr val="FF0000"/>
                </a:solidFill>
                <a:sym typeface="+mn-ea"/>
              </a:rPr>
              <a:t>从纵横角度去观察分析，找共性、规律</a:t>
            </a:r>
            <a:endParaRPr lang="en-US" sz="2400" b="1">
              <a:solidFill>
                <a:srgbClr val="FF0000"/>
              </a:solidFill>
              <a:latin typeface="楷体" panose="02010609060101010101" pitchFamily="49" charset="-122"/>
              <a:sym typeface="+mn-ea"/>
            </a:endParaRPr>
          </a:p>
          <a:p>
            <a:endParaRPr lang="zh-CN" altLang="en-US" sz="2400" b="1"/>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5" y="116633"/>
            <a:ext cx="1224136" cy="122413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p:nvPr/>
        </p:nvSpPr>
        <p:spPr>
          <a:xfrm>
            <a:off x="1642190" y="298587"/>
            <a:ext cx="4580890" cy="852805"/>
          </a:xfrm>
          <a:prstGeom prst="rect">
            <a:avLst/>
          </a:prstGeom>
          <a:noFill/>
          <a:ln w="9525">
            <a:noFill/>
          </a:ln>
        </p:spPr>
        <p:txBody>
          <a:bodyPr wrap="square" anchor="ctr" anchorCtr="0">
            <a:spAutoFit/>
          </a:bodyPr>
          <a:lstStyle/>
          <a:p>
            <a:pPr>
              <a:lnSpc>
                <a:spcPct val="150000"/>
              </a:lnSpc>
            </a:pPr>
            <a:r>
              <a:rPr lang="zh-CN" altLang="en-US" sz="3300" b="1" dirty="0">
                <a:solidFill>
                  <a:srgbClr val="FF0000"/>
                </a:solidFill>
              </a:rPr>
              <a:t>补充</a:t>
            </a:r>
            <a:r>
              <a:rPr lang="en-US" altLang="zh-CN" sz="3300" b="1" dirty="0">
                <a:solidFill>
                  <a:srgbClr val="FF0000"/>
                </a:solidFill>
              </a:rPr>
              <a:t>1.</a:t>
            </a:r>
            <a:r>
              <a:rPr lang="zh-CN" altLang="en-US" sz="3300" b="1" dirty="0">
                <a:solidFill>
                  <a:srgbClr val="FF0000"/>
                </a:solidFill>
              </a:rPr>
              <a:t>图片题的构成</a:t>
            </a:r>
            <a:endParaRPr lang="zh-CN" altLang="en-US" sz="3300" b="1" dirty="0">
              <a:solidFill>
                <a:srgbClr val="FF0000"/>
              </a:solidFill>
            </a:endParaRPr>
          </a:p>
        </p:txBody>
      </p:sp>
      <p:sp>
        <p:nvSpPr>
          <p:cNvPr id="36867" name="Text Box 5"/>
          <p:cNvSpPr/>
          <p:nvPr/>
        </p:nvSpPr>
        <p:spPr>
          <a:xfrm>
            <a:off x="255985" y="1638300"/>
            <a:ext cx="8403431" cy="2122805"/>
          </a:xfrm>
          <a:prstGeom prst="rect">
            <a:avLst/>
          </a:prstGeom>
          <a:noFill/>
          <a:ln w="9525">
            <a:noFill/>
          </a:ln>
        </p:spPr>
        <p:txBody>
          <a:bodyPr>
            <a:spAutoFit/>
          </a:bodyPr>
          <a:lstStyle/>
          <a:p>
            <a:pPr>
              <a:spcBef>
                <a:spcPct val="50000"/>
              </a:spcBef>
            </a:pPr>
            <a:r>
              <a:rPr lang="en-US" altLang="zh-CN" sz="2400" b="1"/>
              <a:t>1</a:t>
            </a:r>
            <a:r>
              <a:rPr lang="zh-CN" altLang="en-US" sz="2400" b="1"/>
              <a:t>、图片的题头</a:t>
            </a:r>
            <a:endParaRPr lang="zh-CN" altLang="en-US" sz="2400" b="1"/>
          </a:p>
          <a:p>
            <a:pPr>
              <a:spcBef>
                <a:spcPct val="50000"/>
              </a:spcBef>
            </a:pPr>
            <a:r>
              <a:rPr lang="en-US" altLang="zh-CN" sz="2400" b="1"/>
              <a:t>2</a:t>
            </a:r>
            <a:r>
              <a:rPr lang="zh-CN" altLang="en-US" sz="2400" b="1"/>
              <a:t>、图片要素</a:t>
            </a:r>
            <a:endParaRPr lang="zh-CN" altLang="en-US" sz="2400" b="1"/>
          </a:p>
          <a:p>
            <a:pPr>
              <a:spcBef>
                <a:spcPct val="50000"/>
              </a:spcBef>
            </a:pPr>
            <a:r>
              <a:rPr lang="en-US" altLang="zh-CN" sz="2400" b="1"/>
              <a:t>3</a:t>
            </a:r>
            <a:r>
              <a:rPr lang="zh-CN" altLang="en-US" sz="2400" b="1"/>
              <a:t>、图片的注释或出处</a:t>
            </a:r>
            <a:endParaRPr lang="zh-CN" altLang="en-US" sz="2400" b="1"/>
          </a:p>
          <a:p>
            <a:pPr>
              <a:spcBef>
                <a:spcPct val="50000"/>
              </a:spcBef>
            </a:pPr>
            <a:endParaRPr lang="zh-CN" altLang="en-US" sz="2400" b="1"/>
          </a:p>
        </p:txBody>
      </p:sp>
      <p:sp>
        <p:nvSpPr>
          <p:cNvPr id="36868" name="Rectangle 23"/>
          <p:cNvSpPr/>
          <p:nvPr/>
        </p:nvSpPr>
        <p:spPr>
          <a:xfrm>
            <a:off x="234553" y="2981127"/>
            <a:ext cx="8452247" cy="2930525"/>
          </a:xfrm>
          <a:prstGeom prst="rect">
            <a:avLst/>
          </a:prstGeom>
          <a:noFill/>
          <a:ln w="9525">
            <a:noFill/>
          </a:ln>
        </p:spPr>
        <p:txBody>
          <a:bodyPr anchor="ctr" anchorCtr="0">
            <a:spAutoFit/>
          </a:bodyPr>
          <a:lstStyle/>
          <a:p>
            <a:pPr>
              <a:lnSpc>
                <a:spcPct val="150000"/>
              </a:lnSpc>
            </a:pPr>
            <a:r>
              <a:rPr lang="zh-CN" altLang="en-US" sz="2700" b="1">
                <a:solidFill>
                  <a:srgbClr val="FF0000"/>
                </a:solidFill>
              </a:rPr>
              <a:t>图片题解题步骤</a:t>
            </a:r>
            <a:endParaRPr lang="zh-CN" altLang="en-US" sz="2700" b="1">
              <a:solidFill>
                <a:srgbClr val="FF0000"/>
              </a:solidFill>
            </a:endParaRPr>
          </a:p>
          <a:p>
            <a:pPr>
              <a:lnSpc>
                <a:spcPct val="150000"/>
              </a:lnSpc>
            </a:pPr>
            <a:r>
              <a:rPr lang="en-US" altLang="zh-CN" sz="2400" b="1"/>
              <a:t>1</a:t>
            </a:r>
            <a:r>
              <a:rPr lang="zh-CN" altLang="en-US" sz="2400" b="1"/>
              <a:t>、图片题头：</a:t>
            </a:r>
            <a:r>
              <a:rPr lang="zh-CN" altLang="en-US" sz="2400" b="1">
                <a:solidFill>
                  <a:srgbClr val="0945A5"/>
                </a:solidFill>
              </a:rPr>
              <a:t>寻找图片要旨，掌握图片核心论题</a:t>
            </a:r>
            <a:endParaRPr lang="zh-CN" altLang="en-US" sz="2400" b="1">
              <a:solidFill>
                <a:srgbClr val="0945A5"/>
              </a:solidFill>
            </a:endParaRPr>
          </a:p>
          <a:p>
            <a:pPr>
              <a:lnSpc>
                <a:spcPct val="150000"/>
              </a:lnSpc>
            </a:pPr>
            <a:r>
              <a:rPr lang="en-US" altLang="zh-CN" sz="2400" b="1"/>
              <a:t>2</a:t>
            </a:r>
            <a:r>
              <a:rPr lang="zh-CN" altLang="en-US" sz="2400" b="1"/>
              <a:t>、图中要素：</a:t>
            </a:r>
            <a:r>
              <a:rPr lang="zh-CN" altLang="en-US" sz="2400" b="1">
                <a:solidFill>
                  <a:srgbClr val="0945A5"/>
                </a:solidFill>
              </a:rPr>
              <a:t>观察时间、地点、人物、器物、文字等要素，把握答题方向</a:t>
            </a:r>
            <a:endParaRPr lang="zh-CN" altLang="en-US" sz="2400" b="1">
              <a:solidFill>
                <a:srgbClr val="0945A5"/>
              </a:solidFill>
            </a:endParaRPr>
          </a:p>
          <a:p>
            <a:pPr>
              <a:lnSpc>
                <a:spcPct val="150000"/>
              </a:lnSpc>
            </a:pPr>
            <a:r>
              <a:rPr lang="en-US" altLang="zh-CN" sz="2400" b="1"/>
              <a:t>3</a:t>
            </a:r>
            <a:r>
              <a:rPr lang="zh-CN" altLang="en-US" sz="2400" b="1"/>
              <a:t>、图中注释：</a:t>
            </a:r>
            <a:r>
              <a:rPr lang="zh-CN" altLang="en-US" sz="2400" b="1">
                <a:solidFill>
                  <a:srgbClr val="0945A5"/>
                </a:solidFill>
              </a:rPr>
              <a:t>对关键信息进行解释，破题关键</a:t>
            </a:r>
            <a:endParaRPr lang="zh-CN" altLang="en-US" sz="2400" b="1">
              <a:solidFill>
                <a:srgbClr val="0945A5"/>
              </a:solidFill>
            </a:endParaRPr>
          </a:p>
        </p:txBody>
      </p:sp>
      <p:pic>
        <p:nvPicPr>
          <p:cNvPr id="36869" name="Picture 16" descr="15d92acf8f9affa"/>
          <p:cNvPicPr>
            <a:picLocks noChangeAspect="1"/>
          </p:cNvPicPr>
          <p:nvPr/>
        </p:nvPicPr>
        <p:blipFill>
          <a:blip r:embed="rId1"/>
          <a:stretch>
            <a:fillRect/>
          </a:stretch>
        </p:blipFill>
        <p:spPr>
          <a:xfrm>
            <a:off x="3932635" y="1100138"/>
            <a:ext cx="2415778" cy="2594372"/>
          </a:xfrm>
          <a:prstGeom prst="rect">
            <a:avLst/>
          </a:prstGeom>
          <a:noFill/>
          <a:ln w="9525">
            <a:noFill/>
          </a:ln>
        </p:spPr>
      </p:pic>
      <p:pic>
        <p:nvPicPr>
          <p:cNvPr id="36870" name="图片 1"/>
          <p:cNvPicPr>
            <a:picLocks noChangeAspect="1"/>
          </p:cNvPicPr>
          <p:nvPr/>
        </p:nvPicPr>
        <p:blipFill>
          <a:blip r:embed="rId2"/>
          <a:stretch>
            <a:fillRect/>
          </a:stretch>
        </p:blipFill>
        <p:spPr>
          <a:xfrm>
            <a:off x="6580585" y="1123950"/>
            <a:ext cx="2153840" cy="2501504"/>
          </a:xfrm>
          <a:prstGeom prst="rect">
            <a:avLst/>
          </a:prstGeom>
          <a:noFill/>
          <a:ln w="9525">
            <a:noFill/>
          </a:ln>
        </p:spPr>
      </p:pic>
      <p:sp>
        <p:nvSpPr>
          <p:cNvPr id="36871" name="矩形 21510"/>
          <p:cNvSpPr/>
          <p:nvPr/>
        </p:nvSpPr>
        <p:spPr>
          <a:xfrm>
            <a:off x="6952060" y="3681413"/>
            <a:ext cx="276225" cy="106680"/>
          </a:xfrm>
          <a:prstGeom prst="rect">
            <a:avLst/>
          </a:prstGeom>
          <a:noFill/>
          <a:ln w="9525">
            <a:noFill/>
          </a:ln>
        </p:spPr>
        <p:txBody>
          <a:bodyPr wrap="none">
            <a:spAutoFit/>
          </a:bodyPr>
          <a:lstStyle/>
          <a:p>
            <a:r>
              <a:rPr lang="zh-CN" altLang="zh-CN" sz="100" b="1"/>
              <a:t>《</a:t>
            </a:r>
            <a:r>
              <a:rPr lang="zh-CN" altLang="en-US" sz="100" b="1"/>
              <a:t>日本的今昔</a:t>
            </a:r>
            <a:r>
              <a:rPr lang="zh-CN" altLang="zh-CN" sz="100" b="1"/>
              <a:t>》</a:t>
            </a:r>
            <a:endParaRPr lang="zh-CN" altLang="en-US" sz="100" b="1"/>
          </a:p>
        </p:txBody>
      </p:sp>
      <p:grpSp>
        <p:nvGrpSpPr>
          <p:cNvPr id="36872" name="组合 21513"/>
          <p:cNvGrpSpPr/>
          <p:nvPr/>
        </p:nvGrpSpPr>
        <p:grpSpPr>
          <a:xfrm>
            <a:off x="6580585" y="1123950"/>
            <a:ext cx="2153840" cy="2664619"/>
            <a:chOff x="5527" y="224"/>
            <a:chExt cx="1809" cy="2238"/>
          </a:xfrm>
        </p:grpSpPr>
        <p:pic>
          <p:nvPicPr>
            <p:cNvPr id="36873" name="图片 1"/>
            <p:cNvPicPr>
              <a:picLocks noChangeAspect="1"/>
            </p:cNvPicPr>
            <p:nvPr/>
          </p:nvPicPr>
          <p:blipFill>
            <a:blip r:embed="rId2"/>
            <a:stretch>
              <a:fillRect/>
            </a:stretch>
          </p:blipFill>
          <p:spPr>
            <a:xfrm>
              <a:off x="5527" y="224"/>
              <a:ext cx="1809" cy="2101"/>
            </a:xfrm>
            <a:prstGeom prst="rect">
              <a:avLst/>
            </a:prstGeom>
            <a:noFill/>
            <a:ln w="9525">
              <a:noFill/>
            </a:ln>
          </p:spPr>
        </p:pic>
        <p:sp>
          <p:nvSpPr>
            <p:cNvPr id="36874" name="矩形 21512"/>
            <p:cNvSpPr/>
            <p:nvPr/>
          </p:nvSpPr>
          <p:spPr>
            <a:xfrm>
              <a:off x="5839" y="2372"/>
              <a:ext cx="198" cy="90"/>
            </a:xfrm>
            <a:prstGeom prst="rect">
              <a:avLst/>
            </a:prstGeom>
            <a:noFill/>
            <a:ln w="9525">
              <a:noFill/>
            </a:ln>
          </p:spPr>
          <p:txBody>
            <a:bodyPr wrap="none">
              <a:spAutoFit/>
            </a:bodyPr>
            <a:lstStyle/>
            <a:p>
              <a:r>
                <a:rPr lang="zh-CN" altLang="zh-CN" sz="100" b="1"/>
                <a:t>《</a:t>
              </a:r>
              <a:r>
                <a:rPr lang="zh-CN" altLang="en-US" sz="100" b="1"/>
                <a:t>日本的</a:t>
              </a:r>
              <a:endParaRPr lang="zh-CN" altLang="en-US" sz="100" b="1"/>
            </a:p>
          </p:txBody>
        </p:sp>
      </p:grpSp>
      <p:sp>
        <p:nvSpPr>
          <p:cNvPr id="36875" name="椭圆 5"/>
          <p:cNvSpPr/>
          <p:nvPr/>
        </p:nvSpPr>
        <p:spPr>
          <a:xfrm>
            <a:off x="7092554" y="3549254"/>
            <a:ext cx="1087040" cy="522684"/>
          </a:xfrm>
          <a:prstGeom prst="ellipse">
            <a:avLst/>
          </a:prstGeom>
          <a:noFill/>
          <a:ln w="57150" cap="flat" cmpd="sng">
            <a:solidFill>
              <a:srgbClr val="FF0000"/>
            </a:solidFill>
            <a:prstDash val="solid"/>
            <a:headEnd type="none" w="med" len="med"/>
            <a:tailEnd type="none" w="med" len="med"/>
          </a:ln>
        </p:spPr>
        <p:txBody>
          <a:bodyPr anchor="ctr" anchorCtr="0"/>
          <a:lstStyle/>
          <a:p>
            <a:pPr algn="ctr"/>
            <a:endParaRPr lang="zh-CN" altLang="en-US" sz="1575">
              <a:solidFill>
                <a:srgbClr val="FFFFFF"/>
              </a:solidFill>
              <a:ea typeface="微软雅黑" panose="020B0503020204020204" charset="-122"/>
            </a:endParaRPr>
          </a:p>
        </p:txBody>
      </p:sp>
      <p:sp>
        <p:nvSpPr>
          <p:cNvPr id="36876" name="椭圆 5"/>
          <p:cNvSpPr/>
          <p:nvPr/>
        </p:nvSpPr>
        <p:spPr>
          <a:xfrm>
            <a:off x="7722394" y="1326356"/>
            <a:ext cx="1087041" cy="522685"/>
          </a:xfrm>
          <a:prstGeom prst="ellipse">
            <a:avLst/>
          </a:prstGeom>
          <a:noFill/>
          <a:ln w="57150" cap="flat" cmpd="sng">
            <a:solidFill>
              <a:srgbClr val="FF0000"/>
            </a:solidFill>
            <a:prstDash val="solid"/>
            <a:headEnd type="none" w="med" len="med"/>
            <a:tailEnd type="none" w="med" len="med"/>
          </a:ln>
        </p:spPr>
        <p:txBody>
          <a:bodyPr anchor="ctr" anchorCtr="0"/>
          <a:lstStyle/>
          <a:p>
            <a:pPr algn="ctr"/>
            <a:endParaRPr lang="zh-CN" altLang="en-US" sz="1575">
              <a:solidFill>
                <a:srgbClr val="FFFFFF"/>
              </a:solidFill>
              <a:ea typeface="微软雅黑" panose="020B0503020204020204" charset="-122"/>
            </a:endParaRPr>
          </a:p>
        </p:txBody>
      </p:sp>
      <p:sp>
        <p:nvSpPr>
          <p:cNvPr id="36877" name="椭圆 5"/>
          <p:cNvSpPr/>
          <p:nvPr/>
        </p:nvSpPr>
        <p:spPr>
          <a:xfrm>
            <a:off x="7627144" y="2680097"/>
            <a:ext cx="1087041" cy="522684"/>
          </a:xfrm>
          <a:prstGeom prst="ellipse">
            <a:avLst/>
          </a:prstGeom>
          <a:noFill/>
          <a:ln w="57150" cap="flat" cmpd="sng">
            <a:solidFill>
              <a:srgbClr val="FF0000"/>
            </a:solidFill>
            <a:prstDash val="solid"/>
            <a:headEnd type="none" w="med" len="med"/>
            <a:tailEnd type="none" w="med" len="med"/>
          </a:ln>
        </p:spPr>
        <p:txBody>
          <a:bodyPr anchor="ctr" anchorCtr="0"/>
          <a:lstStyle/>
          <a:p>
            <a:pPr algn="ctr"/>
            <a:endParaRPr lang="zh-CN" altLang="en-US" sz="1575">
              <a:solidFill>
                <a:srgbClr val="FFFFFF"/>
              </a:solidFill>
              <a:ea typeface="微软雅黑" panose="020B0503020204020204" charset="-122"/>
            </a:endParaRPr>
          </a:p>
        </p:txBody>
      </p:sp>
      <p:sp>
        <p:nvSpPr>
          <p:cNvPr id="36878" name="椭圆 5"/>
          <p:cNvSpPr/>
          <p:nvPr/>
        </p:nvSpPr>
        <p:spPr>
          <a:xfrm>
            <a:off x="5249466" y="2733675"/>
            <a:ext cx="1087040" cy="522685"/>
          </a:xfrm>
          <a:prstGeom prst="ellipse">
            <a:avLst/>
          </a:prstGeom>
          <a:noFill/>
          <a:ln w="57150" cap="flat" cmpd="sng">
            <a:solidFill>
              <a:srgbClr val="FF0000"/>
            </a:solidFill>
            <a:prstDash val="solid"/>
            <a:headEnd type="none" w="med" len="med"/>
            <a:tailEnd type="none" w="med" len="med"/>
          </a:ln>
        </p:spPr>
        <p:txBody>
          <a:bodyPr anchor="ctr" anchorCtr="0"/>
          <a:lstStyle/>
          <a:p>
            <a:pPr algn="ctr"/>
            <a:endParaRPr lang="zh-CN" altLang="en-US" sz="1575">
              <a:solidFill>
                <a:srgbClr val="FFFFFF"/>
              </a:solidFill>
              <a:ea typeface="微软雅黑" panose="020B0503020204020204" charset="-122"/>
            </a:endParaRPr>
          </a:p>
        </p:txBody>
      </p:sp>
      <p:sp>
        <p:nvSpPr>
          <p:cNvPr id="36879" name="椭圆 5"/>
          <p:cNvSpPr/>
          <p:nvPr/>
        </p:nvSpPr>
        <p:spPr>
          <a:xfrm>
            <a:off x="4040981" y="3051572"/>
            <a:ext cx="1087041" cy="522684"/>
          </a:xfrm>
          <a:prstGeom prst="ellipse">
            <a:avLst/>
          </a:prstGeom>
          <a:noFill/>
          <a:ln w="57150" cap="flat" cmpd="sng">
            <a:solidFill>
              <a:srgbClr val="FF0000"/>
            </a:solidFill>
            <a:prstDash val="solid"/>
            <a:headEnd type="none" w="med" len="med"/>
            <a:tailEnd type="none" w="med" len="med"/>
          </a:ln>
        </p:spPr>
        <p:txBody>
          <a:bodyPr anchor="ctr" anchorCtr="0"/>
          <a:lstStyle/>
          <a:p>
            <a:pPr algn="ctr"/>
            <a:endParaRPr lang="zh-CN" altLang="en-US" sz="1575">
              <a:solidFill>
                <a:srgbClr val="FFFFFF"/>
              </a:solidFill>
              <a:ea typeface="微软雅黑" panose="020B0503020204020204" charset="-122"/>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5" y="116633"/>
            <a:ext cx="1224136" cy="12241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75"/>
                                        </p:tgtEl>
                                        <p:attrNameLst>
                                          <p:attrName>style.visibility</p:attrName>
                                        </p:attrNameLst>
                                      </p:cBhvr>
                                      <p:to>
                                        <p:strVal val="visible"/>
                                      </p:to>
                                    </p:set>
                                    <p:anim calcmode="lin" valueType="num">
                                      <p:cBhvr>
                                        <p:cTn id="7" dur="500" fill="hold"/>
                                        <p:tgtEl>
                                          <p:spTgt spid="36875"/>
                                        </p:tgtEl>
                                        <p:attrNameLst>
                                          <p:attrName>ppt_x</p:attrName>
                                        </p:attrNameLst>
                                      </p:cBhvr>
                                      <p:tavLst>
                                        <p:tav tm="0">
                                          <p:val>
                                            <p:strVal val="#ppt_x"/>
                                          </p:val>
                                        </p:tav>
                                        <p:tav tm="100000">
                                          <p:val>
                                            <p:strVal val="#ppt_x"/>
                                          </p:val>
                                        </p:tav>
                                      </p:tavLst>
                                    </p:anim>
                                    <p:anim calcmode="lin" valueType="num">
                                      <p:cBhvr>
                                        <p:cTn id="8" dur="500" fill="hold"/>
                                        <p:tgtEl>
                                          <p:spTgt spid="368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7">
                                            <p:txEl>
                                              <p:pRg st="0" end="0"/>
                                            </p:txEl>
                                          </p:spTgt>
                                        </p:tgtEl>
                                        <p:attrNameLst>
                                          <p:attrName>style.visibility</p:attrName>
                                        </p:attrNameLst>
                                      </p:cBhvr>
                                      <p:to>
                                        <p:strVal val="visible"/>
                                      </p:to>
                                    </p:set>
                                    <p:anim calcmode="lin" valueType="num">
                                      <p:cBhvr>
                                        <p:cTn id="13"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76"/>
                                        </p:tgtEl>
                                        <p:attrNameLst>
                                          <p:attrName>style.visibility</p:attrName>
                                        </p:attrNameLst>
                                      </p:cBhvr>
                                      <p:to>
                                        <p:strVal val="visible"/>
                                      </p:to>
                                    </p:set>
                                    <p:anim calcmode="lin" valueType="num">
                                      <p:cBhvr>
                                        <p:cTn id="19" dur="500" fill="hold"/>
                                        <p:tgtEl>
                                          <p:spTgt spid="36876"/>
                                        </p:tgtEl>
                                        <p:attrNameLst>
                                          <p:attrName>ppt_x</p:attrName>
                                        </p:attrNameLst>
                                      </p:cBhvr>
                                      <p:tavLst>
                                        <p:tav tm="0">
                                          <p:val>
                                            <p:strVal val="#ppt_x"/>
                                          </p:val>
                                        </p:tav>
                                        <p:tav tm="100000">
                                          <p:val>
                                            <p:strVal val="#ppt_x"/>
                                          </p:val>
                                        </p:tav>
                                      </p:tavLst>
                                    </p:anim>
                                    <p:anim calcmode="lin" valueType="num">
                                      <p:cBhvr>
                                        <p:cTn id="20" dur="500" fill="hold"/>
                                        <p:tgtEl>
                                          <p:spTgt spid="368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77"/>
                                        </p:tgtEl>
                                        <p:attrNameLst>
                                          <p:attrName>style.visibility</p:attrName>
                                        </p:attrNameLst>
                                      </p:cBhvr>
                                      <p:to>
                                        <p:strVal val="visible"/>
                                      </p:to>
                                    </p:set>
                                    <p:anim calcmode="lin" valueType="num">
                                      <p:cBhvr>
                                        <p:cTn id="25" dur="500" fill="hold"/>
                                        <p:tgtEl>
                                          <p:spTgt spid="36877"/>
                                        </p:tgtEl>
                                        <p:attrNameLst>
                                          <p:attrName>ppt_x</p:attrName>
                                        </p:attrNameLst>
                                      </p:cBhvr>
                                      <p:tavLst>
                                        <p:tav tm="0">
                                          <p:val>
                                            <p:strVal val="#ppt_x"/>
                                          </p:val>
                                        </p:tav>
                                        <p:tav tm="100000">
                                          <p:val>
                                            <p:strVal val="#ppt_x"/>
                                          </p:val>
                                        </p:tav>
                                      </p:tavLst>
                                    </p:anim>
                                    <p:anim calcmode="lin" valueType="num">
                                      <p:cBhvr>
                                        <p:cTn id="26" dur="500" fill="hold"/>
                                        <p:tgtEl>
                                          <p:spTgt spid="3687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878"/>
                                        </p:tgtEl>
                                        <p:attrNameLst>
                                          <p:attrName>style.visibility</p:attrName>
                                        </p:attrNameLst>
                                      </p:cBhvr>
                                      <p:to>
                                        <p:strVal val="visible"/>
                                      </p:to>
                                    </p:set>
                                    <p:anim calcmode="lin" valueType="num">
                                      <p:cBhvr>
                                        <p:cTn id="31" dur="500" fill="hold"/>
                                        <p:tgtEl>
                                          <p:spTgt spid="36878"/>
                                        </p:tgtEl>
                                        <p:attrNameLst>
                                          <p:attrName>ppt_x</p:attrName>
                                        </p:attrNameLst>
                                      </p:cBhvr>
                                      <p:tavLst>
                                        <p:tav tm="0">
                                          <p:val>
                                            <p:strVal val="#ppt_x"/>
                                          </p:val>
                                        </p:tav>
                                        <p:tav tm="100000">
                                          <p:val>
                                            <p:strVal val="#ppt_x"/>
                                          </p:val>
                                        </p:tav>
                                      </p:tavLst>
                                    </p:anim>
                                    <p:anim calcmode="lin" valueType="num">
                                      <p:cBhvr>
                                        <p:cTn id="32" dur="500" fill="hold"/>
                                        <p:tgtEl>
                                          <p:spTgt spid="3687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6867">
                                            <p:txEl>
                                              <p:pRg st="1" end="1"/>
                                            </p:txEl>
                                          </p:spTgt>
                                        </p:tgtEl>
                                        <p:attrNameLst>
                                          <p:attrName>style.visibility</p:attrName>
                                        </p:attrNameLst>
                                      </p:cBhvr>
                                      <p:to>
                                        <p:strVal val="visible"/>
                                      </p:to>
                                    </p:set>
                                    <p:anim calcmode="lin" valueType="num">
                                      <p:cBhvr>
                                        <p:cTn id="37"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38"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6879"/>
                                        </p:tgtEl>
                                        <p:attrNameLst>
                                          <p:attrName>style.visibility</p:attrName>
                                        </p:attrNameLst>
                                      </p:cBhvr>
                                      <p:to>
                                        <p:strVal val="visible"/>
                                      </p:to>
                                    </p:set>
                                    <p:anim calcmode="lin" valueType="num">
                                      <p:cBhvr>
                                        <p:cTn id="43" dur="500" fill="hold"/>
                                        <p:tgtEl>
                                          <p:spTgt spid="36879"/>
                                        </p:tgtEl>
                                        <p:attrNameLst>
                                          <p:attrName>ppt_x</p:attrName>
                                        </p:attrNameLst>
                                      </p:cBhvr>
                                      <p:tavLst>
                                        <p:tav tm="0">
                                          <p:val>
                                            <p:strVal val="#ppt_x"/>
                                          </p:val>
                                        </p:tav>
                                        <p:tav tm="100000">
                                          <p:val>
                                            <p:strVal val="#ppt_x"/>
                                          </p:val>
                                        </p:tav>
                                      </p:tavLst>
                                    </p:anim>
                                    <p:anim calcmode="lin" valueType="num">
                                      <p:cBhvr>
                                        <p:cTn id="44" dur="500" fill="hold"/>
                                        <p:tgtEl>
                                          <p:spTgt spid="3687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6867">
                                            <p:txEl>
                                              <p:pRg st="2" end="2"/>
                                            </p:txEl>
                                          </p:spTgt>
                                        </p:tgtEl>
                                        <p:attrNameLst>
                                          <p:attrName>style.visibility</p:attrName>
                                        </p:attrNameLst>
                                      </p:cBhvr>
                                      <p:to>
                                        <p:strVal val="visible"/>
                                      </p:to>
                                    </p:set>
                                    <p:anim calcmode="lin" valueType="num">
                                      <p:cBhvr>
                                        <p:cTn id="4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p:cTn id="5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6868">
                                            <p:txEl>
                                              <p:pRg st="0" end="0"/>
                                            </p:txEl>
                                          </p:spTgt>
                                        </p:tgtEl>
                                        <p:attrNameLst>
                                          <p:attrName>style.visibility</p:attrName>
                                        </p:attrNameLst>
                                      </p:cBhvr>
                                      <p:to>
                                        <p:strVal val="visible"/>
                                      </p:to>
                                    </p:set>
                                    <p:anim calcmode="lin" valueType="num">
                                      <p:cBhvr>
                                        <p:cTn id="55" dur="500" fill="hold"/>
                                        <p:tgtEl>
                                          <p:spTgt spid="36868">
                                            <p:txEl>
                                              <p:pRg st="0" end="0"/>
                                            </p:txEl>
                                          </p:spTgt>
                                        </p:tgtEl>
                                        <p:attrNameLst>
                                          <p:attrName>ppt_x</p:attrName>
                                        </p:attrNameLst>
                                      </p:cBhvr>
                                      <p:tavLst>
                                        <p:tav tm="0">
                                          <p:val>
                                            <p:strVal val="#ppt_x"/>
                                          </p:val>
                                        </p:tav>
                                        <p:tav tm="100000">
                                          <p:val>
                                            <p:strVal val="#ppt_x"/>
                                          </p:val>
                                        </p:tav>
                                      </p:tavLst>
                                    </p:anim>
                                    <p:anim calcmode="lin" valueType="num">
                                      <p:cBhvr>
                                        <p:cTn id="56" dur="500" fill="hold"/>
                                        <p:tgtEl>
                                          <p:spTgt spid="368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6868">
                                            <p:txEl>
                                              <p:pRg st="1" end="1"/>
                                            </p:txEl>
                                          </p:spTgt>
                                        </p:tgtEl>
                                        <p:attrNameLst>
                                          <p:attrName>style.visibility</p:attrName>
                                        </p:attrNameLst>
                                      </p:cBhvr>
                                      <p:to>
                                        <p:strVal val="visible"/>
                                      </p:to>
                                    </p:set>
                                    <p:anim calcmode="lin" valueType="num">
                                      <p:cBhvr>
                                        <p:cTn id="61" dur="500" fill="hold"/>
                                        <p:tgtEl>
                                          <p:spTgt spid="36868">
                                            <p:txEl>
                                              <p:pRg st="1" end="1"/>
                                            </p:txEl>
                                          </p:spTgt>
                                        </p:tgtEl>
                                        <p:attrNameLst>
                                          <p:attrName>ppt_x</p:attrName>
                                        </p:attrNameLst>
                                      </p:cBhvr>
                                      <p:tavLst>
                                        <p:tav tm="0">
                                          <p:val>
                                            <p:strVal val="#ppt_x"/>
                                          </p:val>
                                        </p:tav>
                                        <p:tav tm="100000">
                                          <p:val>
                                            <p:strVal val="#ppt_x"/>
                                          </p:val>
                                        </p:tav>
                                      </p:tavLst>
                                    </p:anim>
                                    <p:anim calcmode="lin" valueType="num">
                                      <p:cBhvr>
                                        <p:cTn id="62" dur="500" fill="hold"/>
                                        <p:tgtEl>
                                          <p:spTgt spid="368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6868">
                                            <p:txEl>
                                              <p:pRg st="2" end="2"/>
                                            </p:txEl>
                                          </p:spTgt>
                                        </p:tgtEl>
                                        <p:attrNameLst>
                                          <p:attrName>style.visibility</p:attrName>
                                        </p:attrNameLst>
                                      </p:cBhvr>
                                      <p:to>
                                        <p:strVal val="visible"/>
                                      </p:to>
                                    </p:set>
                                    <p:anim calcmode="lin" valueType="num">
                                      <p:cBhvr>
                                        <p:cTn id="67" dur="500" fill="hold"/>
                                        <p:tgtEl>
                                          <p:spTgt spid="36868">
                                            <p:txEl>
                                              <p:pRg st="2" end="2"/>
                                            </p:txEl>
                                          </p:spTgt>
                                        </p:tgtEl>
                                        <p:attrNameLst>
                                          <p:attrName>ppt_x</p:attrName>
                                        </p:attrNameLst>
                                      </p:cBhvr>
                                      <p:tavLst>
                                        <p:tav tm="0">
                                          <p:val>
                                            <p:strVal val="#ppt_x"/>
                                          </p:val>
                                        </p:tav>
                                        <p:tav tm="100000">
                                          <p:val>
                                            <p:strVal val="#ppt_x"/>
                                          </p:val>
                                        </p:tav>
                                      </p:tavLst>
                                    </p:anim>
                                    <p:anim calcmode="lin" valueType="num">
                                      <p:cBhvr>
                                        <p:cTn id="68" dur="500" fill="hold"/>
                                        <p:tgtEl>
                                          <p:spTgt spid="368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6868">
                                            <p:txEl>
                                              <p:pRg st="3" end="3"/>
                                            </p:txEl>
                                          </p:spTgt>
                                        </p:tgtEl>
                                        <p:attrNameLst>
                                          <p:attrName>style.visibility</p:attrName>
                                        </p:attrNameLst>
                                      </p:cBhvr>
                                      <p:to>
                                        <p:strVal val="visible"/>
                                      </p:to>
                                    </p:set>
                                    <p:anim calcmode="lin" valueType="num">
                                      <p:cBhvr>
                                        <p:cTn id="73" dur="500" fill="hold"/>
                                        <p:tgtEl>
                                          <p:spTgt spid="36868">
                                            <p:txEl>
                                              <p:pRg st="3" end="3"/>
                                            </p:txEl>
                                          </p:spTgt>
                                        </p:tgtEl>
                                        <p:attrNameLst>
                                          <p:attrName>ppt_x</p:attrName>
                                        </p:attrNameLst>
                                      </p:cBhvr>
                                      <p:tavLst>
                                        <p:tav tm="0">
                                          <p:val>
                                            <p:strVal val="#ppt_x"/>
                                          </p:val>
                                        </p:tav>
                                        <p:tav tm="100000">
                                          <p:val>
                                            <p:strVal val="#ppt_x"/>
                                          </p:val>
                                        </p:tav>
                                      </p:tavLst>
                                    </p:anim>
                                    <p:anim calcmode="lin" valueType="num">
                                      <p:cBhvr>
                                        <p:cTn id="74" dur="500" fill="hold"/>
                                        <p:tgtEl>
                                          <p:spTgt spid="3686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5" grpId="0" bldLvl="0" animBg="1"/>
      <p:bldP spid="36876" grpId="0" bldLvl="0" animBg="1"/>
      <p:bldP spid="36877" grpId="0" bldLvl="0" animBg="1"/>
      <p:bldP spid="36878" grpId="0" bldLvl="0" animBg="1"/>
      <p:bldP spid="36879"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p:nvPr/>
        </p:nvSpPr>
        <p:spPr>
          <a:xfrm>
            <a:off x="1331641" y="242570"/>
            <a:ext cx="4159250" cy="714375"/>
          </a:xfrm>
          <a:prstGeom prst="rect">
            <a:avLst/>
          </a:prstGeom>
          <a:noFill/>
          <a:ln w="9525">
            <a:noFill/>
          </a:ln>
        </p:spPr>
        <p:txBody>
          <a:bodyPr wrap="square" anchor="ctr" anchorCtr="0">
            <a:spAutoFit/>
          </a:bodyPr>
          <a:lstStyle/>
          <a:p>
            <a:pPr>
              <a:lnSpc>
                <a:spcPct val="150000"/>
              </a:lnSpc>
            </a:pPr>
            <a:r>
              <a:rPr lang="zh-CN" altLang="en-US" sz="2700" b="1" dirty="0">
                <a:solidFill>
                  <a:srgbClr val="FF0000"/>
                </a:solidFill>
                <a:sym typeface="+mn-ea"/>
              </a:rPr>
              <a:t>补充</a:t>
            </a:r>
            <a:r>
              <a:rPr lang="en-US" altLang="zh-CN" sz="2700" b="1" dirty="0">
                <a:solidFill>
                  <a:srgbClr val="FF0000"/>
                </a:solidFill>
                <a:sym typeface="+mn-ea"/>
              </a:rPr>
              <a:t>2.</a:t>
            </a:r>
            <a:r>
              <a:rPr lang="zh-CN" altLang="en-US" sz="2700" b="1" dirty="0">
                <a:solidFill>
                  <a:srgbClr val="FF0000"/>
                </a:solidFill>
              </a:rPr>
              <a:t>图表题的构成</a:t>
            </a:r>
            <a:endParaRPr lang="zh-CN" altLang="en-US" sz="2700" b="1" dirty="0">
              <a:solidFill>
                <a:srgbClr val="FF0000"/>
              </a:solidFill>
            </a:endParaRPr>
          </a:p>
        </p:txBody>
      </p:sp>
      <p:pic>
        <p:nvPicPr>
          <p:cNvPr id="45061" name="图片 4" descr="学科网(www.zxxk.com)--教育资源门户，提供试卷、教案、课件、论文、素材及各类教学资源下载，还有大量而丰富的教学相关资讯！"/>
          <p:cNvPicPr>
            <a:picLocks noChangeAspect="1"/>
          </p:cNvPicPr>
          <p:nvPr/>
        </p:nvPicPr>
        <p:blipFill>
          <a:blip r:embed="rId1">
            <a:clrChange>
              <a:clrFrom>
                <a:srgbClr val="FFFFFF"/>
              </a:clrFrom>
              <a:clrTo>
                <a:srgbClr val="FFFFFF">
                  <a:alpha val="0"/>
                </a:srgbClr>
              </a:clrTo>
            </a:clrChange>
            <a:lum bright="-20001"/>
          </a:blip>
          <a:srcRect l="46030" t="70163" r="8844" b="10764"/>
          <a:stretch>
            <a:fillRect/>
          </a:stretch>
        </p:blipFill>
        <p:spPr>
          <a:xfrm>
            <a:off x="246380" y="3944620"/>
            <a:ext cx="2534285" cy="1417955"/>
          </a:xfrm>
          <a:prstGeom prst="rect">
            <a:avLst/>
          </a:prstGeom>
          <a:noFill/>
          <a:ln w="9525">
            <a:noFill/>
          </a:ln>
        </p:spPr>
      </p:pic>
      <p:sp>
        <p:nvSpPr>
          <p:cNvPr id="45062" name="文本框 9" descr="学科网(www.zxxk.com)--教育资源门户，提供试卷、教案、课件、论文、素材及各类教学资源下载，还有大量而丰富的教学相关资讯！"/>
          <p:cNvSpPr/>
          <p:nvPr/>
        </p:nvSpPr>
        <p:spPr>
          <a:xfrm>
            <a:off x="129779" y="5469731"/>
            <a:ext cx="3407569" cy="257175"/>
          </a:xfrm>
          <a:prstGeom prst="rect">
            <a:avLst/>
          </a:prstGeom>
          <a:noFill/>
          <a:ln w="9525">
            <a:noFill/>
          </a:ln>
        </p:spPr>
        <p:txBody>
          <a:bodyPr/>
          <a:lstStyle/>
          <a:p>
            <a:pPr algn="just"/>
            <a:r>
              <a:rPr lang="zh-CN" altLang="en-US" sz="1800" b="1">
                <a:latin typeface="Times New Roman" panose="02020603050405020304" charset="0"/>
              </a:rPr>
              <a:t>外出</a:t>
            </a:r>
            <a:r>
              <a:rPr lang="en-US" altLang="zh-CN" sz="1800" b="1">
                <a:latin typeface="Times New Roman" panose="02020603050405020304" charset="0"/>
              </a:rPr>
              <a:t>6</a:t>
            </a:r>
            <a:r>
              <a:rPr lang="zh-CN" altLang="en-US" sz="1800" b="1">
                <a:latin typeface="Times New Roman" panose="02020603050405020304" charset="0"/>
              </a:rPr>
              <a:t>个月以上农民工人数变化</a:t>
            </a:r>
            <a:endParaRPr lang="zh-CN" altLang="en-US" sz="1800" b="1">
              <a:latin typeface="Times New Roman" panose="02020603050405020304" charset="0"/>
            </a:endParaRPr>
          </a:p>
          <a:p>
            <a:endParaRPr lang="zh-CN" altLang="en-US" sz="1800" b="1"/>
          </a:p>
        </p:txBody>
      </p:sp>
      <p:cxnSp>
        <p:nvCxnSpPr>
          <p:cNvPr id="45063" name="直接连接符 29702"/>
          <p:cNvCxnSpPr/>
          <p:nvPr/>
        </p:nvCxnSpPr>
        <p:spPr>
          <a:xfrm flipV="1">
            <a:off x="923925" y="4221956"/>
            <a:ext cx="1490663" cy="897731"/>
          </a:xfrm>
          <a:prstGeom prst="line">
            <a:avLst/>
          </a:prstGeom>
          <a:ln w="28575" cap="flat" cmpd="sng">
            <a:solidFill>
              <a:srgbClr val="FF0000"/>
            </a:solidFill>
            <a:prstDash val="solid"/>
            <a:headEnd type="none" w="med" len="med"/>
            <a:tailEnd type="triangle" w="med" len="med"/>
          </a:ln>
        </p:spPr>
      </p:cxnSp>
      <p:sp>
        <p:nvSpPr>
          <p:cNvPr id="2" name="文本框 1"/>
          <p:cNvSpPr txBox="1"/>
          <p:nvPr/>
        </p:nvSpPr>
        <p:spPr>
          <a:xfrm>
            <a:off x="3844925" y="1083945"/>
            <a:ext cx="5015865" cy="4355465"/>
          </a:xfrm>
          <a:prstGeom prst="rect">
            <a:avLst/>
          </a:prstGeom>
          <a:noFill/>
        </p:spPr>
        <p:txBody>
          <a:bodyPr wrap="square" rtlCol="0" anchor="t">
            <a:spAutoFit/>
          </a:bodyPr>
          <a:lstStyle/>
          <a:p>
            <a:pPr>
              <a:lnSpc>
                <a:spcPct val="110000"/>
              </a:lnSpc>
            </a:pPr>
            <a:r>
              <a:rPr lang="zh-CN" altLang="en-US" b="1">
                <a:solidFill>
                  <a:srgbClr val="FF0000"/>
                </a:solidFill>
                <a:sym typeface="+mn-ea"/>
              </a:rPr>
              <a:t>解题思路：</a:t>
            </a:r>
            <a:endParaRPr lang="zh-CN" altLang="en-US">
              <a:solidFill>
                <a:srgbClr val="FF0000"/>
              </a:solidFill>
            </a:endParaRPr>
          </a:p>
          <a:p>
            <a:pPr>
              <a:lnSpc>
                <a:spcPct val="110000"/>
              </a:lnSpc>
            </a:pPr>
            <a:r>
              <a:rPr lang="en-US" altLang="zh-CN" b="1">
                <a:sym typeface="+mn-ea"/>
              </a:rPr>
              <a:t>1.</a:t>
            </a:r>
            <a:r>
              <a:rPr lang="zh-CN" altLang="en-US" b="1">
                <a:sym typeface="+mn-ea"/>
              </a:rPr>
              <a:t>注意图表名称   </a:t>
            </a:r>
            <a:endParaRPr lang="zh-CN" altLang="en-US"/>
          </a:p>
          <a:p>
            <a:pPr>
              <a:lnSpc>
                <a:spcPct val="110000"/>
              </a:lnSpc>
            </a:pPr>
            <a:r>
              <a:rPr lang="en-US" altLang="zh-CN" b="1">
                <a:sym typeface="+mn-ea"/>
              </a:rPr>
              <a:t>2.</a:t>
            </a:r>
            <a:r>
              <a:rPr lang="zh-CN" altLang="en-US" b="1">
                <a:sym typeface="+mn-ea"/>
              </a:rPr>
              <a:t>准确把握数据图表中数据的变化</a:t>
            </a:r>
            <a:r>
              <a:rPr lang="en-US" altLang="zh-CN" b="1">
                <a:sym typeface="+mn-ea"/>
              </a:rPr>
              <a:t>,</a:t>
            </a:r>
            <a:r>
              <a:rPr lang="zh-CN" altLang="en-US" b="1">
                <a:sym typeface="+mn-ea"/>
              </a:rPr>
              <a:t>注意时间变化与数据变化的关系</a:t>
            </a:r>
            <a:r>
              <a:rPr lang="en-US" altLang="zh-CN" b="1">
                <a:sym typeface="+mn-ea"/>
              </a:rPr>
              <a:t>.</a:t>
            </a:r>
            <a:endParaRPr lang="en-US" altLang="zh-CN"/>
          </a:p>
          <a:p>
            <a:pPr>
              <a:lnSpc>
                <a:spcPct val="110000"/>
              </a:lnSpc>
            </a:pPr>
            <a:r>
              <a:rPr lang="zh-CN" altLang="en-US" b="1">
                <a:sym typeface="+mn-ea"/>
              </a:rPr>
              <a:t>（曲线数据图“</a:t>
            </a:r>
            <a:r>
              <a:rPr lang="zh-CN" altLang="en-US" b="1">
                <a:solidFill>
                  <a:srgbClr val="FF0000"/>
                </a:solidFill>
                <a:sym typeface="+mn-ea"/>
              </a:rPr>
              <a:t>边边角角看拐点</a:t>
            </a:r>
            <a:r>
              <a:rPr lang="zh-CN" altLang="en-US" b="1">
                <a:sym typeface="+mn-ea"/>
              </a:rPr>
              <a:t>”，</a:t>
            </a:r>
            <a:endParaRPr lang="zh-CN" altLang="en-US" b="1"/>
          </a:p>
          <a:p>
            <a:pPr>
              <a:lnSpc>
                <a:spcPct val="110000"/>
              </a:lnSpc>
            </a:pPr>
            <a:r>
              <a:rPr lang="zh-CN" altLang="en-US" b="1">
                <a:sym typeface="+mn-ea"/>
              </a:rPr>
              <a:t>柱状数据图“</a:t>
            </a:r>
            <a:r>
              <a:rPr lang="zh-CN" altLang="en-US" b="1">
                <a:solidFill>
                  <a:srgbClr val="FF0000"/>
                </a:solidFill>
                <a:sym typeface="+mn-ea"/>
              </a:rPr>
              <a:t>上下左右看趋势</a:t>
            </a:r>
            <a:r>
              <a:rPr lang="zh-CN" altLang="en-US" b="1">
                <a:sym typeface="+mn-ea"/>
              </a:rPr>
              <a:t>”，</a:t>
            </a:r>
            <a:endParaRPr lang="zh-CN" altLang="en-US" b="1"/>
          </a:p>
          <a:p>
            <a:pPr>
              <a:lnSpc>
                <a:spcPct val="110000"/>
              </a:lnSpc>
            </a:pPr>
            <a:r>
              <a:rPr lang="zh-CN" altLang="en-US" b="1">
                <a:sym typeface="+mn-ea"/>
              </a:rPr>
              <a:t>表格数据图“</a:t>
            </a:r>
            <a:r>
              <a:rPr lang="zh-CN" altLang="en-US" b="1">
                <a:solidFill>
                  <a:srgbClr val="FF0000"/>
                </a:solidFill>
                <a:sym typeface="+mn-ea"/>
              </a:rPr>
              <a:t>纵横驰骋看变化</a:t>
            </a:r>
            <a:r>
              <a:rPr lang="zh-CN" altLang="en-US" b="1">
                <a:sym typeface="+mn-ea"/>
              </a:rPr>
              <a:t>”，</a:t>
            </a:r>
            <a:endParaRPr lang="zh-CN" altLang="en-US" b="1"/>
          </a:p>
          <a:p>
            <a:pPr>
              <a:lnSpc>
                <a:spcPct val="110000"/>
              </a:lnSpc>
            </a:pPr>
            <a:r>
              <a:rPr lang="zh-CN" altLang="en-US" b="1">
                <a:sym typeface="+mn-ea"/>
              </a:rPr>
              <a:t>饼状数据图“</a:t>
            </a:r>
            <a:r>
              <a:rPr lang="zh-CN" altLang="en-US" b="1">
                <a:solidFill>
                  <a:srgbClr val="FF0000"/>
                </a:solidFill>
                <a:sym typeface="+mn-ea"/>
              </a:rPr>
              <a:t>阴晴圆缺看大小”</a:t>
            </a:r>
            <a:r>
              <a:rPr lang="zh-CN" altLang="en-US" b="1">
                <a:sym typeface="+mn-ea"/>
              </a:rPr>
              <a:t>）</a:t>
            </a:r>
            <a:endParaRPr lang="zh-CN" altLang="en-US"/>
          </a:p>
          <a:p>
            <a:pPr>
              <a:lnSpc>
                <a:spcPct val="110000"/>
              </a:lnSpc>
            </a:pPr>
            <a:r>
              <a:rPr lang="en-US" altLang="zh-CN" b="1">
                <a:sym typeface="+mn-ea"/>
              </a:rPr>
              <a:t>3.</a:t>
            </a:r>
            <a:r>
              <a:rPr lang="zh-CN" altLang="en-US" b="1">
                <a:sym typeface="+mn-ea"/>
              </a:rPr>
              <a:t>将图表数据内容转换成文字表述，采用动态回答， “越来越</a:t>
            </a:r>
            <a:r>
              <a:rPr lang="en-US" altLang="zh-CN" b="1">
                <a:latin typeface="Arial" panose="020B0604020202020204" pitchFamily="34" charset="0"/>
                <a:sym typeface="+mn-ea"/>
              </a:rPr>
              <a:t>……</a:t>
            </a:r>
            <a:r>
              <a:rPr lang="en-US" altLang="zh-CN" b="1">
                <a:sym typeface="+mn-ea"/>
              </a:rPr>
              <a:t>” </a:t>
            </a:r>
            <a:r>
              <a:rPr lang="zh-CN" altLang="en-US" b="1">
                <a:sym typeface="+mn-ea"/>
              </a:rPr>
              <a:t>，“由</a:t>
            </a:r>
            <a:r>
              <a:rPr lang="en-US" altLang="zh-CN" b="1">
                <a:latin typeface="Arial" panose="020B0604020202020204" pitchFamily="34" charset="0"/>
                <a:sym typeface="+mn-ea"/>
              </a:rPr>
              <a:t>……</a:t>
            </a:r>
            <a:r>
              <a:rPr lang="zh-CN" altLang="en-US" b="1">
                <a:sym typeface="+mn-ea"/>
              </a:rPr>
              <a:t>到</a:t>
            </a:r>
            <a:r>
              <a:rPr lang="en-US" altLang="zh-CN" b="1">
                <a:latin typeface="Arial" panose="020B0604020202020204" pitchFamily="34" charset="0"/>
                <a:sym typeface="+mn-ea"/>
              </a:rPr>
              <a:t>……</a:t>
            </a:r>
            <a:r>
              <a:rPr lang="en-US" altLang="zh-CN" b="1">
                <a:sym typeface="+mn-ea"/>
              </a:rPr>
              <a:t>” </a:t>
            </a:r>
            <a:r>
              <a:rPr lang="zh-CN" altLang="en-US" b="1">
                <a:sym typeface="+mn-ea"/>
              </a:rPr>
              <a:t>，“剧增”，“骤减”，“大幅上升”，“迅速减少”等</a:t>
            </a:r>
            <a:endParaRPr lang="zh-CN" altLang="en-US"/>
          </a:p>
          <a:p>
            <a:pPr>
              <a:lnSpc>
                <a:spcPct val="110000"/>
              </a:lnSpc>
            </a:pPr>
            <a:r>
              <a:rPr lang="zh-CN" altLang="en-US" b="1">
                <a:sym typeface="+mn-ea"/>
              </a:rPr>
              <a:t> </a:t>
            </a:r>
            <a:r>
              <a:rPr lang="en-US" altLang="zh-CN" b="1">
                <a:sym typeface="+mn-ea"/>
              </a:rPr>
              <a:t>4.</a:t>
            </a:r>
            <a:r>
              <a:rPr lang="zh-CN" altLang="en-US" b="1">
                <a:sym typeface="+mn-ea"/>
              </a:rPr>
              <a:t> 分析数据所反映的背后信息，回归课本知识分析原因得出结论。</a:t>
            </a:r>
            <a:r>
              <a:rPr lang="zh-CN" altLang="en-US">
                <a:sym typeface="+mn-ea"/>
              </a:rPr>
              <a:t> </a:t>
            </a:r>
            <a:endParaRPr lang="zh-CN" altLang="en-US"/>
          </a:p>
        </p:txBody>
      </p:sp>
      <p:sp>
        <p:nvSpPr>
          <p:cNvPr id="3" name="文本框 2"/>
          <p:cNvSpPr txBox="1"/>
          <p:nvPr/>
        </p:nvSpPr>
        <p:spPr>
          <a:xfrm>
            <a:off x="429895" y="1492885"/>
            <a:ext cx="3107690" cy="2168525"/>
          </a:xfrm>
          <a:prstGeom prst="rect">
            <a:avLst/>
          </a:prstGeom>
          <a:noFill/>
        </p:spPr>
        <p:txBody>
          <a:bodyPr wrap="square" rtlCol="0" anchor="t">
            <a:spAutoFit/>
          </a:bodyPr>
          <a:lstStyle/>
          <a:p>
            <a:pPr>
              <a:spcBef>
                <a:spcPct val="50000"/>
              </a:spcBef>
            </a:pPr>
            <a:r>
              <a:rPr lang="en-US" altLang="zh-CN" b="1">
                <a:sym typeface="+mn-ea"/>
              </a:rPr>
              <a:t>1.</a:t>
            </a:r>
            <a:r>
              <a:rPr lang="zh-CN" altLang="en-US" b="1">
                <a:sym typeface="+mn-ea"/>
              </a:rPr>
              <a:t>图表的题头</a:t>
            </a:r>
            <a:r>
              <a:rPr lang="zh-CN" altLang="en-US" b="1">
                <a:solidFill>
                  <a:srgbClr val="FF0000"/>
                </a:solidFill>
                <a:sym typeface="+mn-ea"/>
              </a:rPr>
              <a:t>（核心主题）</a:t>
            </a:r>
            <a:endParaRPr lang="zh-CN" altLang="en-US" b="1">
              <a:solidFill>
                <a:srgbClr val="FF0000"/>
              </a:solidFill>
            </a:endParaRPr>
          </a:p>
          <a:p>
            <a:pPr>
              <a:spcBef>
                <a:spcPct val="50000"/>
              </a:spcBef>
            </a:pPr>
            <a:r>
              <a:rPr lang="en-US" altLang="zh-CN" b="1">
                <a:sym typeface="+mn-ea"/>
              </a:rPr>
              <a:t>2.</a:t>
            </a:r>
            <a:r>
              <a:rPr lang="zh-CN" altLang="en-US" b="1">
                <a:sym typeface="+mn-ea"/>
              </a:rPr>
              <a:t>纵横坐标</a:t>
            </a:r>
            <a:endParaRPr lang="zh-CN" altLang="en-US" b="1"/>
          </a:p>
          <a:p>
            <a:pPr>
              <a:spcBef>
                <a:spcPct val="50000"/>
              </a:spcBef>
            </a:pPr>
            <a:r>
              <a:rPr lang="en-US" altLang="zh-CN" b="1">
                <a:sym typeface="+mn-ea"/>
              </a:rPr>
              <a:t>3.</a:t>
            </a:r>
            <a:r>
              <a:rPr lang="zh-CN" altLang="en-US" b="1">
                <a:sym typeface="+mn-ea"/>
              </a:rPr>
              <a:t>表格、坐标系图、柱状图等上下左右趋势（纵横比较）</a:t>
            </a:r>
            <a:r>
              <a:rPr lang="en-US" altLang="zh-CN" b="1">
                <a:solidFill>
                  <a:srgbClr val="FF0000"/>
                </a:solidFill>
                <a:sym typeface="+mn-ea"/>
              </a:rPr>
              <a:t>【</a:t>
            </a:r>
            <a:r>
              <a:rPr lang="zh-CN" altLang="en-US" b="1">
                <a:solidFill>
                  <a:srgbClr val="FF0000"/>
                </a:solidFill>
                <a:sym typeface="+mn-ea"/>
              </a:rPr>
              <a:t>难点</a:t>
            </a:r>
            <a:r>
              <a:rPr lang="en-US" altLang="zh-CN" b="1">
                <a:solidFill>
                  <a:srgbClr val="FF0000"/>
                </a:solidFill>
                <a:sym typeface="+mn-ea"/>
              </a:rPr>
              <a:t>】</a:t>
            </a:r>
            <a:endParaRPr lang="en-US" altLang="zh-CN" b="1">
              <a:solidFill>
                <a:srgbClr val="FF0000"/>
              </a:solidFill>
            </a:endParaRPr>
          </a:p>
          <a:p>
            <a:pPr>
              <a:spcBef>
                <a:spcPct val="50000"/>
              </a:spcBef>
            </a:pPr>
            <a:r>
              <a:rPr lang="en-US" altLang="zh-CN" b="1">
                <a:sym typeface="+mn-ea"/>
              </a:rPr>
              <a:t>4.</a:t>
            </a:r>
            <a:r>
              <a:rPr lang="zh-CN" altLang="en-US" b="1">
                <a:sym typeface="+mn-ea"/>
              </a:rPr>
              <a:t>图表的注释或出处</a:t>
            </a:r>
            <a:endParaRPr lang="zh-CN" altLang="en-US"/>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5" y="116633"/>
            <a:ext cx="1224136" cy="12241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63"/>
                                        </p:tgtEl>
                                        <p:attrNameLst>
                                          <p:attrName>style.visibility</p:attrName>
                                        </p:attrNameLst>
                                      </p:cBhvr>
                                      <p:to>
                                        <p:strVal val="visible"/>
                                      </p:to>
                                    </p:set>
                                    <p:anim calcmode="lin" valueType="num">
                                      <p:cBhvr additive="base">
                                        <p:cTn id="7" dur="500" fill="hold"/>
                                        <p:tgtEl>
                                          <p:spTgt spid="45063"/>
                                        </p:tgtEl>
                                        <p:attrNameLst>
                                          <p:attrName>ppt_x</p:attrName>
                                        </p:attrNameLst>
                                      </p:cBhvr>
                                      <p:tavLst>
                                        <p:tav tm="0">
                                          <p:val>
                                            <p:strVal val="#ppt_x"/>
                                          </p:val>
                                        </p:tav>
                                        <p:tav tm="100000">
                                          <p:val>
                                            <p:strVal val="#ppt_x"/>
                                          </p:val>
                                        </p:tav>
                                      </p:tavLst>
                                    </p:anim>
                                    <p:anim calcmode="lin" valueType="num">
                                      <p:cBhvr additive="base">
                                        <p:cTn id="8" dur="500" fill="hold"/>
                                        <p:tgtEl>
                                          <p:spTgt spid="450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3608" y="739139"/>
            <a:ext cx="8785225" cy="706755"/>
          </a:xfrm>
          <a:prstGeom prst="rect">
            <a:avLst/>
          </a:prstGeom>
          <a:noFill/>
        </p:spPr>
        <p:txBody>
          <a:bodyPr wrap="square" rtlCol="0">
            <a:spAutoFit/>
          </a:bodyPr>
          <a:lstStyle/>
          <a:p>
            <a:r>
              <a:rPr lang="en-US" altLang="zh-CN" sz="4000" b="1" dirty="0">
                <a:solidFill>
                  <a:srgbClr val="FF0000"/>
                </a:solidFill>
              </a:rPr>
              <a:t>2.</a:t>
            </a:r>
            <a:r>
              <a:rPr lang="zh-CN" altLang="en-US" sz="4000" b="1" dirty="0">
                <a:solidFill>
                  <a:srgbClr val="FF0000"/>
                </a:solidFill>
              </a:rPr>
              <a:t>从教育方针到核心素养的教学落实</a:t>
            </a:r>
            <a:endParaRPr lang="zh-CN" altLang="en-US" sz="4000" b="1" dirty="0">
              <a:solidFill>
                <a:srgbClr val="FF0000"/>
              </a:solidFill>
            </a:endParaRPr>
          </a:p>
        </p:txBody>
      </p:sp>
      <p:cxnSp>
        <p:nvCxnSpPr>
          <p:cNvPr id="3" name="直接箭头连接符 2"/>
          <p:cNvCxnSpPr/>
          <p:nvPr/>
        </p:nvCxnSpPr>
        <p:spPr>
          <a:xfrm>
            <a:off x="6299835" y="2553970"/>
            <a:ext cx="8636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14630" y="1677670"/>
            <a:ext cx="1233170" cy="1753235"/>
          </a:xfrm>
          <a:prstGeom prst="rect">
            <a:avLst/>
          </a:prstGeom>
          <a:noFill/>
        </p:spPr>
        <p:txBody>
          <a:bodyPr wrap="square" rtlCol="0">
            <a:spAutoFit/>
          </a:bodyPr>
          <a:lstStyle/>
          <a:p>
            <a:pPr algn="l"/>
            <a:r>
              <a:rPr lang="zh-CN" altLang="zh-CN" sz="3600" b="1" dirty="0">
                <a:solidFill>
                  <a:srgbClr val="FF0000"/>
                </a:solidFill>
                <a:sym typeface="+mn-ea"/>
              </a:rPr>
              <a:t>党的教育方针</a:t>
            </a:r>
            <a:endParaRPr lang="zh-CN" altLang="zh-CN" sz="3600" b="1" dirty="0">
              <a:solidFill>
                <a:srgbClr val="FF0000"/>
              </a:solidFill>
              <a:sym typeface="+mn-ea"/>
            </a:endParaRPr>
          </a:p>
        </p:txBody>
      </p:sp>
      <p:sp>
        <p:nvSpPr>
          <p:cNvPr id="8" name="文本框 7"/>
          <p:cNvSpPr txBox="1"/>
          <p:nvPr/>
        </p:nvSpPr>
        <p:spPr>
          <a:xfrm>
            <a:off x="2043430" y="1652270"/>
            <a:ext cx="2529205" cy="2306955"/>
          </a:xfrm>
          <a:prstGeom prst="rect">
            <a:avLst/>
          </a:prstGeom>
          <a:noFill/>
        </p:spPr>
        <p:txBody>
          <a:bodyPr wrap="square" rtlCol="0">
            <a:spAutoFit/>
          </a:bodyPr>
          <a:lstStyle/>
          <a:p>
            <a:pPr algn="l"/>
            <a:r>
              <a:rPr lang="zh-CN" altLang="zh-CN" sz="3600" b="1" dirty="0">
                <a:solidFill>
                  <a:srgbClr val="FF0000"/>
                </a:solidFill>
                <a:sym typeface="+mn-ea"/>
              </a:rPr>
              <a:t>培养立德树人形成社会主义核心价值观</a:t>
            </a:r>
            <a:r>
              <a:rPr lang="en-US" altLang="zh-CN" sz="3600" b="1" dirty="0">
                <a:solidFill>
                  <a:srgbClr val="FF0000"/>
                </a:solidFill>
                <a:sym typeface="+mn-ea"/>
              </a:rPr>
              <a:t>  </a:t>
            </a:r>
            <a:endParaRPr lang="zh-CN" altLang="en-US" sz="3600" b="1" dirty="0">
              <a:solidFill>
                <a:srgbClr val="FF0000"/>
              </a:solidFill>
            </a:endParaRPr>
          </a:p>
        </p:txBody>
      </p:sp>
      <p:sp>
        <p:nvSpPr>
          <p:cNvPr id="9" name="文本框 8"/>
          <p:cNvSpPr txBox="1"/>
          <p:nvPr/>
        </p:nvSpPr>
        <p:spPr>
          <a:xfrm>
            <a:off x="5501640" y="1628775"/>
            <a:ext cx="798195" cy="2602230"/>
          </a:xfrm>
          <a:prstGeom prst="rect">
            <a:avLst/>
          </a:prstGeom>
          <a:noFill/>
        </p:spPr>
        <p:txBody>
          <a:bodyPr vert="eaVert" wrap="square" rtlCol="0">
            <a:spAutoFit/>
          </a:bodyPr>
          <a:lstStyle/>
          <a:p>
            <a:r>
              <a:rPr lang="zh-CN" altLang="en-US" sz="4000" b="1">
                <a:solidFill>
                  <a:srgbClr val="FF0000"/>
                </a:solidFill>
              </a:rPr>
              <a:t>核心素养</a:t>
            </a:r>
            <a:endParaRPr lang="zh-CN" altLang="en-US" sz="4000" b="1">
              <a:solidFill>
                <a:srgbClr val="FF0000"/>
              </a:solidFill>
            </a:endParaRPr>
          </a:p>
        </p:txBody>
      </p:sp>
      <p:sp>
        <p:nvSpPr>
          <p:cNvPr id="10" name="文本框 9"/>
          <p:cNvSpPr txBox="1"/>
          <p:nvPr/>
        </p:nvSpPr>
        <p:spPr>
          <a:xfrm>
            <a:off x="7090410" y="1445895"/>
            <a:ext cx="1413510" cy="2542540"/>
          </a:xfrm>
          <a:prstGeom prst="rect">
            <a:avLst/>
          </a:prstGeom>
          <a:noFill/>
        </p:spPr>
        <p:txBody>
          <a:bodyPr vert="eaVert" wrap="square" rtlCol="0">
            <a:spAutoFit/>
          </a:bodyPr>
          <a:lstStyle/>
          <a:p>
            <a:r>
              <a:rPr lang="zh-CN" altLang="en-US" sz="4000" b="1">
                <a:solidFill>
                  <a:srgbClr val="FF0000"/>
                </a:solidFill>
              </a:rPr>
              <a:t>历史学科核心素养</a:t>
            </a:r>
            <a:endParaRPr lang="zh-CN" altLang="en-US" sz="4000" b="1">
              <a:solidFill>
                <a:srgbClr val="FF0000"/>
              </a:solidFill>
            </a:endParaRPr>
          </a:p>
        </p:txBody>
      </p:sp>
      <p:cxnSp>
        <p:nvCxnSpPr>
          <p:cNvPr id="11" name="直接箭头连接符 10"/>
          <p:cNvCxnSpPr/>
          <p:nvPr/>
        </p:nvCxnSpPr>
        <p:spPr>
          <a:xfrm>
            <a:off x="1188085" y="2564765"/>
            <a:ext cx="7200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4140200" y="2564765"/>
            <a:ext cx="1656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260475" y="2079625"/>
            <a:ext cx="767715" cy="368300"/>
          </a:xfrm>
          <a:prstGeom prst="rect">
            <a:avLst/>
          </a:prstGeom>
          <a:noFill/>
        </p:spPr>
        <p:txBody>
          <a:bodyPr wrap="square" rtlCol="0" anchor="t">
            <a:spAutoFit/>
          </a:bodyPr>
          <a:lstStyle/>
          <a:p>
            <a:r>
              <a:rPr lang="zh-CN" altLang="zh-CN" b="1">
                <a:gradFill>
                  <a:gsLst>
                    <a:gs pos="0">
                      <a:srgbClr val="007BD3"/>
                    </a:gs>
                    <a:gs pos="100000">
                      <a:srgbClr val="034373"/>
                    </a:gs>
                  </a:gsLst>
                  <a:lin scaled="0"/>
                </a:gradFill>
                <a:sym typeface="+mn-ea"/>
              </a:rPr>
              <a:t>目标</a:t>
            </a:r>
            <a:endParaRPr lang="zh-CN" altLang="zh-CN" b="1">
              <a:gradFill>
                <a:gsLst>
                  <a:gs pos="0">
                    <a:srgbClr val="007BD3"/>
                  </a:gs>
                  <a:gs pos="100000">
                    <a:srgbClr val="034373"/>
                  </a:gs>
                </a:gsLst>
                <a:lin scaled="0"/>
              </a:gradFill>
              <a:sym typeface="+mn-ea"/>
            </a:endParaRPr>
          </a:p>
        </p:txBody>
      </p:sp>
      <p:sp>
        <p:nvSpPr>
          <p:cNvPr id="14" name="文本框 13"/>
          <p:cNvSpPr txBox="1"/>
          <p:nvPr/>
        </p:nvSpPr>
        <p:spPr>
          <a:xfrm>
            <a:off x="4467860" y="2115185"/>
            <a:ext cx="1102360" cy="368300"/>
          </a:xfrm>
          <a:prstGeom prst="rect">
            <a:avLst/>
          </a:prstGeom>
          <a:noFill/>
        </p:spPr>
        <p:txBody>
          <a:bodyPr wrap="square" rtlCol="0">
            <a:spAutoFit/>
          </a:bodyPr>
          <a:lstStyle/>
          <a:p>
            <a:r>
              <a:rPr lang="zh-CN" altLang="en-US" b="1">
                <a:gradFill>
                  <a:gsLst>
                    <a:gs pos="0">
                      <a:srgbClr val="007BD3"/>
                    </a:gs>
                    <a:gs pos="100000">
                      <a:srgbClr val="034373"/>
                    </a:gs>
                  </a:gsLst>
                  <a:lin scaled="0"/>
                </a:gradFill>
              </a:rPr>
              <a:t>具体化</a:t>
            </a:r>
            <a:endParaRPr lang="zh-CN" altLang="en-US" b="1">
              <a:gradFill>
                <a:gsLst>
                  <a:gs pos="0">
                    <a:srgbClr val="007BD3"/>
                  </a:gs>
                  <a:gs pos="100000">
                    <a:srgbClr val="034373"/>
                  </a:gs>
                </a:gsLst>
                <a:lin scaled="0"/>
              </a:gradFill>
            </a:endParaRPr>
          </a:p>
        </p:txBody>
      </p:sp>
      <p:sp>
        <p:nvSpPr>
          <p:cNvPr id="15" name="文本框 14"/>
          <p:cNvSpPr txBox="1"/>
          <p:nvPr/>
        </p:nvSpPr>
        <p:spPr>
          <a:xfrm rot="10800000" flipH="1" flipV="1">
            <a:off x="6137910" y="2079625"/>
            <a:ext cx="1256665" cy="398780"/>
          </a:xfrm>
          <a:prstGeom prst="rect">
            <a:avLst/>
          </a:prstGeom>
          <a:noFill/>
        </p:spPr>
        <p:txBody>
          <a:bodyPr wrap="square" rtlCol="0">
            <a:spAutoFit/>
          </a:bodyPr>
          <a:lstStyle/>
          <a:p>
            <a:r>
              <a:rPr lang="zh-CN" altLang="en-US" sz="2000" b="1">
                <a:gradFill>
                  <a:gsLst>
                    <a:gs pos="0">
                      <a:srgbClr val="007BD3"/>
                    </a:gs>
                    <a:gs pos="100000">
                      <a:srgbClr val="034373"/>
                    </a:gs>
                  </a:gsLst>
                  <a:lin scaled="0"/>
                </a:gradFill>
              </a:rPr>
              <a:t>分化学科</a:t>
            </a:r>
            <a:endParaRPr lang="zh-CN" altLang="en-US" sz="2000" b="1">
              <a:gradFill>
                <a:gsLst>
                  <a:gs pos="0">
                    <a:srgbClr val="007BD3"/>
                  </a:gs>
                  <a:gs pos="100000">
                    <a:srgbClr val="034373"/>
                  </a:gs>
                </a:gsLst>
                <a:lin scaled="0"/>
              </a:gradFill>
            </a:endParaRPr>
          </a:p>
        </p:txBody>
      </p:sp>
      <p:sp>
        <p:nvSpPr>
          <p:cNvPr id="16" name="文本框 15"/>
          <p:cNvSpPr txBox="1"/>
          <p:nvPr/>
        </p:nvSpPr>
        <p:spPr>
          <a:xfrm>
            <a:off x="1562735" y="4000500"/>
            <a:ext cx="798195" cy="2666365"/>
          </a:xfrm>
          <a:prstGeom prst="rect">
            <a:avLst/>
          </a:prstGeom>
          <a:noFill/>
        </p:spPr>
        <p:txBody>
          <a:bodyPr vert="eaVert" wrap="square" rtlCol="0">
            <a:spAutoFit/>
          </a:bodyPr>
          <a:lstStyle/>
          <a:p>
            <a:r>
              <a:rPr lang="zh-CN" altLang="en-US" sz="4000" b="1">
                <a:solidFill>
                  <a:srgbClr val="FF0000"/>
                </a:solidFill>
              </a:rPr>
              <a:t>高考与中考</a:t>
            </a:r>
            <a:endParaRPr lang="zh-CN" altLang="en-US" sz="4000" b="1">
              <a:solidFill>
                <a:srgbClr val="FF0000"/>
              </a:solidFill>
            </a:endParaRPr>
          </a:p>
        </p:txBody>
      </p:sp>
      <p:sp>
        <p:nvSpPr>
          <p:cNvPr id="17" name="文本框 16"/>
          <p:cNvSpPr txBox="1"/>
          <p:nvPr/>
        </p:nvSpPr>
        <p:spPr>
          <a:xfrm>
            <a:off x="3858260" y="4000500"/>
            <a:ext cx="798195" cy="2978150"/>
          </a:xfrm>
          <a:prstGeom prst="rect">
            <a:avLst/>
          </a:prstGeom>
          <a:noFill/>
        </p:spPr>
        <p:txBody>
          <a:bodyPr vert="eaVert" wrap="square" rtlCol="0">
            <a:spAutoFit/>
          </a:bodyPr>
          <a:lstStyle/>
          <a:p>
            <a:r>
              <a:rPr lang="zh-CN" altLang="en-US" sz="4000" b="1">
                <a:solidFill>
                  <a:srgbClr val="FF0000"/>
                </a:solidFill>
              </a:rPr>
              <a:t>史料考查</a:t>
            </a:r>
            <a:endParaRPr lang="zh-CN" altLang="en-US" sz="4000" b="1">
              <a:solidFill>
                <a:srgbClr val="FF0000"/>
              </a:solidFill>
            </a:endParaRPr>
          </a:p>
        </p:txBody>
      </p:sp>
      <p:sp>
        <p:nvSpPr>
          <p:cNvPr id="18" name="文本框 17"/>
          <p:cNvSpPr txBox="1"/>
          <p:nvPr/>
        </p:nvSpPr>
        <p:spPr>
          <a:xfrm>
            <a:off x="6424930" y="4005580"/>
            <a:ext cx="798195" cy="3075305"/>
          </a:xfrm>
          <a:prstGeom prst="rect">
            <a:avLst/>
          </a:prstGeom>
          <a:noFill/>
        </p:spPr>
        <p:txBody>
          <a:bodyPr vert="eaVert" wrap="square" rtlCol="0">
            <a:spAutoFit/>
          </a:bodyPr>
          <a:lstStyle/>
          <a:p>
            <a:r>
              <a:rPr lang="zh-CN" altLang="en-US" sz="4000" b="1">
                <a:solidFill>
                  <a:srgbClr val="FF0000"/>
                </a:solidFill>
              </a:rPr>
              <a:t>史料教学</a:t>
            </a:r>
            <a:endParaRPr lang="zh-CN" altLang="en-US" sz="4000" b="1">
              <a:solidFill>
                <a:srgbClr val="FF0000"/>
              </a:solidFill>
            </a:endParaRPr>
          </a:p>
        </p:txBody>
      </p:sp>
      <p:cxnSp>
        <p:nvCxnSpPr>
          <p:cNvPr id="19" name="直接箭头连接符 18"/>
          <p:cNvCxnSpPr/>
          <p:nvPr/>
        </p:nvCxnSpPr>
        <p:spPr>
          <a:xfrm>
            <a:off x="107315" y="5156835"/>
            <a:ext cx="129603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flipH="1">
            <a:off x="33020" y="4572635"/>
            <a:ext cx="1743075" cy="398780"/>
          </a:xfrm>
          <a:prstGeom prst="rect">
            <a:avLst/>
          </a:prstGeom>
          <a:noFill/>
        </p:spPr>
        <p:txBody>
          <a:bodyPr wrap="square" rtlCol="0">
            <a:spAutoFit/>
          </a:bodyPr>
          <a:lstStyle/>
          <a:p>
            <a:r>
              <a:rPr lang="zh-CN" altLang="en-US" sz="2000" b="1">
                <a:gradFill>
                  <a:gsLst>
                    <a:gs pos="0">
                      <a:srgbClr val="007BD3"/>
                    </a:gs>
                    <a:gs pos="100000">
                      <a:srgbClr val="034373"/>
                    </a:gs>
                  </a:gsLst>
                  <a:lin scaled="0"/>
                </a:gradFill>
              </a:rPr>
              <a:t>考查主要方式</a:t>
            </a:r>
            <a:endParaRPr lang="zh-CN" altLang="en-US" sz="2000" b="1">
              <a:gradFill>
                <a:gsLst>
                  <a:gs pos="0">
                    <a:srgbClr val="007BD3"/>
                  </a:gs>
                  <a:gs pos="100000">
                    <a:srgbClr val="034373"/>
                  </a:gs>
                </a:gsLst>
                <a:lin scaled="0"/>
              </a:gradFill>
            </a:endParaRPr>
          </a:p>
        </p:txBody>
      </p:sp>
      <p:cxnSp>
        <p:nvCxnSpPr>
          <p:cNvPr id="21" name="直接箭头连接符 20"/>
          <p:cNvCxnSpPr/>
          <p:nvPr/>
        </p:nvCxnSpPr>
        <p:spPr>
          <a:xfrm>
            <a:off x="2195195" y="5156835"/>
            <a:ext cx="172847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4572000" y="5156835"/>
            <a:ext cx="194373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590165" y="4619625"/>
            <a:ext cx="1442085" cy="398780"/>
          </a:xfrm>
          <a:prstGeom prst="rect">
            <a:avLst/>
          </a:prstGeom>
          <a:noFill/>
        </p:spPr>
        <p:txBody>
          <a:bodyPr wrap="square" rtlCol="0">
            <a:spAutoFit/>
          </a:bodyPr>
          <a:lstStyle/>
          <a:p>
            <a:r>
              <a:rPr lang="zh-CN" altLang="en-US" sz="2000" b="1">
                <a:gradFill>
                  <a:gsLst>
                    <a:gs pos="0">
                      <a:srgbClr val="007BD3"/>
                    </a:gs>
                    <a:gs pos="100000">
                      <a:srgbClr val="034373"/>
                    </a:gs>
                  </a:gsLst>
                  <a:lin scaled="0"/>
                </a:gradFill>
              </a:rPr>
              <a:t>主要形式</a:t>
            </a:r>
            <a:endParaRPr lang="zh-CN" altLang="en-US" sz="2000" b="1">
              <a:gradFill>
                <a:gsLst>
                  <a:gs pos="0">
                    <a:srgbClr val="007BD3"/>
                  </a:gs>
                  <a:gs pos="100000">
                    <a:srgbClr val="034373"/>
                  </a:gs>
                </a:gsLst>
                <a:lin scaled="0"/>
              </a:gradFill>
            </a:endParaRPr>
          </a:p>
        </p:txBody>
      </p:sp>
      <p:sp>
        <p:nvSpPr>
          <p:cNvPr id="25" name="文本框 24"/>
          <p:cNvSpPr txBox="1"/>
          <p:nvPr/>
        </p:nvSpPr>
        <p:spPr>
          <a:xfrm>
            <a:off x="5036185" y="4685665"/>
            <a:ext cx="1295400" cy="398780"/>
          </a:xfrm>
          <a:prstGeom prst="rect">
            <a:avLst/>
          </a:prstGeom>
          <a:noFill/>
        </p:spPr>
        <p:txBody>
          <a:bodyPr wrap="square" rtlCol="0">
            <a:spAutoFit/>
          </a:bodyPr>
          <a:lstStyle/>
          <a:p>
            <a:r>
              <a:rPr lang="zh-CN" altLang="en-US" sz="2000" b="1">
                <a:gradFill>
                  <a:gsLst>
                    <a:gs pos="0">
                      <a:srgbClr val="007BD3"/>
                    </a:gs>
                    <a:gs pos="100000">
                      <a:srgbClr val="034373"/>
                    </a:gs>
                  </a:gsLst>
                  <a:lin scaled="0"/>
                </a:gradFill>
              </a:rPr>
              <a:t>回归课堂</a:t>
            </a:r>
            <a:endParaRPr lang="zh-CN" altLang="en-US" sz="2000" b="1">
              <a:gradFill>
                <a:gsLst>
                  <a:gs pos="0">
                    <a:srgbClr val="007BD3"/>
                  </a:gs>
                  <a:gs pos="100000">
                    <a:srgbClr val="034373"/>
                  </a:gs>
                </a:gsLst>
                <a:lin scaled="0"/>
              </a:gradFill>
            </a:endParaRPr>
          </a:p>
        </p:txBody>
      </p:sp>
      <p:sp>
        <p:nvSpPr>
          <p:cNvPr id="26" name="文本框 25"/>
          <p:cNvSpPr txBox="1"/>
          <p:nvPr/>
        </p:nvSpPr>
        <p:spPr>
          <a:xfrm>
            <a:off x="5036185" y="5229225"/>
            <a:ext cx="1405255" cy="398780"/>
          </a:xfrm>
          <a:prstGeom prst="rect">
            <a:avLst/>
          </a:prstGeom>
          <a:noFill/>
        </p:spPr>
        <p:txBody>
          <a:bodyPr wrap="square" rtlCol="0">
            <a:spAutoFit/>
          </a:bodyPr>
          <a:lstStyle/>
          <a:p>
            <a:r>
              <a:rPr lang="zh-CN" altLang="en-US" sz="2000" b="1">
                <a:gradFill>
                  <a:gsLst>
                    <a:gs pos="0">
                      <a:srgbClr val="007BD3"/>
                    </a:gs>
                    <a:gs pos="100000">
                      <a:srgbClr val="034373"/>
                    </a:gs>
                  </a:gsLst>
                  <a:lin scaled="0"/>
                </a:gradFill>
              </a:rPr>
              <a:t>落实方针</a:t>
            </a:r>
            <a:endParaRPr lang="zh-CN" altLang="en-US" sz="2000" b="1">
              <a:gradFill>
                <a:gsLst>
                  <a:gs pos="0">
                    <a:srgbClr val="007BD3"/>
                  </a:gs>
                  <a:gs pos="100000">
                    <a:srgbClr val="034373"/>
                  </a:gs>
                </a:gsLst>
                <a:lin scaled="0"/>
              </a:gradFill>
            </a:endParaRPr>
          </a:p>
        </p:txBody>
      </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27071"/>
            <a:ext cx="1224136" cy="122413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文本框 101"/>
          <p:cNvSpPr txBox="1"/>
          <p:nvPr/>
        </p:nvSpPr>
        <p:spPr>
          <a:xfrm>
            <a:off x="-635" y="909955"/>
            <a:ext cx="9040495" cy="5446395"/>
          </a:xfrm>
          <a:prstGeom prst="rect">
            <a:avLst/>
          </a:prstGeom>
          <a:noFill/>
          <a:ln w="9525">
            <a:noFill/>
          </a:ln>
        </p:spPr>
        <p:txBody>
          <a:bodyPr wrap="square">
            <a:spAutoFit/>
          </a:bodyPr>
          <a:lstStyle/>
          <a:p>
            <a:r>
              <a:rPr lang="en-US" altLang="zh-CN" sz="4000" b="1" dirty="0" smtClean="0">
                <a:solidFill>
                  <a:srgbClr val="FF0000"/>
                </a:solidFill>
                <a:ea typeface="宋体" panose="02010600030101010101" pitchFamily="2" charset="-122"/>
              </a:rPr>
              <a:t>         </a:t>
            </a:r>
            <a:r>
              <a:rPr lang="zh-CN" sz="4000" b="1" dirty="0" smtClean="0">
                <a:solidFill>
                  <a:srgbClr val="FF0000"/>
                </a:solidFill>
                <a:ea typeface="宋体" panose="02010600030101010101" pitchFamily="2" charset="-122"/>
              </a:rPr>
              <a:t>五</a:t>
            </a:r>
            <a:r>
              <a:rPr lang="zh-CN" sz="4000" b="1" dirty="0">
                <a:solidFill>
                  <a:srgbClr val="FF0000"/>
                </a:solidFill>
                <a:ea typeface="宋体" panose="02010600030101010101" pitchFamily="2" charset="-122"/>
              </a:rPr>
              <a:t>、重视和培养学生的史料素养</a:t>
            </a:r>
            <a:endParaRPr lang="en-US" sz="4000" b="1" dirty="0">
              <a:solidFill>
                <a:srgbClr val="FF0000"/>
              </a:solidFill>
              <a:latin typeface="Calibri" panose="020F0502020204030204" pitchFamily="34" charset="0"/>
              <a:ea typeface="宋体" panose="02010600030101010101" pitchFamily="2" charset="-122"/>
              <a:cs typeface="Times New Roman" panose="02020603050405020304" charset="0"/>
            </a:endParaRPr>
          </a:p>
          <a:p>
            <a:r>
              <a:rPr lang="en-US" sz="1050" dirty="0">
                <a:latin typeface="Calibri" panose="020F0502020204030204" pitchFamily="34" charset="0"/>
                <a:ea typeface="宋体" panose="02010600030101010101" pitchFamily="2" charset="-122"/>
                <a:cs typeface="Times New Roman" panose="02020603050405020304" charset="0"/>
              </a:rPr>
              <a:t>	</a:t>
            </a:r>
            <a:r>
              <a:rPr lang="zh-CN" sz="2800" b="1" dirty="0">
                <a:gradFill>
                  <a:gsLst>
                    <a:gs pos="0">
                      <a:srgbClr val="007BD3"/>
                    </a:gs>
                    <a:gs pos="100000">
                      <a:srgbClr val="034373"/>
                    </a:gs>
                  </a:gsLst>
                  <a:lin scaled="0"/>
                </a:gradFill>
                <a:latin typeface="Calibri" panose="020F0502020204030204" pitchFamily="34" charset="0"/>
                <a:ea typeface="宋体" panose="02010600030101010101" pitchFamily="2" charset="-122"/>
              </a:rPr>
              <a:t>著名史学家梁启超曾指出：“史料为史之组织细胞，史料不具或不确，则无复史之可言。”历史学习离不开史料，教学中逐渐使学生</a:t>
            </a:r>
            <a:r>
              <a:rPr lang="zh-CN" sz="2800" b="1" dirty="0">
                <a:solidFill>
                  <a:srgbClr val="FF0000"/>
                </a:solidFill>
                <a:latin typeface="Calibri" panose="020F0502020204030204" pitchFamily="34" charset="0"/>
                <a:ea typeface="宋体" panose="02010600030101010101" pitchFamily="2" charset="-122"/>
              </a:rPr>
              <a:t>养成“史由证来，论从史出”</a:t>
            </a:r>
            <a:r>
              <a:rPr lang="zh-CN" sz="2800" dirty="0">
                <a:solidFill>
                  <a:srgbClr val="FF0000"/>
                </a:solidFill>
                <a:sym typeface="+mn-ea"/>
              </a:rPr>
              <a:t>“有一分史料说一分话”</a:t>
            </a:r>
            <a:r>
              <a:rPr lang="zh-CN" sz="2800" b="1" dirty="0">
                <a:gradFill>
                  <a:gsLst>
                    <a:gs pos="0">
                      <a:srgbClr val="007BD3"/>
                    </a:gs>
                    <a:gs pos="100000">
                      <a:srgbClr val="034373"/>
                    </a:gs>
                  </a:gsLst>
                  <a:lin scaled="0"/>
                </a:gradFill>
                <a:latin typeface="Calibri" panose="020F0502020204030204" pitchFamily="34" charset="0"/>
                <a:ea typeface="宋体" panose="02010600030101010101" pitchFamily="2" charset="-122"/>
              </a:rPr>
              <a:t>的证据意识。</a:t>
            </a:r>
            <a:endParaRPr lang="en-US" sz="2800" b="1" dirty="0">
              <a:gradFill>
                <a:gsLst>
                  <a:gs pos="0">
                    <a:srgbClr val="007BD3"/>
                  </a:gs>
                  <a:gs pos="100000">
                    <a:srgbClr val="034373"/>
                  </a:gs>
                </a:gsLst>
                <a:lin scaled="0"/>
              </a:gradFill>
              <a:latin typeface="Calibri" panose="020F0502020204030204" pitchFamily="34" charset="0"/>
              <a:ea typeface="宋体" panose="02010600030101010101" pitchFamily="2" charset="-122"/>
              <a:cs typeface="Times New Roman" panose="02020603050405020304" charset="0"/>
            </a:endParaRPr>
          </a:p>
          <a:p>
            <a:r>
              <a:rPr lang="en-US" sz="2800" b="1" dirty="0">
                <a:gradFill>
                  <a:gsLst>
                    <a:gs pos="0">
                      <a:srgbClr val="007BD3"/>
                    </a:gs>
                    <a:gs pos="100000">
                      <a:srgbClr val="034373"/>
                    </a:gs>
                  </a:gsLst>
                  <a:lin scaled="0"/>
                </a:gradFill>
                <a:latin typeface="Calibri" panose="020F0502020204030204" pitchFamily="34" charset="0"/>
                <a:ea typeface="宋体" panose="02010600030101010101" pitchFamily="2" charset="-122"/>
                <a:cs typeface="Times New Roman" panose="02020603050405020304" charset="0"/>
              </a:rPr>
              <a:t>	</a:t>
            </a:r>
            <a:r>
              <a:rPr lang="zh-CN" sz="2800" b="1" dirty="0">
                <a:gradFill>
                  <a:gsLst>
                    <a:gs pos="0">
                      <a:srgbClr val="007BD3"/>
                    </a:gs>
                    <a:gs pos="100000">
                      <a:srgbClr val="034373"/>
                    </a:gs>
                  </a:gsLst>
                  <a:lin scaled="0"/>
                </a:gradFill>
                <a:latin typeface="Calibri" panose="020F0502020204030204" pitchFamily="34" charset="0"/>
                <a:ea typeface="宋体" panose="02010600030101010101" pitchFamily="2" charset="-122"/>
              </a:rPr>
              <a:t>但是，要培养与发展学生的历史学科核心素养，这个任务就需要我们一线历史教师的努力。目前存在的问题：</a:t>
            </a:r>
            <a:r>
              <a:rPr lang="en-US" altLang="zh-CN" sz="2800" b="1" dirty="0">
                <a:gradFill>
                  <a:gsLst>
                    <a:gs pos="0">
                      <a:srgbClr val="007BD3"/>
                    </a:gs>
                    <a:gs pos="100000">
                      <a:srgbClr val="034373"/>
                    </a:gs>
                  </a:gsLst>
                  <a:lin scaled="0"/>
                </a:gradFill>
                <a:latin typeface="Calibri" panose="020F0502020204030204" pitchFamily="34" charset="0"/>
                <a:ea typeface="宋体" panose="02010600030101010101" pitchFamily="2" charset="-122"/>
              </a:rPr>
              <a:t>1</a:t>
            </a:r>
            <a:r>
              <a:rPr lang="zh-CN" altLang="en-US" sz="2800" b="1" dirty="0">
                <a:gradFill>
                  <a:gsLst>
                    <a:gs pos="0">
                      <a:srgbClr val="007BD3"/>
                    </a:gs>
                    <a:gs pos="100000">
                      <a:srgbClr val="034373"/>
                    </a:gs>
                  </a:gsLst>
                  <a:lin scaled="0"/>
                </a:gradFill>
                <a:latin typeface="Calibri" panose="020F0502020204030204" pitchFamily="34" charset="0"/>
                <a:ea typeface="宋体" panose="02010600030101010101" pitchFamily="2" charset="-122"/>
              </a:rPr>
              <a:t>、史料教学意识</a:t>
            </a:r>
            <a:r>
              <a:rPr lang="zh-CN" sz="2800" b="1" dirty="0">
                <a:gradFill>
                  <a:gsLst>
                    <a:gs pos="0">
                      <a:srgbClr val="007BD3"/>
                    </a:gs>
                    <a:gs pos="100000">
                      <a:srgbClr val="034373"/>
                    </a:gs>
                  </a:gsLst>
                  <a:lin scaled="0"/>
                </a:gradFill>
                <a:sym typeface="+mn-ea"/>
              </a:rPr>
              <a:t>不够。</a:t>
            </a:r>
            <a:endParaRPr lang="zh-CN" sz="2800" b="1" dirty="0">
              <a:gradFill>
                <a:gsLst>
                  <a:gs pos="0">
                    <a:srgbClr val="007BD3"/>
                  </a:gs>
                  <a:gs pos="100000">
                    <a:srgbClr val="034373"/>
                  </a:gs>
                </a:gsLst>
                <a:lin scaled="0"/>
              </a:gradFill>
              <a:sym typeface="+mn-ea"/>
            </a:endParaRPr>
          </a:p>
          <a:p>
            <a:r>
              <a:rPr lang="en-US" altLang="zh-CN" sz="2800" b="1" dirty="0">
                <a:gradFill>
                  <a:gsLst>
                    <a:gs pos="0">
                      <a:srgbClr val="007BD3"/>
                    </a:gs>
                    <a:gs pos="100000">
                      <a:srgbClr val="034373"/>
                    </a:gs>
                  </a:gsLst>
                  <a:lin scaled="0"/>
                </a:gradFill>
                <a:sym typeface="+mn-ea"/>
              </a:rPr>
              <a:t>         2</a:t>
            </a:r>
            <a:r>
              <a:rPr lang="zh-CN" altLang="en-US" sz="2800" b="1" dirty="0">
                <a:gradFill>
                  <a:gsLst>
                    <a:gs pos="0">
                      <a:srgbClr val="007BD3"/>
                    </a:gs>
                    <a:gs pos="100000">
                      <a:srgbClr val="034373"/>
                    </a:gs>
                  </a:gsLst>
                  <a:lin scaled="0"/>
                </a:gradFill>
                <a:sym typeface="+mn-ea"/>
              </a:rPr>
              <a:t>、史料选择不合理。</a:t>
            </a:r>
            <a:endParaRPr lang="zh-CN" altLang="en-US" sz="2800" b="1" dirty="0">
              <a:gradFill>
                <a:gsLst>
                  <a:gs pos="0">
                    <a:srgbClr val="007BD3"/>
                  </a:gs>
                  <a:gs pos="100000">
                    <a:srgbClr val="034373"/>
                  </a:gs>
                </a:gsLst>
                <a:lin scaled="0"/>
              </a:gradFill>
              <a:sym typeface="+mn-ea"/>
            </a:endParaRPr>
          </a:p>
          <a:p>
            <a:r>
              <a:rPr lang="en-US" altLang="zh-CN" sz="2800" b="1" dirty="0">
                <a:gradFill>
                  <a:gsLst>
                    <a:gs pos="0">
                      <a:srgbClr val="007BD3"/>
                    </a:gs>
                    <a:gs pos="100000">
                      <a:srgbClr val="034373"/>
                    </a:gs>
                  </a:gsLst>
                  <a:lin scaled="0"/>
                </a:gradFill>
                <a:sym typeface="+mn-ea"/>
              </a:rPr>
              <a:t>         3    </a:t>
            </a:r>
            <a:r>
              <a:rPr lang="zh-CN" altLang="en-US" sz="2800" b="1" dirty="0">
                <a:gradFill>
                  <a:gsLst>
                    <a:gs pos="0">
                      <a:srgbClr val="007BD3"/>
                    </a:gs>
                    <a:gs pos="100000">
                      <a:srgbClr val="034373"/>
                    </a:gs>
                  </a:gsLst>
                  <a:lin scaled="0"/>
                </a:gradFill>
                <a:sym typeface="+mn-ea"/>
              </a:rPr>
              <a:t>史料运用不合理。</a:t>
            </a:r>
            <a:endParaRPr lang="zh-CN" altLang="en-US" sz="2800" b="1" dirty="0">
              <a:gradFill>
                <a:gsLst>
                  <a:gs pos="0">
                    <a:srgbClr val="007BD3"/>
                  </a:gs>
                  <a:gs pos="100000">
                    <a:srgbClr val="034373"/>
                  </a:gs>
                </a:gsLst>
                <a:lin scaled="0"/>
              </a:gradFill>
              <a:sym typeface="+mn-ea"/>
            </a:endParaRPr>
          </a:p>
          <a:p>
            <a:r>
              <a:rPr lang="en-US" altLang="zh-CN" sz="2800" b="1" dirty="0">
                <a:gradFill>
                  <a:gsLst>
                    <a:gs pos="0">
                      <a:srgbClr val="007BD3"/>
                    </a:gs>
                    <a:gs pos="100000">
                      <a:srgbClr val="034373"/>
                    </a:gs>
                  </a:gsLst>
                  <a:lin scaled="0"/>
                </a:gradFill>
                <a:sym typeface="+mn-ea"/>
              </a:rPr>
              <a:t>             </a:t>
            </a:r>
            <a:r>
              <a:rPr lang="zh-CN" altLang="en-US" sz="2800" b="1" dirty="0">
                <a:gradFill>
                  <a:gsLst>
                    <a:gs pos="0">
                      <a:srgbClr val="007BD3"/>
                    </a:gs>
                    <a:gs pos="100000">
                      <a:srgbClr val="034373"/>
                    </a:gs>
                  </a:gsLst>
                  <a:lin scaled="0"/>
                </a:gradFill>
                <a:sym typeface="+mn-ea"/>
              </a:rPr>
              <a:t>最后，</a:t>
            </a:r>
            <a:r>
              <a:rPr lang="zh-CN" sz="2800" b="1" dirty="0">
                <a:gradFill>
                  <a:gsLst>
                    <a:gs pos="0">
                      <a:srgbClr val="007BD3"/>
                    </a:gs>
                    <a:gs pos="100000">
                      <a:srgbClr val="034373"/>
                    </a:gs>
                  </a:gsLst>
                  <a:lin scaled="0"/>
                </a:gradFill>
                <a:latin typeface="Calibri" panose="020F0502020204030204" pitchFamily="34" charset="0"/>
                <a:ea typeface="宋体" panose="02010600030101010101" pitchFamily="2" charset="-122"/>
              </a:rPr>
              <a:t>我们应该</a:t>
            </a:r>
            <a:r>
              <a:rPr lang="zh-CN" sz="2800" b="1" dirty="0">
                <a:solidFill>
                  <a:srgbClr val="FF0000"/>
                </a:solidFill>
                <a:sym typeface="+mn-ea"/>
              </a:rPr>
              <a:t>重视史料教学，</a:t>
            </a:r>
            <a:r>
              <a:rPr lang="zh-CN" sz="2800" b="1" dirty="0">
                <a:solidFill>
                  <a:srgbClr val="FF0000"/>
                </a:solidFill>
                <a:latin typeface="Calibri" panose="020F0502020204030204" pitchFamily="34" charset="0"/>
                <a:ea typeface="宋体" panose="02010600030101010101" pitchFamily="2" charset="-122"/>
              </a:rPr>
              <a:t>提倡史料教学、坚持史料教学。</a:t>
            </a:r>
            <a:endParaRPr lang="zh-CN" altLang="en-US" sz="2800" b="1" dirty="0">
              <a:solidFill>
                <a:srgbClr val="FF0000"/>
              </a:solidFill>
              <a:latin typeface="Calibri" panose="020F0502020204030204" pitchFamily="34" charset="0"/>
              <a:ea typeface="宋体" panose="02010600030101010101" pitchFamily="2" charset="-122"/>
            </a:endParaRPr>
          </a:p>
        </p:txBody>
      </p:sp>
      <p:sp>
        <p:nvSpPr>
          <p:cNvPr id="2" name="文本框 1"/>
          <p:cNvSpPr txBox="1"/>
          <p:nvPr/>
        </p:nvSpPr>
        <p:spPr>
          <a:xfrm>
            <a:off x="1907704" y="203200"/>
            <a:ext cx="5611495" cy="706755"/>
          </a:xfrm>
          <a:prstGeom prst="rect">
            <a:avLst/>
          </a:prstGeom>
          <a:noFill/>
        </p:spPr>
        <p:txBody>
          <a:bodyPr wrap="square" rtlCol="0">
            <a:spAutoFit/>
          </a:bodyPr>
          <a:lstStyle/>
          <a:p>
            <a:r>
              <a:rPr lang="zh-CN" altLang="en-US" sz="4000" dirty="0">
                <a:solidFill>
                  <a:srgbClr val="C00000"/>
                </a:solidFill>
              </a:rPr>
              <a:t>期待</a:t>
            </a:r>
            <a:r>
              <a:rPr lang="en-US" altLang="zh-CN" sz="4000" dirty="0">
                <a:gradFill>
                  <a:gsLst>
                    <a:gs pos="0">
                      <a:srgbClr val="007BD3"/>
                    </a:gs>
                    <a:gs pos="100000">
                      <a:srgbClr val="034373"/>
                    </a:gs>
                  </a:gsLst>
                  <a:lin scaled="0"/>
                </a:gradFill>
              </a:rPr>
              <a:t>——</a:t>
            </a:r>
            <a:endParaRPr lang="en-US" altLang="zh-CN" sz="4000" dirty="0">
              <a:gradFill>
                <a:gsLst>
                  <a:gs pos="0">
                    <a:srgbClr val="007BD3"/>
                  </a:gs>
                  <a:gs pos="100000">
                    <a:srgbClr val="034373"/>
                  </a:gs>
                </a:gsLst>
                <a:lin scaled="0"/>
              </a:gradFill>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7505" y="116633"/>
            <a:ext cx="1224136" cy="122413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17600" y="2429510"/>
            <a:ext cx="7313930" cy="1322070"/>
          </a:xfrm>
          <a:prstGeom prst="rect">
            <a:avLst/>
          </a:prstGeom>
          <a:noFill/>
        </p:spPr>
        <p:txBody>
          <a:bodyPr wrap="square" rtlCol="0">
            <a:spAutoFit/>
          </a:bodyPr>
          <a:lstStyle/>
          <a:p>
            <a:r>
              <a:rPr lang="zh-CN" altLang="en-US" sz="8000">
                <a:solidFill>
                  <a:srgbClr val="FF0000"/>
                </a:solidFill>
              </a:rPr>
              <a:t>谢谢大家指导！</a:t>
            </a:r>
            <a:endParaRPr lang="zh-CN" altLang="en-US" sz="8000">
              <a:solidFill>
                <a:srgbClr val="FF0000"/>
              </a:solidFill>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7505" y="116633"/>
            <a:ext cx="1224136" cy="122413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51520" y="1556792"/>
            <a:ext cx="8474710" cy="2491740"/>
          </a:xfrm>
          <a:prstGeom prst="rect">
            <a:avLst/>
          </a:prstGeom>
          <a:noFill/>
          <a:ln w="9525">
            <a:noFill/>
          </a:ln>
        </p:spPr>
        <p:txBody>
          <a:bodyPr wrap="square">
            <a:spAutoFit/>
          </a:bodyPr>
          <a:lstStyle/>
          <a:p>
            <a:pPr marL="179705" indent="-179705"/>
            <a:r>
              <a:rPr lang="zh-CN" sz="1800" dirty="0">
                <a:solidFill>
                  <a:srgbClr val="FF0000"/>
                </a:solidFill>
                <a:ea typeface="宋体" panose="02010600030101010101" pitchFamily="2" charset="-122"/>
              </a:rPr>
              <a:t>（</a:t>
            </a:r>
            <a:r>
              <a:rPr lang="en-US" sz="1800" dirty="0">
                <a:solidFill>
                  <a:srgbClr val="FF0000"/>
                </a:solidFill>
                <a:latin typeface="Times New Roman" panose="02020603050405020304" charset="0"/>
              </a:rPr>
              <a:t>2021</a:t>
            </a:r>
            <a:r>
              <a:rPr lang="zh-CN" sz="1800" dirty="0">
                <a:solidFill>
                  <a:srgbClr val="FF0000"/>
                </a:solidFill>
                <a:ea typeface="宋体" panose="02010600030101010101" pitchFamily="2" charset="-122"/>
              </a:rPr>
              <a:t>·四川泸州·</a:t>
            </a:r>
            <a:r>
              <a:rPr lang="en-US" sz="1800" dirty="0">
                <a:solidFill>
                  <a:srgbClr val="FF0000"/>
                </a:solidFill>
                <a:latin typeface="Times New Roman" panose="02020603050405020304" charset="0"/>
              </a:rPr>
              <a:t>38</a:t>
            </a:r>
            <a:r>
              <a:rPr lang="zh-CN" sz="1800" dirty="0">
                <a:solidFill>
                  <a:srgbClr val="FF0000"/>
                </a:solidFill>
                <a:ea typeface="宋体" panose="02010600030101010101" pitchFamily="2" charset="-122"/>
              </a:rPr>
              <a:t>）</a:t>
            </a:r>
            <a:r>
              <a:rPr lang="zh-CN" sz="1800" dirty="0">
                <a:solidFill>
                  <a:srgbClr val="000000"/>
                </a:solidFill>
                <a:ea typeface="宋体" panose="02010600030101010101" pitchFamily="2" charset="-122"/>
              </a:rPr>
              <a:t>（</a:t>
            </a:r>
            <a:r>
              <a:rPr lang="en-US" sz="1800" dirty="0">
                <a:solidFill>
                  <a:srgbClr val="000000"/>
                </a:solidFill>
                <a:latin typeface="Times New Roman" panose="02020603050405020304" charset="0"/>
              </a:rPr>
              <a:t>10</a:t>
            </a:r>
            <a:r>
              <a:rPr lang="zh-CN" sz="1800" dirty="0">
                <a:solidFill>
                  <a:srgbClr val="000000"/>
                </a:solidFill>
                <a:ea typeface="宋体" panose="02010600030101010101" pitchFamily="2" charset="-122"/>
              </a:rPr>
              <a:t>分）科学技术的成就不断充实着人类文明的宝库，推动世界历史的进程。阅读材料，完成下列要求。</a:t>
            </a:r>
            <a:endParaRPr lang="zh-CN" sz="1800" dirty="0">
              <a:ea typeface="黑体" panose="02010609060101010101" pitchFamily="49" charset="-122"/>
            </a:endParaRPr>
          </a:p>
          <a:p>
            <a:pPr marL="179705" indent="-179705"/>
            <a:r>
              <a:rPr lang="zh-CN" sz="1800" dirty="0">
                <a:ea typeface="黑体" panose="02010609060101010101" pitchFamily="49" charset="-122"/>
              </a:rPr>
              <a:t>材料一</a:t>
            </a:r>
            <a:r>
              <a:rPr lang="en-US" sz="1800" dirty="0">
                <a:latin typeface="宋体" panose="02010600030101010101" pitchFamily="2" charset="-122"/>
              </a:rPr>
              <a:t>  </a:t>
            </a:r>
            <a:r>
              <a:rPr lang="zh-CN" sz="1600" dirty="0">
                <a:solidFill>
                  <a:srgbClr val="000000"/>
                </a:solidFill>
                <a:latin typeface="楷体" panose="02010609060101010101" pitchFamily="49" charset="-122"/>
                <a:ea typeface="楷体" panose="02010609060101010101" pitchFamily="49" charset="-122"/>
                <a:cs typeface="楷体" panose="02010609060101010101" pitchFamily="49" charset="-122"/>
              </a:rPr>
              <a:t>宋应星是我国古代伟大的科学家，他的著作</a:t>
            </a:r>
            <a:r>
              <a:rPr lang="zh-CN" sz="1600" dirty="0">
                <a:solidFill>
                  <a:srgbClr val="FF0000"/>
                </a:solidFill>
                <a:latin typeface="楷体" panose="02010609060101010101" pitchFamily="49" charset="-122"/>
                <a:ea typeface="楷体" panose="02010609060101010101" pitchFamily="49" charset="-122"/>
                <a:cs typeface="楷体" panose="02010609060101010101" pitchFamily="49" charset="-122"/>
              </a:rPr>
              <a:t>几乎涵盖</a:t>
            </a:r>
            <a:r>
              <a:rPr lang="zh-CN" sz="1600" dirty="0">
                <a:solidFill>
                  <a:srgbClr val="000000"/>
                </a:solidFill>
                <a:latin typeface="楷体" panose="02010609060101010101" pitchFamily="49" charset="-122"/>
                <a:ea typeface="楷体" panose="02010609060101010101" pitchFamily="49" charset="-122"/>
                <a:cs typeface="楷体" panose="02010609060101010101" pitchFamily="49" charset="-122"/>
              </a:rPr>
              <a:t>了当时中国农业和手工业所有生产、加工部门……对我国古代技术进行了</a:t>
            </a:r>
            <a:r>
              <a:rPr lang="zh-CN" sz="1600" dirty="0">
                <a:solidFill>
                  <a:srgbClr val="FF0000"/>
                </a:solidFill>
                <a:latin typeface="楷体" panose="02010609060101010101" pitchFamily="49" charset="-122"/>
                <a:ea typeface="楷体" panose="02010609060101010101" pitchFamily="49" charset="-122"/>
                <a:cs typeface="楷体" panose="02010609060101010101" pitchFamily="49" charset="-122"/>
              </a:rPr>
              <a:t>全面总结</a:t>
            </a:r>
            <a:r>
              <a:rPr lang="zh-CN" sz="1600" dirty="0">
                <a:solidFill>
                  <a:srgbClr val="000000"/>
                </a:solidFill>
                <a:latin typeface="楷体" panose="02010609060101010101" pitchFamily="49" charset="-122"/>
                <a:ea typeface="楷体" panose="02010609060101010101" pitchFamily="49" charset="-122"/>
                <a:cs typeface="楷体" panose="02010609060101010101" pitchFamily="49" charset="-122"/>
              </a:rPr>
              <a:t>，技记述了中国在</a:t>
            </a:r>
            <a:r>
              <a:rPr lang="zh-CN" sz="1600" dirty="0">
                <a:solidFill>
                  <a:srgbClr val="FF0000"/>
                </a:solidFill>
                <a:latin typeface="楷体" panose="02010609060101010101" pitchFamily="49" charset="-122"/>
                <a:ea typeface="楷体" panose="02010609060101010101" pitchFamily="49" charset="-122"/>
                <a:cs typeface="楷体" panose="02010609060101010101" pitchFamily="49" charset="-122"/>
              </a:rPr>
              <a:t>当时世界上具有先进水平</a:t>
            </a:r>
            <a:r>
              <a:rPr lang="zh-CN" sz="1600" dirty="0">
                <a:solidFill>
                  <a:srgbClr val="000000"/>
                </a:solidFill>
                <a:latin typeface="楷体" panose="02010609060101010101" pitchFamily="49" charset="-122"/>
                <a:ea typeface="楷体" panose="02010609060101010101" pitchFamily="49" charset="-122"/>
                <a:cs typeface="楷体" panose="02010609060101010101" pitchFamily="49" charset="-122"/>
              </a:rPr>
              <a:t>的科学技术。这部书后来传到国外，被译成日文、法文、德文、英文等，被誉为“中国17世纪的工艺百科全书”。</a:t>
            </a:r>
            <a:endParaRPr lang="en-US" sz="1600" dirty="0">
              <a:latin typeface="楷体" panose="02010609060101010101" pitchFamily="49" charset="-122"/>
              <a:ea typeface="楷体" panose="02010609060101010101" pitchFamily="49" charset="-122"/>
              <a:cs typeface="楷体" panose="02010609060101010101" pitchFamily="49" charset="-122"/>
            </a:endParaRPr>
          </a:p>
          <a:p>
            <a:pPr marL="179705" indent="-179705"/>
            <a:r>
              <a:rPr lang="en-US" sz="1800" dirty="0">
                <a:latin typeface="楷体" panose="02010609060101010101" pitchFamily="49" charset="-122"/>
                <a:ea typeface="楷体" panose="02010609060101010101" pitchFamily="49" charset="-122"/>
                <a:cs typeface="楷体" panose="02010609060101010101" pitchFamily="49" charset="-122"/>
              </a:rPr>
              <a:t>——</a:t>
            </a:r>
            <a:r>
              <a:rPr lang="zh-CN" sz="1800" dirty="0">
                <a:latin typeface="楷体" panose="02010609060101010101" pitchFamily="49" charset="-122"/>
                <a:ea typeface="楷体" panose="02010609060101010101" pitchFamily="49" charset="-122"/>
                <a:cs typeface="楷体" panose="02010609060101010101" pitchFamily="49" charset="-122"/>
              </a:rPr>
              <a:t>摘编自人民教育出版社《中国历史》</a:t>
            </a:r>
            <a:endParaRPr lang="zh-CN" sz="1800" dirty="0">
              <a:latin typeface="楷体" panose="02010609060101010101" pitchFamily="49" charset="-122"/>
              <a:ea typeface="楷体" panose="02010609060101010101" pitchFamily="49" charset="-122"/>
              <a:cs typeface="楷体" panose="02010609060101010101" pitchFamily="49" charset="-122"/>
            </a:endParaRPr>
          </a:p>
          <a:p>
            <a:pPr marL="179705" indent="-179705"/>
            <a:r>
              <a:rPr lang="zh-CN" sz="1800" b="1" dirty="0">
                <a:solidFill>
                  <a:srgbClr val="FF0000"/>
                </a:solidFill>
                <a:ea typeface="宋体" panose="02010600030101010101" pitchFamily="2" charset="-122"/>
              </a:rPr>
              <a:t>（</a:t>
            </a:r>
            <a:r>
              <a:rPr lang="en-US" sz="1800" b="1" dirty="0">
                <a:solidFill>
                  <a:srgbClr val="FF0000"/>
                </a:solidFill>
                <a:latin typeface="Times New Roman" panose="02020603050405020304" charset="0"/>
              </a:rPr>
              <a:t>1</a:t>
            </a:r>
            <a:r>
              <a:rPr lang="zh-CN" sz="1800" b="1" dirty="0">
                <a:solidFill>
                  <a:srgbClr val="FF0000"/>
                </a:solidFill>
                <a:ea typeface="宋体" panose="02010600030101010101" pitchFamily="2" charset="-122"/>
              </a:rPr>
              <a:t>）</a:t>
            </a:r>
            <a:r>
              <a:rPr lang="zh-CN" sz="1800" b="1" dirty="0">
                <a:gradFill>
                  <a:gsLst>
                    <a:gs pos="0">
                      <a:srgbClr val="007BD3"/>
                    </a:gs>
                    <a:gs pos="100000">
                      <a:srgbClr val="034373"/>
                    </a:gs>
                  </a:gsLst>
                  <a:lin scaled="0"/>
                </a:gradFill>
                <a:ea typeface="宋体" panose="02010600030101010101" pitchFamily="2" charset="-122"/>
              </a:rPr>
              <a:t>根据材料一指出该科学著作的名称，并概括这部著作的</a:t>
            </a:r>
            <a:r>
              <a:rPr lang="zh-CN" sz="1800" b="1" dirty="0">
                <a:solidFill>
                  <a:srgbClr val="FF0000"/>
                </a:solidFill>
                <a:ea typeface="宋体" panose="02010600030101010101" pitchFamily="2" charset="-122"/>
              </a:rPr>
              <a:t>特点。（</a:t>
            </a:r>
            <a:r>
              <a:rPr lang="en-US" sz="1800" b="1" dirty="0">
                <a:solidFill>
                  <a:srgbClr val="FF0000"/>
                </a:solidFill>
                <a:latin typeface="Times New Roman" panose="02020603050405020304" charset="0"/>
              </a:rPr>
              <a:t>3</a:t>
            </a:r>
            <a:r>
              <a:rPr lang="zh-CN" sz="1800" b="1" dirty="0">
                <a:solidFill>
                  <a:srgbClr val="FF0000"/>
                </a:solidFill>
                <a:ea typeface="宋体" panose="02010600030101010101" pitchFamily="2" charset="-122"/>
              </a:rPr>
              <a:t>分）</a:t>
            </a:r>
            <a:endParaRPr lang="zh-CN" sz="1800" b="1" dirty="0">
              <a:solidFill>
                <a:srgbClr val="FF0000"/>
              </a:solidFill>
              <a:ea typeface="宋体" panose="02010600030101010101" pitchFamily="2" charset="-122"/>
            </a:endParaRPr>
          </a:p>
          <a:p>
            <a:pPr marL="179705" indent="-179705"/>
            <a:r>
              <a:rPr lang="zh-CN" altLang="en-US" sz="1800" b="1" dirty="0">
                <a:solidFill>
                  <a:srgbClr val="FF0000"/>
                </a:solidFill>
                <a:ea typeface="宋体" panose="02010600030101010101" pitchFamily="2" charset="-122"/>
              </a:rPr>
              <a:t>找关键语句</a:t>
            </a:r>
            <a:endParaRPr lang="zh-CN" altLang="en-US" sz="1800" b="1" dirty="0">
              <a:solidFill>
                <a:srgbClr val="FF0000"/>
              </a:solidFill>
              <a:ea typeface="宋体" panose="02010600030101010101" pitchFamily="2" charset="-122"/>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7505" y="116633"/>
            <a:ext cx="1224136" cy="122413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1"/>
          <p:cNvSpPr>
            <a:spLocks noGrp="1"/>
          </p:cNvSpPr>
          <p:nvPr>
            <p:ph type="title"/>
          </p:nvPr>
        </p:nvSpPr>
        <p:spPr>
          <a:xfrm>
            <a:off x="4087416" y="1876425"/>
            <a:ext cx="6865144" cy="860822"/>
          </a:xfrm>
        </p:spPr>
        <p:txBody>
          <a:bodyPr wrap="square" lIns="76200" tIns="28575" rIns="57150" bIns="28575" anchor="ctr" anchorCtr="0"/>
          <a:lstStyle/>
          <a:p>
            <a:pPr defTabSz="914400" fontAlgn="base">
              <a:buSzTx/>
              <a:buFontTx/>
              <a:buNone/>
            </a:pPr>
            <a:br>
              <a:rPr kumimoji="0" lang="en-US" altLang="zh-CN" sz="2700" kern="1200" baseline="0">
                <a:solidFill>
                  <a:srgbClr val="FF0000"/>
                </a:solidFill>
                <a:latin typeface="Arial" panose="020B0604020202020204" pitchFamily="34" charset="0"/>
                <a:ea typeface="微软雅黑" panose="020B0503020204020204" charset="-122"/>
                <a:cs typeface="+mj-cs"/>
                <a:sym typeface="微软雅黑" panose="020B0503020204020204" charset="-122"/>
              </a:rPr>
            </a:br>
            <a:br>
              <a:rPr kumimoji="0" lang="en-US" altLang="zh-CN" sz="2700" kern="1200" baseline="0">
                <a:solidFill>
                  <a:srgbClr val="FF0000"/>
                </a:solidFill>
                <a:latin typeface="Arial" panose="020B0604020202020204" pitchFamily="34" charset="0"/>
                <a:ea typeface="微软雅黑" panose="020B0503020204020204" charset="-122"/>
                <a:cs typeface="+mj-cs"/>
                <a:sym typeface="微软雅黑" panose="020B0503020204020204" charset="-122"/>
              </a:rPr>
            </a:br>
            <a:r>
              <a:rPr kumimoji="0" lang="en-US" altLang="en-US" sz="2700" kern="1200" baseline="0">
                <a:solidFill>
                  <a:srgbClr val="FF0000"/>
                </a:solidFill>
                <a:latin typeface="Arial" panose="020B0604020202020204" pitchFamily="34" charset="0"/>
                <a:ea typeface="微软雅黑" panose="020B0503020204020204" charset="-122"/>
                <a:cs typeface="+mj-cs"/>
                <a:sym typeface="微软雅黑" panose="020B0503020204020204" charset="-122"/>
              </a:rPr>
              <a:t>图片图表题考查的核心素养有</a:t>
            </a:r>
            <a:br>
              <a:rPr kumimoji="0" lang="en-US" altLang="en-US" sz="2700" kern="1200" baseline="0">
                <a:solidFill>
                  <a:srgbClr val="FF0000"/>
                </a:solidFill>
                <a:latin typeface="Arial" panose="020B0604020202020204" pitchFamily="34" charset="0"/>
                <a:ea typeface="微软雅黑" panose="020B0503020204020204" charset="-122"/>
                <a:cs typeface="+mj-cs"/>
                <a:sym typeface="微软雅黑" panose="020B0503020204020204" charset="-122"/>
              </a:rPr>
            </a:br>
            <a:br>
              <a:rPr kumimoji="0" lang="en-US" altLang="en-US" sz="2700" kern="1200" baseline="0">
                <a:solidFill>
                  <a:srgbClr val="FF0000"/>
                </a:solidFill>
                <a:latin typeface="Arial" panose="020B0604020202020204" pitchFamily="34" charset="0"/>
                <a:ea typeface="微软雅黑" panose="020B0503020204020204" charset="-122"/>
                <a:cs typeface="+mj-cs"/>
                <a:sym typeface="微软雅黑" panose="020B0503020204020204" charset="-122"/>
              </a:rPr>
            </a:br>
            <a:endParaRPr kumimoji="0" lang="en-US" altLang="zh-CN" sz="2700" kern="1200" baseline="0">
              <a:solidFill>
                <a:srgbClr val="FF0000"/>
              </a:solidFill>
              <a:latin typeface="Arial" panose="020B0604020202020204" pitchFamily="34" charset="0"/>
              <a:ea typeface="微软雅黑" panose="020B0503020204020204" charset="-122"/>
              <a:cs typeface="+mj-cs"/>
              <a:sym typeface="微软雅黑" panose="020B0503020204020204" charset="-122"/>
            </a:endParaRPr>
          </a:p>
        </p:txBody>
      </p:sp>
      <p:sp>
        <p:nvSpPr>
          <p:cNvPr id="51203" name="标题 1"/>
          <p:cNvSpPr>
            <a:spLocks noGrp="1"/>
          </p:cNvSpPr>
          <p:nvPr/>
        </p:nvSpPr>
        <p:spPr>
          <a:xfrm>
            <a:off x="547688" y="5287566"/>
            <a:ext cx="6355556" cy="485775"/>
          </a:xfrm>
          <a:prstGeom prst="rect">
            <a:avLst/>
          </a:prstGeom>
          <a:noFill/>
          <a:ln w="9525">
            <a:noFill/>
          </a:ln>
        </p:spPr>
        <p:txBody>
          <a:bodyPr lIns="76200" tIns="28575" rIns="57150" bIns="28575" anchor="ctr" anchorCtr="0"/>
          <a:lstStyle/>
          <a:p>
            <a:endParaRPr lang="zh-CN" altLang="en-US" sz="2100" b="1">
              <a:ea typeface="微软雅黑" panose="020B0503020204020204" charset="-122"/>
              <a:sym typeface="微软雅黑" panose="020B0503020204020204" charset="-122"/>
            </a:endParaRPr>
          </a:p>
        </p:txBody>
      </p:sp>
      <p:sp>
        <p:nvSpPr>
          <p:cNvPr id="51204" name="文本框 8"/>
          <p:cNvSpPr/>
          <p:nvPr/>
        </p:nvSpPr>
        <p:spPr>
          <a:xfrm>
            <a:off x="415529" y="1888331"/>
            <a:ext cx="3292078" cy="3830955"/>
          </a:xfrm>
          <a:prstGeom prst="rect">
            <a:avLst/>
          </a:prstGeom>
          <a:noFill/>
          <a:ln w="9525">
            <a:noFill/>
          </a:ln>
        </p:spPr>
        <p:txBody>
          <a:bodyPr>
            <a:spAutoFit/>
          </a:bodyPr>
          <a:lstStyle/>
          <a:p>
            <a:pPr>
              <a:lnSpc>
                <a:spcPct val="150000"/>
              </a:lnSpc>
            </a:pPr>
            <a:r>
              <a:rPr lang="zh-CN" altLang="en-US" sz="2700" b="1">
                <a:solidFill>
                  <a:srgbClr val="FF0000"/>
                </a:solidFill>
                <a:ea typeface="微软雅黑" panose="020B0503020204020204" charset="-122"/>
                <a:sym typeface="微软雅黑" panose="020B0503020204020204" charset="-122"/>
              </a:rPr>
              <a:t>历史学科的核心素养</a:t>
            </a:r>
            <a:endParaRPr lang="zh-CN" altLang="en-US" sz="2700" b="1">
              <a:solidFill>
                <a:srgbClr val="FF0000"/>
              </a:solidFill>
              <a:ea typeface="微软雅黑" panose="020B0503020204020204" charset="-122"/>
              <a:sym typeface="微软雅黑" panose="020B0503020204020204" charset="-122"/>
            </a:endParaRPr>
          </a:p>
          <a:p>
            <a:pPr algn="ctr">
              <a:lnSpc>
                <a:spcPct val="150000"/>
              </a:lnSpc>
            </a:pPr>
            <a:r>
              <a:rPr lang="zh-CN" altLang="en-US" sz="2700" b="1">
                <a:solidFill>
                  <a:srgbClr val="0945A5"/>
                </a:solidFill>
                <a:ea typeface="楷体" panose="02010609060101010101" pitchFamily="49" charset="-122"/>
                <a:sym typeface="微软雅黑" panose="020B0503020204020204" charset="-122"/>
              </a:rPr>
              <a:t>时空观念</a:t>
            </a:r>
            <a:endParaRPr lang="zh-CN" altLang="en-US" sz="2700" b="1">
              <a:solidFill>
                <a:srgbClr val="0945A5"/>
              </a:solidFill>
              <a:ea typeface="楷体" panose="02010609060101010101" pitchFamily="49" charset="-122"/>
              <a:sym typeface="微软雅黑" panose="020B0503020204020204" charset="-122"/>
            </a:endParaRPr>
          </a:p>
          <a:p>
            <a:pPr algn="ctr">
              <a:lnSpc>
                <a:spcPct val="150000"/>
              </a:lnSpc>
            </a:pPr>
            <a:r>
              <a:rPr lang="zh-CN" altLang="en-US" sz="2700" b="1">
                <a:solidFill>
                  <a:srgbClr val="0945A5"/>
                </a:solidFill>
                <a:ea typeface="楷体" panose="02010609060101010101" pitchFamily="49" charset="-122"/>
                <a:sym typeface="微软雅黑" panose="020B0503020204020204" charset="-122"/>
              </a:rPr>
              <a:t>唯物史观</a:t>
            </a:r>
            <a:endParaRPr lang="zh-CN" altLang="en-US" sz="2700" b="1">
              <a:solidFill>
                <a:srgbClr val="0945A5"/>
              </a:solidFill>
              <a:ea typeface="楷体" panose="02010609060101010101" pitchFamily="49" charset="-122"/>
              <a:sym typeface="微软雅黑" panose="020B0503020204020204" charset="-122"/>
            </a:endParaRPr>
          </a:p>
          <a:p>
            <a:pPr algn="ctr">
              <a:lnSpc>
                <a:spcPct val="150000"/>
              </a:lnSpc>
            </a:pPr>
            <a:r>
              <a:rPr lang="zh-CN" altLang="en-US" sz="2700" b="1">
                <a:solidFill>
                  <a:srgbClr val="0945A5"/>
                </a:solidFill>
                <a:ea typeface="楷体" panose="02010609060101010101" pitchFamily="49" charset="-122"/>
                <a:sym typeface="微软雅黑" panose="020B0503020204020204" charset="-122"/>
              </a:rPr>
              <a:t>历史解释</a:t>
            </a:r>
            <a:endParaRPr lang="zh-CN" altLang="en-US" sz="2700" b="1">
              <a:solidFill>
                <a:srgbClr val="0945A5"/>
              </a:solidFill>
              <a:ea typeface="楷体" panose="02010609060101010101" pitchFamily="49" charset="-122"/>
              <a:sym typeface="微软雅黑" panose="020B0503020204020204" charset="-122"/>
            </a:endParaRPr>
          </a:p>
          <a:p>
            <a:pPr algn="ctr">
              <a:lnSpc>
                <a:spcPct val="150000"/>
              </a:lnSpc>
            </a:pPr>
            <a:r>
              <a:rPr lang="zh-CN" altLang="en-US" sz="2700" b="1">
                <a:solidFill>
                  <a:srgbClr val="0945A5"/>
                </a:solidFill>
                <a:ea typeface="楷体" panose="02010609060101010101" pitchFamily="49" charset="-122"/>
                <a:sym typeface="微软雅黑" panose="020B0503020204020204" charset="-122"/>
              </a:rPr>
              <a:t>史料实证</a:t>
            </a:r>
            <a:endParaRPr lang="zh-CN" altLang="en-US" sz="2700" b="1">
              <a:solidFill>
                <a:srgbClr val="0945A5"/>
              </a:solidFill>
              <a:ea typeface="楷体" panose="02010609060101010101" pitchFamily="49" charset="-122"/>
              <a:sym typeface="微软雅黑" panose="020B0503020204020204" charset="-122"/>
            </a:endParaRPr>
          </a:p>
          <a:p>
            <a:pPr algn="ctr">
              <a:lnSpc>
                <a:spcPct val="150000"/>
              </a:lnSpc>
            </a:pPr>
            <a:r>
              <a:rPr lang="zh-CN" altLang="en-US" sz="2700" b="1">
                <a:solidFill>
                  <a:srgbClr val="0945A5"/>
                </a:solidFill>
                <a:ea typeface="楷体" panose="02010609060101010101" pitchFamily="49" charset="-122"/>
                <a:sym typeface="微软雅黑" panose="020B0503020204020204" charset="-122"/>
              </a:rPr>
              <a:t>家国情怀</a:t>
            </a:r>
            <a:endParaRPr lang="zh-CN" altLang="en-US" sz="2700" b="1">
              <a:solidFill>
                <a:srgbClr val="0945A5"/>
              </a:solidFill>
              <a:ea typeface="楷体" panose="02010609060101010101" pitchFamily="49" charset="-122"/>
              <a:sym typeface="微软雅黑" panose="020B0503020204020204" charset="-122"/>
            </a:endParaRPr>
          </a:p>
        </p:txBody>
      </p:sp>
      <p:sp>
        <p:nvSpPr>
          <p:cNvPr id="51205" name="标题 1"/>
          <p:cNvSpPr/>
          <p:nvPr/>
        </p:nvSpPr>
        <p:spPr>
          <a:xfrm>
            <a:off x="3663554" y="1104900"/>
            <a:ext cx="4872038" cy="659606"/>
          </a:xfrm>
          <a:prstGeom prst="rect">
            <a:avLst/>
          </a:prstGeom>
          <a:noFill/>
          <a:ln w="9525">
            <a:noFill/>
          </a:ln>
        </p:spPr>
        <p:txBody>
          <a:bodyPr lIns="76200" tIns="28575" rIns="57150" bIns="28575" anchor="ctr" anchorCtr="0"/>
          <a:lstStyle/>
          <a:p>
            <a:br>
              <a:rPr lang="en-US" altLang="zh-CN" sz="3000" b="1">
                <a:ea typeface="微软雅黑" panose="020B0503020204020204" charset="-122"/>
                <a:sym typeface="微软雅黑" panose="020B0503020204020204" charset="-122"/>
              </a:rPr>
            </a:br>
            <a:r>
              <a:rPr lang="en-US" altLang="zh-CN" sz="3000" b="1">
                <a:ea typeface="微软雅黑" panose="020B0503020204020204" charset="-122"/>
                <a:sym typeface="微软雅黑" panose="020B0503020204020204" charset="-122"/>
              </a:rPr>
              <a:t>难题</a:t>
            </a:r>
            <a:r>
              <a:rPr lang="zh-CN" altLang="en-US" sz="3000" b="1">
                <a:ea typeface="微软雅黑" panose="020B0503020204020204" charset="-122"/>
                <a:sym typeface="微软雅黑" panose="020B0503020204020204" charset="-122"/>
              </a:rPr>
              <a:t>       </a:t>
            </a:r>
            <a:r>
              <a:rPr lang="zh-CN" altLang="zh-CN" sz="3000" b="1">
                <a:ea typeface="微软雅黑" panose="020B0503020204020204" charset="-122"/>
                <a:sym typeface="微软雅黑" panose="020B0503020204020204" charset="-122"/>
              </a:rPr>
              <a:t>“</a:t>
            </a:r>
            <a:r>
              <a:rPr lang="en-US" altLang="zh-CN" sz="3000" b="1">
                <a:ea typeface="微软雅黑" panose="020B0503020204020204" charset="-122"/>
                <a:sym typeface="微软雅黑" panose="020B0503020204020204" charset="-122"/>
              </a:rPr>
              <a:t>历史解释</a:t>
            </a:r>
            <a:r>
              <a:rPr lang="zh-CN" altLang="zh-CN" sz="3000" b="1">
                <a:ea typeface="微软雅黑" panose="020B0503020204020204" charset="-122"/>
                <a:sym typeface="微软雅黑" panose="020B0503020204020204" charset="-122"/>
              </a:rPr>
              <a:t>”</a:t>
            </a:r>
            <a:r>
              <a:rPr lang="en-US" altLang="zh-CN" sz="3000" b="1">
                <a:ea typeface="微软雅黑" panose="020B0503020204020204" charset="-122"/>
                <a:sym typeface="微软雅黑" panose="020B0503020204020204" charset="-122"/>
              </a:rPr>
              <a:t> </a:t>
            </a:r>
            <a:br>
              <a:rPr lang="en-US" altLang="zh-CN" sz="3000" b="1">
                <a:ea typeface="微软雅黑" panose="020B0503020204020204" charset="-122"/>
                <a:sym typeface="微软雅黑" panose="020B0503020204020204" charset="-122"/>
              </a:rPr>
            </a:br>
            <a:endParaRPr lang="en-US" altLang="zh-CN" sz="3000" b="1">
              <a:ea typeface="微软雅黑" panose="020B0503020204020204" charset="-122"/>
              <a:sym typeface="微软雅黑" panose="020B0503020204020204" charset="-122"/>
            </a:endParaRPr>
          </a:p>
        </p:txBody>
      </p:sp>
      <p:sp>
        <p:nvSpPr>
          <p:cNvPr id="51206" name="Rectangle 11"/>
          <p:cNvSpPr/>
          <p:nvPr/>
        </p:nvSpPr>
        <p:spPr>
          <a:xfrm>
            <a:off x="4508897" y="1025129"/>
            <a:ext cx="867965" cy="783590"/>
          </a:xfrm>
          <a:prstGeom prst="rect">
            <a:avLst/>
          </a:prstGeom>
          <a:noFill/>
          <a:ln w="50800">
            <a:noFill/>
          </a:ln>
        </p:spPr>
        <p:txBody>
          <a:bodyPr>
            <a:spAutoFit/>
          </a:bodyPr>
          <a:lstStyle/>
          <a:p>
            <a:r>
              <a:rPr lang="zh-CN" altLang="en-US" sz="4500">
                <a:solidFill>
                  <a:srgbClr val="FF0000"/>
                </a:solidFill>
                <a:ea typeface="黑体" panose="02010609060101010101" pitchFamily="49" charset="-122"/>
              </a:rPr>
              <a:t>≈</a:t>
            </a:r>
            <a:endParaRPr lang="zh-CN" altLang="en-US" sz="4500">
              <a:solidFill>
                <a:srgbClr val="FF0000"/>
              </a:solidFill>
              <a:ea typeface="黑体" panose="02010609060101010101" pitchFamily="49" charset="-122"/>
            </a:endParaRPr>
          </a:p>
        </p:txBody>
      </p:sp>
      <p:sp>
        <p:nvSpPr>
          <p:cNvPr id="51207" name="WordArt 12"/>
          <p:cNvSpPr>
            <a:spLocks noTextEdit="1"/>
          </p:cNvSpPr>
          <p:nvPr/>
        </p:nvSpPr>
        <p:spPr>
          <a:xfrm>
            <a:off x="1591049" y="456643"/>
            <a:ext cx="2549129" cy="544115"/>
          </a:xfrm>
          <a:prstGeom prst="rect">
            <a:avLst/>
          </a:prstGeom>
        </p:spPr>
        <p:txBody>
          <a:bodyPr wrap="none" fromWordArt="1">
            <a:prstTxWarp prst="textPlain">
              <a:avLst>
                <a:gd name="adj" fmla="val 50000"/>
              </a:avLst>
            </a:prstTxWarp>
            <a:normAutofit/>
          </a:bodyPr>
          <a:lstStyle/>
          <a:p>
            <a:pPr algn="ctr" eaLnBrk="0" hangingPunct="0"/>
            <a:r>
              <a:rPr lang="zh-CN" altLang="en-US" sz="2700" b="1" dirty="0">
                <a:ln w="22225" cap="flat" cmpd="sng">
                  <a:solidFill>
                    <a:srgbClr val="FF9900"/>
                  </a:solidFill>
                  <a:prstDash val="solid"/>
                  <a:headEnd type="none" w="med" len="med"/>
                  <a:tailEnd type="none" w="med" len="med"/>
                </a:ln>
                <a:solidFill>
                  <a:srgbClr val="FF9900"/>
                </a:solidFill>
                <a:effectLst>
                  <a:outerShdw dist="35921" dir="2699999" algn="ctr" rotWithShape="0">
                    <a:srgbClr val="C0C0C0">
                      <a:alpha val="79999"/>
                    </a:srgbClr>
                  </a:outerShdw>
                </a:effectLst>
                <a:latin typeface="宋体" panose="02010600030101010101" pitchFamily="2" charset="-122"/>
                <a:ea typeface="宋体" panose="02010600030101010101" pitchFamily="2" charset="-122"/>
              </a:rPr>
              <a:t>小结*知新小结*知新</a:t>
            </a:r>
            <a:endParaRPr lang="zh-CN" altLang="en-US" sz="2700" b="1" dirty="0">
              <a:ln w="22225" cap="flat" cmpd="sng">
                <a:solidFill>
                  <a:srgbClr val="FF9900"/>
                </a:solidFill>
                <a:prstDash val="solid"/>
                <a:headEnd type="none" w="med" len="med"/>
                <a:tailEnd type="none" w="med" len="med"/>
              </a:ln>
              <a:solidFill>
                <a:srgbClr val="FF9900"/>
              </a:solidFill>
              <a:effectLst>
                <a:outerShdw dist="35921" dir="2699999" algn="ctr" rotWithShape="0">
                  <a:srgbClr val="C0C0C0">
                    <a:alpha val="79999"/>
                  </a:srgbClr>
                </a:outerShdw>
              </a:effectLst>
              <a:latin typeface="宋体" panose="02010600030101010101" pitchFamily="2" charset="-122"/>
              <a:ea typeface="宋体" panose="02010600030101010101" pitchFamily="2" charset="-122"/>
            </a:endParaRPr>
          </a:p>
        </p:txBody>
      </p:sp>
      <p:pic>
        <p:nvPicPr>
          <p:cNvPr id="51208" name="New picture"/>
          <p:cNvPicPr>
            <a:picLocks noChangeAspect="1"/>
          </p:cNvPicPr>
          <p:nvPr/>
        </p:nvPicPr>
        <p:blipFill>
          <a:blip r:embed="rId1"/>
          <a:stretch>
            <a:fillRect/>
          </a:stretch>
        </p:blipFill>
        <p:spPr>
          <a:xfrm>
            <a:off x="9220200" y="8896350"/>
            <a:ext cx="238125" cy="180975"/>
          </a:xfrm>
          <a:prstGeom prst="rect">
            <a:avLst/>
          </a:prstGeom>
          <a:noFill/>
          <a:ln w="9525">
            <a:noFill/>
          </a:ln>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5" y="116633"/>
            <a:ext cx="1224136" cy="1224136"/>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animEffect transition="in" filter="blinds(horizontal)">
                                      <p:cBhvr>
                                        <p:cTn id="7" dur="500" fill="hold"/>
                                        <p:tgtEl>
                                          <p:spTgt spid="51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03"/>
                                        </p:tgtEl>
                                        <p:attrNameLst>
                                          <p:attrName>style.visibility</p:attrName>
                                        </p:attrNameLst>
                                      </p:cBhvr>
                                      <p:to>
                                        <p:strVal val="visible"/>
                                      </p:to>
                                    </p:set>
                                    <p:animEffect transition="in" filter="wipe(left)">
                                      <p:cBhvr>
                                        <p:cTn id="12" dur="500" fill="hold"/>
                                        <p:tgtEl>
                                          <p:spTgt spid="5120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204">
                                            <p:txEl>
                                              <p:pRg st="1" end="1"/>
                                            </p:txEl>
                                          </p:spTgt>
                                        </p:tgtEl>
                                        <p:attrNameLst>
                                          <p:attrName>style.visibility</p:attrName>
                                        </p:attrNameLst>
                                      </p:cBhvr>
                                      <p:to>
                                        <p:strVal val="visible"/>
                                      </p:to>
                                    </p:set>
                                    <p:anim calcmode="lin" valueType="num">
                                      <p:cBhvr>
                                        <p:cTn id="17" dur="500" fill="hold"/>
                                        <p:tgtEl>
                                          <p:spTgt spid="51204">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512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1204">
                                            <p:txEl>
                                              <p:pRg st="2" end="2"/>
                                            </p:txEl>
                                          </p:spTgt>
                                        </p:tgtEl>
                                        <p:attrNameLst>
                                          <p:attrName>style.visibility</p:attrName>
                                        </p:attrNameLst>
                                      </p:cBhvr>
                                      <p:to>
                                        <p:strVal val="visible"/>
                                      </p:to>
                                    </p:set>
                                    <p:anim calcmode="lin" valueType="num">
                                      <p:cBhvr>
                                        <p:cTn id="23" dur="500" fill="hold"/>
                                        <p:tgtEl>
                                          <p:spTgt spid="51204">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5120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1204">
                                            <p:txEl>
                                              <p:pRg st="3" end="3"/>
                                            </p:txEl>
                                          </p:spTgt>
                                        </p:tgtEl>
                                        <p:attrNameLst>
                                          <p:attrName>style.visibility</p:attrName>
                                        </p:attrNameLst>
                                      </p:cBhvr>
                                      <p:to>
                                        <p:strVal val="visible"/>
                                      </p:to>
                                    </p:set>
                                    <p:anim calcmode="lin" valueType="num">
                                      <p:cBhvr>
                                        <p:cTn id="29" dur="500" fill="hold"/>
                                        <p:tgtEl>
                                          <p:spTgt spid="51204">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5120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1204">
                                            <p:txEl>
                                              <p:pRg st="4" end="4"/>
                                            </p:txEl>
                                          </p:spTgt>
                                        </p:tgtEl>
                                        <p:attrNameLst>
                                          <p:attrName>style.visibility</p:attrName>
                                        </p:attrNameLst>
                                      </p:cBhvr>
                                      <p:to>
                                        <p:strVal val="visible"/>
                                      </p:to>
                                    </p:set>
                                    <p:anim calcmode="lin" valueType="num">
                                      <p:cBhvr>
                                        <p:cTn id="35" dur="500" fill="hold"/>
                                        <p:tgtEl>
                                          <p:spTgt spid="51204">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5120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1204">
                                            <p:txEl>
                                              <p:pRg st="5" end="5"/>
                                            </p:txEl>
                                          </p:spTgt>
                                        </p:tgtEl>
                                        <p:attrNameLst>
                                          <p:attrName>style.visibility</p:attrName>
                                        </p:attrNameLst>
                                      </p:cBhvr>
                                      <p:to>
                                        <p:strVal val="visible"/>
                                      </p:to>
                                    </p:set>
                                    <p:anim calcmode="lin" valueType="num">
                                      <p:cBhvr>
                                        <p:cTn id="41" dur="500" fill="hold"/>
                                        <p:tgtEl>
                                          <p:spTgt spid="51204">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5120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1202"/>
                                        </p:tgtEl>
                                        <p:attrNameLst>
                                          <p:attrName>style.visibility</p:attrName>
                                        </p:attrNameLst>
                                      </p:cBhvr>
                                      <p:to>
                                        <p:strVal val="visible"/>
                                      </p:to>
                                    </p:set>
                                    <p:animEffect transition="in" filter="wipe(left)">
                                      <p:cBhvr>
                                        <p:cTn id="47" dur="500" fill="hold"/>
                                        <p:tgtEl>
                                          <p:spTgt spid="51202"/>
                                        </p:tgtEl>
                                      </p:cBhvr>
                                    </p:animEffect>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14896 0.00185 C 0.11979 0.00139 0.09063 0.00093 0.13294 -1.53562E-06 C 0.17526 -0.00092 0.34388 -0.00208 0.403 -0.00347 C 0.46211 -0.00486 0.47422 -0.00786 0.48802 -0.00879">
                                      <p:cBhvr>
                                        <p:cTn id="51" dur="2000" fill="hold"/>
                                        <p:tgtEl>
                                          <p:spTgt spid="51204">
                                            <p:txEl>
                                              <p:pRg st="1" end="1"/>
                                            </p:txEl>
                                          </p:spTgt>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07109 0.01064 C 0.07643 0.0037 0.07774 0.00485 0.08412 0.00185 C 0.09922 -0.00509 0.11354 -0.01018 0.12917 -0.01249 C 0.14818 -0.01989 0.16771 -0.0192 0.18711 -0.02128 C 0.22982 -0.03261 0.27904 -0.01943 0.32318 -0.01781 C 0.3556 -0.00902 0.38854 -0.01827 0.42109 -0.01249 C 0.42318 -0.01087 0.43112 -0.00671 0.43412 -0.00185 C 0.44232 0.01133 0.43672 0.00763 0.44414 0.01064 C 0.45417 0.00855 0.46406 0.00185 0.47409 -0.00185 C 0.478 -0.00833 0.48112 -0.02082 0.48112 -0.03007 L 0.48516 -0.02313">
                                      <p:cBhvr>
                                        <p:cTn id="55" dur="2000" fill="hold"/>
                                        <p:tgtEl>
                                          <p:spTgt spid="51204">
                                            <p:txEl>
                                              <p:pRg st="3" end="3"/>
                                            </p:txEl>
                                          </p:spTgt>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06497 -0.00185 C 0.1112 -0.03168 0.16276 -0.0037 0.21172 -0.00532 C 0.24401 -0.00647 0.2763 -0.01156 0.30872 -0.01249 C 0.31263 -0.01318 0.31641 -0.01387 0.32018 -0.01434 C 0.32891 -0.01503 0.33763 -0.01457 0.34622 -0.01595 C 0.3556 -0.01734 0.3655 -0.02289 0.375 -0.02497 C 0.38529 -0.03168 0.39857 -0.0296 0.40859 -0.03029 C 0.41576 -0.03307 0.42096 -0.04001 0.42774 -0.0444 C 0.43464 -0.04879 0.43177 -0.04602 0.43646 -0.05157 C 0.43711 -0.05388 0.43763 -0.05643 0.43828 -0.05874 C 0.43945 -0.06244 0.44219 -0.06938 0.44219 -0.06915 C 0.44336 -0.07632 0.44427 -0.0777 0.44792 -0.08002 C 0.4487 -0.07978 0.45794 -0.0784 0.46042 -0.07655 C 0.46302 -0.07447 0.46537 -0.071 0.4681 -0.06938 C 0.46992 -0.06822 0.47383 -0.06568 0.47383 -0.06545 C 0.478 -0.06637 0.48216 -0.06591 0.48633 -0.06753 C 0.49714 -0.07169 0.48412 -0.07123 0.48919 -0.07123">
                                      <p:cBhvr>
                                        <p:cTn id="59" dur="2000" fill="hold"/>
                                        <p:tgtEl>
                                          <p:spTgt spid="51204">
                                            <p:txEl>
                                              <p:pRg st="5" end="5"/>
                                            </p:txEl>
                                          </p:spTgt>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6" presetClass="emph" presetSubtype="0" fill="hold" nodeType="clickEffect">
                                  <p:stCondLst>
                                    <p:cond delay="0"/>
                                  </p:stCondLst>
                                  <p:childTnLst>
                                    <p:animScale>
                                      <p:cBhvr>
                                        <p:cTn id="63" dur="2000" fill="hold"/>
                                        <p:tgtEl>
                                          <p:spTgt spid="51204">
                                            <p:txEl>
                                              <p:pRg st="3" end="3"/>
                                            </p:txEl>
                                          </p:spTgt>
                                        </p:tgtEl>
                                      </p:cBhvr>
                                      <p:by x="150000" y="150000"/>
                                    </p:animScale>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51205"/>
                                        </p:tgtEl>
                                        <p:attrNameLst>
                                          <p:attrName>style.visibility</p:attrName>
                                        </p:attrNameLst>
                                      </p:cBhvr>
                                      <p:to>
                                        <p:strVal val="visible"/>
                                      </p:to>
                                    </p:set>
                                    <p:animEffect transition="in" filter="wipe(left)">
                                      <p:cBhvr>
                                        <p:cTn id="68" dur="500" fill="hold"/>
                                        <p:tgtEl>
                                          <p:spTgt spid="51205"/>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51206"/>
                                        </p:tgtEl>
                                        <p:attrNameLst>
                                          <p:attrName>style.visibility</p:attrName>
                                        </p:attrNameLst>
                                      </p:cBhvr>
                                      <p:to>
                                        <p:strVal val="visible"/>
                                      </p:to>
                                    </p:set>
                                    <p:animEffect transition="in" filter="blinds(horizontal)">
                                      <p:cBhvr>
                                        <p:cTn id="73" dur="500" fill="hold"/>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p:bldP spid="51203" grpId="0" animBg="1"/>
      <p:bldP spid="51205" grpId="0" animBg="1"/>
      <p:bldP spid="5120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08660" y="3334385"/>
            <a:ext cx="7870825" cy="2306955"/>
          </a:xfrm>
          <a:prstGeom prst="rect">
            <a:avLst/>
          </a:prstGeom>
          <a:noFill/>
        </p:spPr>
        <p:txBody>
          <a:bodyPr wrap="square" rtlCol="0" anchor="t">
            <a:spAutoFit/>
          </a:bodyPr>
          <a:lstStyle/>
          <a:p>
            <a:r>
              <a:rPr lang="zh-CN" altLang="en-US" sz="3600">
                <a:gradFill>
                  <a:gsLst>
                    <a:gs pos="0">
                      <a:srgbClr val="007BD3"/>
                    </a:gs>
                    <a:gs pos="100000">
                      <a:srgbClr val="034373"/>
                    </a:gs>
                  </a:gsLst>
                  <a:lin scaled="0"/>
                </a:gradFill>
              </a:rPr>
              <a:t>试题材料形式多样，有文字、漫画、图片、表格、示意图等，大部分摘自文献专著，有的摘自教材或报刊杂志等</a:t>
            </a:r>
            <a:endParaRPr lang="zh-CN" altLang="en-US" sz="3600">
              <a:gradFill>
                <a:gsLst>
                  <a:gs pos="0">
                    <a:srgbClr val="007BD3"/>
                  </a:gs>
                  <a:gs pos="100000">
                    <a:srgbClr val="034373"/>
                  </a:gs>
                </a:gsLst>
                <a:lin scaled="0"/>
              </a:gradFill>
            </a:endParaRPr>
          </a:p>
        </p:txBody>
      </p:sp>
      <p:sp>
        <p:nvSpPr>
          <p:cNvPr id="3" name="文本框 2"/>
          <p:cNvSpPr txBox="1"/>
          <p:nvPr/>
        </p:nvSpPr>
        <p:spPr>
          <a:xfrm>
            <a:off x="708660" y="417195"/>
            <a:ext cx="8249920" cy="2553335"/>
          </a:xfrm>
          <a:prstGeom prst="rect">
            <a:avLst/>
          </a:prstGeom>
          <a:noFill/>
        </p:spPr>
        <p:txBody>
          <a:bodyPr wrap="none" rtlCol="0">
            <a:spAutoFit/>
          </a:bodyPr>
          <a:lstStyle/>
          <a:p>
            <a:pPr algn="l"/>
            <a:r>
              <a:rPr lang="zh-CN" altLang="en-US" sz="4000" b="1" dirty="0" smtClean="0">
                <a:solidFill>
                  <a:srgbClr val="FF0000"/>
                </a:solidFill>
              </a:rPr>
              <a:t>      指挥棒</a:t>
            </a:r>
            <a:r>
              <a:rPr lang="en-US" altLang="zh-CN" sz="4000" b="1" dirty="0">
                <a:solidFill>
                  <a:srgbClr val="FF0000"/>
                </a:solidFill>
              </a:rPr>
              <a:t>——</a:t>
            </a:r>
            <a:r>
              <a:rPr lang="zh-CN" altLang="en-US" sz="4000" b="1" dirty="0">
                <a:solidFill>
                  <a:srgbClr val="FF0000"/>
                </a:solidFill>
              </a:rPr>
              <a:t>高考中</a:t>
            </a:r>
            <a:r>
              <a:rPr lang="zh-CN" altLang="en-US" sz="4000" b="1" dirty="0">
                <a:solidFill>
                  <a:srgbClr val="FF0000"/>
                </a:solidFill>
                <a:sym typeface="+mn-ea"/>
              </a:rPr>
              <a:t>考</a:t>
            </a:r>
            <a:endParaRPr lang="zh-CN" altLang="en-US" sz="4000" b="1" dirty="0">
              <a:solidFill>
                <a:srgbClr val="FF0000"/>
              </a:solidFill>
              <a:sym typeface="+mn-ea"/>
            </a:endParaRPr>
          </a:p>
          <a:p>
            <a:pPr algn="l"/>
            <a:endParaRPr lang="zh-CN" altLang="en-US" sz="4000" b="1" dirty="0">
              <a:solidFill>
                <a:srgbClr val="FF0000"/>
              </a:solidFill>
              <a:sym typeface="+mn-ea"/>
            </a:endParaRPr>
          </a:p>
          <a:p>
            <a:pPr algn="l"/>
            <a:r>
              <a:rPr lang="zh-CN" altLang="en-US" sz="4000" b="1" dirty="0">
                <a:solidFill>
                  <a:srgbClr val="FF0000"/>
                </a:solidFill>
                <a:sym typeface="+mn-ea"/>
              </a:rPr>
              <a:t> </a:t>
            </a:r>
            <a:r>
              <a:rPr lang="en-US" altLang="zh-CN" sz="4000" b="1" dirty="0">
                <a:solidFill>
                  <a:srgbClr val="FF0000"/>
                </a:solidFill>
                <a:sym typeface="+mn-ea"/>
              </a:rPr>
              <a:t>       </a:t>
            </a:r>
            <a:r>
              <a:rPr lang="zh-CN" altLang="en-US" sz="4000" b="1" dirty="0">
                <a:solidFill>
                  <a:srgbClr val="FF0000"/>
                </a:solidFill>
                <a:sym typeface="+mn-ea"/>
              </a:rPr>
              <a:t>非常重视运用史料，设计问题，</a:t>
            </a:r>
            <a:endParaRPr lang="zh-CN" altLang="en-US" sz="4000" b="1" dirty="0">
              <a:solidFill>
                <a:srgbClr val="FF0000"/>
              </a:solidFill>
              <a:sym typeface="+mn-ea"/>
            </a:endParaRPr>
          </a:p>
          <a:p>
            <a:pPr algn="l"/>
            <a:r>
              <a:rPr lang="zh-CN" altLang="en-US" sz="4000" b="1" dirty="0">
                <a:solidFill>
                  <a:srgbClr val="FF0000"/>
                </a:solidFill>
                <a:sym typeface="+mn-ea"/>
              </a:rPr>
              <a:t>考查学生历史学科的核心素养能力</a:t>
            </a:r>
            <a:endParaRPr lang="zh-CN" altLang="en-US" sz="4000" b="1" dirty="0">
              <a:solidFill>
                <a:srgbClr val="FF0000"/>
              </a:solidFill>
              <a:sym typeface="+mn-ea"/>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7505" y="116633"/>
            <a:ext cx="1224136" cy="122413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82473" y="322437"/>
            <a:ext cx="2281555" cy="706755"/>
          </a:xfrm>
          <a:prstGeom prst="rect">
            <a:avLst/>
          </a:prstGeom>
          <a:noFill/>
        </p:spPr>
        <p:txBody>
          <a:bodyPr wrap="square" rtlCol="0">
            <a:spAutoFit/>
          </a:bodyPr>
          <a:lstStyle/>
          <a:p>
            <a:r>
              <a:rPr lang="zh-CN" altLang="zh-CN" sz="4000" b="1" dirty="0">
                <a:solidFill>
                  <a:schemeClr val="tx1"/>
                </a:solidFill>
              </a:rPr>
              <a:t>教学改革</a:t>
            </a:r>
            <a:endParaRPr lang="zh-CN" altLang="zh-CN" sz="4000" b="1" dirty="0">
              <a:solidFill>
                <a:schemeClr val="tx1"/>
              </a:solidFill>
            </a:endParaRPr>
          </a:p>
        </p:txBody>
      </p:sp>
      <p:sp>
        <p:nvSpPr>
          <p:cNvPr id="3" name="文本框 2"/>
          <p:cNvSpPr txBox="1"/>
          <p:nvPr/>
        </p:nvSpPr>
        <p:spPr>
          <a:xfrm rot="10800000" flipV="1">
            <a:off x="179070" y="2494280"/>
            <a:ext cx="3256915" cy="706755"/>
          </a:xfrm>
          <a:prstGeom prst="rect">
            <a:avLst/>
          </a:prstGeom>
          <a:noFill/>
        </p:spPr>
        <p:txBody>
          <a:bodyPr wrap="square" rtlCol="0">
            <a:spAutoFit/>
          </a:bodyPr>
          <a:lstStyle/>
          <a:p>
            <a:r>
              <a:rPr lang="zh-CN" altLang="en-US" sz="4000">
                <a:solidFill>
                  <a:srgbClr val="FF0000"/>
                </a:solidFill>
              </a:rPr>
              <a:t>三维目标</a:t>
            </a:r>
            <a:endParaRPr lang="zh-CN" altLang="en-US" sz="4000">
              <a:solidFill>
                <a:srgbClr val="FF0000"/>
              </a:solidFill>
            </a:endParaRPr>
          </a:p>
        </p:txBody>
      </p:sp>
      <p:cxnSp>
        <p:nvCxnSpPr>
          <p:cNvPr id="4" name="直接箭头连接符 3"/>
          <p:cNvCxnSpPr/>
          <p:nvPr/>
        </p:nvCxnSpPr>
        <p:spPr>
          <a:xfrm>
            <a:off x="3347720" y="4652645"/>
            <a:ext cx="1656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rot="10800000" flipV="1">
            <a:off x="5363845" y="2494280"/>
            <a:ext cx="3447415" cy="706755"/>
          </a:xfrm>
          <a:prstGeom prst="rect">
            <a:avLst/>
          </a:prstGeom>
          <a:noFill/>
        </p:spPr>
        <p:txBody>
          <a:bodyPr wrap="square" rtlCol="0">
            <a:spAutoFit/>
          </a:bodyPr>
          <a:lstStyle/>
          <a:p>
            <a:r>
              <a:rPr lang="zh-CN" altLang="en-US" sz="4000">
                <a:solidFill>
                  <a:srgbClr val="FF0000"/>
                </a:solidFill>
              </a:rPr>
              <a:t>五大核心素养</a:t>
            </a:r>
            <a:endParaRPr lang="zh-CN" altLang="en-US" sz="4000">
              <a:solidFill>
                <a:srgbClr val="FF0000"/>
              </a:solidFill>
            </a:endParaRPr>
          </a:p>
        </p:txBody>
      </p:sp>
      <p:sp>
        <p:nvSpPr>
          <p:cNvPr id="7" name="文本框 6"/>
          <p:cNvSpPr txBox="1"/>
          <p:nvPr/>
        </p:nvSpPr>
        <p:spPr>
          <a:xfrm rot="10800000" flipV="1">
            <a:off x="5964555" y="1412875"/>
            <a:ext cx="2810510" cy="706755"/>
          </a:xfrm>
          <a:prstGeom prst="rect">
            <a:avLst/>
          </a:prstGeom>
          <a:noFill/>
        </p:spPr>
        <p:txBody>
          <a:bodyPr wrap="square" rtlCol="0">
            <a:spAutoFit/>
          </a:bodyPr>
          <a:lstStyle/>
          <a:p>
            <a:r>
              <a:rPr lang="zh-CN" altLang="en-US" sz="4000">
                <a:gradFill>
                  <a:gsLst>
                    <a:gs pos="0">
                      <a:srgbClr val="007BD3"/>
                    </a:gs>
                    <a:gs pos="100000">
                      <a:srgbClr val="034373"/>
                    </a:gs>
                  </a:gsLst>
                  <a:lin scaled="0"/>
                </a:gradFill>
              </a:rPr>
              <a:t>素质教育</a:t>
            </a:r>
            <a:endParaRPr lang="zh-CN" altLang="en-US" sz="4000">
              <a:gradFill>
                <a:gsLst>
                  <a:gs pos="0">
                    <a:srgbClr val="007BD3"/>
                  </a:gs>
                  <a:gs pos="100000">
                    <a:srgbClr val="034373"/>
                  </a:gs>
                </a:gsLst>
                <a:lin scaled="0"/>
              </a:gradFill>
            </a:endParaRPr>
          </a:p>
        </p:txBody>
      </p:sp>
      <p:sp>
        <p:nvSpPr>
          <p:cNvPr id="8" name="文本框 7"/>
          <p:cNvSpPr txBox="1"/>
          <p:nvPr/>
        </p:nvSpPr>
        <p:spPr>
          <a:xfrm>
            <a:off x="159385" y="4110990"/>
            <a:ext cx="3427730" cy="1322070"/>
          </a:xfrm>
          <a:prstGeom prst="rect">
            <a:avLst/>
          </a:prstGeom>
          <a:noFill/>
        </p:spPr>
        <p:txBody>
          <a:bodyPr wrap="square" rtlCol="0">
            <a:spAutoFit/>
          </a:bodyPr>
          <a:lstStyle/>
          <a:p>
            <a:r>
              <a:rPr lang="zh-CN" altLang="en-US" sz="4000">
                <a:solidFill>
                  <a:srgbClr val="FF0000"/>
                </a:solidFill>
              </a:rPr>
              <a:t>考查基础知识基本问题</a:t>
            </a:r>
            <a:endParaRPr lang="zh-CN" altLang="en-US" sz="4000">
              <a:solidFill>
                <a:srgbClr val="FF0000"/>
              </a:solidFill>
            </a:endParaRPr>
          </a:p>
        </p:txBody>
      </p:sp>
      <p:sp>
        <p:nvSpPr>
          <p:cNvPr id="9" name="文本框 8"/>
          <p:cNvSpPr txBox="1"/>
          <p:nvPr/>
        </p:nvSpPr>
        <p:spPr>
          <a:xfrm>
            <a:off x="5025390" y="3922395"/>
            <a:ext cx="3530600" cy="1938020"/>
          </a:xfrm>
          <a:prstGeom prst="rect">
            <a:avLst/>
          </a:prstGeom>
          <a:noFill/>
        </p:spPr>
        <p:txBody>
          <a:bodyPr wrap="square" rtlCol="0">
            <a:spAutoFit/>
          </a:bodyPr>
          <a:lstStyle/>
          <a:p>
            <a:r>
              <a:rPr lang="zh-CN" altLang="en-US" sz="4000">
                <a:solidFill>
                  <a:srgbClr val="FF0000"/>
                </a:solidFill>
              </a:rPr>
              <a:t>考查对史料的解读提取分析归纳理解运用</a:t>
            </a:r>
            <a:endParaRPr lang="zh-CN" altLang="en-US" sz="4000">
              <a:solidFill>
                <a:srgbClr val="FF0000"/>
              </a:solidFill>
            </a:endParaRPr>
          </a:p>
        </p:txBody>
      </p:sp>
      <p:cxnSp>
        <p:nvCxnSpPr>
          <p:cNvPr id="11" name="直接箭头连接符 10"/>
          <p:cNvCxnSpPr>
            <a:endCxn id="5" idx="3"/>
          </p:cNvCxnSpPr>
          <p:nvPr/>
        </p:nvCxnSpPr>
        <p:spPr>
          <a:xfrm flipV="1">
            <a:off x="2843530" y="2847975"/>
            <a:ext cx="2520315" cy="4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1259205" y="3140710"/>
            <a:ext cx="0" cy="1008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6659880" y="1772285"/>
            <a:ext cx="0" cy="864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1403985" y="1844675"/>
            <a:ext cx="0" cy="864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6659880" y="2924810"/>
            <a:ext cx="0" cy="10801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3230245" y="1840865"/>
            <a:ext cx="2592705" cy="0"/>
          </a:xfrm>
          <a:prstGeom prst="straightConnector1">
            <a:avLst/>
          </a:prstGeom>
          <a:ln>
            <a:tailEnd type="arrow" w="med" len="med"/>
          </a:ln>
        </p:spPr>
        <p:style>
          <a:lnRef idx="3">
            <a:schemeClr val="accent6"/>
          </a:lnRef>
          <a:fillRef idx="0">
            <a:schemeClr val="accent6"/>
          </a:fillRef>
          <a:effectRef idx="2">
            <a:schemeClr val="accent6"/>
          </a:effectRef>
          <a:fontRef idx="minor">
            <a:schemeClr val="tx1"/>
          </a:fontRef>
        </p:style>
      </p:cxnSp>
      <p:sp>
        <p:nvSpPr>
          <p:cNvPr id="12" name="文本框 11"/>
          <p:cNvSpPr txBox="1"/>
          <p:nvPr/>
        </p:nvSpPr>
        <p:spPr>
          <a:xfrm rot="10800000" flipV="1">
            <a:off x="6132195" y="348835"/>
            <a:ext cx="3011805" cy="706755"/>
          </a:xfrm>
          <a:prstGeom prst="rect">
            <a:avLst/>
          </a:prstGeom>
          <a:noFill/>
        </p:spPr>
        <p:txBody>
          <a:bodyPr wrap="square" rtlCol="0">
            <a:spAutoFit/>
          </a:bodyPr>
          <a:lstStyle/>
          <a:p>
            <a:r>
              <a:rPr lang="zh-CN" altLang="en-US" sz="4000" b="1" dirty="0"/>
              <a:t>教育理念</a:t>
            </a:r>
            <a:endParaRPr lang="zh-CN" altLang="en-US" sz="4000" b="1" dirty="0"/>
          </a:p>
        </p:txBody>
      </p:sp>
      <p:cxnSp>
        <p:nvCxnSpPr>
          <p:cNvPr id="14" name="直接箭头连接符 13"/>
          <p:cNvCxnSpPr/>
          <p:nvPr/>
        </p:nvCxnSpPr>
        <p:spPr>
          <a:xfrm>
            <a:off x="3734435" y="747395"/>
            <a:ext cx="208851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198248" y="357815"/>
            <a:ext cx="771525" cy="398780"/>
          </a:xfrm>
          <a:prstGeom prst="rect">
            <a:avLst/>
          </a:prstGeom>
          <a:noFill/>
        </p:spPr>
        <p:txBody>
          <a:bodyPr wrap="square" rtlCol="0">
            <a:spAutoFit/>
          </a:bodyPr>
          <a:lstStyle/>
          <a:p>
            <a:r>
              <a:rPr lang="zh-CN" altLang="en-US" sz="2000" b="1" dirty="0">
                <a:solidFill>
                  <a:srgbClr val="FF0000"/>
                </a:solidFill>
              </a:rPr>
              <a:t>转换</a:t>
            </a:r>
            <a:endParaRPr lang="zh-CN" altLang="en-US" sz="2000" b="1" dirty="0">
              <a:solidFill>
                <a:srgbClr val="FF0000"/>
              </a:solidFill>
            </a:endParaRPr>
          </a:p>
        </p:txBody>
      </p:sp>
      <p:sp>
        <p:nvSpPr>
          <p:cNvPr id="10" name="文本框 9"/>
          <p:cNvSpPr txBox="1"/>
          <p:nvPr/>
        </p:nvSpPr>
        <p:spPr>
          <a:xfrm rot="10800000" flipV="1">
            <a:off x="552450" y="1513840"/>
            <a:ext cx="2795270" cy="706755"/>
          </a:xfrm>
          <a:prstGeom prst="rect">
            <a:avLst/>
          </a:prstGeom>
          <a:noFill/>
        </p:spPr>
        <p:txBody>
          <a:bodyPr wrap="square" rtlCol="0">
            <a:spAutoFit/>
          </a:bodyPr>
          <a:lstStyle/>
          <a:p>
            <a:r>
              <a:rPr lang="zh-CN" altLang="en-US" sz="4000">
                <a:gradFill>
                  <a:gsLst>
                    <a:gs pos="0">
                      <a:srgbClr val="007BD3"/>
                    </a:gs>
                    <a:gs pos="100000">
                      <a:srgbClr val="034373"/>
                    </a:gs>
                  </a:gsLst>
                  <a:lin scaled="0"/>
                </a:gradFill>
              </a:rPr>
              <a:t>应试教育</a:t>
            </a:r>
            <a:endParaRPr lang="zh-CN" altLang="en-US" sz="4000">
              <a:gradFill>
                <a:gsLst>
                  <a:gs pos="0">
                    <a:srgbClr val="007BD3"/>
                  </a:gs>
                  <a:gs pos="100000">
                    <a:srgbClr val="034373"/>
                  </a:gs>
                </a:gsLst>
                <a:lin scaled="0"/>
              </a:gradFill>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63747"/>
            <a:ext cx="1224136" cy="122413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6885" y="511810"/>
            <a:ext cx="309880" cy="368300"/>
          </a:xfrm>
          <a:prstGeom prst="rect">
            <a:avLst/>
          </a:prstGeom>
          <a:noFill/>
        </p:spPr>
        <p:txBody>
          <a:bodyPr wrap="none" rtlCol="0">
            <a:spAutoFit/>
          </a:bodyPr>
          <a:lstStyle/>
          <a:p>
            <a:endParaRPr lang="zh-CN" altLang="en-US"/>
          </a:p>
        </p:txBody>
      </p:sp>
      <p:sp>
        <p:nvSpPr>
          <p:cNvPr id="3" name="文本框 2"/>
          <p:cNvSpPr txBox="1"/>
          <p:nvPr/>
        </p:nvSpPr>
        <p:spPr>
          <a:xfrm>
            <a:off x="154305" y="741362"/>
            <a:ext cx="9403080" cy="706755"/>
          </a:xfrm>
          <a:prstGeom prst="rect">
            <a:avLst/>
          </a:prstGeom>
          <a:noFill/>
        </p:spPr>
        <p:txBody>
          <a:bodyPr wrap="square" rtlCol="0">
            <a:spAutoFit/>
          </a:bodyPr>
          <a:lstStyle/>
          <a:p>
            <a:r>
              <a:rPr lang="en-US" altLang="zh-CN" sz="4000" b="1" dirty="0">
                <a:solidFill>
                  <a:srgbClr val="FF0000"/>
                </a:solidFill>
              </a:rPr>
              <a:t>3.</a:t>
            </a:r>
            <a:r>
              <a:rPr lang="zh-CN" altLang="en-US" sz="4000" b="1" dirty="0">
                <a:solidFill>
                  <a:srgbClr val="FF0000"/>
                </a:solidFill>
              </a:rPr>
              <a:t>核心素养与历史学科核心素养的理解</a:t>
            </a:r>
            <a:endParaRPr lang="zh-CN" altLang="en-US" sz="4000" b="1" dirty="0">
              <a:solidFill>
                <a:srgbClr val="FF0000"/>
              </a:solidFill>
            </a:endParaRPr>
          </a:p>
        </p:txBody>
      </p:sp>
      <p:sp>
        <p:nvSpPr>
          <p:cNvPr id="5" name="文本框 4"/>
          <p:cNvSpPr txBox="1"/>
          <p:nvPr/>
        </p:nvSpPr>
        <p:spPr>
          <a:xfrm>
            <a:off x="58420" y="1363345"/>
            <a:ext cx="29885005" cy="5077460"/>
          </a:xfrm>
          <a:prstGeom prst="rect">
            <a:avLst/>
          </a:prstGeom>
          <a:noFill/>
        </p:spPr>
        <p:txBody>
          <a:bodyPr wrap="square" rtlCol="0">
            <a:spAutoFit/>
          </a:bodyPr>
          <a:lstStyle/>
          <a:p>
            <a:pPr algn="l"/>
            <a:r>
              <a:rPr lang="zh-CN" altLang="en-US" sz="3200" b="1">
                <a:gradFill>
                  <a:gsLst>
                    <a:gs pos="0">
                      <a:srgbClr val="007BD3"/>
                    </a:gs>
                    <a:gs pos="100000">
                      <a:srgbClr val="034373"/>
                    </a:gs>
                  </a:gsLst>
                  <a:lin scaled="0"/>
                </a:gradFill>
              </a:rPr>
              <a:t>核心素养指学生应具备的适应终身发展和社会</a:t>
            </a:r>
            <a:endParaRPr lang="zh-CN" altLang="en-US" sz="3200" b="1">
              <a:gradFill>
                <a:gsLst>
                  <a:gs pos="0">
                    <a:srgbClr val="007BD3"/>
                  </a:gs>
                  <a:gs pos="100000">
                    <a:srgbClr val="034373"/>
                  </a:gs>
                </a:gsLst>
                <a:lin scaled="0"/>
              </a:gradFill>
            </a:endParaRPr>
          </a:p>
          <a:p>
            <a:pPr algn="l"/>
            <a:r>
              <a:rPr lang="zh-CN" altLang="en-US" sz="3200" b="1">
                <a:gradFill>
                  <a:gsLst>
                    <a:gs pos="0">
                      <a:srgbClr val="007BD3"/>
                    </a:gs>
                    <a:gs pos="100000">
                      <a:srgbClr val="034373"/>
                    </a:gs>
                  </a:gsLst>
                  <a:lin scaled="0"/>
                </a:gradFill>
              </a:rPr>
              <a:t>发展需要的必备品格和关键能力,突出强调</a:t>
            </a:r>
            <a:endParaRPr lang="zh-CN" altLang="en-US" sz="3200" b="1">
              <a:gradFill>
                <a:gsLst>
                  <a:gs pos="0">
                    <a:srgbClr val="007BD3"/>
                  </a:gs>
                  <a:gs pos="100000">
                    <a:srgbClr val="034373"/>
                  </a:gs>
                </a:gsLst>
                <a:lin scaled="0"/>
              </a:gradFill>
            </a:endParaRPr>
          </a:p>
          <a:p>
            <a:pPr algn="l"/>
            <a:r>
              <a:rPr lang="zh-CN" altLang="en-US" sz="3200" b="1">
                <a:gradFill>
                  <a:gsLst>
                    <a:gs pos="0">
                      <a:srgbClr val="007BD3"/>
                    </a:gs>
                    <a:gs pos="100000">
                      <a:srgbClr val="034373"/>
                    </a:gs>
                  </a:gsLst>
                  <a:lin scaled="0"/>
                </a:gradFill>
              </a:rPr>
              <a:t>个人修养、社会关爱、家国情怀,更加注重</a:t>
            </a:r>
            <a:endParaRPr lang="zh-CN" altLang="en-US" sz="3200" b="1">
              <a:gradFill>
                <a:gsLst>
                  <a:gs pos="0">
                    <a:srgbClr val="007BD3"/>
                  </a:gs>
                  <a:gs pos="100000">
                    <a:srgbClr val="034373"/>
                  </a:gs>
                </a:gsLst>
                <a:lin scaled="0"/>
              </a:gradFill>
            </a:endParaRPr>
          </a:p>
          <a:p>
            <a:pPr algn="l"/>
            <a:r>
              <a:rPr lang="zh-CN" altLang="en-US" sz="3200" b="1">
                <a:gradFill>
                  <a:gsLst>
                    <a:gs pos="0">
                      <a:srgbClr val="007BD3"/>
                    </a:gs>
                    <a:gs pos="100000">
                      <a:srgbClr val="034373"/>
                    </a:gs>
                  </a:gsLst>
                  <a:lin scaled="0"/>
                </a:gradFill>
              </a:rPr>
              <a:t>自主发展、合作参与、创新实践，</a:t>
            </a:r>
            <a:r>
              <a:rPr lang="zh-CN" altLang="en-US" sz="3200" b="1">
                <a:gradFill>
                  <a:gsLst>
                    <a:gs pos="0">
                      <a:srgbClr val="007BD3"/>
                    </a:gs>
                    <a:gs pos="100000">
                      <a:srgbClr val="034373"/>
                    </a:gs>
                  </a:gsLst>
                  <a:lin scaled="0"/>
                </a:gradFill>
                <a:sym typeface="+mn-ea"/>
              </a:rPr>
              <a:t>具有一定的</a:t>
            </a:r>
            <a:endParaRPr lang="zh-CN" altLang="en-US" sz="3200" b="1">
              <a:gradFill>
                <a:gsLst>
                  <a:gs pos="0">
                    <a:srgbClr val="007BD3"/>
                  </a:gs>
                  <a:gs pos="100000">
                    <a:srgbClr val="034373"/>
                  </a:gs>
                </a:gsLst>
                <a:lin scaled="0"/>
              </a:gradFill>
              <a:sym typeface="+mn-ea"/>
            </a:endParaRPr>
          </a:p>
          <a:p>
            <a:pPr algn="l"/>
            <a:r>
              <a:rPr lang="zh-CN" altLang="en-US" sz="3200" b="1">
                <a:solidFill>
                  <a:srgbClr val="FF0000"/>
                </a:solidFill>
                <a:sym typeface="+mn-ea"/>
              </a:rPr>
              <a:t>综合性。</a:t>
            </a:r>
            <a:r>
              <a:rPr lang="zh-CN" altLang="en-US" sz="3200" b="1">
                <a:gradFill>
                  <a:gsLst>
                    <a:gs pos="0">
                      <a:srgbClr val="007BD3"/>
                    </a:gs>
                    <a:gs pos="100000">
                      <a:srgbClr val="034373"/>
                    </a:gs>
                  </a:gsLst>
                  <a:lin scaled="0"/>
                </a:gradFill>
              </a:rPr>
              <a:t>核心素养对于每个人来说也极为重要，</a:t>
            </a:r>
            <a:endParaRPr lang="zh-CN" altLang="en-US" sz="3200" b="1">
              <a:gradFill>
                <a:gsLst>
                  <a:gs pos="0">
                    <a:srgbClr val="007BD3"/>
                  </a:gs>
                  <a:gs pos="100000">
                    <a:srgbClr val="034373"/>
                  </a:gs>
                </a:gsLst>
                <a:lin scaled="0"/>
              </a:gradFill>
            </a:endParaRPr>
          </a:p>
          <a:p>
            <a:pPr algn="l"/>
            <a:r>
              <a:rPr lang="zh-CN" altLang="en-US" sz="3200" b="1">
                <a:gradFill>
                  <a:gsLst>
                    <a:gs pos="0">
                      <a:srgbClr val="007BD3"/>
                    </a:gs>
                    <a:gs pos="100000">
                      <a:srgbClr val="034373"/>
                    </a:gs>
                  </a:gsLst>
                  <a:lin scaled="0"/>
                </a:gradFill>
              </a:rPr>
              <a:t>不可缺少的，同时也是学生将来走上工作岗位后</a:t>
            </a:r>
            <a:endParaRPr lang="zh-CN" altLang="en-US" sz="3200" b="1">
              <a:gradFill>
                <a:gsLst>
                  <a:gs pos="0">
                    <a:srgbClr val="007BD3"/>
                  </a:gs>
                  <a:gs pos="100000">
                    <a:srgbClr val="034373"/>
                  </a:gs>
                </a:gsLst>
                <a:lin scaled="0"/>
              </a:gradFill>
            </a:endParaRPr>
          </a:p>
          <a:p>
            <a:pPr algn="l"/>
            <a:r>
              <a:rPr lang="zh-CN" altLang="en-US" sz="3200" b="1">
                <a:gradFill>
                  <a:gsLst>
                    <a:gs pos="0">
                      <a:srgbClr val="007BD3"/>
                    </a:gs>
                    <a:gs pos="100000">
                      <a:srgbClr val="034373"/>
                    </a:gs>
                  </a:gsLst>
                  <a:lin scaled="0"/>
                </a:gradFill>
              </a:rPr>
              <a:t>是可</a:t>
            </a:r>
            <a:r>
              <a:rPr lang="zh-CN" altLang="en-US" sz="3200" b="1">
                <a:solidFill>
                  <a:srgbClr val="FF0000"/>
                </a:solidFill>
              </a:rPr>
              <a:t>适应的、可胜任的、可发展</a:t>
            </a:r>
            <a:r>
              <a:rPr lang="zh-CN" altLang="en-US" sz="3200" b="1"/>
              <a:t>的</a:t>
            </a:r>
            <a:r>
              <a:rPr lang="zh-CN" altLang="en-US" sz="3600" b="1"/>
              <a:t>。</a:t>
            </a:r>
            <a:endParaRPr lang="zh-CN" altLang="en-US" sz="3600" b="1"/>
          </a:p>
          <a:p>
            <a:pPr algn="l"/>
            <a:r>
              <a:rPr lang="zh-CN" altLang="en-US" sz="3200" b="1">
                <a:gradFill>
                  <a:gsLst>
                    <a:gs pos="0">
                      <a:srgbClr val="007BD3"/>
                    </a:gs>
                    <a:gs pos="100000">
                      <a:srgbClr val="034373"/>
                    </a:gs>
                  </a:gsLst>
                  <a:lin scaled="0"/>
                </a:gradFill>
                <a:sym typeface="+mn-ea"/>
              </a:rPr>
              <a:t>核心素养是党的教育方针的具体化,。</a:t>
            </a:r>
            <a:endParaRPr lang="zh-CN" altLang="en-US" sz="3200" b="1">
              <a:gradFill>
                <a:gsLst>
                  <a:gs pos="0">
                    <a:srgbClr val="007BD3"/>
                  </a:gs>
                  <a:gs pos="100000">
                    <a:srgbClr val="034373"/>
                  </a:gs>
                </a:gsLst>
                <a:lin scaled="0"/>
              </a:gradFill>
              <a:sym typeface="+mn-ea"/>
            </a:endParaRPr>
          </a:p>
          <a:p>
            <a:pPr algn="l"/>
            <a:r>
              <a:rPr lang="zh-CN" altLang="en-US" sz="3200" b="1">
                <a:gradFill>
                  <a:gsLst>
                    <a:gs pos="0">
                      <a:srgbClr val="007BD3"/>
                    </a:gs>
                    <a:gs pos="100000">
                      <a:srgbClr val="034373"/>
                    </a:gs>
                  </a:gsLst>
                  <a:lin scaled="0"/>
                </a:gradFill>
                <a:sym typeface="+mn-ea"/>
              </a:rPr>
              <a:t>深入回答</a:t>
            </a:r>
            <a:r>
              <a:rPr lang="en-US" altLang="zh-CN" sz="3200" b="1">
                <a:gradFill>
                  <a:gsLst>
                    <a:gs pos="0">
                      <a:srgbClr val="007BD3"/>
                    </a:gs>
                    <a:gs pos="100000">
                      <a:srgbClr val="034373"/>
                    </a:gs>
                  </a:gsLst>
                  <a:lin scaled="0"/>
                </a:gradFill>
                <a:sym typeface="+mn-ea"/>
              </a:rPr>
              <a:t>“</a:t>
            </a:r>
            <a:r>
              <a:rPr lang="zh-CN" altLang="en-US" sz="3200" b="1">
                <a:gradFill>
                  <a:gsLst>
                    <a:gs pos="0">
                      <a:srgbClr val="007BD3"/>
                    </a:gs>
                    <a:gs pos="100000">
                      <a:srgbClr val="034373"/>
                    </a:gs>
                  </a:gsLst>
                  <a:lin scaled="0"/>
                </a:gradFill>
                <a:sym typeface="+mn-ea"/>
              </a:rPr>
              <a:t>；立什么德，树什么人</a:t>
            </a:r>
            <a:r>
              <a:rPr lang="en-US" altLang="zh-CN" sz="3200" b="1">
                <a:gradFill>
                  <a:gsLst>
                    <a:gs pos="0">
                      <a:srgbClr val="007BD3"/>
                    </a:gs>
                    <a:gs pos="100000">
                      <a:srgbClr val="034373"/>
                    </a:gs>
                  </a:gsLst>
                  <a:lin scaled="0"/>
                </a:gradFill>
                <a:sym typeface="+mn-ea"/>
              </a:rPr>
              <a:t>”</a:t>
            </a:r>
            <a:r>
              <a:rPr lang="zh-CN" altLang="en-US" sz="3200" b="1">
                <a:gradFill>
                  <a:gsLst>
                    <a:gs pos="0">
                      <a:srgbClr val="007BD3"/>
                    </a:gs>
                    <a:gs pos="100000">
                      <a:srgbClr val="034373"/>
                    </a:gs>
                  </a:gsLst>
                  <a:lin scaled="0"/>
                </a:gradFill>
                <a:sym typeface="+mn-ea"/>
              </a:rPr>
              <a:t>的根本问题，</a:t>
            </a:r>
            <a:endParaRPr lang="zh-CN" altLang="en-US" sz="3200" b="1">
              <a:gradFill>
                <a:gsLst>
                  <a:gs pos="0">
                    <a:srgbClr val="007BD3"/>
                  </a:gs>
                  <a:gs pos="100000">
                    <a:srgbClr val="034373"/>
                  </a:gs>
                </a:gsLst>
                <a:lin scaled="0"/>
              </a:gradFill>
              <a:sym typeface="+mn-ea"/>
            </a:endParaRPr>
          </a:p>
          <a:p>
            <a:pPr algn="l"/>
            <a:r>
              <a:rPr lang="zh-CN" altLang="en-US" sz="3200" b="1">
                <a:gradFill>
                  <a:gsLst>
                    <a:gs pos="0">
                      <a:srgbClr val="007BD3"/>
                    </a:gs>
                    <a:gs pos="100000">
                      <a:srgbClr val="034373"/>
                    </a:gs>
                  </a:gsLst>
                  <a:lin scaled="0"/>
                </a:gradFill>
                <a:sym typeface="+mn-ea"/>
              </a:rPr>
              <a:t>并引领课程改革和育人模式的变革。</a:t>
            </a:r>
            <a:endParaRPr lang="zh-CN" altLang="en-US" sz="3200" b="1">
              <a:gradFill>
                <a:gsLst>
                  <a:gs pos="0">
                    <a:srgbClr val="007BD3"/>
                  </a:gs>
                  <a:gs pos="100000">
                    <a:srgbClr val="034373"/>
                  </a:gs>
                </a:gsLst>
                <a:lin scaled="0"/>
              </a:gradFill>
              <a:sym typeface="+mn-ea"/>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29132"/>
            <a:ext cx="1009860" cy="10098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文本框 1"/>
          <p:cNvSpPr txBox="1"/>
          <p:nvPr/>
        </p:nvSpPr>
        <p:spPr>
          <a:xfrm>
            <a:off x="276225" y="461963"/>
            <a:ext cx="8191500" cy="6492875"/>
          </a:xfrm>
          <a:prstGeom prst="rect">
            <a:avLst/>
          </a:prstGeom>
          <a:noFill/>
          <a:ln w="9525">
            <a:noFill/>
          </a:ln>
        </p:spPr>
        <p:txBody>
          <a:bodyPr wrap="square" anchor="t" anchorCtr="0">
            <a:spAutoFit/>
          </a:bodyPr>
          <a:lstStyle/>
          <a:p>
            <a:r>
              <a:rPr lang="zh-CN" altLang="en-US" sz="4000" dirty="0" smtClean="0">
                <a:solidFill>
                  <a:srgbClr val="FF0000"/>
                </a:solidFill>
                <a:latin typeface="Calibri" panose="020F0502020204030204" pitchFamily="34" charset="0"/>
                <a:ea typeface="宋体" panose="02010600030101010101" pitchFamily="2" charset="-122"/>
              </a:rPr>
              <a:t>               历史</a:t>
            </a:r>
            <a:r>
              <a:rPr lang="zh-CN" altLang="en-US" sz="4000" dirty="0">
                <a:solidFill>
                  <a:srgbClr val="FF0000"/>
                </a:solidFill>
                <a:latin typeface="Calibri" panose="020F0502020204030204" pitchFamily="34" charset="0"/>
                <a:ea typeface="宋体" panose="02010600030101010101" pitchFamily="2" charset="-122"/>
              </a:rPr>
              <a:t>学科的五大核心素养</a:t>
            </a:r>
            <a:endParaRPr lang="zh-CN" altLang="en-US" sz="4000" dirty="0">
              <a:solidFill>
                <a:srgbClr val="FF0000"/>
              </a:solidFill>
              <a:latin typeface="Calibri" panose="020F0502020204030204" pitchFamily="34" charset="0"/>
              <a:ea typeface="宋体" panose="02010600030101010101" pitchFamily="2" charset="-122"/>
            </a:endParaRPr>
          </a:p>
          <a:p>
            <a:endParaRPr lang="zh-CN" altLang="en-US" dirty="0">
              <a:latin typeface="Calibri" panose="020F0502020204030204" pitchFamily="34" charset="0"/>
              <a:ea typeface="宋体" panose="02010600030101010101" pitchFamily="2" charset="-122"/>
            </a:endParaRPr>
          </a:p>
          <a:p>
            <a:r>
              <a:rPr lang="zh-CN" altLang="en-US" sz="3200" dirty="0">
                <a:solidFill>
                  <a:srgbClr val="FF0000"/>
                </a:solidFill>
                <a:latin typeface="Calibri" panose="020F0502020204030204" pitchFamily="34" charset="0"/>
                <a:ea typeface="宋体" panose="02010600030101010101" pitchFamily="2" charset="-122"/>
              </a:rPr>
              <a:t>1.唯物史观</a:t>
            </a:r>
            <a:r>
              <a:rPr lang="zh-CN" altLang="en-US" dirty="0">
                <a:latin typeface="Calibri" panose="020F0502020204030204" pitchFamily="34" charset="0"/>
                <a:ea typeface="宋体" panose="02010600030101010101" pitchFamily="2" charset="-122"/>
              </a:rPr>
              <a:t>：</a:t>
            </a:r>
            <a:r>
              <a:rPr lang="zh-CN" altLang="en-US" b="1" dirty="0">
                <a:latin typeface="Calibri" panose="020F0502020204030204" pitchFamily="34" charset="0"/>
                <a:ea typeface="宋体" panose="02010600030101010101" pitchFamily="2" charset="-122"/>
              </a:rPr>
              <a:t>是揭示人类社会历史客观基础及发展规律的科学历史观和方法，包含：社会存在决定社会意识、生产力决定生产关系、经济基础决定上层建筑、人民群众是历史的创造者、人生的真正价值在于对社会的贡献等。</a:t>
            </a:r>
            <a:endParaRPr lang="zh-CN" altLang="en-US" b="1" dirty="0">
              <a:latin typeface="Calibri" panose="020F0502020204030204" pitchFamily="34" charset="0"/>
              <a:ea typeface="宋体" panose="02010600030101010101" pitchFamily="2" charset="-122"/>
            </a:endParaRPr>
          </a:p>
          <a:p>
            <a:r>
              <a:rPr lang="zh-CN" altLang="en-US" sz="3200" dirty="0">
                <a:solidFill>
                  <a:srgbClr val="FF0000"/>
                </a:solidFill>
                <a:latin typeface="Calibri" panose="020F0502020204030204" pitchFamily="34" charset="0"/>
                <a:ea typeface="宋体" panose="02010600030101010101" pitchFamily="2" charset="-122"/>
              </a:rPr>
              <a:t>2.时空观念</a:t>
            </a:r>
            <a:r>
              <a:rPr lang="zh-CN" altLang="en-US" dirty="0">
                <a:latin typeface="Calibri" panose="020F0502020204030204" pitchFamily="34" charset="0"/>
                <a:ea typeface="宋体" panose="02010600030101010101" pitchFamily="2" charset="-122"/>
              </a:rPr>
              <a:t>：</a:t>
            </a:r>
            <a:r>
              <a:rPr lang="zh-CN" altLang="en-US" b="1" dirty="0">
                <a:latin typeface="Calibri" panose="020F0502020204030204" pitchFamily="34" charset="0"/>
                <a:ea typeface="宋体" panose="02010600030101010101" pitchFamily="2" charset="-122"/>
              </a:rPr>
              <a:t>是指对事物与特定时间及空间的联系进行观察、分析的观念，以历史纪年、历史时序、年代尺、阶段特征、历史大事年表、历史地图等形式呈现。</a:t>
            </a:r>
            <a:endParaRPr lang="zh-CN" altLang="en-US" b="1" dirty="0">
              <a:latin typeface="Calibri" panose="020F0502020204030204" pitchFamily="34" charset="0"/>
              <a:ea typeface="宋体" panose="02010600030101010101" pitchFamily="2" charset="-122"/>
            </a:endParaRPr>
          </a:p>
          <a:p>
            <a:r>
              <a:rPr lang="zh-CN" altLang="en-US" sz="3200" dirty="0">
                <a:solidFill>
                  <a:srgbClr val="FF0000"/>
                </a:solidFill>
                <a:latin typeface="Calibri" panose="020F0502020204030204" pitchFamily="34" charset="0"/>
                <a:ea typeface="宋体" panose="02010600030101010101" pitchFamily="2" charset="-122"/>
              </a:rPr>
              <a:t>3.史料实证</a:t>
            </a:r>
            <a:r>
              <a:rPr lang="zh-CN" altLang="en-US" dirty="0">
                <a:latin typeface="Calibri" panose="020F0502020204030204" pitchFamily="34" charset="0"/>
                <a:ea typeface="宋体" panose="02010600030101010101" pitchFamily="2" charset="-122"/>
              </a:rPr>
              <a:t>：</a:t>
            </a:r>
            <a:r>
              <a:rPr lang="zh-CN" altLang="en-US" b="1" dirty="0">
                <a:latin typeface="Calibri" panose="020F0502020204030204" pitchFamily="34" charset="0"/>
                <a:ea typeface="宋体" panose="02010600030101010101" pitchFamily="2" charset="-122"/>
              </a:rPr>
              <a:t>是指对获取的史料进行辨析，并运用可信的史料努力重现历史真实的态度和方法，以史料分类、史料辨析、史料运用、观点论证的形式进行呈现。</a:t>
            </a:r>
            <a:endParaRPr lang="zh-CN" altLang="en-US" b="1" dirty="0">
              <a:latin typeface="Calibri" panose="020F0502020204030204" pitchFamily="34" charset="0"/>
              <a:ea typeface="宋体" panose="02010600030101010101" pitchFamily="2" charset="-122"/>
            </a:endParaRPr>
          </a:p>
          <a:p>
            <a:r>
              <a:rPr lang="zh-CN" altLang="en-US" sz="3200" dirty="0">
                <a:solidFill>
                  <a:srgbClr val="FF0000"/>
                </a:solidFill>
                <a:latin typeface="Calibri" panose="020F0502020204030204" pitchFamily="34" charset="0"/>
                <a:ea typeface="宋体" panose="02010600030101010101" pitchFamily="2" charset="-122"/>
              </a:rPr>
              <a:t>4.历史解释</a:t>
            </a:r>
            <a:r>
              <a:rPr lang="zh-CN" altLang="en-US" dirty="0">
                <a:latin typeface="Calibri" panose="020F0502020204030204" pitchFamily="34" charset="0"/>
                <a:ea typeface="宋体" panose="02010600030101010101" pitchFamily="2" charset="-122"/>
              </a:rPr>
              <a:t>：</a:t>
            </a:r>
            <a:r>
              <a:rPr lang="zh-CN" altLang="en-US" b="1" dirty="0">
                <a:latin typeface="Calibri" panose="020F0502020204030204" pitchFamily="34" charset="0"/>
                <a:ea typeface="宋体" panose="02010600030101010101" pitchFamily="2" charset="-122"/>
              </a:rPr>
              <a:t>是指以史料为依据，以历史理解为基础，对历史事物进行理性分析和客观评判的态度、能力与方法，以材料整理、对史料的解读、追溯起源、探讨因果、分析趋向、说明影响、判定地位等形式进行考查，培养叙述历史和形成历史认识的能力。</a:t>
            </a:r>
            <a:endParaRPr lang="zh-CN" altLang="en-US" b="1" dirty="0">
              <a:latin typeface="Calibri" panose="020F0502020204030204" pitchFamily="34" charset="0"/>
              <a:ea typeface="宋体" panose="02010600030101010101" pitchFamily="2" charset="-122"/>
            </a:endParaRPr>
          </a:p>
          <a:p>
            <a:r>
              <a:rPr lang="zh-CN" altLang="en-US" sz="3200" dirty="0">
                <a:solidFill>
                  <a:srgbClr val="FF0000"/>
                </a:solidFill>
                <a:latin typeface="Calibri" panose="020F0502020204030204" pitchFamily="34" charset="0"/>
                <a:ea typeface="宋体" panose="02010600030101010101" pitchFamily="2" charset="-122"/>
              </a:rPr>
              <a:t>5.家国情怀</a:t>
            </a:r>
            <a:r>
              <a:rPr lang="zh-CN" altLang="en-US" dirty="0">
                <a:latin typeface="Calibri" panose="020F0502020204030204" pitchFamily="34" charset="0"/>
                <a:ea typeface="宋体" panose="02010600030101010101" pitchFamily="2" charset="-122"/>
              </a:rPr>
              <a:t>：</a:t>
            </a:r>
            <a:r>
              <a:rPr lang="zh-CN" altLang="en-US" b="1" dirty="0">
                <a:latin typeface="Calibri" panose="020F0502020204030204" pitchFamily="34" charset="0"/>
                <a:ea typeface="宋体" panose="02010600030101010101" pitchFamily="2" charset="-122"/>
              </a:rPr>
              <a:t>是学习和探究历史应该具有的社会责任和人文情怀，包含：优秀传统文化、民族精神、民主法治、科学精神、世界意识、积极的人生态度和健全的人格、联系现实等</a:t>
            </a:r>
            <a:endParaRPr lang="zh-CN" altLang="en-US" b="1" dirty="0">
              <a:latin typeface="Calibri" panose="020F0502020204030204" pitchFamily="34" charset="0"/>
              <a:ea typeface="宋体" panose="02010600030101010101" pitchFamily="2" charset="-122"/>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8174" y="26815"/>
            <a:ext cx="1224136" cy="122413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67744" y="430530"/>
            <a:ext cx="6289675" cy="706755"/>
          </a:xfrm>
          <a:prstGeom prst="rect">
            <a:avLst/>
          </a:prstGeom>
          <a:noFill/>
        </p:spPr>
        <p:txBody>
          <a:bodyPr wrap="square" rtlCol="0">
            <a:spAutoFit/>
          </a:bodyPr>
          <a:lstStyle/>
          <a:p>
            <a:r>
              <a:rPr lang="en-US" altLang="zh-CN" sz="4000" b="1" dirty="0">
                <a:solidFill>
                  <a:srgbClr val="FF0000"/>
                </a:solidFill>
              </a:rPr>
              <a:t>4.</a:t>
            </a:r>
            <a:r>
              <a:rPr lang="zh-CN" altLang="en-US" sz="4000" b="1" dirty="0">
                <a:solidFill>
                  <a:srgbClr val="FF0000"/>
                </a:solidFill>
              </a:rPr>
              <a:t>关于史料与史料教学</a:t>
            </a:r>
            <a:endParaRPr lang="zh-CN" altLang="en-US" sz="4000" b="1" dirty="0">
              <a:solidFill>
                <a:srgbClr val="FF0000"/>
              </a:solidFill>
            </a:endParaRPr>
          </a:p>
        </p:txBody>
      </p:sp>
      <p:sp>
        <p:nvSpPr>
          <p:cNvPr id="3" name="文本框 2"/>
          <p:cNvSpPr txBox="1"/>
          <p:nvPr/>
        </p:nvSpPr>
        <p:spPr>
          <a:xfrm>
            <a:off x="147320" y="1179195"/>
            <a:ext cx="33345120" cy="5015865"/>
          </a:xfrm>
          <a:prstGeom prst="rect">
            <a:avLst/>
          </a:prstGeom>
          <a:noFill/>
        </p:spPr>
        <p:txBody>
          <a:bodyPr wrap="square" rtlCol="0">
            <a:spAutoFit/>
          </a:bodyPr>
          <a:lstStyle/>
          <a:p>
            <a:pPr algn="l"/>
            <a:r>
              <a:rPr lang="zh-CN" altLang="en-US" sz="3200" b="1"/>
              <a:t>（</a:t>
            </a:r>
            <a:r>
              <a:rPr lang="en-US" altLang="zh-CN" sz="3200" b="1"/>
              <a:t>1</a:t>
            </a:r>
            <a:r>
              <a:rPr lang="zh-CN" altLang="en-US" sz="3200" b="1"/>
              <a:t>）“史料”从某种意义上讲，它就是历史</a:t>
            </a:r>
            <a:endParaRPr lang="zh-CN" altLang="en-US" sz="3200" b="1"/>
          </a:p>
          <a:p>
            <a:pPr algn="l"/>
            <a:r>
              <a:rPr lang="zh-CN" altLang="en-US" sz="3200" b="1"/>
              <a:t>再现的活“</a:t>
            </a:r>
            <a:r>
              <a:rPr lang="zh-CN" altLang="en-US" sz="3200" b="1">
                <a:solidFill>
                  <a:srgbClr val="FF0000"/>
                </a:solidFill>
              </a:rPr>
              <a:t>化石</a:t>
            </a:r>
            <a:r>
              <a:rPr lang="zh-CN" altLang="en-US" sz="3200" b="1"/>
              <a:t>” 。</a:t>
            </a:r>
            <a:endParaRPr lang="zh-CN" altLang="en-US" sz="3200" b="1"/>
          </a:p>
          <a:p>
            <a:pPr algn="l"/>
            <a:r>
              <a:rPr lang="zh-CN" altLang="en-US" sz="3200" b="1"/>
              <a:t>“史料”是最能体现和反映历史的</a:t>
            </a:r>
            <a:r>
              <a:rPr lang="zh-CN" altLang="en-US" sz="3200" b="1">
                <a:solidFill>
                  <a:srgbClr val="FF0000"/>
                </a:solidFill>
              </a:rPr>
              <a:t>真实性</a:t>
            </a:r>
            <a:r>
              <a:rPr lang="zh-CN" altLang="en-US" sz="3200" b="1"/>
              <a:t>的，</a:t>
            </a:r>
            <a:endParaRPr lang="zh-CN" altLang="en-US" sz="3200" b="1"/>
          </a:p>
          <a:p>
            <a:pPr algn="l"/>
            <a:r>
              <a:rPr lang="zh-CN" altLang="en-US" sz="3200" b="1"/>
              <a:t>是学生</a:t>
            </a:r>
            <a:r>
              <a:rPr lang="zh-CN" altLang="en-US" sz="3200" b="1">
                <a:solidFill>
                  <a:srgbClr val="FF0000"/>
                </a:solidFill>
              </a:rPr>
              <a:t>认识历史，感悟历史的有力依据</a:t>
            </a:r>
            <a:r>
              <a:rPr lang="zh-CN" altLang="en-US" sz="3200" b="1"/>
              <a:t>。</a:t>
            </a:r>
            <a:endParaRPr lang="zh-CN" altLang="en-US" sz="3200" b="1"/>
          </a:p>
          <a:p>
            <a:pPr algn="l"/>
            <a:endParaRPr lang="zh-CN" altLang="en-US" sz="3200" b="1"/>
          </a:p>
          <a:p>
            <a:pPr algn="l"/>
            <a:r>
              <a:rPr lang="zh-CN" altLang="en-US" sz="3200" b="1"/>
              <a:t>（</a:t>
            </a:r>
            <a:r>
              <a:rPr lang="en-US" altLang="zh-CN" sz="3200" b="1"/>
              <a:t>2</a:t>
            </a:r>
            <a:r>
              <a:rPr lang="zh-CN" altLang="en-US" sz="3200" b="1"/>
              <a:t>）</a:t>
            </a:r>
            <a:r>
              <a:rPr lang="zh-CN" altLang="en-US" sz="3200" b="1">
                <a:sym typeface="+mn-ea"/>
              </a:rPr>
              <a:t>培养</a:t>
            </a:r>
            <a:r>
              <a:rPr lang="zh-CN" altLang="en-US" sz="3200" b="1"/>
              <a:t>历史核心素养的基础就是对历史的</a:t>
            </a:r>
            <a:endParaRPr lang="zh-CN" altLang="en-US" sz="3200" b="1"/>
          </a:p>
          <a:p>
            <a:pPr algn="l"/>
            <a:r>
              <a:rPr lang="zh-CN" altLang="en-US" sz="3200" b="1"/>
              <a:t>真实认知。因此，在历史教学中要了解和探究</a:t>
            </a:r>
            <a:endParaRPr lang="zh-CN" altLang="en-US" sz="3200" b="1"/>
          </a:p>
          <a:p>
            <a:pPr algn="l"/>
            <a:r>
              <a:rPr lang="zh-CN" altLang="en-US" sz="3200" b="1"/>
              <a:t>历史人物和历史事件，分析和评价历史问题，</a:t>
            </a:r>
            <a:endParaRPr lang="zh-CN" altLang="en-US" sz="3200" b="1"/>
          </a:p>
          <a:p>
            <a:pPr algn="l"/>
            <a:r>
              <a:rPr lang="zh-CN" altLang="en-US" sz="3200" b="1"/>
              <a:t>就要有相当数量的</a:t>
            </a:r>
            <a:r>
              <a:rPr lang="zh-CN" altLang="en-US" sz="3200" b="1">
                <a:solidFill>
                  <a:srgbClr val="FF0000"/>
                </a:solidFill>
              </a:rPr>
              <a:t>史料作为媒介来支撑</a:t>
            </a:r>
            <a:r>
              <a:rPr lang="zh-CN" altLang="en-US" sz="3200">
                <a:solidFill>
                  <a:srgbClr val="FF0000"/>
                </a:solidFill>
              </a:rPr>
              <a:t>。</a:t>
            </a:r>
            <a:endParaRPr lang="zh-CN" altLang="en-US" sz="3200">
              <a:solidFill>
                <a:srgbClr val="FF0000"/>
              </a:solidFill>
            </a:endParaRPr>
          </a:p>
          <a:p>
            <a:pPr algn="l"/>
            <a:endParaRPr lang="zh-CN" altLang="en-US" sz="3200">
              <a:solidFill>
                <a:srgbClr val="FF0000"/>
              </a:solidFill>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8023" y="36243"/>
            <a:ext cx="1224136" cy="122413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1520" y="749300"/>
            <a:ext cx="8215630" cy="5077460"/>
          </a:xfrm>
          <a:prstGeom prst="rect">
            <a:avLst/>
          </a:prstGeom>
          <a:noFill/>
        </p:spPr>
        <p:txBody>
          <a:bodyPr wrap="square" rtlCol="0">
            <a:spAutoFit/>
          </a:bodyPr>
          <a:lstStyle/>
          <a:p>
            <a:r>
              <a:rPr lang="zh-CN" altLang="en-US" sz="3600" b="1"/>
              <a:t>（</a:t>
            </a:r>
            <a:r>
              <a:rPr lang="en-US" altLang="zh-CN" sz="3600" b="1"/>
              <a:t>3</a:t>
            </a:r>
            <a:r>
              <a:rPr lang="zh-CN" altLang="en-US" sz="3600" b="1"/>
              <a:t>）依据史料存在的形式，史料可分为文字史料、图像史料和实物史料。</a:t>
            </a:r>
            <a:endParaRPr lang="zh-CN" altLang="en-US" sz="3600" b="1"/>
          </a:p>
          <a:p>
            <a:r>
              <a:rPr lang="zh-CN" altLang="en-US" sz="3600" b="1"/>
              <a:t>教材中提供的史料主要是文字史料和图像史料。九年义务教育</a:t>
            </a:r>
            <a:r>
              <a:rPr lang="zh-CN" altLang="en-US" sz="3600" b="1">
                <a:solidFill>
                  <a:srgbClr val="FF0000"/>
                </a:solidFill>
              </a:rPr>
              <a:t>部编版</a:t>
            </a:r>
            <a:r>
              <a:rPr lang="zh-CN" altLang="en-US" sz="3600" b="1"/>
              <a:t>教材，其中包括教科书、地图册、视频资源（VCD）等为我们在这方面教学提供大量的资料，如教科书中的相关史事、人物扫描、图像、地图、材料研读等。</a:t>
            </a:r>
            <a:r>
              <a:rPr lang="zh-CN" altLang="en-US" sz="3600" b="1">
                <a:solidFill>
                  <a:srgbClr val="FF0000"/>
                </a:solidFill>
              </a:rPr>
              <a:t>在教学中，首先就从这些史料着手教学。</a:t>
            </a:r>
            <a:endParaRPr lang="zh-CN" altLang="en-US" sz="3600" b="1">
              <a:solidFill>
                <a:srgbClr val="FF0000"/>
              </a:solidFill>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7505" y="116633"/>
            <a:ext cx="1080119" cy="108011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08965" y="975995"/>
            <a:ext cx="8912860" cy="645160"/>
          </a:xfrm>
          <a:prstGeom prst="rect">
            <a:avLst/>
          </a:prstGeom>
          <a:noFill/>
        </p:spPr>
        <p:txBody>
          <a:bodyPr wrap="square" rtlCol="0">
            <a:spAutoFit/>
          </a:bodyPr>
          <a:lstStyle/>
          <a:p>
            <a:r>
              <a:rPr lang="en-US" altLang="zh-CN" sz="3600" b="1" dirty="0">
                <a:solidFill>
                  <a:srgbClr val="FF0000"/>
                </a:solidFill>
              </a:rPr>
              <a:t>5.</a:t>
            </a:r>
            <a:r>
              <a:rPr lang="zh-CN" altLang="en-US" sz="3600" b="1" dirty="0">
                <a:solidFill>
                  <a:srgbClr val="FF0000"/>
                </a:solidFill>
              </a:rPr>
              <a:t>史料</a:t>
            </a:r>
            <a:r>
              <a:rPr lang="en-US" altLang="zh-CN" sz="3600" b="1" dirty="0">
                <a:solidFill>
                  <a:srgbClr val="FF0000"/>
                </a:solidFill>
              </a:rPr>
              <a:t>-</a:t>
            </a:r>
            <a:r>
              <a:rPr lang="zh-CN" altLang="en-US" sz="3600" b="1" dirty="0">
                <a:solidFill>
                  <a:srgbClr val="FF0000"/>
                </a:solidFill>
              </a:rPr>
              <a:t>史料教学</a:t>
            </a:r>
            <a:r>
              <a:rPr lang="en-US" altLang="zh-CN" sz="3600" b="1" dirty="0">
                <a:solidFill>
                  <a:srgbClr val="FF0000"/>
                </a:solidFill>
              </a:rPr>
              <a:t>-</a:t>
            </a:r>
            <a:r>
              <a:rPr lang="zh-CN" altLang="en-US" sz="3600" b="1" dirty="0">
                <a:solidFill>
                  <a:srgbClr val="FF0000"/>
                </a:solidFill>
              </a:rPr>
              <a:t>历史学科核心素养的关系</a:t>
            </a:r>
            <a:r>
              <a:rPr lang="en-US" altLang="zh-CN" sz="3600" b="1" dirty="0">
                <a:solidFill>
                  <a:srgbClr val="FF0000"/>
                </a:solidFill>
              </a:rPr>
              <a:t>    </a:t>
            </a:r>
            <a:endParaRPr lang="en-US" altLang="zh-CN" sz="3600" b="1" dirty="0">
              <a:solidFill>
                <a:srgbClr val="FF0000"/>
              </a:solidFill>
            </a:endParaRPr>
          </a:p>
        </p:txBody>
      </p:sp>
      <p:sp>
        <p:nvSpPr>
          <p:cNvPr id="3" name="文本框 2"/>
          <p:cNvSpPr txBox="1"/>
          <p:nvPr/>
        </p:nvSpPr>
        <p:spPr>
          <a:xfrm>
            <a:off x="608965" y="3615055"/>
            <a:ext cx="1414780" cy="706755"/>
          </a:xfrm>
          <a:prstGeom prst="rect">
            <a:avLst/>
          </a:prstGeom>
          <a:noFill/>
        </p:spPr>
        <p:txBody>
          <a:bodyPr wrap="square" rtlCol="0">
            <a:spAutoFit/>
          </a:bodyPr>
          <a:lstStyle/>
          <a:p>
            <a:r>
              <a:rPr lang="zh-CN" altLang="en-US" sz="4000" b="1">
                <a:solidFill>
                  <a:srgbClr val="FF0000"/>
                </a:solidFill>
              </a:rPr>
              <a:t>史料</a:t>
            </a:r>
            <a:endParaRPr lang="zh-CN" altLang="en-US" sz="4000" b="1">
              <a:solidFill>
                <a:srgbClr val="FF0000"/>
              </a:solidFill>
            </a:endParaRPr>
          </a:p>
        </p:txBody>
      </p:sp>
      <p:cxnSp>
        <p:nvCxnSpPr>
          <p:cNvPr id="5" name="直接箭头连接符 4"/>
          <p:cNvCxnSpPr>
            <a:stCxn id="3" idx="3"/>
          </p:cNvCxnSpPr>
          <p:nvPr/>
        </p:nvCxnSpPr>
        <p:spPr>
          <a:xfrm>
            <a:off x="2023745" y="3968750"/>
            <a:ext cx="963930" cy="368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214370" y="3326130"/>
            <a:ext cx="1670685" cy="1322070"/>
          </a:xfrm>
          <a:prstGeom prst="rect">
            <a:avLst/>
          </a:prstGeom>
          <a:noFill/>
        </p:spPr>
        <p:txBody>
          <a:bodyPr wrap="square" rtlCol="0">
            <a:spAutoFit/>
          </a:bodyPr>
          <a:lstStyle/>
          <a:p>
            <a:r>
              <a:rPr lang="zh-CN" altLang="en-US" sz="4000" b="1">
                <a:solidFill>
                  <a:srgbClr val="FF0000"/>
                </a:solidFill>
              </a:rPr>
              <a:t>史料教学</a:t>
            </a:r>
            <a:endParaRPr lang="zh-CN" altLang="en-US" sz="4000" b="1">
              <a:solidFill>
                <a:srgbClr val="FF0000"/>
              </a:solidFill>
            </a:endParaRPr>
          </a:p>
        </p:txBody>
      </p:sp>
      <p:sp>
        <p:nvSpPr>
          <p:cNvPr id="7" name="文本框 6"/>
          <p:cNvSpPr txBox="1"/>
          <p:nvPr/>
        </p:nvSpPr>
        <p:spPr>
          <a:xfrm>
            <a:off x="6012815" y="3326130"/>
            <a:ext cx="2244725" cy="1322070"/>
          </a:xfrm>
          <a:prstGeom prst="rect">
            <a:avLst/>
          </a:prstGeom>
          <a:noFill/>
        </p:spPr>
        <p:txBody>
          <a:bodyPr wrap="square" rtlCol="0">
            <a:spAutoFit/>
          </a:bodyPr>
          <a:lstStyle/>
          <a:p>
            <a:r>
              <a:rPr lang="zh-CN" altLang="en-US" sz="4000" b="1">
                <a:solidFill>
                  <a:srgbClr val="FF0000"/>
                </a:solidFill>
              </a:rPr>
              <a:t>历史学科</a:t>
            </a:r>
            <a:endParaRPr lang="zh-CN" altLang="en-US" sz="4000" b="1">
              <a:solidFill>
                <a:srgbClr val="FF0000"/>
              </a:solidFill>
            </a:endParaRPr>
          </a:p>
          <a:p>
            <a:r>
              <a:rPr lang="zh-CN" altLang="en-US" sz="4000" b="1">
                <a:solidFill>
                  <a:srgbClr val="FF0000"/>
                </a:solidFill>
              </a:rPr>
              <a:t>核心素养</a:t>
            </a:r>
            <a:endParaRPr lang="zh-CN" altLang="en-US" sz="4000" b="1">
              <a:solidFill>
                <a:srgbClr val="FF0000"/>
              </a:solidFill>
            </a:endParaRPr>
          </a:p>
        </p:txBody>
      </p:sp>
      <p:cxnSp>
        <p:nvCxnSpPr>
          <p:cNvPr id="8" name="直接箭头连接符 7"/>
          <p:cNvCxnSpPr/>
          <p:nvPr/>
        </p:nvCxnSpPr>
        <p:spPr>
          <a:xfrm>
            <a:off x="4499610" y="3933190"/>
            <a:ext cx="14401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15290" y="1747520"/>
            <a:ext cx="2195830" cy="1198880"/>
          </a:xfrm>
          <a:prstGeom prst="rect">
            <a:avLst/>
          </a:prstGeom>
          <a:noFill/>
        </p:spPr>
        <p:txBody>
          <a:bodyPr wrap="square" rtlCol="0">
            <a:spAutoFit/>
          </a:bodyPr>
          <a:lstStyle/>
          <a:p>
            <a:r>
              <a:rPr lang="zh-CN" altLang="en-US" sz="3600" b="1" dirty="0">
                <a:gradFill>
                  <a:gsLst>
                    <a:gs pos="0">
                      <a:srgbClr val="007BD3"/>
                    </a:gs>
                    <a:gs pos="100000">
                      <a:srgbClr val="034373"/>
                    </a:gs>
                  </a:gsLst>
                  <a:lin scaled="0"/>
                </a:gradFill>
              </a:rPr>
              <a:t>认知历史</a:t>
            </a:r>
            <a:endParaRPr lang="zh-CN" altLang="en-US" sz="3600" b="1" dirty="0">
              <a:gradFill>
                <a:gsLst>
                  <a:gs pos="0">
                    <a:srgbClr val="007BD3"/>
                  </a:gs>
                  <a:gs pos="100000">
                    <a:srgbClr val="034373"/>
                  </a:gs>
                </a:gsLst>
                <a:lin scaled="0"/>
              </a:gradFill>
            </a:endParaRPr>
          </a:p>
          <a:p>
            <a:r>
              <a:rPr lang="zh-CN" altLang="en-US" sz="3600" b="1" dirty="0">
                <a:gradFill>
                  <a:gsLst>
                    <a:gs pos="0">
                      <a:srgbClr val="007BD3"/>
                    </a:gs>
                    <a:gs pos="100000">
                      <a:srgbClr val="034373"/>
                    </a:gs>
                  </a:gsLst>
                  <a:lin scaled="0"/>
                </a:gradFill>
              </a:rPr>
              <a:t> </a:t>
            </a:r>
            <a:r>
              <a:rPr lang="en-US" altLang="zh-CN" sz="3600" b="1" dirty="0">
                <a:gradFill>
                  <a:gsLst>
                    <a:gs pos="0">
                      <a:srgbClr val="007BD3"/>
                    </a:gs>
                    <a:gs pos="100000">
                      <a:srgbClr val="034373"/>
                    </a:gs>
                  </a:gsLst>
                  <a:lin scaled="0"/>
                </a:gradFill>
              </a:rPr>
              <a:t>  </a:t>
            </a:r>
            <a:r>
              <a:rPr lang="zh-CN" altLang="en-US" sz="3600" b="1" dirty="0">
                <a:gradFill>
                  <a:gsLst>
                    <a:gs pos="0">
                      <a:srgbClr val="007BD3"/>
                    </a:gs>
                    <a:gs pos="100000">
                      <a:srgbClr val="034373"/>
                    </a:gs>
                  </a:gsLst>
                  <a:lin scaled="0"/>
                </a:gradFill>
              </a:rPr>
              <a:t>基础</a:t>
            </a:r>
            <a:endParaRPr lang="zh-CN" altLang="en-US" sz="3600" b="1" dirty="0">
              <a:gradFill>
                <a:gsLst>
                  <a:gs pos="0">
                    <a:srgbClr val="007BD3"/>
                  </a:gs>
                  <a:gs pos="100000">
                    <a:srgbClr val="034373"/>
                  </a:gs>
                </a:gsLst>
                <a:lin scaled="0"/>
              </a:gradFill>
            </a:endParaRPr>
          </a:p>
        </p:txBody>
      </p:sp>
      <p:sp>
        <p:nvSpPr>
          <p:cNvPr id="10" name="文本框 9"/>
          <p:cNvSpPr txBox="1"/>
          <p:nvPr/>
        </p:nvSpPr>
        <p:spPr>
          <a:xfrm>
            <a:off x="3213735" y="1621155"/>
            <a:ext cx="2207895" cy="1198880"/>
          </a:xfrm>
          <a:prstGeom prst="rect">
            <a:avLst/>
          </a:prstGeom>
          <a:noFill/>
        </p:spPr>
        <p:txBody>
          <a:bodyPr wrap="square" rtlCol="0">
            <a:spAutoFit/>
          </a:bodyPr>
          <a:lstStyle/>
          <a:p>
            <a:r>
              <a:rPr lang="zh-CN" altLang="en-US" sz="3600" b="1">
                <a:gradFill>
                  <a:gsLst>
                    <a:gs pos="0">
                      <a:srgbClr val="007BD3"/>
                    </a:gs>
                    <a:gs pos="100000">
                      <a:srgbClr val="034373"/>
                    </a:gs>
                  </a:gsLst>
                  <a:lin scaled="0"/>
                </a:gradFill>
              </a:rPr>
              <a:t>学习历史</a:t>
            </a:r>
            <a:endParaRPr lang="zh-CN" altLang="en-US" sz="3600" b="1">
              <a:gradFill>
                <a:gsLst>
                  <a:gs pos="0">
                    <a:srgbClr val="007BD3"/>
                  </a:gs>
                  <a:gs pos="100000">
                    <a:srgbClr val="034373"/>
                  </a:gs>
                </a:gsLst>
                <a:lin scaled="0"/>
              </a:gradFill>
            </a:endParaRPr>
          </a:p>
          <a:p>
            <a:r>
              <a:rPr lang="en-US" altLang="zh-CN" sz="3600" b="1">
                <a:gradFill>
                  <a:gsLst>
                    <a:gs pos="0">
                      <a:srgbClr val="007BD3"/>
                    </a:gs>
                    <a:gs pos="100000">
                      <a:srgbClr val="034373"/>
                    </a:gs>
                  </a:gsLst>
                  <a:lin scaled="0"/>
                </a:gradFill>
              </a:rPr>
              <a:t>   </a:t>
            </a:r>
            <a:r>
              <a:rPr lang="zh-CN" altLang="en-US" sz="3600" b="1">
                <a:gradFill>
                  <a:gsLst>
                    <a:gs pos="0">
                      <a:srgbClr val="007BD3"/>
                    </a:gs>
                    <a:gs pos="100000">
                      <a:srgbClr val="034373"/>
                    </a:gs>
                  </a:gsLst>
                  <a:lin scaled="0"/>
                </a:gradFill>
              </a:rPr>
              <a:t>方法</a:t>
            </a:r>
            <a:endParaRPr lang="zh-CN" altLang="en-US" sz="3600" b="1">
              <a:gradFill>
                <a:gsLst>
                  <a:gs pos="0">
                    <a:srgbClr val="007BD3"/>
                  </a:gs>
                  <a:gs pos="100000">
                    <a:srgbClr val="034373"/>
                  </a:gs>
                </a:gsLst>
                <a:lin scaled="0"/>
              </a:gradFill>
            </a:endParaRPr>
          </a:p>
        </p:txBody>
      </p:sp>
      <p:sp>
        <p:nvSpPr>
          <p:cNvPr id="11" name="文本框 10"/>
          <p:cNvSpPr txBox="1"/>
          <p:nvPr/>
        </p:nvSpPr>
        <p:spPr>
          <a:xfrm>
            <a:off x="6024245" y="1661160"/>
            <a:ext cx="2540000" cy="1198880"/>
          </a:xfrm>
          <a:prstGeom prst="rect">
            <a:avLst/>
          </a:prstGeom>
          <a:noFill/>
        </p:spPr>
        <p:txBody>
          <a:bodyPr wrap="square" rtlCol="0">
            <a:spAutoFit/>
          </a:bodyPr>
          <a:lstStyle/>
          <a:p>
            <a:r>
              <a:rPr lang="zh-CN" altLang="en-US" sz="3600" b="1">
                <a:gradFill>
                  <a:gsLst>
                    <a:gs pos="0">
                      <a:srgbClr val="007BD3"/>
                    </a:gs>
                    <a:gs pos="100000">
                      <a:srgbClr val="034373"/>
                    </a:gs>
                  </a:gsLst>
                  <a:lin scaled="0"/>
                </a:gradFill>
              </a:rPr>
              <a:t>形成价值观</a:t>
            </a:r>
            <a:r>
              <a:rPr lang="en-US" altLang="zh-CN" sz="3600" b="1">
                <a:gradFill>
                  <a:gsLst>
                    <a:gs pos="0">
                      <a:srgbClr val="007BD3"/>
                    </a:gs>
                    <a:gs pos="100000">
                      <a:srgbClr val="034373"/>
                    </a:gs>
                  </a:gsLst>
                  <a:lin scaled="0"/>
                </a:gradFill>
              </a:rPr>
              <a:t>                 </a:t>
            </a:r>
            <a:r>
              <a:rPr lang="zh-CN" altLang="en-US" sz="3600" b="1">
                <a:gradFill>
                  <a:gsLst>
                    <a:gs pos="0">
                      <a:srgbClr val="007BD3"/>
                    </a:gs>
                    <a:gs pos="100000">
                      <a:srgbClr val="034373"/>
                    </a:gs>
                  </a:gsLst>
                  <a:lin scaled="0"/>
                </a:gradFill>
              </a:rPr>
              <a:t>目标</a:t>
            </a:r>
            <a:endParaRPr lang="zh-CN" altLang="en-US" sz="3600" b="1">
              <a:gradFill>
                <a:gsLst>
                  <a:gs pos="0">
                    <a:srgbClr val="007BD3"/>
                  </a:gs>
                  <a:gs pos="100000">
                    <a:srgbClr val="034373"/>
                  </a:gs>
                </a:gsLst>
                <a:lin scaled="0"/>
              </a:gradFill>
            </a:endParaRPr>
          </a:p>
        </p:txBody>
      </p:sp>
      <p:cxnSp>
        <p:nvCxnSpPr>
          <p:cNvPr id="12" name="直接箭头连接符 11"/>
          <p:cNvCxnSpPr/>
          <p:nvPr/>
        </p:nvCxnSpPr>
        <p:spPr>
          <a:xfrm>
            <a:off x="1259205" y="2708910"/>
            <a:ext cx="0" cy="1008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4067810" y="2493010"/>
            <a:ext cx="0" cy="935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6948170" y="2493010"/>
            <a:ext cx="0" cy="935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716780" y="3611245"/>
            <a:ext cx="1534795" cy="460375"/>
          </a:xfrm>
          <a:prstGeom prst="rect">
            <a:avLst/>
          </a:prstGeom>
          <a:noFill/>
        </p:spPr>
        <p:txBody>
          <a:bodyPr wrap="square" rtlCol="0">
            <a:spAutoFit/>
          </a:bodyPr>
          <a:lstStyle/>
          <a:p>
            <a:r>
              <a:rPr lang="zh-CN" altLang="en-US" sz="2400" b="1"/>
              <a:t>更有利于</a:t>
            </a:r>
            <a:endParaRPr lang="zh-CN" altLang="en-US" sz="2400" b="1"/>
          </a:p>
        </p:txBody>
      </p:sp>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2299"/>
            <a:ext cx="1224136" cy="122413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267744" y="388439"/>
            <a:ext cx="5934710" cy="706755"/>
          </a:xfrm>
          <a:prstGeom prst="rect">
            <a:avLst/>
          </a:prstGeom>
          <a:noFill/>
        </p:spPr>
        <p:txBody>
          <a:bodyPr wrap="none" rtlCol="0">
            <a:spAutoFit/>
          </a:bodyPr>
          <a:lstStyle/>
          <a:p>
            <a:r>
              <a:rPr lang="zh-CN" altLang="en-US" sz="4000" b="1" dirty="0">
                <a:gradFill>
                  <a:gsLst>
                    <a:gs pos="0">
                      <a:srgbClr val="007BD3"/>
                    </a:gs>
                    <a:gs pos="100000">
                      <a:srgbClr val="034373"/>
                    </a:gs>
                  </a:gsLst>
                  <a:lin scaled="0"/>
                </a:gradFill>
              </a:rPr>
              <a:t>二</a:t>
            </a:r>
            <a:r>
              <a:rPr lang="en-US" altLang="zh-CN" sz="4000" b="1" dirty="0">
                <a:gradFill>
                  <a:gsLst>
                    <a:gs pos="0">
                      <a:srgbClr val="007BD3"/>
                    </a:gs>
                    <a:gs pos="100000">
                      <a:srgbClr val="034373"/>
                    </a:gs>
                  </a:gsLst>
                  <a:lin scaled="0"/>
                </a:gradFill>
              </a:rPr>
              <a:t>.</a:t>
            </a:r>
            <a:r>
              <a:rPr lang="zh-CN" altLang="en-US" sz="4000" b="1" dirty="0">
                <a:gradFill>
                  <a:gsLst>
                    <a:gs pos="0">
                      <a:srgbClr val="007BD3"/>
                    </a:gs>
                    <a:gs pos="100000">
                      <a:srgbClr val="034373"/>
                    </a:gs>
                  </a:gsLst>
                  <a:lin scaled="0"/>
                </a:gradFill>
              </a:rPr>
              <a:t>如何进行史料教学呢？</a:t>
            </a:r>
            <a:endParaRPr lang="zh-CN" altLang="en-US" sz="4000" b="1" dirty="0">
              <a:gradFill>
                <a:gsLst>
                  <a:gs pos="0">
                    <a:srgbClr val="007BD3"/>
                  </a:gs>
                  <a:gs pos="100000">
                    <a:srgbClr val="034373"/>
                  </a:gs>
                </a:gsLst>
                <a:lin scaled="0"/>
              </a:gradFill>
            </a:endParaRPr>
          </a:p>
        </p:txBody>
      </p:sp>
      <p:sp>
        <p:nvSpPr>
          <p:cNvPr id="3" name="文本框 2"/>
          <p:cNvSpPr txBox="1"/>
          <p:nvPr/>
        </p:nvSpPr>
        <p:spPr>
          <a:xfrm>
            <a:off x="612140" y="1249045"/>
            <a:ext cx="7974330" cy="1076325"/>
          </a:xfrm>
          <a:prstGeom prst="rect">
            <a:avLst/>
          </a:prstGeom>
          <a:noFill/>
        </p:spPr>
        <p:txBody>
          <a:bodyPr wrap="square" rtlCol="0">
            <a:spAutoFit/>
          </a:bodyPr>
          <a:lstStyle/>
          <a:p>
            <a:r>
              <a:rPr lang="en-US" altLang="zh-CN" sz="3200">
                <a:solidFill>
                  <a:srgbClr val="FF0000"/>
                </a:solidFill>
              </a:rPr>
              <a:t>(</a:t>
            </a:r>
            <a:r>
              <a:rPr lang="zh-CN" altLang="en-US" sz="3200">
                <a:solidFill>
                  <a:srgbClr val="FF0000"/>
                </a:solidFill>
              </a:rPr>
              <a:t>一</a:t>
            </a:r>
            <a:r>
              <a:rPr lang="en-US" altLang="zh-CN" sz="3200">
                <a:solidFill>
                  <a:srgbClr val="FF0000"/>
                </a:solidFill>
              </a:rPr>
              <a:t>)</a:t>
            </a:r>
            <a:r>
              <a:rPr lang="zh-CN" altLang="en-US" sz="3200" b="1">
                <a:solidFill>
                  <a:srgbClr val="FF0000"/>
                </a:solidFill>
              </a:rPr>
              <a:t>充分利用教材史料进行教学，设计问题，</a:t>
            </a:r>
            <a:r>
              <a:rPr lang="en-US" altLang="zh-CN" sz="3200" b="1">
                <a:solidFill>
                  <a:srgbClr val="FF0000"/>
                </a:solidFill>
              </a:rPr>
              <a:t>   </a:t>
            </a:r>
            <a:r>
              <a:rPr lang="zh-CN" altLang="en-US" sz="3200" b="1">
                <a:solidFill>
                  <a:srgbClr val="FF0000"/>
                </a:solidFill>
              </a:rPr>
              <a:t>培养学生历史学科的核心素养能力</a:t>
            </a:r>
            <a:endParaRPr lang="zh-CN" altLang="en-US" sz="3200" b="1">
              <a:solidFill>
                <a:srgbClr val="FF0000"/>
              </a:solidFill>
            </a:endParaRPr>
          </a:p>
        </p:txBody>
      </p:sp>
      <p:sp>
        <p:nvSpPr>
          <p:cNvPr id="100" name="文本框 99"/>
          <p:cNvSpPr txBox="1"/>
          <p:nvPr/>
        </p:nvSpPr>
        <p:spPr>
          <a:xfrm>
            <a:off x="575310" y="2534285"/>
            <a:ext cx="8492490" cy="583565"/>
          </a:xfrm>
          <a:prstGeom prst="rect">
            <a:avLst/>
          </a:prstGeom>
          <a:noFill/>
          <a:ln w="9525">
            <a:noFill/>
          </a:ln>
        </p:spPr>
        <p:txBody>
          <a:bodyPr wrap="square">
            <a:spAutoFit/>
          </a:bodyPr>
          <a:lstStyle/>
          <a:p>
            <a:r>
              <a:rPr lang="en-US" altLang="zh-CN" sz="3200" b="1">
                <a:solidFill>
                  <a:srgbClr val="FF0000"/>
                </a:solidFill>
                <a:ea typeface="宋体" panose="02010600030101010101" pitchFamily="2" charset="-122"/>
              </a:rPr>
              <a:t>(</a:t>
            </a:r>
            <a:r>
              <a:rPr lang="zh-CN" sz="3200" b="1">
                <a:solidFill>
                  <a:srgbClr val="FF0000"/>
                </a:solidFill>
                <a:ea typeface="宋体" panose="02010600030101010101" pitchFamily="2" charset="-122"/>
              </a:rPr>
              <a:t>二</a:t>
            </a:r>
            <a:r>
              <a:rPr lang="en-US" altLang="zh-CN" sz="3200" b="1">
                <a:solidFill>
                  <a:srgbClr val="FF0000"/>
                </a:solidFill>
                <a:ea typeface="宋体" panose="02010600030101010101" pitchFamily="2" charset="-122"/>
              </a:rPr>
              <a:t>)</a:t>
            </a:r>
            <a:r>
              <a:rPr lang="zh-CN" sz="3200" b="1">
                <a:solidFill>
                  <a:srgbClr val="FF0000"/>
                </a:solidFill>
                <a:ea typeface="宋体" panose="02010600030101010101" pitchFamily="2" charset="-122"/>
              </a:rPr>
              <a:t>整合教材史料，提高史料教学的教育功能</a:t>
            </a:r>
            <a:endParaRPr lang="zh-CN" altLang="en-US" sz="3200" b="1">
              <a:solidFill>
                <a:srgbClr val="FF0000"/>
              </a:solidFill>
              <a:ea typeface="宋体" panose="02010600030101010101" pitchFamily="2" charset="-122"/>
            </a:endParaRPr>
          </a:p>
        </p:txBody>
      </p:sp>
      <p:sp>
        <p:nvSpPr>
          <p:cNvPr id="102" name="文本框 101"/>
          <p:cNvSpPr txBox="1"/>
          <p:nvPr/>
        </p:nvSpPr>
        <p:spPr>
          <a:xfrm>
            <a:off x="610870" y="3415665"/>
            <a:ext cx="8533130" cy="1076325"/>
          </a:xfrm>
          <a:prstGeom prst="rect">
            <a:avLst/>
          </a:prstGeom>
          <a:noFill/>
          <a:ln w="9525">
            <a:noFill/>
          </a:ln>
        </p:spPr>
        <p:txBody>
          <a:bodyPr wrap="square">
            <a:spAutoFit/>
          </a:bodyPr>
          <a:lstStyle/>
          <a:p>
            <a:r>
              <a:rPr lang="en-US" altLang="zh-CN" sz="3200" b="1">
                <a:solidFill>
                  <a:srgbClr val="FF0000"/>
                </a:solidFill>
                <a:ea typeface="宋体" panose="02010600030101010101" pitchFamily="2" charset="-122"/>
              </a:rPr>
              <a:t>(</a:t>
            </a:r>
            <a:r>
              <a:rPr lang="zh-CN" sz="3200" b="1">
                <a:solidFill>
                  <a:srgbClr val="FF0000"/>
                </a:solidFill>
                <a:ea typeface="宋体" panose="02010600030101010101" pitchFamily="2" charset="-122"/>
              </a:rPr>
              <a:t>三</a:t>
            </a:r>
            <a:r>
              <a:rPr lang="en-US" altLang="zh-CN" sz="3200" b="1">
                <a:solidFill>
                  <a:srgbClr val="FF0000"/>
                </a:solidFill>
                <a:ea typeface="宋体" panose="02010600030101010101" pitchFamily="2" charset="-122"/>
              </a:rPr>
              <a:t>)</a:t>
            </a:r>
            <a:r>
              <a:rPr lang="zh-CN" sz="3200" b="1">
                <a:solidFill>
                  <a:srgbClr val="FF0000"/>
                </a:solidFill>
                <a:ea typeface="宋体" panose="02010600030101010101" pitchFamily="2" charset="-122"/>
              </a:rPr>
              <a:t>利用现代信息技术有效的整活“史料”，激发学生学习历史的兴趣</a:t>
            </a:r>
            <a:endParaRPr lang="zh-CN" altLang="en-US" sz="3200" b="1">
              <a:solidFill>
                <a:srgbClr val="FF0000"/>
              </a:solidFill>
              <a:ea typeface="宋体" panose="02010600030101010101" pitchFamily="2" charset="-122"/>
            </a:endParaRPr>
          </a:p>
        </p:txBody>
      </p:sp>
      <p:sp>
        <p:nvSpPr>
          <p:cNvPr id="2" name="文本框 1"/>
          <p:cNvSpPr txBox="1"/>
          <p:nvPr/>
        </p:nvSpPr>
        <p:spPr>
          <a:xfrm rot="10800000" flipV="1">
            <a:off x="575945" y="4676140"/>
            <a:ext cx="8192770" cy="1076325"/>
          </a:xfrm>
          <a:prstGeom prst="rect">
            <a:avLst/>
          </a:prstGeom>
          <a:noFill/>
        </p:spPr>
        <p:txBody>
          <a:bodyPr wrap="square" rtlCol="0" anchor="t">
            <a:spAutoFit/>
          </a:bodyPr>
          <a:lstStyle/>
          <a:p>
            <a:r>
              <a:rPr lang="en-US" altLang="zh-CN" sz="3200" b="1">
                <a:solidFill>
                  <a:srgbClr val="FF0000"/>
                </a:solidFill>
                <a:sym typeface="+mn-ea"/>
              </a:rPr>
              <a:t>(</a:t>
            </a:r>
            <a:r>
              <a:rPr lang="zh-CN" altLang="en-US" sz="3200" b="1">
                <a:solidFill>
                  <a:srgbClr val="FF0000"/>
                </a:solidFill>
                <a:sym typeface="+mn-ea"/>
              </a:rPr>
              <a:t>四</a:t>
            </a:r>
            <a:r>
              <a:rPr lang="en-US" altLang="zh-CN" sz="3200" b="1">
                <a:solidFill>
                  <a:srgbClr val="FF0000"/>
                </a:solidFill>
                <a:sym typeface="+mn-ea"/>
              </a:rPr>
              <a:t>)</a:t>
            </a:r>
            <a:r>
              <a:rPr lang="zh-CN" altLang="en-US" sz="3200" b="1">
                <a:solidFill>
                  <a:srgbClr val="FF0000"/>
                </a:solidFill>
                <a:sym typeface="+mn-ea"/>
              </a:rPr>
              <a:t>引导学生学会解读史料，提取信息分析归纳的能力；</a:t>
            </a:r>
            <a:r>
              <a:rPr lang="zh-CN" sz="3200" b="1">
                <a:solidFill>
                  <a:srgbClr val="FF0000"/>
                </a:solidFill>
                <a:sym typeface="+mn-ea"/>
              </a:rPr>
              <a:t>提高史料教学教育的有效性</a:t>
            </a:r>
            <a:endParaRPr lang="zh-CN" altLang="en-US" sz="3200"/>
          </a:p>
        </p:txBody>
      </p:sp>
      <p:sp>
        <p:nvSpPr>
          <p:cNvPr id="6" name="文本框 5"/>
          <p:cNvSpPr txBox="1"/>
          <p:nvPr/>
        </p:nvSpPr>
        <p:spPr>
          <a:xfrm rot="10800000" flipV="1">
            <a:off x="599440" y="5822950"/>
            <a:ext cx="6821805" cy="583565"/>
          </a:xfrm>
          <a:prstGeom prst="rect">
            <a:avLst/>
          </a:prstGeom>
          <a:noFill/>
        </p:spPr>
        <p:txBody>
          <a:bodyPr wrap="square" rtlCol="0" anchor="t">
            <a:spAutoFit/>
          </a:bodyPr>
          <a:lstStyle/>
          <a:p>
            <a:r>
              <a:rPr lang="en-US" altLang="zh-CN" sz="3200" b="1">
                <a:solidFill>
                  <a:srgbClr val="FF0000"/>
                </a:solidFill>
                <a:sym typeface="+mn-ea"/>
              </a:rPr>
              <a:t>(</a:t>
            </a:r>
            <a:r>
              <a:rPr lang="zh-CN" sz="3200" b="1">
                <a:solidFill>
                  <a:srgbClr val="FF0000"/>
                </a:solidFill>
                <a:sym typeface="+mn-ea"/>
              </a:rPr>
              <a:t>五</a:t>
            </a:r>
            <a:r>
              <a:rPr lang="en-US" altLang="zh-CN" sz="3200" b="1">
                <a:solidFill>
                  <a:srgbClr val="FF0000"/>
                </a:solidFill>
                <a:sym typeface="+mn-ea"/>
              </a:rPr>
              <a:t>)</a:t>
            </a:r>
            <a:r>
              <a:rPr lang="zh-CN" sz="3200" b="1">
                <a:solidFill>
                  <a:srgbClr val="FF0000"/>
                </a:solidFill>
                <a:sym typeface="+mn-ea"/>
              </a:rPr>
              <a:t>重视和培养学生的史料素养</a:t>
            </a:r>
            <a:endParaRPr lang="zh-CN" altLang="en-US" sz="3200" b="1">
              <a:solidFill>
                <a:srgbClr val="FF0000"/>
              </a:solidFill>
              <a:sym typeface="+mn-ea"/>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9512" y="33658"/>
            <a:ext cx="1224136" cy="1224136"/>
          </a:xfrm>
          <a:prstGeom prst="rect">
            <a:avLst/>
          </a:prstGeom>
        </p:spPr>
      </p:pic>
    </p:spTree>
  </p:cSld>
  <p:clrMapOvr>
    <a:masterClrMapping/>
  </p:clrMapOvr>
</p:sld>
</file>

<file path=ppt/tags/tag1.xml><?xml version="1.0" encoding="utf-8"?>
<p:tagLst xmlns:p="http://schemas.openxmlformats.org/presentationml/2006/main">
  <p:tag name="AS_UNIQUEID" val="190"/>
</p:tagLst>
</file>

<file path=ppt/tags/tag10.xml><?xml version="1.0" encoding="utf-8"?>
<p:tagLst xmlns:p="http://schemas.openxmlformats.org/presentationml/2006/main">
  <p:tag name="AS_UNIQUEID" val="166"/>
</p:tagLst>
</file>

<file path=ppt/tags/tag11.xml><?xml version="1.0" encoding="utf-8"?>
<p:tagLst xmlns:p="http://schemas.openxmlformats.org/presentationml/2006/main">
  <p:tag name="AS_UNIQUEID" val="167"/>
</p:tagLst>
</file>

<file path=ppt/tags/tag12.xml><?xml version="1.0" encoding="utf-8"?>
<p:tagLst xmlns:p="http://schemas.openxmlformats.org/presentationml/2006/main">
  <p:tag name="AS_UNIQUEID" val="168"/>
</p:tagLst>
</file>

<file path=ppt/tags/tag13.xml><?xml version="1.0" encoding="utf-8"?>
<p:tagLst xmlns:p="http://schemas.openxmlformats.org/presentationml/2006/main">
  <p:tag name="AS_UNIQUEID" val="169"/>
</p:tagLst>
</file>

<file path=ppt/tags/tag14.xml><?xml version="1.0" encoding="utf-8"?>
<p:tagLst xmlns:p="http://schemas.openxmlformats.org/presentationml/2006/main">
  <p:tag name="AS_UNIQUEID" val="170"/>
</p:tagLst>
</file>

<file path=ppt/tags/tag15.xml><?xml version="1.0" encoding="utf-8"?>
<p:tagLst xmlns:p="http://schemas.openxmlformats.org/presentationml/2006/main">
  <p:tag name="AS_UNIQUEID" val="171"/>
</p:tagLst>
</file>

<file path=ppt/tags/tag16.xml><?xml version="1.0" encoding="utf-8"?>
<p:tagLst xmlns:p="http://schemas.openxmlformats.org/presentationml/2006/main">
  <p:tag name="AS_UNIQUEID" val="161"/>
</p:tagLst>
</file>

<file path=ppt/tags/tag17.xml><?xml version="1.0" encoding="utf-8"?>
<p:tagLst xmlns:p="http://schemas.openxmlformats.org/presentationml/2006/main">
  <p:tag name="AS_UNIQUEID" val="162"/>
</p:tagLst>
</file>

<file path=ppt/tags/tag18.xml><?xml version="1.0" encoding="utf-8"?>
<p:tagLst xmlns:p="http://schemas.openxmlformats.org/presentationml/2006/main">
  <p:tag name="AS_UNIQUEID" val="163"/>
</p:tagLst>
</file>

<file path=ppt/tags/tag19.xml><?xml version="1.0" encoding="utf-8"?>
<p:tagLst xmlns:p="http://schemas.openxmlformats.org/presentationml/2006/main">
  <p:tag name="AS_UNIQUEID" val="120"/>
</p:tagLst>
</file>

<file path=ppt/tags/tag2.xml><?xml version="1.0" encoding="utf-8"?>
<p:tagLst xmlns:p="http://schemas.openxmlformats.org/presentationml/2006/main">
  <p:tag name="AS_UNIQUEID" val="191"/>
</p:tagLst>
</file>

<file path=ppt/tags/tag20.xml><?xml version="1.0" encoding="utf-8"?>
<p:tagLst xmlns:p="http://schemas.openxmlformats.org/presentationml/2006/main">
  <p:tag name="AS_UNIQUEID" val="121"/>
</p:tagLst>
</file>

<file path=ppt/tags/tag21.xml><?xml version="1.0" encoding="utf-8"?>
<p:tagLst xmlns:p="http://schemas.openxmlformats.org/presentationml/2006/main">
  <p:tag name="AS_UNIQUEID" val="122"/>
</p:tagLst>
</file>

<file path=ppt/tags/tag22.xml><?xml version="1.0" encoding="utf-8"?>
<p:tagLst xmlns:p="http://schemas.openxmlformats.org/presentationml/2006/main">
  <p:tag name="AS_UNIQUEID" val="123"/>
</p:tagLst>
</file>

<file path=ppt/tags/tag23.xml><?xml version="1.0" encoding="utf-8"?>
<p:tagLst xmlns:p="http://schemas.openxmlformats.org/presentationml/2006/main">
  <p:tag name="AS_UNIQUEID" val="124"/>
</p:tagLst>
</file>

<file path=ppt/tags/tag24.xml><?xml version="1.0" encoding="utf-8"?>
<p:tagLst xmlns:p="http://schemas.openxmlformats.org/presentationml/2006/main">
  <p:tag name="AS_UNIQUEID" val="125"/>
</p:tagLst>
</file>

<file path=ppt/tags/tag25.xml><?xml version="1.0" encoding="utf-8"?>
<p:tagLst xmlns:p="http://schemas.openxmlformats.org/presentationml/2006/main">
  <p:tag name="AS_UNIQUEID" val="1609"/>
</p:tagLst>
</file>

<file path=ppt/tags/tag26.xml><?xml version="1.0" encoding="utf-8"?>
<p:tagLst xmlns:p="http://schemas.openxmlformats.org/presentationml/2006/main">
  <p:tag name="AS_UNIQUEID" val="1610"/>
</p:tagLst>
</file>

<file path=ppt/tags/tag27.xml><?xml version="1.0" encoding="utf-8"?>
<p:tagLst xmlns:p="http://schemas.openxmlformats.org/presentationml/2006/main">
  <p:tag name="AS_UNIQUEID" val="2196"/>
</p:tagLst>
</file>

<file path=ppt/tags/tag28.xml><?xml version="1.0" encoding="utf-8"?>
<p:tagLst xmlns:p="http://schemas.openxmlformats.org/presentationml/2006/main">
  <p:tag name="AS_UNIQUEID" val="1809"/>
</p:tagLst>
</file>

<file path=ppt/tags/tag29.xml><?xml version="1.0" encoding="utf-8"?>
<p:tagLst xmlns:p="http://schemas.openxmlformats.org/presentationml/2006/main">
  <p:tag name="AS_UNIQUEID" val="1810"/>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30.xml><?xml version="1.0" encoding="utf-8"?>
<p:tagLst xmlns:p="http://schemas.openxmlformats.org/presentationml/2006/main">
  <p:tag name="AS_UNIQUEID" val="144"/>
</p:tagLst>
</file>

<file path=ppt/tags/tag31.xml><?xml version="1.0" encoding="utf-8"?>
<p:tagLst xmlns:p="http://schemas.openxmlformats.org/presentationml/2006/main">
  <p:tag name="AS_UNIQUEID" val="145"/>
</p:tagLst>
</file>

<file path=ppt/tags/tag32.xml><?xml version="1.0" encoding="utf-8"?>
<p:tagLst xmlns:p="http://schemas.openxmlformats.org/presentationml/2006/main">
  <p:tag name="AS_UNIQUEID" val="146"/>
</p:tagLst>
</file>

<file path=ppt/tags/tag33.xml><?xml version="1.0" encoding="utf-8"?>
<p:tagLst xmlns:p="http://schemas.openxmlformats.org/presentationml/2006/main">
  <p:tag name="AS_UNIQUEID" val="147"/>
</p:tagLst>
</file>

<file path=ppt/tags/tag34.xml><?xml version="1.0" encoding="utf-8"?>
<p:tagLst xmlns:p="http://schemas.openxmlformats.org/presentationml/2006/main">
  <p:tag name="AS_UNIQUEID" val="148"/>
</p:tagLst>
</file>

<file path=ppt/tags/tag35.xml><?xml version="1.0" encoding="utf-8"?>
<p:tagLst xmlns:p="http://schemas.openxmlformats.org/presentationml/2006/main">
  <p:tag name="AS_UNIQUEID" val="149"/>
</p:tagLst>
</file>

<file path=ppt/tags/tag36.xml><?xml version="1.0" encoding="utf-8"?>
<p:tagLst xmlns:p="http://schemas.openxmlformats.org/presentationml/2006/main">
  <p:tag name="AS_UNIQUEID" val="150"/>
</p:tagLst>
</file>

<file path=ppt/tags/tag37.xml><?xml version="1.0" encoding="utf-8"?>
<p:tagLst xmlns:p="http://schemas.openxmlformats.org/presentationml/2006/main">
  <p:tag name="AS_UNIQUEID" val="151"/>
</p:tagLst>
</file>

<file path=ppt/tags/tag38.xml><?xml version="1.0" encoding="utf-8"?>
<p:tagLst xmlns:p="http://schemas.openxmlformats.org/presentationml/2006/main">
  <p:tag name="AS_UNIQUEID" val="152"/>
</p:tagLst>
</file>

<file path=ppt/tags/tag39.xml><?xml version="1.0" encoding="utf-8"?>
<p:tagLst xmlns:p="http://schemas.openxmlformats.org/presentationml/2006/main">
  <p:tag name="AS_UNIQUEID" val="153"/>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40.xml><?xml version="1.0" encoding="utf-8"?>
<p:tagLst xmlns:p="http://schemas.openxmlformats.org/presentationml/2006/main">
  <p:tag name="AS_UNIQUEID" val="154"/>
</p:tagLst>
</file>

<file path=ppt/tags/tag41.xml><?xml version="1.0" encoding="utf-8"?>
<p:tagLst xmlns:p="http://schemas.openxmlformats.org/presentationml/2006/main">
  <p:tag name="KSO_WM_UNIT_PLACING_PICTURE_USER_VIEWPORT" val="{&quot;height&quot;:5580,&quot;width&quot;:4920}"/>
</p:tagLst>
</file>

<file path=ppt/tags/tag42.xml><?xml version="1.0" encoding="utf-8"?>
<p:tagLst xmlns:p="http://schemas.openxmlformats.org/presentationml/2006/main">
  <p:tag name="KSO_WM_UNIT_TABLE_BEAUTIFY" val="smartTable{eb44206b-f2d7-411f-ba1e-545f3487bfa3}"/>
  <p:tag name="TABLE_ENDDRAG_ORIGIN_RECT" val="410*182"/>
  <p:tag name="TABLE_ENDDRAG_RECT" val="135*150*410*182"/>
</p:tagLst>
</file>

<file path=ppt/tags/tag43.xml><?xml version="1.0" encoding="utf-8"?>
<p:tagLst xmlns:p="http://schemas.openxmlformats.org/presentationml/2006/main">
  <p:tag name="KSO_WM_BEAUTIFY_FLAG" val="#wm#"/>
  <p:tag name="KSO_WM_TEMPLATE_CATEGORY" val="custom"/>
  <p:tag name="KSO_WM_TEMPLATE_INDEX" val="20187308"/>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9.xml><?xml version="1.0" encoding="utf-8"?>
<p:tagLst xmlns:p="http://schemas.openxmlformats.org/presentationml/2006/main">
  <p:tag name="AS_UNIQUEID" val="16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5457</Words>
  <Application>WPS 演示</Application>
  <PresentationFormat>全屏显示(4:3)</PresentationFormat>
  <Paragraphs>455</Paragraphs>
  <Slides>35</Slides>
  <Notes>2</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1</vt:i4>
      </vt:variant>
      <vt:variant>
        <vt:lpstr>幻灯片标题</vt:lpstr>
      </vt:variant>
      <vt:variant>
        <vt:i4>35</vt:i4>
      </vt:variant>
    </vt:vector>
  </HeadingPairs>
  <TitlesOfParts>
    <vt:vector size="51" baseType="lpstr">
      <vt:lpstr>Arial</vt:lpstr>
      <vt:lpstr>宋体</vt:lpstr>
      <vt:lpstr>Wingdings</vt:lpstr>
      <vt:lpstr>Calibri</vt:lpstr>
      <vt:lpstr>黑体</vt:lpstr>
      <vt:lpstr>微软雅黑</vt:lpstr>
      <vt:lpstr>楷体</vt:lpstr>
      <vt:lpstr>Arial Unicode MS</vt:lpstr>
      <vt:lpstr>幼圆</vt:lpstr>
      <vt:lpstr>华文行楷</vt:lpstr>
      <vt:lpstr>Times New Roman</vt:lpstr>
      <vt:lpstr>楷体_GB2312</vt:lpstr>
      <vt:lpstr>新宋体</vt:lpstr>
      <vt:lpstr>Office 主题</vt:lpstr>
      <vt:lpstr>1_Office 主题</vt:lpstr>
      <vt:lpstr>MSGraph.Chart.8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图片图表题考查的核心素养有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247</cp:revision>
  <dcterms:created xsi:type="dcterms:W3CDTF">2018-01-05T01:09:00Z</dcterms:created>
  <dcterms:modified xsi:type="dcterms:W3CDTF">2022-01-03T03:16:12Z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5380C2A13B7D46438250D6F4676CA701</vt:lpwstr>
  </property>
</Properties>
</file>