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88" r:id="rId2"/>
  </p:sldMasterIdLst>
  <p:notesMasterIdLst>
    <p:notesMasterId r:id="rId40"/>
  </p:notesMasterIdLst>
  <p:handoutMasterIdLst>
    <p:handoutMasterId r:id="rId41"/>
  </p:handoutMasterIdLst>
  <p:sldIdLst>
    <p:sldId id="1150" r:id="rId3"/>
    <p:sldId id="941" r:id="rId4"/>
    <p:sldId id="1089" r:id="rId5"/>
    <p:sldId id="1139" r:id="rId6"/>
    <p:sldId id="1140" r:id="rId7"/>
    <p:sldId id="1138" r:id="rId8"/>
    <p:sldId id="1093" r:id="rId9"/>
    <p:sldId id="1094" r:id="rId10"/>
    <p:sldId id="1095" r:id="rId11"/>
    <p:sldId id="1090" r:id="rId12"/>
    <p:sldId id="1141" r:id="rId13"/>
    <p:sldId id="1091" r:id="rId14"/>
    <p:sldId id="1092" r:id="rId15"/>
    <p:sldId id="1096" r:id="rId16"/>
    <p:sldId id="1143" r:id="rId17"/>
    <p:sldId id="1097" r:id="rId18"/>
    <p:sldId id="1098" r:id="rId19"/>
    <p:sldId id="1147" r:id="rId20"/>
    <p:sldId id="1148" r:id="rId21"/>
    <p:sldId id="1099" r:id="rId22"/>
    <p:sldId id="1100" r:id="rId23"/>
    <p:sldId id="1101" r:id="rId24"/>
    <p:sldId id="1102" r:id="rId25"/>
    <p:sldId id="1104" r:id="rId26"/>
    <p:sldId id="1103" r:id="rId27"/>
    <p:sldId id="1145" r:id="rId28"/>
    <p:sldId id="1146" r:id="rId29"/>
    <p:sldId id="1105" r:id="rId30"/>
    <p:sldId id="1106" r:id="rId31"/>
    <p:sldId id="1107" r:id="rId32"/>
    <p:sldId id="1119" r:id="rId33"/>
    <p:sldId id="1109" r:id="rId34"/>
    <p:sldId id="1110" r:id="rId35"/>
    <p:sldId id="1116" r:id="rId36"/>
    <p:sldId id="1118" r:id="rId37"/>
    <p:sldId id="1112" r:id="rId38"/>
    <p:sldId id="1115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黑体" panose="02010609060101010101" pitchFamily="49" charset="-122"/>
      <p:regular r:id="rId46"/>
    </p:embeddedFont>
    <p:embeddedFont>
      <p:font typeface="楷体" panose="02010609060101010101" pitchFamily="49" charset="-122"/>
      <p:regular r:id="rId47"/>
    </p:embeddedFont>
    <p:embeddedFont>
      <p:font typeface="幼圆" panose="02010509060101010101" pitchFamily="49" charset="-122"/>
      <p:regular r:id="rId48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0">
          <p15:clr>
            <a:srgbClr val="A4A3A4"/>
          </p15:clr>
        </p15:guide>
        <p15:guide id="2" pos="22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EFCDE"/>
    <a:srgbClr val="0066FF"/>
    <a:srgbClr val="A38302"/>
    <a:srgbClr val="00B050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82" d="100"/>
          <a:sy n="82" d="100"/>
        </p:scale>
        <p:origin x="172" y="48"/>
      </p:cViewPr>
      <p:guideLst>
        <p:guide orient="horz" pos="3162"/>
        <p:guide pos="5755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40"/>
        <p:guide pos="2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09-23T21:17:21.45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  <p:cm authorId="2" dt="2023-09-23T21:17:30.825" idx="2">
    <p:pos x="146" y="146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65D68F1-AEF5-4B4C-AF97-BD230A29D91B}" type="datetimeFigureOut">
              <a:rPr lang="zh-CN" altLang="en-US"/>
              <a:pPr>
                <a:defRPr/>
              </a:pPr>
              <a:t>2023/9/23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9861970-7BA3-4200-925C-FAFC1097AA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96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DEC826-10C9-425A-A8A5-073F489D6AB3}" type="datetimeFigureOut">
              <a:rPr lang="zh-CN" altLang="en-US"/>
              <a:pPr>
                <a:defRPr/>
              </a:pPr>
              <a:t>2023/9/23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AF0B1F2-9518-4D89-8C7B-C8C8BA1D94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6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83589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0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9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17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7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6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3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89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43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316089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6866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677895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772310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5611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20922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9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5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p:transition spd="slow">
    <p:random/>
  </p:transition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2023/9/23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78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963863" y="1347788"/>
            <a:ext cx="720725" cy="720725"/>
          </a:xfrm>
          <a:prstGeom prst="ellipse">
            <a:avLst/>
          </a:prstGeom>
          <a:solidFill>
            <a:srgbClr val="02A0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243" name="标题 1"/>
          <p:cNvSpPr txBox="1">
            <a:spLocks/>
          </p:cNvSpPr>
          <p:nvPr/>
        </p:nvSpPr>
        <p:spPr bwMode="auto">
          <a:xfrm>
            <a:off x="2532063" y="1298575"/>
            <a:ext cx="411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18</a:t>
            </a:r>
            <a:r>
              <a:rPr lang="en-US" altLang="zh-CN" sz="4400" b="1" dirty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4400" b="1" dirty="0">
                <a:latin typeface="楷体" pitchFamily="49" charset="-122"/>
                <a:ea typeface="楷体" pitchFamily="49" charset="-122"/>
              </a:rPr>
              <a:t>慈母情深</a:t>
            </a:r>
          </a:p>
        </p:txBody>
      </p:sp>
      <p:pic>
        <p:nvPicPr>
          <p:cNvPr id="10244" name="图片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0" y="433870"/>
            <a:ext cx="39084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-252536" y="36518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/>
              <a:t>                                                                                                                                               青龙小学    黄 敏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959124986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33550" y="1285875"/>
            <a:ext cx="5072063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无钱买书，我是怎么做的？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470" y="2444750"/>
            <a:ext cx="1381125" cy="1891665"/>
          </a:xfrm>
          <a:prstGeom prst="ellipse">
            <a:avLst/>
          </a:prstGeom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2263775"/>
            <a:ext cx="24082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13200" y="2263775"/>
            <a:ext cx="3311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itchFamily="2" charset="-122"/>
              </a:rPr>
              <a:t>内心经过了反复的挣扎，还是决定向母亲要钱买书。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841750" y="962025"/>
            <a:ext cx="722313" cy="4286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735138" y="1390650"/>
            <a:ext cx="1762125" cy="4286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4675" y="962025"/>
            <a:ext cx="79930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  在自己对自己的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怂恿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之下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我来到母亲上班的地方，向母亲要钱。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1230313" y="1274763"/>
            <a:ext cx="6430962" cy="1076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黑体" pitchFamily="49" charset="-122"/>
                <a:ea typeface="黑体" pitchFamily="49" charset="-122"/>
              </a:rPr>
              <a:t>母亲工作的环境怎样？找出与母亲有关的描写。</a:t>
            </a:r>
          </a:p>
        </p:txBody>
      </p:sp>
      <p:pic>
        <p:nvPicPr>
          <p:cNvPr id="36867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325" y="2955925"/>
            <a:ext cx="21669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971550" y="700088"/>
            <a:ext cx="705643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空间非常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低矮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，低矮得使人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感到压抑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。不足二百平米的厂房，四壁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潮湿颓败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3" name="Picture 3" descr="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1924050"/>
            <a:ext cx="249713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635375" y="1924050"/>
            <a:ext cx="1728788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环境描写 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2571750"/>
            <a:ext cx="4897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     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低矮的空间、潮湿的墙壁令人感到压抑，通过环境描写，写出了母亲工作环境的恶劣。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755650" y="771525"/>
            <a:ext cx="79200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正是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酷暑炎夏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窗不能开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，七八十个女人的身体和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七八十只灯泡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所散发的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热量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，使我感到犹如身在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蒸笼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>
              <a:latin typeface="Times New Roman" pitchFamily="18" charset="0"/>
              <a:ea typeface="黑体" pitchFamily="49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155825"/>
            <a:ext cx="257651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708400" y="2030413"/>
            <a:ext cx="1727200" cy="522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环境描写 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94100" y="2762250"/>
            <a:ext cx="4895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通过环境描写，写出了天气的酷热难耐，表现了母亲工作的艰辛。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1169988" y="781050"/>
            <a:ext cx="6804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我穿过一排排缝纫机，走到那个角落，看见</a:t>
            </a:r>
            <a:r>
              <a:rPr lang="zh-CN" altLang="en-US" sz="2800" b="1" u="sng">
                <a:latin typeface="楷体" pitchFamily="49" charset="-122"/>
                <a:ea typeface="楷体" pitchFamily="49" charset="-122"/>
              </a:rPr>
              <a:t>一个极其瘦弱的脊背弯曲着，头凑到缝纫机板上。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周围几只灯泡烤着我的脸。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405188" y="2211388"/>
            <a:ext cx="17272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肖像描写 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2859088"/>
            <a:ext cx="5256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通过对母亲姿态的描写，我们可以看出母亲工作的辛劳、艰苦，说明了母亲为了这个家庭所做出的巨大牺牲。</a:t>
            </a:r>
          </a:p>
        </p:txBody>
      </p:sp>
      <p:pic>
        <p:nvPicPr>
          <p:cNvPr id="39941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3" y="2211388"/>
            <a:ext cx="2630487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755650" y="627063"/>
            <a:ext cx="77041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  背直起来了，我的母亲。转过身来了，我的母亲。褐色的口罩上方，一对眼神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疲惫的眼睛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吃惊地望着我，我的母亲的眼睛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Picture 3" descr="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11388"/>
            <a:ext cx="2233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03575" y="2211388"/>
            <a:ext cx="1728788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肖像描写 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2859088"/>
            <a:ext cx="52562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通过描写母亲疲惫的眼睛，我们可以看出母亲工作的辛劳、艰苦，说明了母亲为了这个家庭所做出的巨大牺牲。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11388"/>
            <a:ext cx="2233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48038" y="2355850"/>
            <a:ext cx="52562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一连三个</a:t>
            </a: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我的母亲</a:t>
            </a: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，运用反复的修辞手法，把母亲的动作写得很具体，母亲如此艰苦的工作环境使作者内心内心产生了巨大的触动。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3556000" y="627063"/>
            <a:ext cx="1608138" cy="4286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755650" y="1104900"/>
            <a:ext cx="1608138" cy="4286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257675" y="1533525"/>
            <a:ext cx="1608138" cy="4270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5" name="矩形 1"/>
          <p:cNvSpPr>
            <a:spLocks noChangeArrowheads="1"/>
          </p:cNvSpPr>
          <p:nvPr/>
        </p:nvSpPr>
        <p:spPr bwMode="auto">
          <a:xfrm>
            <a:off x="755650" y="627063"/>
            <a:ext cx="7186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  背直起来了，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我的母亲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。转过身来了，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我的母亲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。褐色的口罩上方，一对眼神疲惫的眼睛吃惊地望着我，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我的母亲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的眼睛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4763"/>
            <a:ext cx="9128125" cy="51339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23913" y="925513"/>
            <a:ext cx="37306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排比句是把三个或以上意义相关或相近、结构相同或相似、语气相同的词组或句子并排在一起组成的句子。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 rot="-180000">
            <a:off x="4645025" y="1019175"/>
            <a:ext cx="3638550" cy="3536950"/>
          </a:xfrm>
          <a:prstGeom prst="rect">
            <a:avLst/>
          </a:prstGeom>
          <a:solidFill>
            <a:srgbClr val="FFFFFF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反复，是根据表达需要，有意让一个句子或词语重复出现的修辞方法，反复就是为了强调某种意思，突出某种情感，特意重复使用某些词语、句子或者段落等。</a:t>
            </a:r>
          </a:p>
        </p:txBody>
      </p:sp>
      <p:sp>
        <p:nvSpPr>
          <p:cNvPr id="28" name="文本框 9"/>
          <p:cNvSpPr txBox="1">
            <a:spLocks noChangeArrowheads="1"/>
          </p:cNvSpPr>
          <p:nvPr/>
        </p:nvSpPr>
        <p:spPr bwMode="auto">
          <a:xfrm rot="-180000">
            <a:off x="4495800" y="268288"/>
            <a:ext cx="354647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>
                <a:latin typeface="黑体" pitchFamily="49" charset="-122"/>
                <a:ea typeface="黑体" pitchFamily="49" charset="-122"/>
              </a:rPr>
              <a:t>小知识：反复和排比的区别</a:t>
            </a:r>
            <a:endParaRPr lang="zh-CN" altLang="en-US" sz="240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ldLvl="0" animBg="1"/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36588" y="431800"/>
            <a:ext cx="68405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欣赏运用反复这一修辞手法的诗歌。</a:t>
            </a:r>
          </a:p>
        </p:txBody>
      </p:sp>
      <p:sp>
        <p:nvSpPr>
          <p:cNvPr id="45059" name="文本框 5"/>
          <p:cNvSpPr txBox="1">
            <a:spLocks noChangeArrowheads="1"/>
          </p:cNvSpPr>
          <p:nvPr/>
        </p:nvSpPr>
        <p:spPr bwMode="auto">
          <a:xfrm>
            <a:off x="1887538" y="1497013"/>
            <a:ext cx="50879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如梦令</a:t>
            </a:r>
          </a:p>
          <a:p>
            <a:pPr eaLnBrk="1" hangingPunct="1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        李清照</a:t>
            </a:r>
          </a:p>
          <a:p>
            <a:pPr eaLnBrk="1" hangingPunct="1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 昨夜雨疏风骤，浓睡不消残酒。试问卷帘人，却道海棠依旧。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知否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知否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？应是绿肥红瘦。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755650" y="1458913"/>
            <a:ext cx="76327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57200" algn="just"/>
            <a:r>
              <a:rPr lang="en-US" altLang="zh-CN" sz="320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通过上节课的学习，我们大致了解了“我”向母亲要钱买书的事，下面我们继续走进“我”与母亲的世界，了解母亲的伟大情怀。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75" y="547688"/>
            <a:ext cx="1630363" cy="37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8" name="文本框 11"/>
          <p:cNvSpPr txBox="1">
            <a:spLocks noChangeArrowheads="1"/>
          </p:cNvSpPr>
          <p:nvPr/>
        </p:nvSpPr>
        <p:spPr bwMode="auto">
          <a:xfrm>
            <a:off x="333375" y="536575"/>
            <a:ext cx="1231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kumimoji="1" lang="zh-CN" altLang="en-US" sz="2000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rPr>
              <a:t>第二课时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755650" y="484188"/>
            <a:ext cx="7704138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……</a:t>
            </a:r>
          </a:p>
          <a:p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“要钱干什么？”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“买书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……”</a:t>
            </a:r>
          </a:p>
          <a:p>
            <a:r>
              <a:rPr lang="en-US" altLang="zh-CN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多少钱？”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“一元五角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……”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母亲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掏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衣兜，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掏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出一卷揉得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皱皱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毛票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，用</a:t>
            </a:r>
            <a:r>
              <a:rPr lang="zh-CN" altLang="en-US" sz="28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龟裂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的手指数着。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03350" y="3724275"/>
            <a:ext cx="1728788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语言描写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6600" y="3724275"/>
            <a:ext cx="1727200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动作描写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219700" y="3724275"/>
            <a:ext cx="1728788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细节描写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539750" y="55562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……</a:t>
            </a:r>
          </a:p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“要钱干什么？”</a:t>
            </a:r>
          </a:p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“买书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……”</a:t>
            </a:r>
          </a:p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多少钱？”</a:t>
            </a:r>
          </a:p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“一元五角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……”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3219450"/>
            <a:ext cx="4321175" cy="0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71550" y="3435350"/>
            <a:ext cx="1728788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语言描写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43213" y="3363913"/>
            <a:ext cx="5976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与母亲的对话写出了我找母亲的目的，用短句的形式一问一答，表现出当时环境的嘈杂也显示了工作时间的紧张。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058863"/>
            <a:ext cx="2592388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1008063" y="890588"/>
            <a:ext cx="7127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母亲</a:t>
            </a: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掏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衣兜，</a:t>
            </a: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掏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出一卷揉得</a:t>
            </a: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皱皱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毛票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，用</a:t>
            </a: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龟裂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的手指数着。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8888" y="2309813"/>
            <a:ext cx="1728787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动作描写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58888" y="3498850"/>
            <a:ext cx="1728787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细节描写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2211388"/>
            <a:ext cx="554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两个掏字，表现了母亲听说我要买书后，并没有迟疑，说明了母亲对我想要读书的肯定。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5975" y="3498850"/>
            <a:ext cx="538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皱皱的毛票，表现了母亲挣钱不易，龟裂的手，表现了母亲工作的艰苦。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68325" y="796925"/>
            <a:ext cx="818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讨论： 母亲工友的语言描写可以去掉吗？为什么？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155" name="矩形 3"/>
          <p:cNvSpPr>
            <a:spLocks noChangeArrowheads="1"/>
          </p:cNvSpPr>
          <p:nvPr/>
        </p:nvSpPr>
        <p:spPr bwMode="auto">
          <a:xfrm>
            <a:off x="568325" y="1617663"/>
            <a:ext cx="7921625" cy="2244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旁边一个女人停止踏缝纫机，向母亲探过身，喊道：“大姐，别给！没你这么当妈的！你供他们吃，供他们穿，供他们上学，还供他们看闲书哇！”接着又对着我喊：“你看你妈这是在怎么挣钱？你忍心朝你妈要钱买书哇？”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822575" y="1311275"/>
            <a:ext cx="0" cy="2160588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61988" y="736600"/>
            <a:ext cx="1728787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侧面描写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15816" y="795338"/>
            <a:ext cx="57610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Times New Roman" pitchFamily="18" charset="0"/>
                <a:ea typeface="黑体" pitchFamily="49" charset="-122"/>
              </a:rPr>
              <a:t>        不行。工友的话首先表现出了在当时很多人对看课外书的不支持，其次表现出了当时人们生活的贫穷，钱来之不易。这段内容从侧面烘托了母亲对我读书的理解与支持，表现了慈母情深。</a:t>
            </a:r>
          </a:p>
        </p:txBody>
      </p:sp>
      <p:pic>
        <p:nvPicPr>
          <p:cNvPr id="9" name="Picture 3" descr="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1384300"/>
            <a:ext cx="2519362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1395413" y="1219200"/>
            <a:ext cx="5872162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黑体" pitchFamily="49" charset="-122"/>
                <a:ea typeface="黑体" pitchFamily="49" charset="-122"/>
              </a:rPr>
              <a:t>我要买书，母亲又是怎么做的？</a:t>
            </a:r>
          </a:p>
        </p:txBody>
      </p:sp>
      <p:pic>
        <p:nvPicPr>
          <p:cNvPr id="5120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675" y="2111375"/>
            <a:ext cx="1612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1713" y="3508375"/>
            <a:ext cx="7416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母亲对我读书的支持与理解。表现出慈母情深。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01713" y="2643188"/>
            <a:ext cx="1727200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动作描写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873375" y="2643188"/>
            <a:ext cx="1728788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语言描写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003800" y="1995488"/>
            <a:ext cx="2663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00125" y="2486025"/>
            <a:ext cx="5876925" cy="14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4140200" y="1060450"/>
            <a:ext cx="504825" cy="4318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57250" y="1001713"/>
            <a:ext cx="6985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itchFamily="49" charset="-122"/>
                <a:ea typeface="楷体" pitchFamily="49" charset="-122"/>
              </a:rPr>
              <a:t>    母亲却已将钱</a:t>
            </a:r>
            <a:r>
              <a:rPr lang="zh-CN" altLang="en-US" sz="320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塞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在我手心里了，大声回答那个女人：“谁叫我们是当妈的呀！我挺高兴他爱看书的！”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ldLvl="0" animBg="1"/>
      <p:bldP spid="7" grpId="0" bldLvl="0" animBg="1"/>
      <p:bldP spid="9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44600" y="3213100"/>
            <a:ext cx="7489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   用反复的手法细致地刻画了母亲一连串的动作，不仅让读者感受到了母亲的辛劳，而且加深了读者对母亲的印象，为后文做好了铺垫。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09663" y="2424113"/>
            <a:ext cx="1727200" cy="522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动作描写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843213" y="700088"/>
            <a:ext cx="720725" cy="50323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680075" y="771525"/>
            <a:ext cx="719138" cy="50482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6007100" y="1276350"/>
            <a:ext cx="720725" cy="5032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971550" y="771525"/>
            <a:ext cx="75612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母亲说完，立刻又坐了下去，立刻又弯曲了背，立刻又将头俯在缝纫机板上了，立刻又陷入手脚并用的机械忙碌状态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……     </a:t>
            </a:r>
            <a:endParaRPr lang="zh-CN" altLang="en-US" sz="28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  <p:bldP spid="2" grpId="0" animBg="1"/>
      <p:bldP spid="5" grpId="0" animBg="1"/>
      <p:bldP spid="7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35646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1"/>
          <p:cNvSpPr txBox="1">
            <a:spLocks noChangeArrowheads="1"/>
          </p:cNvSpPr>
          <p:nvPr/>
        </p:nvSpPr>
        <p:spPr bwMode="auto">
          <a:xfrm>
            <a:off x="2254250" y="843558"/>
            <a:ext cx="5583237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默读最后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段，说说我拿这些钱做什么了？为什么要这样做？母亲又是如何做的？这表现出了什么</a:t>
            </a:r>
            <a:endParaRPr lang="en-US" altLang="zh-CN" sz="28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27088" y="915988"/>
            <a:ext cx="7705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我鼻子一酸，攥着钱跑了出去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……</a:t>
            </a:r>
          </a:p>
          <a:p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   那天，我用那一元五角钱给母亲买了一听水果罐头。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00138" y="2620963"/>
            <a:ext cx="74326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从这两段话中可以看出</a:t>
            </a:r>
            <a:r>
              <a:rPr lang="en-US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“我”当时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为</a:t>
            </a:r>
            <a:r>
              <a:rPr lang="en-US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母亲辛勤劳作的场面所感动，为自己不能体贴母亲而内疚</a:t>
            </a:r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，拿钱为母亲买罐头是想报答母亲。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" y="1665288"/>
            <a:ext cx="1635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084388" y="1511300"/>
            <a:ext cx="68405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200">
                <a:latin typeface="黑体" pitchFamily="49" charset="-122"/>
                <a:ea typeface="黑体" pitchFamily="49" charset="-122"/>
              </a:rPr>
              <a:t>自由读</a:t>
            </a:r>
            <a:r>
              <a:rPr lang="en-US" altLang="zh-CN" sz="3200">
                <a:latin typeface="黑体" pitchFamily="49" charset="-122"/>
                <a:ea typeface="黑体" pitchFamily="49" charset="-122"/>
              </a:rPr>
              <a:t>1-4</a:t>
            </a:r>
            <a:r>
              <a:rPr lang="zh-CN" altLang="en-US" sz="3200">
                <a:latin typeface="黑体" pitchFamily="49" charset="-122"/>
                <a:ea typeface="黑体" pitchFamily="49" charset="-122"/>
              </a:rPr>
              <a:t>段，请同学说一说：你发现了什么？</a:t>
            </a:r>
          </a:p>
        </p:txBody>
      </p:sp>
      <p:sp>
        <p:nvSpPr>
          <p:cNvPr id="6" name="文本框 14"/>
          <p:cNvSpPr txBox="1">
            <a:spLocks noChangeArrowheads="1"/>
          </p:cNvSpPr>
          <p:nvPr/>
        </p:nvSpPr>
        <p:spPr bwMode="auto">
          <a:xfrm>
            <a:off x="623888" y="411163"/>
            <a:ext cx="19319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互动课堂</a:t>
            </a:r>
          </a:p>
        </p:txBody>
      </p:sp>
      <p:pic>
        <p:nvPicPr>
          <p:cNvPr id="27653" name="图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46355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矩形 1"/>
          <p:cNvSpPr>
            <a:spLocks noChangeArrowheads="1"/>
          </p:cNvSpPr>
          <p:nvPr/>
        </p:nvSpPr>
        <p:spPr bwMode="auto">
          <a:xfrm>
            <a:off x="539750" y="700088"/>
            <a:ext cx="82089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  那天母亲数落了我一顿。数落完，又给我凑足了够买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青年近卫军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的钱。我想我没有权利用那钱再买任何别的东西，无论为我自己还是为母亲。</a:t>
            </a:r>
          </a:p>
          <a:p>
            <a:r>
              <a:rPr lang="zh-CN" altLang="en-US" sz="2800">
                <a:latin typeface="楷体" pitchFamily="49" charset="-122"/>
                <a:ea typeface="楷体" pitchFamily="49" charset="-122"/>
              </a:rPr>
              <a:t>   就这样，我有了第一本长篇小说。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27088" y="2886075"/>
            <a:ext cx="79930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母亲数落完“我”后，又给我凑够了钱买书。表现了慈母情深。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646113" y="498475"/>
            <a:ext cx="7343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>
                <a:latin typeface="Times New Roman" pitchFamily="18" charset="0"/>
                <a:ea typeface="黑体" pitchFamily="49" charset="-122"/>
              </a:rPr>
              <a:t>写一写：你的母亲是怎样洗衣服的的。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58813" y="1206500"/>
            <a:ext cx="733266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星期天早晨，天气很好。妈妈准备我弄脏的的上衣洗干净。</a:t>
            </a:r>
          </a:p>
          <a:p>
            <a:pPr eaLnBrk="1" hangingPunct="1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首先，她把盆放在水池边，轻轻拧开水管。水就如顽皮的小孩一样，欢快地流入水盆。不一会儿，水盆就满了，妈妈于是伸手把水龙头拧紧。</a:t>
            </a:r>
          </a:p>
          <a:p>
            <a:pPr eaLnBrk="1" hangingPunct="1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她先放进衣服，在倒入一些洗衣粉，泡一泡，然后开始在搓衣板上使劲地搓洗起来。接着，她将洗好的衣服放进另一个水盆里投洗干净，最后挂在院子里的衣架上。</a:t>
            </a:r>
          </a:p>
          <a:p>
            <a:pPr eaLnBrk="1" hangingPunct="1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上衣在阳光、微风中轻轻摆动，好像妈妈的笑容。看着它，我觉得心情特别舒畅。</a:t>
            </a:r>
          </a:p>
          <a:p>
            <a:pPr eaLnBrk="1" hangingPunct="1"/>
            <a:r>
              <a:rPr lang="zh-CN" altLang="en-US" sz="2000" b="1" dirty="0">
                <a:latin typeface="楷体" pitchFamily="49" charset="-122"/>
                <a:ea typeface="楷体" pitchFamily="49" charset="-122"/>
              </a:rPr>
              <a:t>    我爱你，妈妈。   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0" y="571500"/>
            <a:ext cx="1381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endParaRPr lang="zh-CN" altLang="zh-CN"/>
          </a:p>
        </p:txBody>
      </p:sp>
      <p:sp>
        <p:nvSpPr>
          <p:cNvPr id="58371" name="文本框 14"/>
          <p:cNvSpPr txBox="1">
            <a:spLocks noChangeArrowheads="1"/>
          </p:cNvSpPr>
          <p:nvPr/>
        </p:nvSpPr>
        <p:spPr bwMode="auto">
          <a:xfrm>
            <a:off x="623888" y="411163"/>
            <a:ext cx="22193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结构梳理</a:t>
            </a:r>
          </a:p>
        </p:txBody>
      </p:sp>
      <p:pic>
        <p:nvPicPr>
          <p:cNvPr id="58372" name="图片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88" y="479425"/>
            <a:ext cx="3667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圆角矩形 18"/>
          <p:cNvSpPr/>
          <p:nvPr/>
        </p:nvSpPr>
        <p:spPr>
          <a:xfrm>
            <a:off x="1027113" y="1028700"/>
            <a:ext cx="7577137" cy="3271838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368300" dist="889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sp>
        <p:nvSpPr>
          <p:cNvPr id="14" name="文本框 25605"/>
          <p:cNvSpPr txBox="1">
            <a:spLocks noChangeArrowheads="1"/>
          </p:cNvSpPr>
          <p:nvPr/>
        </p:nvSpPr>
        <p:spPr bwMode="auto">
          <a:xfrm>
            <a:off x="1103313" y="1636713"/>
            <a:ext cx="6159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慈母情深</a:t>
            </a:r>
          </a:p>
        </p:txBody>
      </p:sp>
      <p:sp>
        <p:nvSpPr>
          <p:cNvPr id="15" name="左大括号 14"/>
          <p:cNvSpPr>
            <a:spLocks/>
          </p:cNvSpPr>
          <p:nvPr/>
        </p:nvSpPr>
        <p:spPr bwMode="auto">
          <a:xfrm>
            <a:off x="1830388" y="1347788"/>
            <a:ext cx="220662" cy="2808287"/>
          </a:xfrm>
          <a:prstGeom prst="leftBrace">
            <a:avLst>
              <a:gd name="adj1" fmla="val 1336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7" name="文本框 25607"/>
          <p:cNvSpPr txBox="1">
            <a:spLocks noChangeArrowheads="1"/>
          </p:cNvSpPr>
          <p:nvPr/>
        </p:nvSpPr>
        <p:spPr bwMode="auto">
          <a:xfrm>
            <a:off x="2119313" y="1131888"/>
            <a:ext cx="3527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渴望买书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失魂落魄</a:t>
            </a:r>
          </a:p>
        </p:txBody>
      </p:sp>
      <p:sp>
        <p:nvSpPr>
          <p:cNvPr id="20" name="文本框 25608"/>
          <p:cNvSpPr txBox="1">
            <a:spLocks noChangeArrowheads="1"/>
          </p:cNvSpPr>
          <p:nvPr/>
        </p:nvSpPr>
        <p:spPr bwMode="auto">
          <a:xfrm>
            <a:off x="2046288" y="2212975"/>
            <a:ext cx="1871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让我买书</a:t>
            </a:r>
          </a:p>
        </p:txBody>
      </p:sp>
      <p:sp>
        <p:nvSpPr>
          <p:cNvPr id="21" name="文本框 25609"/>
          <p:cNvSpPr txBox="1">
            <a:spLocks noChangeArrowheads="1"/>
          </p:cNvSpPr>
          <p:nvPr/>
        </p:nvSpPr>
        <p:spPr bwMode="auto">
          <a:xfrm>
            <a:off x="2046288" y="3849688"/>
            <a:ext cx="3529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拥有了这本书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感激</a:t>
            </a:r>
          </a:p>
        </p:txBody>
      </p:sp>
      <p:sp>
        <p:nvSpPr>
          <p:cNvPr id="22" name="文本框 25610"/>
          <p:cNvSpPr txBox="1">
            <a:spLocks noChangeArrowheads="1"/>
          </p:cNvSpPr>
          <p:nvPr/>
        </p:nvSpPr>
        <p:spPr bwMode="auto">
          <a:xfrm>
            <a:off x="6156325" y="1924050"/>
            <a:ext cx="23764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我”对母亲深深的敬意和无比的热爱</a:t>
            </a:r>
          </a:p>
        </p:txBody>
      </p:sp>
      <p:sp>
        <p:nvSpPr>
          <p:cNvPr id="23" name="左大括号 22"/>
          <p:cNvSpPr>
            <a:spLocks/>
          </p:cNvSpPr>
          <p:nvPr/>
        </p:nvSpPr>
        <p:spPr bwMode="auto">
          <a:xfrm>
            <a:off x="3630613" y="1636713"/>
            <a:ext cx="287337" cy="1871662"/>
          </a:xfrm>
          <a:prstGeom prst="leftBrace">
            <a:avLst>
              <a:gd name="adj1" fmla="val 542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文本框 25615"/>
          <p:cNvSpPr txBox="1">
            <a:spLocks noChangeArrowheads="1"/>
          </p:cNvSpPr>
          <p:nvPr/>
        </p:nvSpPr>
        <p:spPr bwMode="auto">
          <a:xfrm>
            <a:off x="3990975" y="1636713"/>
            <a:ext cx="1800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身体瘦小</a:t>
            </a:r>
          </a:p>
        </p:txBody>
      </p:sp>
      <p:sp>
        <p:nvSpPr>
          <p:cNvPr id="33" name="文本框 25616"/>
          <p:cNvSpPr txBox="1">
            <a:spLocks noChangeArrowheads="1"/>
          </p:cNvSpPr>
          <p:nvPr/>
        </p:nvSpPr>
        <p:spPr bwMode="auto">
          <a:xfrm>
            <a:off x="3917950" y="2355850"/>
            <a:ext cx="2030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工作环境差</a:t>
            </a:r>
          </a:p>
        </p:txBody>
      </p:sp>
      <p:sp>
        <p:nvSpPr>
          <p:cNvPr id="34" name="文本框 25617"/>
          <p:cNvSpPr txBox="1">
            <a:spLocks noChangeArrowheads="1"/>
          </p:cNvSpPr>
          <p:nvPr/>
        </p:nvSpPr>
        <p:spPr bwMode="auto">
          <a:xfrm>
            <a:off x="3990975" y="3101975"/>
            <a:ext cx="1728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工作辛苦</a:t>
            </a:r>
          </a:p>
        </p:txBody>
      </p:sp>
      <p:sp>
        <p:nvSpPr>
          <p:cNvPr id="35" name="左大括号 34"/>
          <p:cNvSpPr>
            <a:spLocks/>
          </p:cNvSpPr>
          <p:nvPr/>
        </p:nvSpPr>
        <p:spPr bwMode="auto">
          <a:xfrm rot="10800000">
            <a:off x="5862638" y="1347788"/>
            <a:ext cx="222250" cy="2879725"/>
          </a:xfrm>
          <a:prstGeom prst="leftBrace">
            <a:avLst>
              <a:gd name="adj1" fmla="val 7510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  <p:bldP spid="21" grpId="0"/>
      <p:bldP spid="22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81075" y="1511300"/>
            <a:ext cx="726281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    作者在小说中记叙了母亲在极其艰苦的生活条件下，省吃俭用，支持和鼓励“我”读课外书的往事，表现了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的深情，以及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en-US" sz="2800" b="1" u="sng" dirty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之情。</a:t>
            </a:r>
            <a:endParaRPr lang="zh-CN" altLang="en-US" sz="27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9395" name="文本框 14"/>
          <p:cNvSpPr txBox="1">
            <a:spLocks noChangeArrowheads="1"/>
          </p:cNvSpPr>
          <p:nvPr/>
        </p:nvSpPr>
        <p:spPr bwMode="auto">
          <a:xfrm>
            <a:off x="623888" y="411163"/>
            <a:ext cx="20367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主题概括</a:t>
            </a:r>
          </a:p>
        </p:txBody>
      </p:sp>
      <p:pic>
        <p:nvPicPr>
          <p:cNvPr id="59396" name="图片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6355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868863" y="2538413"/>
            <a:ext cx="1970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慈母对子女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749425" y="3060700"/>
            <a:ext cx="19700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孩子对母亲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460875" y="3060700"/>
            <a:ext cx="898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敬爱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54188" y="1393825"/>
            <a:ext cx="64103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      《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燕诗示刘叟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白居易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r>
              <a:rPr lang="zh-CN" altLang="en-US" sz="3200">
                <a:latin typeface="楷体" pitchFamily="49" charset="-122"/>
                <a:ea typeface="楷体" pitchFamily="49" charset="-122"/>
              </a:rPr>
              <a:t>  思尔为雏日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高飞背母时。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r>
              <a:rPr lang="zh-CN" altLang="en-US" sz="3200">
                <a:latin typeface="楷体" pitchFamily="49" charset="-122"/>
                <a:ea typeface="楷体" pitchFamily="49" charset="-122"/>
              </a:rPr>
              <a:t>  当时父母念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今日尔应知。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endParaRPr lang="zh-CN" altLang="en-US" sz="27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0419" name="文本框 14"/>
          <p:cNvSpPr txBox="1">
            <a:spLocks noChangeArrowheads="1"/>
          </p:cNvSpPr>
          <p:nvPr/>
        </p:nvSpPr>
        <p:spPr bwMode="auto">
          <a:xfrm>
            <a:off x="623888" y="411163"/>
            <a:ext cx="19319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拓展延伸</a:t>
            </a:r>
          </a:p>
        </p:txBody>
      </p:sp>
      <p:pic>
        <p:nvPicPr>
          <p:cNvPr id="60420" name="图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6355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76375" y="784225"/>
            <a:ext cx="6410325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岁暮到家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lnSpc>
                <a:spcPct val="120000"/>
              </a:lnSpc>
            </a:pPr>
            <a:r>
              <a:rPr lang="en-US" altLang="zh-CN" sz="3200">
                <a:latin typeface="楷体" pitchFamily="49" charset="-122"/>
                <a:ea typeface="楷体" pitchFamily="49" charset="-122"/>
              </a:rPr>
              <a:t>           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蒋士铨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r>
              <a:rPr lang="zh-CN" altLang="en-US" sz="3200">
                <a:latin typeface="楷体" pitchFamily="49" charset="-122"/>
                <a:ea typeface="楷体" pitchFamily="49" charset="-122"/>
              </a:rPr>
              <a:t>爱子心无尽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归家喜及辰。</a:t>
            </a:r>
            <a:endParaRPr lang="en-US" altLang="zh-CN" sz="320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>
                <a:latin typeface="楷体" pitchFamily="49" charset="-122"/>
                <a:ea typeface="楷体" pitchFamily="49" charset="-122"/>
              </a:rPr>
              <a:t>寒衣针线密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家信墨痕新。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r>
              <a:rPr lang="zh-CN" altLang="en-US" sz="3200">
                <a:latin typeface="楷体" pitchFamily="49" charset="-122"/>
                <a:ea typeface="楷体" pitchFamily="49" charset="-122"/>
              </a:rPr>
              <a:t>见面怜清瘦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呼儿问苦辛。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r>
              <a:rPr lang="zh-CN" altLang="en-US" sz="3200">
                <a:latin typeface="楷体" pitchFamily="49" charset="-122"/>
                <a:ea typeface="楷体" pitchFamily="49" charset="-122"/>
              </a:rPr>
              <a:t>低徊愧人子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,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不敢叹风尘。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 </a:t>
            </a:r>
            <a:br>
              <a:rPr lang="zh-CN" altLang="en-US" sz="3200">
                <a:latin typeface="楷体" pitchFamily="49" charset="-122"/>
                <a:ea typeface="楷体" pitchFamily="49" charset="-122"/>
              </a:rPr>
            </a:br>
            <a:endParaRPr lang="zh-CN" altLang="en-US" sz="270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757238" y="1098550"/>
            <a:ext cx="80660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defTabSz="914400"/>
            <a:r>
              <a:rPr lang="zh-CN" altLang="en-US" sz="3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一、在下面句子中，没有运用反复的修辞手法的一句是（  ）</a:t>
            </a:r>
            <a:r>
              <a:rPr lang="zh-CN" altLang="zh-CN" sz="3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16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3491" name="文本框 14"/>
          <p:cNvSpPr txBox="1">
            <a:spLocks noChangeArrowheads="1"/>
          </p:cNvSpPr>
          <p:nvPr/>
        </p:nvSpPr>
        <p:spPr bwMode="auto">
          <a:xfrm>
            <a:off x="623888" y="411163"/>
            <a:ext cx="19319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875000"/>
                </a:solidFill>
                <a:latin typeface="幼圆" pitchFamily="49" charset="-122"/>
                <a:ea typeface="幼圆" pitchFamily="49" charset="-122"/>
              </a:rPr>
              <a:t>课堂练习</a:t>
            </a:r>
          </a:p>
        </p:txBody>
      </p:sp>
      <p:pic>
        <p:nvPicPr>
          <p:cNvPr id="63492" name="图片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6355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文本框 2"/>
          <p:cNvSpPr txBox="1">
            <a:spLocks noChangeArrowheads="1"/>
          </p:cNvSpPr>
          <p:nvPr/>
        </p:nvSpPr>
        <p:spPr bwMode="auto">
          <a:xfrm>
            <a:off x="757238" y="2151063"/>
            <a:ext cx="77073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A.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背直起来了，我的母亲。转过身来了，我的母亲。褐色的口罩上方，一对眼神疲惫的眼睛吃惊地望着我，我的母亲的眼睛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……</a:t>
            </a:r>
          </a:p>
          <a:p>
            <a:pPr eaLnBrk="1" hangingPunct="1"/>
            <a:r>
              <a:rPr lang="en-US" altLang="zh-CN" sz="2400" b="1" dirty="0" err="1">
                <a:latin typeface="楷体" pitchFamily="49" charset="-122"/>
                <a:ea typeface="楷体" pitchFamily="49" charset="-122"/>
              </a:rPr>
              <a:t>B.沉默呵，沉默呵!不在沉默中爆发，就在沉默中灭亡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eaLnBrk="1" hangingPunct="1"/>
            <a:r>
              <a:rPr lang="en-US" altLang="zh-CN" sz="2400" b="1" dirty="0" err="1">
                <a:latin typeface="楷体" pitchFamily="49" charset="-122"/>
                <a:ea typeface="楷体" pitchFamily="49" charset="-122"/>
              </a:rPr>
              <a:t>C.他的品质是那样的纯洁和高尚，他的意志是这样坚韧和刚强，他的气质是这样的淳朴和谦逊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40100" y="1568450"/>
            <a:ext cx="9461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712788" y="684213"/>
            <a:ext cx="82089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indent="200025"/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二、母爱主题诗词诵读比赛</a:t>
            </a:r>
            <a:endParaRPr lang="zh-CN" altLang="en-US" sz="3200" b="1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4515" name="文本框 6"/>
          <p:cNvSpPr txBox="1">
            <a:spLocks noChangeArrowheads="1"/>
          </p:cNvSpPr>
          <p:nvPr/>
        </p:nvSpPr>
        <p:spPr bwMode="auto">
          <a:xfrm>
            <a:off x="1006475" y="1333500"/>
            <a:ext cx="713105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3200">
                <a:latin typeface="黑体" pitchFamily="49" charset="-122"/>
                <a:ea typeface="黑体" pitchFamily="49" charset="-122"/>
              </a:rPr>
              <a:t>同学们，你们一定积累了很多有关母爱的诗词吧，我们来进行下诵读比赛吧。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400300" y="1077913"/>
            <a:ext cx="1081088" cy="39528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00525" y="1473200"/>
            <a:ext cx="1439863" cy="39846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485900" y="2854325"/>
            <a:ext cx="1736725" cy="61118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渴望读书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232400" y="2854325"/>
            <a:ext cx="1738313" cy="70961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价格昂贵</a:t>
            </a:r>
          </a:p>
        </p:txBody>
      </p:sp>
      <p:sp>
        <p:nvSpPr>
          <p:cNvPr id="28678" name="文本框 1"/>
          <p:cNvSpPr txBox="1">
            <a:spLocks noChangeArrowheads="1"/>
          </p:cNvSpPr>
          <p:nvPr/>
        </p:nvSpPr>
        <p:spPr bwMode="auto">
          <a:xfrm>
            <a:off x="1244600" y="1014413"/>
            <a:ext cx="62880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我一直想买一本长篇小说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《青年近卫军》，书价一元多钱。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562350" y="933450"/>
            <a:ext cx="1439863" cy="39846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3562350" y="1358900"/>
            <a:ext cx="1439863" cy="398463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563813" y="2792413"/>
            <a:ext cx="3722687" cy="862012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>
                <a:solidFill>
                  <a:srgbClr val="FF0000"/>
                </a:solidFill>
              </a:rPr>
              <a:t>侧面证明这是一笔</a:t>
            </a:r>
            <a:r>
              <a:rPr lang="en-US" altLang="zh-CN" sz="2400">
                <a:solidFill>
                  <a:srgbClr val="FF0000"/>
                </a:solidFill>
              </a:rPr>
              <a:t>“</a:t>
            </a:r>
            <a:r>
              <a:rPr lang="zh-CN" altLang="en-US" sz="2400">
                <a:solidFill>
                  <a:srgbClr val="FF0000"/>
                </a:solidFill>
              </a:rPr>
              <a:t>巨款</a:t>
            </a:r>
            <a:r>
              <a:rPr lang="en-US" altLang="zh-CN" sz="240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9701" name="文本框 1"/>
          <p:cNvSpPr txBox="1">
            <a:spLocks noChangeArrowheads="1"/>
          </p:cNvSpPr>
          <p:nvPr/>
        </p:nvSpPr>
        <p:spPr bwMode="auto">
          <a:xfrm>
            <a:off x="1657350" y="866775"/>
            <a:ext cx="52482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母亲还从来没有给过我这么多钱。我也从来没有向母亲一次要过这么多钱。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389313" y="2949575"/>
            <a:ext cx="1728787" cy="5222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渴望读书</a:t>
            </a:r>
            <a:endParaRPr lang="en-US" altLang="zh-CN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91025" y="1768475"/>
            <a:ext cx="1565275" cy="40005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4" name="矩形 7"/>
          <p:cNvSpPr>
            <a:spLocks noChangeArrowheads="1"/>
          </p:cNvSpPr>
          <p:nvPr/>
        </p:nvSpPr>
        <p:spPr bwMode="auto">
          <a:xfrm>
            <a:off x="1433513" y="1184275"/>
            <a:ext cx="59039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但我想有一本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青年近卫军</a:t>
            </a:r>
            <a:r>
              <a:rPr lang="en-US" altLang="zh-CN" sz="320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>
                <a:latin typeface="楷体" pitchFamily="49" charset="-122"/>
                <a:ea typeface="楷体" pitchFamily="49" charset="-122"/>
              </a:rPr>
              <a:t>，想得整天失魂落魄。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146675" y="3048000"/>
            <a:ext cx="1728788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家庭贫穷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744663" y="3048000"/>
            <a:ext cx="1865312" cy="52387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渴望读书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139950" y="1335088"/>
            <a:ext cx="5527675" cy="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346200" y="1779588"/>
            <a:ext cx="365760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292725" y="1779588"/>
            <a:ext cx="2447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346200" y="2190750"/>
            <a:ext cx="6394450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346200" y="2571750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矩形 11"/>
          <p:cNvSpPr>
            <a:spLocks noChangeArrowheads="1"/>
          </p:cNvSpPr>
          <p:nvPr/>
        </p:nvSpPr>
        <p:spPr bwMode="auto">
          <a:xfrm>
            <a:off x="1258888" y="912813"/>
            <a:ext cx="662463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我从同学家的收音机里听过几次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青年近卫军</a:t>
            </a:r>
            <a:r>
              <a:rPr lang="en-US" altLang="zh-CN" sz="280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>
                <a:latin typeface="楷体" pitchFamily="49" charset="-122"/>
                <a:ea typeface="楷体" pitchFamily="49" charset="-122"/>
              </a:rPr>
              <a:t>的连续广播。那时我家的破收音机已经卖了，被我和弟弟妹妹们吃进肚子里了。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987425"/>
            <a:ext cx="51085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8888" y="1347788"/>
            <a:ext cx="1728787" cy="5222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渴望读书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258888" y="2643188"/>
            <a:ext cx="1728787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黑体" pitchFamily="49" charset="-122"/>
                <a:ea typeface="黑体" pitchFamily="49" charset="-122"/>
              </a:rPr>
              <a:t>家庭贫穷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爆炸形 2 3"/>
          <p:cNvSpPr/>
          <p:nvPr/>
        </p:nvSpPr>
        <p:spPr>
          <a:xfrm>
            <a:off x="2771775" y="1058863"/>
            <a:ext cx="3600450" cy="2017712"/>
          </a:xfrm>
          <a:prstGeom prst="irregularSeal2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矛盾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75" y="1584325"/>
            <a:ext cx="16652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114550" y="1081088"/>
            <a:ext cx="6237288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默读第</a:t>
            </a:r>
            <a:r>
              <a:rPr lang="en-US" altLang="zh-CN" sz="2800">
                <a:latin typeface="黑体" pitchFamily="49" charset="-122"/>
                <a:ea typeface="黑体" pitchFamily="49" charset="-122"/>
              </a:rPr>
              <a:t>5-34</a:t>
            </a:r>
            <a:r>
              <a:rPr lang="zh-CN" altLang="en-US" sz="2800">
                <a:latin typeface="黑体" pitchFamily="49" charset="-122"/>
                <a:ea typeface="黑体" pitchFamily="49" charset="-122"/>
              </a:rPr>
              <a:t>段，边读边找，看看文中哪些地方表现了慈母的“情深”？</a:t>
            </a:r>
            <a:endParaRPr lang="en-US" altLang="zh-CN" sz="280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第一PPT模板网-WWW.1PPT.COM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1792</Words>
  <Application>Microsoft Office PowerPoint</Application>
  <PresentationFormat>全屏显示(16:9)</PresentationFormat>
  <Paragraphs>119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Times New Roman</vt:lpstr>
      <vt:lpstr>黑体</vt:lpstr>
      <vt:lpstr>楷体</vt:lpstr>
      <vt:lpstr>Calibri</vt:lpstr>
      <vt:lpstr>幼圆</vt:lpstr>
      <vt:lpstr>宋体</vt:lpstr>
      <vt:lpstr>Arial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2019-07-07T11:55:45Z</dcterms:created>
  <dcterms:modified xsi:type="dcterms:W3CDTF">2023-09-23T13:26:51Z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2052-1.1.0.1454</vt:lpwstr>
  </property>
</Properties>
</file>