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061F8-C287-4EDE-82F2-A286F71DECF4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CC5E-DDE5-40BE-BA09-52C3295B3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627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061F8-C287-4EDE-82F2-A286F71DECF4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CC5E-DDE5-40BE-BA09-52C3295B3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475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061F8-C287-4EDE-82F2-A286F71DECF4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CC5E-DDE5-40BE-BA09-52C3295B3FB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4620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061F8-C287-4EDE-82F2-A286F71DECF4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CC5E-DDE5-40BE-BA09-52C3295B3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723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061F8-C287-4EDE-82F2-A286F71DECF4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CC5E-DDE5-40BE-BA09-52C3295B3FB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5491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061F8-C287-4EDE-82F2-A286F71DECF4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CC5E-DDE5-40BE-BA09-52C3295B3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203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061F8-C287-4EDE-82F2-A286F71DECF4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CC5E-DDE5-40BE-BA09-52C3295B3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333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061F8-C287-4EDE-82F2-A286F71DECF4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CC5E-DDE5-40BE-BA09-52C3295B3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638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061F8-C287-4EDE-82F2-A286F71DECF4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CC5E-DDE5-40BE-BA09-52C3295B3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094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061F8-C287-4EDE-82F2-A286F71DECF4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CC5E-DDE5-40BE-BA09-52C3295B3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215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061F8-C287-4EDE-82F2-A286F71DECF4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CC5E-DDE5-40BE-BA09-52C3295B3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7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061F8-C287-4EDE-82F2-A286F71DECF4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CC5E-DDE5-40BE-BA09-52C3295B3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85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061F8-C287-4EDE-82F2-A286F71DECF4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CC5E-DDE5-40BE-BA09-52C3295B3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6055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061F8-C287-4EDE-82F2-A286F71DECF4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CC5E-DDE5-40BE-BA09-52C3295B3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296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061F8-C287-4EDE-82F2-A286F71DECF4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CC5E-DDE5-40BE-BA09-52C3295B3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15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061F8-C287-4EDE-82F2-A286F71DECF4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CC5E-DDE5-40BE-BA09-52C3295B3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179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061F8-C287-4EDE-82F2-A286F71DECF4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DBDCC5E-DDE5-40BE-BA09-52C3295B3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90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8C6945E-6715-5DE5-FA1E-F3ADE3213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737918" cy="2612362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zh-CN" sz="4800" b="1" kern="100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</a:br>
            <a:br>
              <a:rPr lang="en-US" altLang="zh-CN" sz="4800" b="1" kern="100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</a:br>
            <a:r>
              <a:rPr lang="zh-CN" altLang="zh-CN" sz="6000" b="1" kern="100" dirty="0">
                <a:solidFill>
                  <a:srgbClr val="FF0000"/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</a:rPr>
              <a:t>校长如何引领教师的专业化发展</a:t>
            </a:r>
            <a:br>
              <a:rPr lang="zh-CN" altLang="zh-CN" sz="1800" kern="100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</a:br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0A22F607-2EAF-DBB3-62DF-DC3600D3B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3429000"/>
            <a:ext cx="10128318" cy="2612362"/>
          </a:xfrm>
        </p:spPr>
        <p:txBody>
          <a:bodyPr/>
          <a:lstStyle/>
          <a:p>
            <a:pPr algn="ctr"/>
            <a:endParaRPr lang="en-US" altLang="zh-CN" sz="2800" kern="100" dirty="0">
              <a:solidFill>
                <a:srgbClr val="161616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ctr"/>
            <a:r>
              <a:rPr lang="zh-CN" altLang="en-US" sz="4000" kern="100" dirty="0">
                <a:solidFill>
                  <a:schemeClr val="accent5"/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</a:rPr>
              <a:t>泸县天兴镇天兴中心小学校  </a:t>
            </a:r>
            <a:r>
              <a:rPr lang="zh-CN" altLang="zh-CN" sz="4000" kern="100" dirty="0">
                <a:solidFill>
                  <a:schemeClr val="accent5"/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</a:rPr>
              <a:t>余海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8484551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5209AD-8749-EAD8-0FA9-61E60E04A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479390" cy="983226"/>
          </a:xfrm>
        </p:spPr>
        <p:txBody>
          <a:bodyPr>
            <a:noAutofit/>
          </a:bodyPr>
          <a:lstStyle/>
          <a:p>
            <a:r>
              <a:rPr lang="zh-CN" altLang="zh-CN" kern="100" dirty="0">
                <a:solidFill>
                  <a:schemeClr val="accent5"/>
                </a:solidFill>
                <a:latin typeface="+mn-ea"/>
                <a:ea typeface="+mn-ea"/>
                <a:cs typeface="Times New Roman" panose="02020603050405020304" pitchFamily="18" charset="0"/>
              </a:rPr>
              <a:t>四、校长要做教师专业成长的合作伙伴。</a:t>
            </a:r>
            <a:br>
              <a:rPr lang="zh-CN" altLang="zh-CN" kern="100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</a:b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AD13CD8-38A3-E957-4884-72179BE31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818967"/>
            <a:ext cx="10324963" cy="4827639"/>
          </a:xfrm>
        </p:spPr>
        <p:txBody>
          <a:bodyPr>
            <a:noAutofit/>
          </a:bodyPr>
          <a:lstStyle/>
          <a:p>
            <a:pPr indent="355600" algn="l"/>
            <a:r>
              <a:rPr lang="zh-CN" altLang="en-US" sz="28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（一）</a:t>
            </a:r>
            <a:r>
              <a:rPr lang="zh-CN" altLang="zh-CN" sz="28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用心交流，真诚合作。在合作中，校长要真诚谦和，以“朋友”的身份参与合作交流，才能以心换心。同时，校长要亲身投入研修活动中，起好榜样示范作用，并且谦虚地向教师们学习，才能充分调动教师们的主观能动性。</a:t>
            </a:r>
          </a:p>
          <a:p>
            <a:pPr indent="355600" algn="l"/>
            <a:r>
              <a:rPr lang="zh-CN" altLang="en-US" sz="28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（二）</a:t>
            </a:r>
            <a:r>
              <a:rPr lang="zh-CN" altLang="zh-CN" sz="28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深入课堂，深入一线。校长参与教育教学实践，深入课堂，既能掌握教师成长的“第一手资料”，又能帮助教师解决问题，最主要的是能给教师的专业成长“加油助威”。</a:t>
            </a:r>
          </a:p>
          <a:p>
            <a:pPr indent="355600" algn="l"/>
            <a:r>
              <a:rPr lang="zh-CN" altLang="en-US" sz="28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（三）</a:t>
            </a:r>
            <a:r>
              <a:rPr lang="zh-CN" altLang="zh-CN" sz="28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请进走出，扎实培训。校长要想办法将专家请进学校给教师们传经送宝、指点迷津；创造条件让教师们走出去充电学习、开阔视野。</a:t>
            </a:r>
          </a:p>
          <a:p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634508532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E63602-5D67-1880-57CB-292781957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430227" cy="973394"/>
          </a:xfrm>
        </p:spPr>
        <p:txBody>
          <a:bodyPr>
            <a:normAutofit fontScale="90000"/>
          </a:bodyPr>
          <a:lstStyle/>
          <a:p>
            <a:r>
              <a:rPr lang="zh-CN" altLang="zh-CN" sz="4000" kern="100" dirty="0">
                <a:solidFill>
                  <a:schemeClr val="accent5"/>
                </a:solidFill>
                <a:latin typeface="+mn-ea"/>
                <a:ea typeface="+mn-ea"/>
                <a:cs typeface="Times New Roman" panose="02020603050405020304" pitchFamily="18" charset="0"/>
              </a:rPr>
              <a:t>五、加强师德引领、树立高尚人格魅力</a:t>
            </a:r>
            <a:br>
              <a:rPr lang="zh-CN" altLang="zh-CN" sz="1800" kern="100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</a:b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287E13-A2CC-9255-EFFB-B03F04874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高尚的师德、健全的人格，是从事教育事业的基础。</a:t>
            </a:r>
            <a:endParaRPr lang="en-US" altLang="zh-CN" sz="3200" kern="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一是抓师德学习，提高素养。</a:t>
            </a:r>
            <a:endParaRPr lang="en-US" altLang="zh-CN" sz="3200" kern="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二是抓师德活动，提升形象。</a:t>
            </a:r>
            <a:endParaRPr lang="en-US" altLang="zh-CN" sz="3200" kern="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三是抓评价考核，铸造师魂。</a:t>
            </a:r>
            <a:endParaRPr lang="zh-CN" altLang="en-US" sz="3200" kern="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5916628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957050-C72C-142E-CED2-066A9A2E1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10167647" cy="1320800"/>
          </a:xfrm>
        </p:spPr>
        <p:txBody>
          <a:bodyPr>
            <a:noAutofit/>
          </a:bodyPr>
          <a:lstStyle/>
          <a:p>
            <a:r>
              <a:rPr lang="zh-CN" altLang="zh-CN" kern="100" dirty="0">
                <a:solidFill>
                  <a:schemeClr val="accent5"/>
                </a:solidFill>
                <a:latin typeface="+mn-ea"/>
                <a:ea typeface="+mn-ea"/>
                <a:cs typeface="Times New Roman" panose="02020603050405020304" pitchFamily="18" charset="0"/>
              </a:rPr>
              <a:t>六、校本研修引领，各种活动助力教师专业发展。</a:t>
            </a:r>
            <a:br>
              <a:rPr lang="zh-CN" altLang="zh-CN" kern="100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</a:b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289B9A-2DDD-CDEC-0977-2D28AC14A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一是倡导学习，让读书积淀思想。</a:t>
            </a:r>
            <a:endParaRPr lang="en-US" altLang="zh-CN" sz="3200" kern="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二是结对带培，重视新教师培养。</a:t>
            </a:r>
            <a:endParaRPr lang="en-US" altLang="zh-CN" sz="3200" kern="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三是同伴互助，抓好集体备课。</a:t>
            </a:r>
            <a:endParaRPr lang="en-US" altLang="zh-CN" sz="3200" kern="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8041585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E51DA-C997-0D45-B982-24301DA32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663" y="88489"/>
            <a:ext cx="11278692" cy="2074607"/>
          </a:xfrm>
        </p:spPr>
        <p:txBody>
          <a:bodyPr>
            <a:normAutofit/>
          </a:bodyPr>
          <a:lstStyle/>
          <a:p>
            <a: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四是老教师引领，学校每个月开展一期“天蚕讲坛”，由经验丰富的老教师给全校教师分享教育经验、教育故事、成长经历等，以此促进所有老师的进步。</a:t>
            </a:r>
            <a:b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br>
            <a:endParaRPr lang="zh-CN" altLang="en-US" sz="3200" kern="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d5fb64bbefa55f08da7b919cdebedfb0">
            <a:hlinkClick r:id="" action="ppaction://media"/>
            <a:extLst>
              <a:ext uri="{FF2B5EF4-FFF2-40B4-BE49-F238E27FC236}">
                <a16:creationId xmlns:a16="http://schemas.microsoft.com/office/drawing/2014/main" id="{33E10FE6-DFF4-A08F-63EE-212CAEFFF45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704" y="1691148"/>
            <a:ext cx="9188670" cy="4704891"/>
          </a:xfrm>
        </p:spPr>
      </p:pic>
    </p:spTree>
    <p:extLst>
      <p:ext uri="{BB962C8B-B14F-4D97-AF65-F5344CB8AC3E}">
        <p14:creationId xmlns:p14="http://schemas.microsoft.com/office/powerpoint/2010/main" val="36706137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FCC017-24AC-431C-317E-E64010CE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688756" cy="1320800"/>
          </a:xfrm>
        </p:spPr>
        <p:txBody>
          <a:bodyPr>
            <a:normAutofit fontScale="90000"/>
          </a:bodyPr>
          <a:lstStyle/>
          <a:p>
            <a: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五是开展各类竞赛活动，以赛促成长。学校对新入职新教师见开展见面课、合格课、优质课，定期举行教师技能大赛，班主任班队课竞赛等，让教师们在竞赛获得成长。</a:t>
            </a:r>
            <a:b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br>
            <a:endParaRPr lang="zh-CN" altLang="en-US" sz="3200" kern="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1b358753bf980304ec913d9592ade572">
            <a:hlinkClick r:id="" action="ppaction://media"/>
            <a:extLst>
              <a:ext uri="{FF2B5EF4-FFF2-40B4-BE49-F238E27FC236}">
                <a16:creationId xmlns:a16="http://schemas.microsoft.com/office/drawing/2014/main" id="{1DF449D4-5BB3-A0CF-A36C-E0CD54ABD2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7355" y="2160588"/>
            <a:ext cx="9625779" cy="4476186"/>
          </a:xfrm>
        </p:spPr>
      </p:pic>
    </p:spTree>
    <p:extLst>
      <p:ext uri="{BB962C8B-B14F-4D97-AF65-F5344CB8AC3E}">
        <p14:creationId xmlns:p14="http://schemas.microsoft.com/office/powerpoint/2010/main" val="34975062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A3DD8E-F2C1-86ED-AE40-63C17D508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73" y="186813"/>
            <a:ext cx="11377014" cy="1986116"/>
          </a:xfrm>
        </p:spPr>
        <p:txBody>
          <a:bodyPr>
            <a:normAutofit fontScale="90000"/>
          </a:bodyPr>
          <a:lstStyle/>
          <a:p>
            <a: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六是学科融合，五育并举。我校除了教师专职学科专业发展意外，还重视学科间的融合，如语文与道德与法治、数学与科学、艺术与心理健康等。要求教师从多个学科，多个领域对学生进行渗透，真正做到学科的融合。</a:t>
            </a:r>
            <a:b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br>
            <a:endParaRPr lang="zh-CN" altLang="en-US" sz="3200" kern="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520393ed27d80e55bfb28933fdfca8d4">
            <a:hlinkClick r:id="" action="ppaction://media"/>
            <a:extLst>
              <a:ext uri="{FF2B5EF4-FFF2-40B4-BE49-F238E27FC236}">
                <a16:creationId xmlns:a16="http://schemas.microsoft.com/office/drawing/2014/main" id="{66BEA1CA-8133-7A7E-CD76-CF63C75A2D4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6182" y="1986116"/>
            <a:ext cx="9615948" cy="4490525"/>
          </a:xfrm>
        </p:spPr>
      </p:pic>
    </p:spTree>
    <p:extLst>
      <p:ext uri="{BB962C8B-B14F-4D97-AF65-F5344CB8AC3E}">
        <p14:creationId xmlns:p14="http://schemas.microsoft.com/office/powerpoint/2010/main" val="31260010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96EA83-77EF-88F2-D389-5D33F79EF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348679" cy="206375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0ef88ce104b9519cdf833e2b743196a9">
            <a:hlinkClick r:id="" action="ppaction://media"/>
            <a:extLst>
              <a:ext uri="{FF2B5EF4-FFF2-40B4-BE49-F238E27FC236}">
                <a16:creationId xmlns:a16="http://schemas.microsoft.com/office/drawing/2014/main" id="{90B0B722-8A95-F048-CE9A-14FB9A81FE7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6098" y="101101"/>
            <a:ext cx="9048444" cy="5940925"/>
          </a:xfrm>
        </p:spPr>
      </p:pic>
    </p:spTree>
    <p:extLst>
      <p:ext uri="{BB962C8B-B14F-4D97-AF65-F5344CB8AC3E}">
        <p14:creationId xmlns:p14="http://schemas.microsoft.com/office/powerpoint/2010/main" val="9498830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C43C0D-D707-F5CC-3273-7BD28BF11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kern="100" dirty="0">
                <a:solidFill>
                  <a:schemeClr val="accent5"/>
                </a:solidFill>
                <a:latin typeface="+mn-ea"/>
                <a:ea typeface="+mn-ea"/>
                <a:cs typeface="Times New Roman" panose="02020603050405020304" pitchFamily="18" charset="0"/>
              </a:rPr>
              <a:t>七、教育科研引领，着力提高科研水平</a:t>
            </a:r>
            <a:br>
              <a:rPr lang="zh-CN" altLang="zh-CN" sz="1800" kern="100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</a:b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FA90C2-4468-0AE7-4E6F-4DB8C9925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26293"/>
            <a:ext cx="9528550" cy="4633501"/>
          </a:xfrm>
        </p:spPr>
        <p:txBody>
          <a:bodyPr>
            <a:normAutofit/>
          </a:bodyPr>
          <a:lstStyle/>
          <a:p>
            <a: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我校始终坚持科研兴校策略，并把课题研究作为推动教师专业发展的重要举措。学校</a:t>
            </a:r>
            <a:r>
              <a:rPr lang="en-US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课题通过结题验收，其中《小学语文教师古诗文吟诵研修策略》获县政府教学成果奖一等奖。课题研究促进了教师研究水平的提高：近三年来，教师有</a:t>
            </a:r>
            <a:r>
              <a:rPr lang="en-US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68</a:t>
            </a:r>
            <a: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篇论文在泸县以上论文评比中获奖，其中省级</a:t>
            </a:r>
            <a:r>
              <a:rPr lang="en-US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篇，市级</a:t>
            </a:r>
            <a:r>
              <a:rPr lang="en-US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6</a:t>
            </a:r>
            <a: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篇、县级</a:t>
            </a:r>
            <a:r>
              <a:rPr lang="en-US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61</a:t>
            </a:r>
            <a: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篇。教师参加各级竞赛有</a:t>
            </a:r>
            <a:r>
              <a:rPr lang="en-US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196</a:t>
            </a:r>
            <a: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人次获奖，其中省级</a:t>
            </a:r>
            <a:r>
              <a:rPr lang="en-US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人次，市级</a:t>
            </a:r>
            <a:r>
              <a:rPr lang="en-US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9</a:t>
            </a:r>
            <a: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人次，县级</a:t>
            </a:r>
            <a:r>
              <a:rPr lang="en-US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186</a:t>
            </a:r>
            <a: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人次获奖人数、获奖层次屡创历史新高。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9735447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DC48D-F6B9-5A84-BA9F-1A09835F0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46EC5A-B215-61B7-FE4A-80A0272A7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当前，教师的专业能力和水平有了很大提高，但还存在一些不足，而“专业化”必定是未来教师发展的方向。作为校长，就要坚定不移地铺设一条促进教师专业成长的阳光大道。只要校长心里阳光灿烂，用共同的愿景营造学校的团队，善于展现人格的魅力，给师生以潜移默化的影响，就一定能够把学校打造成为有文化品位的学校。</a:t>
            </a:r>
          </a:p>
          <a:p>
            <a:endParaRPr lang="zh-CN" altLang="en-US" sz="3200" kern="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7161613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293368-1D74-C99B-E133-898E054D1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599"/>
            <a:ext cx="10728085" cy="2167451"/>
          </a:xfrm>
        </p:spPr>
        <p:txBody>
          <a:bodyPr>
            <a:normAutofit/>
          </a:bodyPr>
          <a:lstStyle/>
          <a:p>
            <a:r>
              <a:rPr lang="en-US" altLang="zh-CN" kern="100" dirty="0">
                <a:solidFill>
                  <a:schemeClr val="accent5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       </a:t>
            </a:r>
            <a:r>
              <a:rPr lang="zh-CN" altLang="zh-CN" kern="100" dirty="0">
                <a:solidFill>
                  <a:schemeClr val="accent5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教师发展是实现学校发展、学生发展的重要前提与保障。教师发展就是学校发展，教师发展了，也就是学校发展了，教师强大了，学校必然强大。</a:t>
            </a:r>
            <a:endParaRPr lang="zh-CN" altLang="en-US" sz="6000" dirty="0">
              <a:solidFill>
                <a:schemeClr val="accent5"/>
              </a:solidFill>
              <a:latin typeface="+mn-ea"/>
              <a:ea typeface="+mn-ea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5A2183-9990-1D2B-921F-56B2C8B4F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3873910"/>
            <a:ext cx="10865738" cy="2167452"/>
          </a:xfrm>
        </p:spPr>
        <p:txBody>
          <a:bodyPr>
            <a:normAutofit/>
          </a:bodyPr>
          <a:lstStyle/>
          <a:p>
            <a:r>
              <a:rPr lang="zh-CN" altLang="zh-CN" sz="3600" kern="100" dirty="0">
                <a:solidFill>
                  <a:schemeClr val="accent5"/>
                </a:solidFill>
                <a:latin typeface="+mn-ea"/>
                <a:cs typeface="Times New Roman" panose="02020603050405020304" pitchFamily="18" charset="0"/>
              </a:rPr>
              <a:t>教师教育支撑教师专业化水平的提升，教师专业化引领教育改革的发展。</a:t>
            </a:r>
            <a:endParaRPr lang="en-US" altLang="zh-CN" sz="3600" kern="100" dirty="0">
              <a:solidFill>
                <a:schemeClr val="accent5"/>
              </a:solidFill>
              <a:latin typeface="+mn-ea"/>
              <a:cs typeface="Times New Roman" panose="02020603050405020304" pitchFamily="18" charset="0"/>
            </a:endParaRPr>
          </a:p>
          <a:p>
            <a:r>
              <a:rPr lang="en-US" altLang="zh-CN" sz="3600" kern="100" dirty="0">
                <a:solidFill>
                  <a:schemeClr val="accent5"/>
                </a:solidFill>
                <a:latin typeface="+mn-ea"/>
                <a:cs typeface="Times New Roman" panose="02020603050405020304" pitchFamily="18" charset="0"/>
              </a:rPr>
              <a:t>                                                 ---</a:t>
            </a:r>
            <a:r>
              <a:rPr lang="zh-CN" altLang="zh-CN" sz="3600" kern="100" dirty="0">
                <a:solidFill>
                  <a:schemeClr val="accent5"/>
                </a:solidFill>
                <a:latin typeface="+mn-ea"/>
                <a:cs typeface="Times New Roman" panose="02020603050405020304" pitchFamily="18" charset="0"/>
              </a:rPr>
              <a:t>袁仁贵</a:t>
            </a:r>
            <a:endParaRPr lang="zh-CN" altLang="en-US" sz="3600" kern="100" dirty="0">
              <a:solidFill>
                <a:schemeClr val="accent5"/>
              </a:solidFill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031455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6DBB4B-F9D6-65D5-53F8-B6E80D4D9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374124" cy="1320800"/>
          </a:xfrm>
        </p:spPr>
        <p:txBody>
          <a:bodyPr>
            <a:noAutofit/>
          </a:bodyPr>
          <a:lstStyle/>
          <a:p>
            <a:r>
              <a:rPr lang="zh-CN" altLang="zh-CN" kern="100" dirty="0">
                <a:solidFill>
                  <a:schemeClr val="accent5"/>
                </a:solidFill>
                <a:latin typeface="+mn-ea"/>
                <a:ea typeface="+mn-ea"/>
                <a:cs typeface="Times New Roman" panose="02020603050405020304" pitchFamily="18" charset="0"/>
              </a:rPr>
              <a:t>一、注重目标引领，规划自主发展目标，校长要当好教师专业成长的设计师。</a:t>
            </a:r>
            <a:br>
              <a:rPr lang="zh-CN" altLang="zh-CN" kern="100" dirty="0">
                <a:solidFill>
                  <a:schemeClr val="accent5"/>
                </a:solidFill>
                <a:latin typeface="+mn-ea"/>
                <a:ea typeface="+mn-ea"/>
                <a:cs typeface="Times New Roman" panose="02020603050405020304" pitchFamily="18" charset="0"/>
              </a:rPr>
            </a:br>
            <a:endParaRPr lang="zh-CN" altLang="en-US" kern="100" dirty="0">
              <a:solidFill>
                <a:schemeClr val="accent5"/>
              </a:solidFill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C11CFC9-A42D-5D6D-CA8A-C68B46B9B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18253" cy="3880773"/>
          </a:xfrm>
        </p:spPr>
        <p:txBody>
          <a:bodyPr>
            <a:normAutofit/>
          </a:bodyPr>
          <a:lstStyle/>
          <a:p>
            <a: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（一）以“校情”和“师情”为基础作好决策。以我所在的学校为例，学校地处县城周边，教师有</a:t>
            </a:r>
            <a:r>
              <a:rPr lang="en-US" altLang="zh-CN" sz="32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50</a:t>
            </a:r>
            <a: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多个，青年教师较多，部分教师没有主动提升意识，学科搭配不够科学，且近年师资流动</a:t>
            </a:r>
            <a: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变</a:t>
            </a:r>
            <a: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化大。学生主要来自镇街和农村，留守儿童居多。作为校长，就应根据这些实际情况来确立办学理念、发展规划、工作目标等。这样决策才会有的放矢，才能行之有效。</a:t>
            </a:r>
          </a:p>
          <a:p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181498081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80C886-635F-6FCF-9674-CB549ECC8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2036369" cy="45719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21C911-173E-009C-85F5-9BED012E0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609600"/>
            <a:ext cx="9823518" cy="5431763"/>
          </a:xfrm>
        </p:spPr>
        <p:txBody>
          <a:bodyPr>
            <a:normAutofit/>
          </a:bodyPr>
          <a:lstStyle/>
          <a:p>
            <a:r>
              <a:rPr lang="zh-CN" altLang="zh-CN" sz="40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二）决策要有“宏观”和“微观”特点。在宏观方面，首先是要能合理调整学校发展规划，建好校本研修制度，营造积极向上的学习、竞争氛围，为教师的专业成长提供强有力的制度保障。比如在教师培训上给予经费保障，解决了教师学习的后顾之忧，对专业提升快、教学绩效显著的教师给予优先晋升职称等政策倾斜。在微观方面，要突出教师的个性特征，充分发挥教师自我成长的个性</a:t>
            </a:r>
            <a:r>
              <a:rPr lang="zh-CN" altLang="zh-CN" sz="20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25746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53257B-F028-3FA5-BB65-80DA7FA0C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10265969" cy="1592826"/>
          </a:xfrm>
        </p:spPr>
        <p:txBody>
          <a:bodyPr>
            <a:normAutofit fontScale="90000"/>
          </a:bodyPr>
          <a:lstStyle/>
          <a:p>
            <a:r>
              <a:rPr lang="zh-CN" altLang="zh-CN" sz="4000" kern="100" dirty="0">
                <a:solidFill>
                  <a:schemeClr val="accent5"/>
                </a:solidFill>
                <a:latin typeface="+mn-ea"/>
                <a:ea typeface="+mn-ea"/>
                <a:cs typeface="Times New Roman" panose="02020603050405020304" pitchFamily="18" charset="0"/>
              </a:rPr>
              <a:t>二、校长应成为教师专业成长的领跑人。</a:t>
            </a:r>
            <a:br>
              <a:rPr lang="zh-CN" altLang="zh-CN" sz="4000" kern="100" dirty="0">
                <a:solidFill>
                  <a:schemeClr val="accent5"/>
                </a:solidFill>
                <a:latin typeface="+mn-ea"/>
                <a:ea typeface="+mn-ea"/>
                <a:cs typeface="Times New Roman" panose="02020603050405020304" pitchFamily="18" charset="0"/>
              </a:rPr>
            </a:br>
            <a:br>
              <a:rPr lang="en-US" altLang="zh-CN" sz="4000" kern="100" dirty="0">
                <a:solidFill>
                  <a:schemeClr val="accent5"/>
                </a:solidFill>
                <a:latin typeface="+mn-ea"/>
                <a:ea typeface="+mn-ea"/>
                <a:cs typeface="Times New Roman" panose="02020603050405020304" pitchFamily="18" charset="0"/>
              </a:rPr>
            </a:br>
            <a: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俗语说：火车跑得快，全靠车头带。</a:t>
            </a:r>
            <a:endParaRPr lang="zh-CN" altLang="en-US" sz="3200" kern="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B21449-9D5D-7818-A801-C8B75185C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675" y="2202427"/>
            <a:ext cx="8596668" cy="4271556"/>
          </a:xfrm>
        </p:spPr>
        <p:txBody>
          <a:bodyPr>
            <a:normAutofit fontScale="92500" lnSpcReduction="20000"/>
          </a:bodyPr>
          <a:lstStyle/>
          <a:p>
            <a:endParaRPr lang="en-US" altLang="zh-CN" sz="3200" kern="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zh-CN" sz="35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一）引导教师转变教育观点。一要统一思想、明确目标。让教师们明白校本研修的意义，并且确立自身专业成长的目标。二要引导教师树立以学生为本的新观点。学生是教学活动的主体，教师不但仅是科学知识的“传授者”，而是学生学习过程中的组织者、协助者。三要引导教师树立以探究为中心的教学观。教师要重视实践、发现、探索等活动在学生发展过程中的价值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04907461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E7D483-482D-2442-C5F4-88B1740FF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zh-CN" sz="3200" kern="100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二）引导教师转变学习和工作方式。“做一辈子教师”必须“一辈子学做教师”，教师要成为终身学习者，要广泛涉猎学科内外的知识。在学校，通过展开不同形式的读书活动，营造教师学习氛围，并即时发现学习上的典型，以典型做引导。在工作上，引导教师要有创新水平，要形成自己独特的风格。</a:t>
            </a:r>
            <a:b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br>
            <a:endParaRPr lang="zh-CN" altLang="en-US" sz="3200" kern="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3C1C91-482C-0EAF-4441-553C115FF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5023443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57F2FD-9A9B-01AA-A700-49E27E5A8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77334" y="563881"/>
            <a:ext cx="1102305" cy="45719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9A4140-F5DB-E3C2-8A40-C6A8A2EB0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872562"/>
            <a:ext cx="10718253" cy="5292263"/>
          </a:xfrm>
        </p:spPr>
        <p:txBody>
          <a:bodyPr>
            <a:normAutofit fontScale="92500"/>
          </a:bodyPr>
          <a:lstStyle/>
          <a:p>
            <a:r>
              <a:rPr lang="zh-CN" altLang="zh-CN" sz="35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（三）引导教师走反思型教学之路。作为教师，如仅仅读书、教书，不写作、不反思、不梳理自己的成败得失，又怎么可能提升自己的教学理念呢</a:t>
            </a:r>
            <a:r>
              <a:rPr lang="en-US" altLang="zh-CN" sz="35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?</a:t>
            </a:r>
            <a:r>
              <a:rPr lang="zh-CN" altLang="zh-CN" sz="35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充其量只能当一辈子的教书匠而已。那么，要使教师尽快地成长，教学管理者一定要引导教师实行反思与提升。在教学实践中，教师既有成功的经验，亦有失败的教训，对教师来说都是财富。课后将这些宝贵的财富即时实行分析、整理，由感性理解上升至理性理解，对照新的教育理念再来指导实践。可见，课后反思是教师获得专业化发展的有效途径，是其成为“研究型教师”、“专家型教师”的必经之路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6225307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1328F4-F013-D87E-A664-F03D4F671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453376" cy="49161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573C0B-2C55-C37A-F470-6FB21312B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725079"/>
            <a:ext cx="10462614" cy="3880773"/>
          </a:xfrm>
        </p:spPr>
        <p:txBody>
          <a:bodyPr/>
          <a:lstStyle/>
          <a:p>
            <a: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（四）引导教师走科研专业发展之路。校长在引导教师专业的成长上，同时要注重用科研带动，让教师在发展过程中积极参加“校本和课题”研究。如扎实教研组内的研讨活动，并互助听课、上公开课等。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4932603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BAF306-1AD2-21A7-9DAA-7D50826CB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489" y="589935"/>
            <a:ext cx="10157814" cy="2172930"/>
          </a:xfrm>
        </p:spPr>
        <p:txBody>
          <a:bodyPr>
            <a:noAutofit/>
          </a:bodyPr>
          <a:lstStyle/>
          <a:p>
            <a:r>
              <a:rPr lang="zh-CN" altLang="zh-CN" kern="100" dirty="0">
                <a:solidFill>
                  <a:schemeClr val="accent5"/>
                </a:solidFill>
                <a:latin typeface="+mn-ea"/>
                <a:ea typeface="+mn-ea"/>
                <a:cs typeface="Times New Roman" panose="02020603050405020304" pitchFamily="18" charset="0"/>
              </a:rPr>
              <a:t>三、校长要给教师以更多的人文关怀要想让教师朝着专业化方向发展，校长必须是一个专业化发展型的校长，并且要给教师以更多的人文关怀。</a:t>
            </a:r>
            <a:br>
              <a:rPr lang="zh-CN" altLang="zh-CN" kern="100" dirty="0">
                <a:solidFill>
                  <a:schemeClr val="accent5"/>
                </a:solidFill>
                <a:latin typeface="+mn-ea"/>
                <a:ea typeface="+mn-ea"/>
                <a:cs typeface="Times New Roman" panose="02020603050405020304" pitchFamily="18" charset="0"/>
              </a:rPr>
            </a:br>
            <a:endParaRPr lang="zh-CN" altLang="en-US" kern="100" dirty="0">
              <a:solidFill>
                <a:schemeClr val="accent5"/>
              </a:solidFill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52811-5A34-3058-8A2D-9089BA26C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644" y="2576051"/>
            <a:ext cx="9705530" cy="3618271"/>
          </a:xfrm>
        </p:spPr>
        <p:txBody>
          <a:bodyPr>
            <a:normAutofit lnSpcReduction="10000"/>
          </a:bodyPr>
          <a:lstStyle/>
          <a:p>
            <a:pPr indent="355600" algn="l"/>
            <a:r>
              <a:rPr lang="zh-CN" altLang="zh-CN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因为一个学习型学校和人性化环境，才会滋润着教师向专业化方向的发展。为此，我们校长要经常关心教师的工作、学习、科研、生活和成长情况，充分体现校长对教师的人文关怀，让教师时刻感受到校长在注重自己的成长与进步，时刻感受到校长对自己工作的认同，从而产生一种积极、向上的原动力，并为青年教师的专业化成长创设良好的情感环境和动力支持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701710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327</TotalTime>
  <Words>1476</Words>
  <Application>Microsoft Office PowerPoint</Application>
  <PresentationFormat>宽屏</PresentationFormat>
  <Paragraphs>36</Paragraphs>
  <Slides>18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5" baseType="lpstr">
      <vt:lpstr>华文新魏</vt:lpstr>
      <vt:lpstr>隶书</vt:lpstr>
      <vt:lpstr>Arial</vt:lpstr>
      <vt:lpstr>Times New Roman</vt:lpstr>
      <vt:lpstr>Trebuchet MS</vt:lpstr>
      <vt:lpstr>Wingdings 3</vt:lpstr>
      <vt:lpstr>平面</vt:lpstr>
      <vt:lpstr>  校长如何引领教师的专业化发展 </vt:lpstr>
      <vt:lpstr>       教师发展是实现学校发展、学生发展的重要前提与保障。教师发展就是学校发展，教师发展了，也就是学校发展了，教师强大了，学校必然强大。</vt:lpstr>
      <vt:lpstr>一、注重目标引领，规划自主发展目标，校长要当好教师专业成长的设计师。 </vt:lpstr>
      <vt:lpstr>PowerPoint 演示文稿</vt:lpstr>
      <vt:lpstr>二、校长应成为教师专业成长的领跑人。  俗语说：火车跑得快，全靠车头带。</vt:lpstr>
      <vt:lpstr>（二）引导教师转变学习和工作方式。“做一辈子教师”必须“一辈子学做教师”，教师要成为终身学习者，要广泛涉猎学科内外的知识。在学校，通过展开不同形式的读书活动，营造教师学习氛围，并即时发现学习上的典型，以典型做引导。在工作上，引导教师要有创新水平，要形成自己独特的风格。 </vt:lpstr>
      <vt:lpstr>PowerPoint 演示文稿</vt:lpstr>
      <vt:lpstr>PowerPoint 演示文稿</vt:lpstr>
      <vt:lpstr>三、校长要给教师以更多的人文关怀要想让教师朝着专业化方向发展，校长必须是一个专业化发展型的校长，并且要给教师以更多的人文关怀。 </vt:lpstr>
      <vt:lpstr>四、校长要做教师专业成长的合作伙伴。 </vt:lpstr>
      <vt:lpstr>五、加强师德引领、树立高尚人格魅力 </vt:lpstr>
      <vt:lpstr>六、校本研修引领，各种活动助力教师专业发展。 </vt:lpstr>
      <vt:lpstr>四是老教师引领，学校每个月开展一期“天蚕讲坛”，由经验丰富的老教师给全校教师分享教育经验、教育故事、成长经历等，以此促进所有老师的进步。 </vt:lpstr>
      <vt:lpstr>五是开展各类竞赛活动，以赛促成长。学校对新入职新教师见开展见面课、合格课、优质课，定期举行教师技能大赛，班主任班队课竞赛等，让教师们在竞赛获得成长。 </vt:lpstr>
      <vt:lpstr>六是学科融合，五育并举。我校除了教师专职学科专业发展意外，还重视学科间的融合，如语文与道德与法治、数学与科学、艺术与心理健康等。要求教师从多个学科，多个领域对学生进行渗透，真正做到学科的融合。 </vt:lpstr>
      <vt:lpstr>PowerPoint 演示文稿</vt:lpstr>
      <vt:lpstr>七、教育科研引领，着力提高科研水平 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校长如何引领教师的专业化发展</dc:title>
  <dc:creator>徐 芳</dc:creator>
  <cp:lastModifiedBy>徐 芳</cp:lastModifiedBy>
  <cp:revision>3</cp:revision>
  <dcterms:created xsi:type="dcterms:W3CDTF">2023-02-15T05:51:18Z</dcterms:created>
  <dcterms:modified xsi:type="dcterms:W3CDTF">2023-02-15T11:33:44Z</dcterms:modified>
</cp:coreProperties>
</file>