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3" r:id="rId3"/>
  </p:sldMasterIdLst>
  <p:notesMasterIdLst>
    <p:notesMasterId r:id="rId5"/>
  </p:notesMasterIdLst>
  <p:sldIdLst>
    <p:sldId id="1651" r:id="rId4"/>
    <p:sldId id="1577" r:id="rId6"/>
    <p:sldId id="1672" r:id="rId7"/>
    <p:sldId id="1671" r:id="rId8"/>
    <p:sldId id="1688" r:id="rId9"/>
    <p:sldId id="1673" r:id="rId10"/>
    <p:sldId id="1674" r:id="rId11"/>
    <p:sldId id="1675" r:id="rId12"/>
    <p:sldId id="1676" r:id="rId13"/>
    <p:sldId id="1677" r:id="rId14"/>
    <p:sldId id="1678" r:id="rId15"/>
    <p:sldId id="1679" r:id="rId16"/>
    <p:sldId id="1661" r:id="rId17"/>
  </p:sldIdLst>
  <p:sldSz cx="12196445" cy="6858000"/>
  <p:notesSz cx="6858000" cy="9144000"/>
  <p:embeddedFontLst>
    <p:embeddedFont>
      <p:font typeface="微软雅黑" panose="020B0503020204020204" pitchFamily="34" charset="-122"/>
      <p:regular r:id="rId21"/>
    </p:embeddedFont>
    <p:embeddedFont>
      <p:font typeface="仿宋_GB2312" panose="02010609030101010101" pitchFamily="49" charset="-122"/>
      <p:regular r:id="rId22"/>
    </p:embeddedFont>
    <p:embeddedFont>
      <p:font typeface="Calibri" panose="020F0502020204030204"/>
      <p:regular r:id="rId23"/>
      <p:bold r:id="rId24"/>
      <p:italic r:id="rId25"/>
      <p:boldItalic r:id="rId26"/>
    </p:embeddedFont>
    <p:embeddedFont>
      <p:font typeface="方正粗宋简体" panose="03000509000000000000" pitchFamily="65" charset="-122"/>
      <p:regular r:id="rId27"/>
    </p:embeddedFont>
    <p:embeddedFont>
      <p:font typeface="方正兰亭中黑_GBK" panose="02000000000000000000" pitchFamily="2" charset="-12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华文行楷" panose="02010800040101010101" charset="-122"/>
      <p:regular r:id="rId33"/>
    </p:embeddedFont>
    <p:embeddedFont>
      <p:font typeface="华文隶书" panose="02010800040101010101" charset="-122"/>
      <p:regular r:id="rId34"/>
    </p:embeddedFont>
    <p:embeddedFont>
      <p:font typeface="Calibri Light" panose="020F0302020204030204" charset="0"/>
      <p:regular r:id="rId35"/>
      <p:italic r:id="rId36"/>
    </p:embeddedFont>
  </p:embeddedFontLst>
  <p:custDataLst>
    <p:tags r:id="rId37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8382"/>
    <a:srgbClr val="B5655E"/>
    <a:srgbClr val="C78B81"/>
    <a:srgbClr val="B51B25"/>
    <a:srgbClr val="C00000"/>
    <a:srgbClr val="9B0D13"/>
    <a:srgbClr val="CC0000"/>
    <a:srgbClr val="920000"/>
    <a:srgbClr val="B50F0C"/>
    <a:srgbClr val="FFF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10" autoAdjust="0"/>
    <p:restoredTop sz="96366" autoAdjust="0"/>
  </p:normalViewPr>
  <p:slideViewPr>
    <p:cSldViewPr snapToObjects="1">
      <p:cViewPr varScale="1">
        <p:scale>
          <a:sx n="110" d="100"/>
          <a:sy n="110" d="100"/>
        </p:scale>
        <p:origin x="672" y="-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5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7" Type="http://schemas.openxmlformats.org/officeDocument/2006/relationships/tags" Target="tags/tag34.xml"/><Relationship Id="rId36" Type="http://schemas.openxmlformats.org/officeDocument/2006/relationships/font" Target="fonts/font16.fntdata"/><Relationship Id="rId35" Type="http://schemas.openxmlformats.org/officeDocument/2006/relationships/font" Target="fonts/font15.fntdata"/><Relationship Id="rId34" Type="http://schemas.openxmlformats.org/officeDocument/2006/relationships/font" Target="fonts/font14.fntdata"/><Relationship Id="rId33" Type="http://schemas.openxmlformats.org/officeDocument/2006/relationships/font" Target="fonts/font13.fntdata"/><Relationship Id="rId32" Type="http://schemas.openxmlformats.org/officeDocument/2006/relationships/font" Target="fonts/font12.fntdata"/><Relationship Id="rId31" Type="http://schemas.openxmlformats.org/officeDocument/2006/relationships/font" Target="fonts/font11.fntdata"/><Relationship Id="rId30" Type="http://schemas.openxmlformats.org/officeDocument/2006/relationships/font" Target="fonts/font10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9.fntdata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buFont typeface="Arial" panose="020B0604020202020204" pitchFamily="34" charset="0"/>
              <a:buNone/>
              <a:defRPr sz="1200">
                <a:latin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buFont typeface="Arial" panose="020B0604020202020204" pitchFamily="34" charset="0"/>
              <a:buNone/>
              <a:defRPr sz="1200">
                <a:latin typeface="微软雅黑" panose="020B0503020204020204" pitchFamily="34" charset="-122"/>
              </a:defRPr>
            </a:lvl1pPr>
          </a:lstStyle>
          <a:p>
            <a:pPr>
              <a:defRPr/>
            </a:pPr>
            <a:fld id="{8AB757A0-0D48-492D-BCE0-AE452A67D6FE}" type="datetimeFigureOut">
              <a:rPr lang="zh-CN" altLang="en-US" smtClean="0"/>
            </a:fld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buFont typeface="Arial" panose="020B0604020202020204" pitchFamily="34" charset="0"/>
              <a:buNone/>
              <a:defRPr sz="1200">
                <a:latin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0" hangingPunct="0">
              <a:buFont typeface="Arial" panose="020B0604020202020204" pitchFamily="34" charset="0"/>
              <a:buNone/>
              <a:defRPr sz="1200">
                <a:latin typeface="微软雅黑" panose="020B0503020204020204" pitchFamily="34" charset="-122"/>
              </a:defRPr>
            </a:lvl1pPr>
          </a:lstStyle>
          <a:p>
            <a:pPr>
              <a:defRPr/>
            </a:pPr>
            <a:fld id="{43494ED5-D662-4B4B-BC97-E55E2CEF262B}" type="slidenum">
              <a:rPr lang="zh-CN" alt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47AC8-2E22-416A-B783-420B64F1F4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1536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B95434F-5F0A-4D3B-AFAA-1305BC50D32E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</a:rPr>
            </a:fld>
            <a:endParaRPr kumimoji="0" lang="en-US" altLang="zh-CN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1536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B95434F-5F0A-4D3B-AFAA-1305BC50D32E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</a:rPr>
            </a:fld>
            <a:endParaRPr kumimoji="0" lang="en-US" altLang="zh-CN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1536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B95434F-5F0A-4D3B-AFAA-1305BC50D32E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</a:rPr>
            </a:fld>
            <a:endParaRPr kumimoji="0" lang="en-US" altLang="zh-CN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1536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B95434F-5F0A-4D3B-AFAA-1305BC50D32E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</a:rPr>
            </a:fld>
            <a:endParaRPr kumimoji="0" lang="en-US" altLang="zh-CN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1536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B95434F-5F0A-4D3B-AFAA-1305BC50D32E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</a:rPr>
            </a:fld>
            <a:endParaRPr kumimoji="0" lang="en-US" altLang="zh-CN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1536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B95434F-5F0A-4D3B-AFAA-1305BC50D32E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</a:rPr>
            </a:fld>
            <a:endParaRPr kumimoji="0" lang="en-US" altLang="zh-CN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1536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B95434F-5F0A-4D3B-AFAA-1305BC50D32E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</a:rPr>
            </a:fld>
            <a:endParaRPr kumimoji="0" lang="en-US" altLang="zh-CN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1536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B95434F-5F0A-4D3B-AFAA-1305BC50D32E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</a:rPr>
            </a:fld>
            <a:endParaRPr kumimoji="0" lang="en-US" altLang="zh-CN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1536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B95434F-5F0A-4D3B-AFAA-1305BC50D32E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</a:rPr>
            </a:fld>
            <a:endParaRPr kumimoji="0" lang="en-US" altLang="zh-CN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1536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B95434F-5F0A-4D3B-AFAA-1305BC50D32E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</a:rPr>
            </a:fld>
            <a:endParaRPr kumimoji="0" lang="en-US" altLang="zh-CN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1536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B95434F-5F0A-4D3B-AFAA-1305BC50D32E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</a:rPr>
            </a:fld>
            <a:endParaRPr kumimoji="0" lang="en-US" altLang="zh-CN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1536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B95434F-5F0A-4D3B-AFAA-1305BC50D32E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</a:rPr>
            </a:fld>
            <a:endParaRPr kumimoji="0" lang="en-US" altLang="zh-CN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0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775" y="4800600"/>
            <a:ext cx="7318375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775" y="612775"/>
            <a:ext cx="7318375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微软雅黑" panose="020B0503020204020204" pitchFamily="34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2390775" y="5367338"/>
            <a:ext cx="7318375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微软雅黑" panose="020B0503020204020204" pitchFamily="34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908050"/>
            <a:ext cx="10977563" cy="635000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1600200"/>
            <a:ext cx="10977563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3963" y="908050"/>
            <a:ext cx="2743200" cy="521811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908050"/>
            <a:ext cx="8081963" cy="521811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797" y="1019199"/>
            <a:ext cx="10513168" cy="635000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41797" y="1711349"/>
            <a:ext cx="10513168" cy="4525963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" name="Rectangle 5"/>
          <p:cNvSpPr>
            <a:spLocks noChangeArrowheads="1"/>
          </p:cNvSpPr>
          <p:nvPr userDrawn="1"/>
        </p:nvSpPr>
        <p:spPr bwMode="auto">
          <a:xfrm>
            <a:off x="0" y="0"/>
            <a:ext cx="12196800" cy="5595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</a:endParaRPr>
          </a:p>
        </p:txBody>
      </p:sp>
      <p:sp>
        <p:nvSpPr>
          <p:cNvPr id="11" name="Rectangle 6"/>
          <p:cNvSpPr>
            <a:spLocks noChangeArrowheads="1"/>
          </p:cNvSpPr>
          <p:nvPr userDrawn="1"/>
        </p:nvSpPr>
        <p:spPr bwMode="auto">
          <a:xfrm>
            <a:off x="0" y="536221"/>
            <a:ext cx="1219680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</a:endParaRPr>
          </a:p>
        </p:txBody>
      </p:sp>
      <p:sp>
        <p:nvSpPr>
          <p:cNvPr id="13" name="Line 8"/>
          <p:cNvSpPr>
            <a:spLocks noChangeShapeType="1"/>
          </p:cNvSpPr>
          <p:nvPr userDrawn="1"/>
        </p:nvSpPr>
        <p:spPr bwMode="auto">
          <a:xfrm flipH="1">
            <a:off x="11066933" y="50427"/>
            <a:ext cx="72" cy="413598"/>
          </a:xfrm>
          <a:prstGeom prst="line">
            <a:avLst/>
          </a:prstGeom>
          <a:noFill/>
          <a:ln w="10" cap="flat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1341339" y="50427"/>
            <a:ext cx="524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D055AEAE-6933-4C83-A5DD-1E6456DD9280}" type="slidenum">
              <a:rPr lang="zh-CN" altLang="en-US" sz="2000" smtClean="0">
                <a:solidFill>
                  <a:srgbClr val="F8F8F8"/>
                </a:solidFill>
                <a:latin typeface="微软雅黑" panose="020B0503020204020204" pitchFamily="34" charset="-122"/>
              </a:rPr>
            </a:fld>
            <a:endParaRPr lang="zh-CN" altLang="en-US" sz="2000" dirty="0">
              <a:solidFill>
                <a:srgbClr val="F8F8F8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556" y="1122363"/>
            <a:ext cx="914733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556" y="3602038"/>
            <a:ext cx="914733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1D19D-E658-4E59-8A22-566FF08D67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84DFC-A322-47BA-A3F7-84C34CFBA8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1D19D-E658-4E59-8A22-566FF08D67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84DFC-A322-47BA-A3F7-84C34CFBA8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2153" y="1709738"/>
            <a:ext cx="10519434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2153" y="4589463"/>
            <a:ext cx="1051943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1D19D-E658-4E59-8A22-566FF08D67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84DFC-A322-47BA-A3F7-84C34CFBA8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506" y="1825625"/>
            <a:ext cx="5183489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4450" y="1825625"/>
            <a:ext cx="5183489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1D19D-E658-4E59-8A22-566FF08D67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84DFC-A322-47BA-A3F7-84C34CFBA8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094" y="365125"/>
            <a:ext cx="10519434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094" y="1681163"/>
            <a:ext cx="51596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094" y="2505075"/>
            <a:ext cx="515966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4450" y="1681163"/>
            <a:ext cx="518507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4450" y="2505075"/>
            <a:ext cx="518507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1D19D-E658-4E59-8A22-566FF08D67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84DFC-A322-47BA-A3F7-84C34CFBA8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 userDrawn="1"/>
        </p:nvGrpSpPr>
        <p:grpSpPr>
          <a:xfrm>
            <a:off x="11066933" y="186859"/>
            <a:ext cx="720080" cy="530225"/>
            <a:chOff x="11034755" y="1277937"/>
            <a:chExt cx="720080" cy="530225"/>
          </a:xfrm>
        </p:grpSpPr>
        <p:sp>
          <p:nvSpPr>
            <p:cNvPr id="19" name="Freeform 5"/>
            <p:cNvSpPr/>
            <p:nvPr userDrawn="1"/>
          </p:nvSpPr>
          <p:spPr bwMode="auto">
            <a:xfrm>
              <a:off x="11174723" y="1277937"/>
              <a:ext cx="531813" cy="530225"/>
            </a:xfrm>
            <a:custGeom>
              <a:avLst/>
              <a:gdLst>
                <a:gd name="T0" fmla="*/ 674 w 674"/>
                <a:gd name="T1" fmla="*/ 633 h 672"/>
                <a:gd name="T2" fmla="*/ 635 w 674"/>
                <a:gd name="T3" fmla="*/ 672 h 672"/>
                <a:gd name="T4" fmla="*/ 40 w 674"/>
                <a:gd name="T5" fmla="*/ 672 h 672"/>
                <a:gd name="T6" fmla="*/ 0 w 674"/>
                <a:gd name="T7" fmla="*/ 633 h 672"/>
                <a:gd name="T8" fmla="*/ 0 w 674"/>
                <a:gd name="T9" fmla="*/ 39 h 672"/>
                <a:gd name="T10" fmla="*/ 40 w 674"/>
                <a:gd name="T11" fmla="*/ 0 h 672"/>
                <a:gd name="T12" fmla="*/ 635 w 674"/>
                <a:gd name="T13" fmla="*/ 0 h 672"/>
                <a:gd name="T14" fmla="*/ 674 w 674"/>
                <a:gd name="T15" fmla="*/ 39 h 672"/>
                <a:gd name="T16" fmla="*/ 674 w 674"/>
                <a:gd name="T17" fmla="*/ 633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4" h="672">
                  <a:moveTo>
                    <a:pt x="674" y="633"/>
                  </a:moveTo>
                  <a:cubicBezTo>
                    <a:pt x="674" y="654"/>
                    <a:pt x="656" y="672"/>
                    <a:pt x="635" y="672"/>
                  </a:cubicBezTo>
                  <a:cubicBezTo>
                    <a:pt x="40" y="672"/>
                    <a:pt x="40" y="672"/>
                    <a:pt x="40" y="672"/>
                  </a:cubicBezTo>
                  <a:cubicBezTo>
                    <a:pt x="18" y="672"/>
                    <a:pt x="0" y="654"/>
                    <a:pt x="0" y="633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635" y="0"/>
                    <a:pt x="635" y="0"/>
                    <a:pt x="635" y="0"/>
                  </a:cubicBezTo>
                  <a:cubicBezTo>
                    <a:pt x="656" y="0"/>
                    <a:pt x="674" y="18"/>
                    <a:pt x="674" y="39"/>
                  </a:cubicBezTo>
                  <a:lnTo>
                    <a:pt x="674" y="633"/>
                  </a:lnTo>
                  <a:close/>
                </a:path>
              </a:pathLst>
            </a:custGeom>
            <a:solidFill>
              <a:srgbClr val="9B0D13"/>
            </a:solidFill>
            <a:ln>
              <a:noFill/>
            </a:ln>
            <a:effectLst>
              <a:innerShdw blurRad="1016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矩形 19"/>
            <p:cNvSpPr/>
            <p:nvPr userDrawn="1"/>
          </p:nvSpPr>
          <p:spPr>
            <a:xfrm>
              <a:off x="11034755" y="1374535"/>
              <a:ext cx="720080" cy="3371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/>
              <a:r>
                <a:rPr lang="en-US" altLang="zh-CN" sz="1600" i="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+mj-ea"/>
                  <a:ea typeface="+mj-ea"/>
                </a:rPr>
                <a:t>2022</a:t>
              </a:r>
              <a:endParaRPr lang="en-US" altLang="zh-CN" sz="1600" i="0" dirty="0">
                <a:solidFill>
                  <a:schemeClr val="accent3">
                    <a:lumMod val="20000"/>
                    <a:lumOff val="8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21" name="矩形 20"/>
            <p:cNvSpPr/>
            <p:nvPr userDrawn="1"/>
          </p:nvSpPr>
          <p:spPr>
            <a:xfrm>
              <a:off x="11034755" y="1420185"/>
              <a:ext cx="720080" cy="2603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/>
              <a:endParaRPr lang="zh-CN" altLang="en-US" sz="1100" i="0" dirty="0">
                <a:solidFill>
                  <a:schemeClr val="accent3">
                    <a:lumMod val="20000"/>
                    <a:lumOff val="80000"/>
                  </a:schemeClr>
                </a:solidFill>
                <a:latin typeface="+mj-ea"/>
                <a:ea typeface="+mj-ea"/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 flipV="1">
            <a:off x="0" y="906018"/>
            <a:ext cx="7200000" cy="2899"/>
          </a:xfrm>
          <a:prstGeom prst="line">
            <a:avLst/>
          </a:prstGeom>
          <a:ln w="38100">
            <a:solidFill>
              <a:schemeClr val="accent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8843796" y="685784"/>
            <a:ext cx="2976331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zh-CN" altLang="en-US" sz="1800" b="1" i="0" dirty="0">
                <a:solidFill>
                  <a:srgbClr val="FF0000"/>
                </a:solidFill>
                <a:latin typeface="+mj-ea"/>
                <a:ea typeface="+mj-ea"/>
              </a:rPr>
              <a:t>党建工作交流</a:t>
            </a:r>
            <a:endParaRPr lang="zh-CN" altLang="en-US" sz="1800" b="1" i="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8917114" y="347752"/>
            <a:ext cx="2304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1800" b="1" i="0" dirty="0">
                <a:solidFill>
                  <a:srgbClr val="FF0000"/>
                </a:solidFill>
                <a:latin typeface="+mj-ea"/>
                <a:ea typeface="+mj-ea"/>
              </a:rPr>
              <a:t>      校长影子培训</a:t>
            </a:r>
            <a:endParaRPr lang="zh-CN" altLang="en-US" sz="1800" b="1" i="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8" b="-1527"/>
          <a:stretch>
            <a:fillRect/>
          </a:stretch>
        </p:blipFill>
        <p:spPr>
          <a:xfrm>
            <a:off x="9132547" y="525091"/>
            <a:ext cx="1339013" cy="512231"/>
          </a:xfrm>
          <a:prstGeom prst="rect">
            <a:avLst/>
          </a:prstGeom>
          <a:noFill/>
          <a:effectLst/>
        </p:spPr>
      </p:pic>
      <p:pic>
        <p:nvPicPr>
          <p:cNvPr id="18" name="Picture 11" descr="F:\桌面\党政机关\素材\党徽\Nipic_20180988_201509091138025270001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28" y="44624"/>
            <a:ext cx="1348581" cy="103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1D19D-E658-4E59-8A22-566FF08D67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84DFC-A322-47BA-A3F7-84C34CFBA8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1D19D-E658-4E59-8A22-566FF08D67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84DFC-A322-47BA-A3F7-84C34CFBA8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094" y="457200"/>
            <a:ext cx="393367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5078" y="987425"/>
            <a:ext cx="61744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094" y="2057400"/>
            <a:ext cx="393367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1D19D-E658-4E59-8A22-566FF08D67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84DFC-A322-47BA-A3F7-84C34CFBA8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094" y="457200"/>
            <a:ext cx="393367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5078" y="987425"/>
            <a:ext cx="61744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094" y="2057400"/>
            <a:ext cx="393367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1D19D-E658-4E59-8A22-566FF08D67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84DFC-A322-47BA-A3F7-84C34CFBA8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1D19D-E658-4E59-8A22-566FF08D67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84DFC-A322-47BA-A3F7-84C34CFBA8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8081" y="365125"/>
            <a:ext cx="2629858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506" y="365125"/>
            <a:ext cx="773712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1D19D-E658-4E59-8A22-566FF08D67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84DFC-A322-47BA-A3F7-84C34CFBA8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1110343" y="847855"/>
            <a:ext cx="11081655" cy="45719"/>
          </a:xfrm>
          <a:prstGeom prst="rect">
            <a:avLst/>
          </a:prstGeom>
          <a:pattFill prst="dkUpDiag">
            <a:fgClr>
              <a:srgbClr val="FF0000"/>
            </a:fgClr>
            <a:bgClr>
              <a:srgbClr val="C00000"/>
            </a:bgClr>
          </a:pattFill>
          <a:ln w="1905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noAutofit/>
          </a:bodyPr>
          <a:lstStyle/>
          <a:p>
            <a:pPr marL="0" marR="0" lvl="0" indent="0" algn="ctr" defTabSz="12185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2" descr="E:\0000000我图PPT\00001PNG素材\01党委政府\天安门抽象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9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146" y="89939"/>
            <a:ext cx="2145852" cy="75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0001PNG素材\01党委政府\小鸟46461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3817" y="129009"/>
            <a:ext cx="532329" cy="40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F:\桌面\党政机关\素材\党徽\Nipic_20180988_201509091138025270001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4" y="163984"/>
            <a:ext cx="1193690" cy="91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0000000我图PPT\00001PNG素材\01党委政府\天安门抽象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680" y="5528310"/>
            <a:ext cx="2820035" cy="99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图片 6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-2461260" y="2269490"/>
            <a:ext cx="8751570" cy="4072255"/>
          </a:xfrm>
          <a:prstGeom prst="rect">
            <a:avLst/>
          </a:prstGeom>
        </p:spPr>
      </p:pic>
      <p:pic>
        <p:nvPicPr>
          <p:cNvPr id="16" name="Picture 7" descr="C:\Users\abc\Desktop\7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" t="65039"/>
          <a:stretch>
            <a:fillRect/>
          </a:stretch>
        </p:blipFill>
        <p:spPr bwMode="auto">
          <a:xfrm>
            <a:off x="-121285" y="4756071"/>
            <a:ext cx="12192000" cy="21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组合 20"/>
          <p:cNvGrpSpPr/>
          <p:nvPr userDrawn="1"/>
        </p:nvGrpSpPr>
        <p:grpSpPr>
          <a:xfrm>
            <a:off x="120015" y="5456949"/>
            <a:ext cx="3664960" cy="1455661"/>
            <a:chOff x="0" y="3519056"/>
            <a:chExt cx="4654429" cy="1624444"/>
          </a:xfrm>
        </p:grpSpPr>
        <p:pic>
          <p:nvPicPr>
            <p:cNvPr id="22" name="Picture 2" descr="G:\李春海\共青团\3.png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880597"/>
              <a:ext cx="4402909" cy="1202171"/>
            </a:xfrm>
            <a:prstGeom prst="rect">
              <a:avLst/>
            </a:prstGeom>
            <a:ln>
              <a:noFill/>
            </a:ln>
            <a:effectLst>
              <a:outerShdw blurRad="406400" dist="203200" dir="6540000" algn="tr" rotWithShape="0">
                <a:prstClr val="black">
                  <a:alpha val="75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" name="组合 22"/>
            <p:cNvGrpSpPr/>
            <p:nvPr userDrawn="1"/>
          </p:nvGrpSpPr>
          <p:grpSpPr>
            <a:xfrm>
              <a:off x="0" y="3519056"/>
              <a:ext cx="3635896" cy="1624444"/>
              <a:chOff x="179512" y="1569837"/>
              <a:chExt cx="1997048" cy="1361954"/>
            </a:xfrm>
          </p:grpSpPr>
          <p:pic>
            <p:nvPicPr>
              <p:cNvPr id="24" name="Picture 3" descr="G:\2016我图\两会\ooopic_10194892_b0c64675b11c678cafbc\002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27219"/>
              <a:stretch>
                <a:fillRect/>
              </a:stretch>
            </p:blipFill>
            <p:spPr bwMode="auto">
              <a:xfrm>
                <a:off x="595037" y="2250814"/>
                <a:ext cx="1581523" cy="680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图片 2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876"/>
              <a:stretch>
                <a:fillRect/>
              </a:stretch>
            </p:blipFill>
            <p:spPr>
              <a:xfrm>
                <a:off x="179512" y="1569837"/>
                <a:ext cx="831049" cy="136195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0" name="党"/>
          <p:cNvSpPr txBox="1"/>
          <p:nvPr userDrawn="1"/>
        </p:nvSpPr>
        <p:spPr>
          <a:xfrm>
            <a:off x="22225" y="3051810"/>
            <a:ext cx="3162300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 b="1" kern="100">
                <a:ln w="19050" cap="flat" cmpd="sng">
                  <a:solidFill>
                    <a:srgbClr val="FBE8CC"/>
                  </a:solidFill>
                </a:ln>
                <a:gradFill flip="none" rotWithShape="1">
                  <a:gsLst>
                    <a:gs pos="82000">
                      <a:srgbClr val="FF583E"/>
                    </a:gs>
                    <a:gs pos="0">
                      <a:srgbClr val="FA602B"/>
                    </a:gs>
                    <a:gs pos="100000">
                      <a:srgbClr val="AF5137"/>
                    </a:gs>
                    <a:gs pos="64000">
                      <a:srgbClr val="764815"/>
                    </a:gs>
                    <a:gs pos="53000">
                      <a:srgbClr val="0F050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50800" dist="50800" dir="5400000" algn="ctr" rotWithShape="0">
                    <a:srgbClr val="4E2504">
                      <a:alpha val="24000"/>
                    </a:srgbClr>
                  </a:outerShdw>
                </a:effectLst>
                <a:latin typeface="华康俪金黑W8" panose="020B0809000000000000" pitchFamily="49" charset="-122"/>
                <a:ea typeface="华康俪金黑W8" panose="020B0809000000000000" pitchFamily="49" charset="-122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zh-CN" altLang="en-US" sz="5000" b="0" dirty="0">
                <a:ln w="9525" cap="flat" cmpd="sng">
                  <a:solidFill>
                    <a:srgbClr val="FCD672"/>
                  </a:solidFill>
                </a:ln>
                <a:gradFill flip="none" rotWithShape="1">
                  <a:gsLst>
                    <a:gs pos="16000">
                      <a:srgbClr val="FFF7C0"/>
                    </a:gs>
                    <a:gs pos="92000">
                      <a:srgbClr val="F5A82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宋简体" panose="03000509000000000000" pitchFamily="65" charset="-122"/>
                <a:ea typeface="方正粗宋简体" panose="03000509000000000000" pitchFamily="65" charset="-122"/>
              </a:rPr>
              <a:t>抓党建工作述</a:t>
            </a:r>
            <a:endParaRPr lang="en-US" altLang="zh-CN" sz="5000" b="0" dirty="0">
              <a:ln w="9525" cap="flat" cmpd="sng">
                <a:solidFill>
                  <a:srgbClr val="FCD672"/>
                </a:solidFill>
              </a:ln>
              <a:gradFill flip="none" rotWithShape="1">
                <a:gsLst>
                  <a:gs pos="16000">
                    <a:srgbClr val="FFF7C0"/>
                  </a:gs>
                  <a:gs pos="92000">
                    <a:srgbClr val="F5A829"/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宋简体" panose="03000509000000000000" pitchFamily="65" charset="-122"/>
              <a:ea typeface="方正粗宋简体" panose="03000509000000000000" pitchFamily="65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5000" b="0" dirty="0">
                <a:ln w="9525" cap="flat" cmpd="sng">
                  <a:solidFill>
                    <a:srgbClr val="FCD672"/>
                  </a:solidFill>
                </a:ln>
                <a:gradFill flip="none" rotWithShape="1">
                  <a:gsLst>
                    <a:gs pos="16000">
                      <a:srgbClr val="FFF7C0"/>
                    </a:gs>
                    <a:gs pos="92000">
                      <a:srgbClr val="F5A82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宋简体" panose="03000509000000000000" pitchFamily="65" charset="-122"/>
                <a:ea typeface="方正粗宋简体" panose="03000509000000000000" pitchFamily="65" charset="-122"/>
              </a:rPr>
              <a:t>职报告</a:t>
            </a:r>
            <a:endParaRPr lang="en-US" altLang="zh-CN" sz="5000" b="0" dirty="0">
              <a:ln w="9525" cap="flat" cmpd="sng">
                <a:solidFill>
                  <a:srgbClr val="FCD672"/>
                </a:solidFill>
              </a:ln>
              <a:gradFill flip="none" rotWithShape="1">
                <a:gsLst>
                  <a:gs pos="16000">
                    <a:srgbClr val="FFF7C0"/>
                  </a:gs>
                  <a:gs pos="92000">
                    <a:srgbClr val="F5A829"/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宋简体" panose="03000509000000000000" pitchFamily="65" charset="-122"/>
              <a:ea typeface="方正粗宋简体" panose="03000509000000000000" pitchFamily="65" charset="-122"/>
            </a:endParaRPr>
          </a:p>
        </p:txBody>
      </p:sp>
      <p:sp>
        <p:nvSpPr>
          <p:cNvPr id="31" name="文本框 30"/>
          <p:cNvSpPr txBox="1"/>
          <p:nvPr userDrawn="1"/>
        </p:nvSpPr>
        <p:spPr>
          <a:xfrm>
            <a:off x="119756" y="2325823"/>
            <a:ext cx="325922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6000" b="1" kern="100">
                <a:ln w="19050" cap="flat" cmpd="sng">
                  <a:solidFill>
                    <a:srgbClr val="FBE8CC"/>
                  </a:solidFill>
                </a:ln>
                <a:gradFill flip="none" rotWithShape="1">
                  <a:gsLst>
                    <a:gs pos="83000">
                      <a:srgbClr val="FF583E"/>
                    </a:gs>
                    <a:gs pos="100000">
                      <a:srgbClr val="42190A"/>
                    </a:gs>
                    <a:gs pos="0">
                      <a:srgbClr val="FA602B"/>
                    </a:gs>
                    <a:gs pos="64000">
                      <a:srgbClr val="764815"/>
                    </a:gs>
                    <a:gs pos="53000">
                      <a:srgbClr val="0F050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50800" dist="50800" dir="5400000" algn="ctr" rotWithShape="0">
                    <a:srgbClr val="4E2504">
                      <a:alpha val="24000"/>
                    </a:srgbClr>
                  </a:outerShdw>
                </a:effectLst>
                <a:latin typeface="华康俪金黑W8" panose="020B0809000000000000" pitchFamily="49" charset="-122"/>
                <a:ea typeface="华康俪金黑W8" panose="020B0809000000000000" pitchFamily="49" charset="-122"/>
              </a:defRPr>
            </a:lvl1pPr>
          </a:lstStyle>
          <a:p>
            <a:r>
              <a:rPr lang="zh-CN" altLang="en-US" sz="2500" b="0" dirty="0">
                <a:ln w="19050" cap="flat" cmpd="sng">
                  <a:noFill/>
                </a:ln>
                <a:solidFill>
                  <a:srgbClr val="FFE57D"/>
                </a:solidFill>
                <a:effectLst/>
                <a:latin typeface="方正兰亭中黑_GBK" panose="02000000000000000000" pitchFamily="2" charset="-122"/>
                <a:ea typeface="方正兰亭中黑_GBK" panose="02000000000000000000" pitchFamily="2" charset="-122"/>
                <a:sym typeface="+mn-lt"/>
              </a:rPr>
              <a:t>（</a:t>
            </a:r>
            <a:r>
              <a:rPr lang="en-US" altLang="zh-CN" sz="2500" b="0" dirty="0">
                <a:ln w="19050" cap="flat" cmpd="sng">
                  <a:noFill/>
                </a:ln>
                <a:solidFill>
                  <a:srgbClr val="FFE57D"/>
                </a:solidFill>
                <a:effectLst/>
                <a:latin typeface="方正兰亭中黑_GBK" panose="02000000000000000000" pitchFamily="2" charset="-122"/>
                <a:ea typeface="方正兰亭中黑_GBK" panose="02000000000000000000" pitchFamily="2" charset="-122"/>
                <a:sym typeface="+mn-lt"/>
              </a:rPr>
              <a:t>2019</a:t>
            </a:r>
            <a:r>
              <a:rPr lang="zh-CN" altLang="en-US" sz="2500" b="0" dirty="0">
                <a:ln w="19050" cap="flat" cmpd="sng">
                  <a:noFill/>
                </a:ln>
                <a:solidFill>
                  <a:srgbClr val="FFE57D"/>
                </a:solidFill>
                <a:effectLst/>
                <a:latin typeface="方正兰亭中黑_GBK" panose="02000000000000000000" pitchFamily="2" charset="-122"/>
                <a:ea typeface="方正兰亭中黑_GBK" panose="02000000000000000000" pitchFamily="2" charset="-122"/>
                <a:sym typeface="+mn-lt"/>
              </a:rPr>
              <a:t>党组织书记）</a:t>
            </a:r>
            <a:endParaRPr lang="zh-CN" altLang="en-US" sz="2500" b="0" dirty="0">
              <a:ln w="19050" cap="flat" cmpd="sng">
                <a:noFill/>
              </a:ln>
              <a:solidFill>
                <a:srgbClr val="FFE57D"/>
              </a:solidFill>
              <a:effectLst/>
              <a:latin typeface="方正兰亭中黑_GBK" panose="02000000000000000000" pitchFamily="2" charset="-122"/>
              <a:ea typeface="方正兰亭中黑_GBK" panose="02000000000000000000" pitchFamily="2" charset="-122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896"/>
          <a:stretch>
            <a:fillRect/>
          </a:stretch>
        </p:blipFill>
        <p:spPr>
          <a:xfrm>
            <a:off x="120015" y="706120"/>
            <a:ext cx="2331720" cy="1240790"/>
          </a:xfrm>
          <a:prstGeom prst="rect">
            <a:avLst/>
          </a:prstGeom>
        </p:spPr>
      </p:pic>
      <p:pic>
        <p:nvPicPr>
          <p:cNvPr id="2" name="Picture 3" descr="E:\0000000我图PPT\00001PNG素材\01党委政府\小鸟46461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59115" y="5220335"/>
            <a:ext cx="1646555" cy="124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908050"/>
            <a:ext cx="10977563" cy="635000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3200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4768850" y="273050"/>
            <a:ext cx="6818313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微软雅黑" panose="020B0503020204020204" pitchFamily="34" charset="-122"/>
              </a:defRPr>
            </a:lvl1pPr>
            <a:lvl2pPr>
              <a:defRPr sz="2800">
                <a:latin typeface="微软雅黑" panose="020B0503020204020204" pitchFamily="34" charset="-122"/>
              </a:defRPr>
            </a:lvl2pPr>
            <a:lvl3pPr>
              <a:defRPr sz="2400">
                <a:latin typeface="微软雅黑" panose="020B0503020204020204" pitchFamily="34" charset="-122"/>
              </a:defRPr>
            </a:lvl3pPr>
            <a:lvl4pPr>
              <a:defRPr sz="2000">
                <a:latin typeface="微软雅黑" panose="020B0503020204020204" pitchFamily="34" charset="-122"/>
              </a:defRPr>
            </a:lvl4pPr>
            <a:lvl5pPr>
              <a:defRPr sz="2000">
                <a:latin typeface="微软雅黑" panose="020B0503020204020204" pitchFamily="34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1435100"/>
            <a:ext cx="4013200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微软雅黑" panose="020B0503020204020204" pitchFamily="34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2.jpe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rotWithShape="1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仿宋_GB2312" panose="02010609030101010101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anose="02010600030101010101" pitchFamily="2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506" y="365125"/>
            <a:ext cx="105194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506" y="1825625"/>
            <a:ext cx="105194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506" y="6356350"/>
            <a:ext cx="274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1D19D-E658-4E59-8A22-566FF08D67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40072" y="6356350"/>
            <a:ext cx="4116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3739" y="6356350"/>
            <a:ext cx="274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84DFC-A322-47BA-A3F7-84C34CFBA80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5.xml"/><Relationship Id="rId7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image" Target="../media/image45.png"/><Relationship Id="rId7" Type="http://schemas.openxmlformats.org/officeDocument/2006/relationships/tags" Target="../tags/tag25.xml"/><Relationship Id="rId6" Type="http://schemas.openxmlformats.org/officeDocument/2006/relationships/image" Target="../media/image44.png"/><Relationship Id="rId5" Type="http://schemas.openxmlformats.org/officeDocument/2006/relationships/tags" Target="../tags/tag24.xml"/><Relationship Id="rId4" Type="http://schemas.openxmlformats.org/officeDocument/2006/relationships/image" Target="../media/image43.png"/><Relationship Id="rId3" Type="http://schemas.openxmlformats.org/officeDocument/2006/relationships/tags" Target="../tags/tag23.xml"/><Relationship Id="rId2" Type="http://schemas.openxmlformats.org/officeDocument/2006/relationships/image" Target="../media/image9.png"/><Relationship Id="rId10" Type="http://schemas.openxmlformats.org/officeDocument/2006/relationships/notesSlide" Target="../notesSlides/notesSlide11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image" Target="../media/image48.png"/><Relationship Id="rId7" Type="http://schemas.openxmlformats.org/officeDocument/2006/relationships/tags" Target="../tags/tag28.xml"/><Relationship Id="rId6" Type="http://schemas.openxmlformats.org/officeDocument/2006/relationships/image" Target="../media/image47.png"/><Relationship Id="rId5" Type="http://schemas.openxmlformats.org/officeDocument/2006/relationships/tags" Target="../tags/tag27.xml"/><Relationship Id="rId4" Type="http://schemas.openxmlformats.org/officeDocument/2006/relationships/image" Target="../media/image46.png"/><Relationship Id="rId3" Type="http://schemas.openxmlformats.org/officeDocument/2006/relationships/tags" Target="../tags/tag26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2.xml"/><Relationship Id="rId13" Type="http://schemas.openxmlformats.org/officeDocument/2006/relationships/slideLayout" Target="../slideLayouts/slideLayout14.xml"/><Relationship Id="rId12" Type="http://schemas.openxmlformats.org/officeDocument/2006/relationships/image" Target="../media/image50.png"/><Relationship Id="rId11" Type="http://schemas.openxmlformats.org/officeDocument/2006/relationships/tags" Target="../tags/tag30.xml"/><Relationship Id="rId10" Type="http://schemas.openxmlformats.org/officeDocument/2006/relationships/image" Target="../media/image49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image" Target="../media/image53.png"/><Relationship Id="rId7" Type="http://schemas.openxmlformats.org/officeDocument/2006/relationships/tags" Target="../tags/tag33.xml"/><Relationship Id="rId6" Type="http://schemas.openxmlformats.org/officeDocument/2006/relationships/image" Target="../media/image52.jpeg"/><Relationship Id="rId5" Type="http://schemas.openxmlformats.org/officeDocument/2006/relationships/tags" Target="../tags/tag32.xml"/><Relationship Id="rId4" Type="http://schemas.openxmlformats.org/officeDocument/2006/relationships/image" Target="../media/image51.jpeg"/><Relationship Id="rId3" Type="http://schemas.openxmlformats.org/officeDocument/2006/relationships/tags" Target="../tags/tag31.xml"/><Relationship Id="rId2" Type="http://schemas.openxmlformats.org/officeDocument/2006/relationships/image" Target="../media/image9.pn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9.png"/><Relationship Id="rId1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image" Target="../media/image24.jpeg"/><Relationship Id="rId7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tags" Target="../tags/tag3.xml"/><Relationship Id="rId4" Type="http://schemas.openxmlformats.org/officeDocument/2006/relationships/image" Target="../media/image22.png"/><Relationship Id="rId3" Type="http://schemas.openxmlformats.org/officeDocument/2006/relationships/tags" Target="../tags/tag2.xml"/><Relationship Id="rId2" Type="http://schemas.openxmlformats.org/officeDocument/2006/relationships/image" Target="../media/image9.pn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tags" Target="../tags/tag6.xml"/><Relationship Id="rId4" Type="http://schemas.openxmlformats.org/officeDocument/2006/relationships/image" Target="../media/image25.png"/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tags" Target="../tags/tag8.xml"/><Relationship Id="rId4" Type="http://schemas.openxmlformats.org/officeDocument/2006/relationships/image" Target="../media/image27.jpeg"/><Relationship Id="rId3" Type="http://schemas.openxmlformats.org/officeDocument/2006/relationships/tags" Target="../tags/tag7.xml"/><Relationship Id="rId2" Type="http://schemas.openxmlformats.org/officeDocument/2006/relationships/image" Target="../media/image9.png"/><Relationship Id="rId1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image" Target="../media/image31.png"/><Relationship Id="rId7" Type="http://schemas.openxmlformats.org/officeDocument/2006/relationships/tags" Target="../tags/tag11.xml"/><Relationship Id="rId6" Type="http://schemas.openxmlformats.org/officeDocument/2006/relationships/image" Target="../media/image30.png"/><Relationship Id="rId5" Type="http://schemas.openxmlformats.org/officeDocument/2006/relationships/tags" Target="../tags/tag10.xml"/><Relationship Id="rId4" Type="http://schemas.openxmlformats.org/officeDocument/2006/relationships/image" Target="../media/image29.png"/><Relationship Id="rId3" Type="http://schemas.openxmlformats.org/officeDocument/2006/relationships/tags" Target="../tags/tag9.xml"/><Relationship Id="rId2" Type="http://schemas.openxmlformats.org/officeDocument/2006/relationships/image" Target="../media/image9.png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14.xml"/><Relationship Id="rId10" Type="http://schemas.openxmlformats.org/officeDocument/2006/relationships/image" Target="../media/image32.png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tags" Target="../tags/tag16.xml"/><Relationship Id="rId7" Type="http://schemas.openxmlformats.org/officeDocument/2006/relationships/image" Target="../media/image34.png"/><Relationship Id="rId6" Type="http://schemas.openxmlformats.org/officeDocument/2006/relationships/tags" Target="../tags/tag15.xml"/><Relationship Id="rId5" Type="http://schemas.openxmlformats.org/officeDocument/2006/relationships/image" Target="../media/image33.png"/><Relationship Id="rId4" Type="http://schemas.openxmlformats.org/officeDocument/2006/relationships/tags" Target="../tags/tag14.xml"/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5" Type="http://schemas.openxmlformats.org/officeDocument/2006/relationships/notesSlide" Target="../notesSlides/notesSlide7.xml"/><Relationship Id="rId14" Type="http://schemas.openxmlformats.org/officeDocument/2006/relationships/slideLayout" Target="../slideLayouts/slideLayout14.xml"/><Relationship Id="rId13" Type="http://schemas.openxmlformats.org/officeDocument/2006/relationships/image" Target="../media/image31.png"/><Relationship Id="rId12" Type="http://schemas.openxmlformats.org/officeDocument/2006/relationships/tags" Target="../tags/tag18.xml"/><Relationship Id="rId11" Type="http://schemas.openxmlformats.org/officeDocument/2006/relationships/image" Target="../media/image36.png"/><Relationship Id="rId10" Type="http://schemas.openxmlformats.org/officeDocument/2006/relationships/tags" Target="../tags/tag17.xml"/><Relationship Id="rId1" Type="http://schemas.openxmlformats.org/officeDocument/2006/relationships/tags" Target="../tags/tag1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tags" Target="../tags/tag22.xml"/><Relationship Id="rId7" Type="http://schemas.openxmlformats.org/officeDocument/2006/relationships/image" Target="../media/image39.png"/><Relationship Id="rId6" Type="http://schemas.openxmlformats.org/officeDocument/2006/relationships/tags" Target="../tags/tag21.xml"/><Relationship Id="rId5" Type="http://schemas.openxmlformats.org/officeDocument/2006/relationships/image" Target="../media/image38.png"/><Relationship Id="rId4" Type="http://schemas.openxmlformats.org/officeDocument/2006/relationships/tags" Target="../tags/tag20.xml"/><Relationship Id="rId3" Type="http://schemas.openxmlformats.org/officeDocument/2006/relationships/image" Target="../media/image37.png"/><Relationship Id="rId2" Type="http://schemas.openxmlformats.org/officeDocument/2006/relationships/tags" Target="../tags/tag19.xml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14.xml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-836612" y="-10160"/>
            <a:ext cx="13030200" cy="7068185"/>
            <a:chOff x="-1319" y="0"/>
            <a:chExt cx="20520" cy="1113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3" y="4407"/>
              <a:ext cx="7917" cy="6724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19" y="3282"/>
              <a:ext cx="9948" cy="661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400"/>
              <a:ext cx="19200" cy="340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12884" cy="3594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658812" y="2381805"/>
            <a:ext cx="11488241" cy="9220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spc="300" dirty="0">
                <a:ln w="19050">
                  <a:solidFill>
                    <a:prstClr val="white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党建“</a:t>
            </a:r>
            <a:r>
              <a:rPr lang="en-US" altLang="zh-CN" sz="5400" b="1" spc="300" dirty="0">
                <a:ln w="19050">
                  <a:solidFill>
                    <a:prstClr val="white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1234” </a:t>
            </a:r>
            <a:r>
              <a:rPr lang="zh-CN" altLang="en-US" sz="5400" b="1" spc="300" dirty="0">
                <a:ln w="19050">
                  <a:solidFill>
                    <a:prstClr val="white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引领学校品质提升</a:t>
            </a:r>
            <a:endParaRPr kumimoji="0" lang="zh-CN" altLang="en-US" sz="5400" b="1" i="0" u="none" strike="noStrike" kern="1200" cap="none" spc="300" normalizeH="0" baseline="0" noProof="0" dirty="0">
              <a:ln w="19050">
                <a:solidFill>
                  <a:prstClr val="white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行楷" panose="02010800040101010101" charset="-122"/>
              <a:ea typeface="华文行楷" panose="02010800040101010101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910759" y="619821"/>
            <a:ext cx="6544974" cy="10763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隶书" panose="02010800040101010101" charset="-122"/>
                <a:ea typeface="华文隶书" panose="02010800040101010101" charset="-122"/>
                <a:sym typeface="Arial" panose="020B0604020202020204" pitchFamily="34" charset="0"/>
              </a:rPr>
              <a:t>“</a:t>
            </a:r>
            <a:r>
              <a:rPr lang="zh-CN" altLang="en-US" sz="32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隶书" panose="02010800040101010101" charset="-122"/>
                <a:ea typeface="华文隶书" panose="02010800040101010101" charset="-122"/>
                <a:sym typeface="Arial" panose="020B0604020202020204" pitchFamily="34" charset="0"/>
              </a:rPr>
              <a:t>擂台比武展风采</a:t>
            </a:r>
            <a:r>
              <a:rPr lang="en-US" altLang="zh-CN" sz="32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隶书" panose="02010800040101010101" charset="-122"/>
                <a:ea typeface="华文隶书" panose="02010800040101010101" charset="-122"/>
                <a:sym typeface="Arial" panose="020B0604020202020204" pitchFamily="34" charset="0"/>
              </a:rPr>
              <a:t> </a:t>
            </a:r>
            <a:r>
              <a:rPr lang="zh-CN" altLang="en-US" sz="32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隶书" panose="02010800040101010101" charset="-122"/>
                <a:ea typeface="华文隶书" panose="02010800040101010101" charset="-122"/>
                <a:sym typeface="Arial" panose="020B0604020202020204" pitchFamily="34" charset="0"/>
              </a:rPr>
              <a:t>实干担当促教育</a:t>
            </a:r>
            <a:r>
              <a:rPr lang="en-US" sz="32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隶书" panose="02010800040101010101" charset="-122"/>
                <a:ea typeface="华文隶书" panose="02010800040101010101" charset="-122"/>
                <a:sym typeface="Arial" panose="020B0604020202020204" pitchFamily="34" charset="0"/>
              </a:rPr>
              <a:t>”</a:t>
            </a:r>
            <a:r>
              <a:rPr lang="zh-CN" altLang="en-US" sz="32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隶书" panose="02010800040101010101" charset="-122"/>
                <a:ea typeface="华文隶书" panose="02010800040101010101" charset="-122"/>
                <a:sym typeface="Arial" panose="020B0604020202020204" pitchFamily="34" charset="0"/>
              </a:rPr>
              <a:t>党建工作交流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文隶书" panose="02010800040101010101" charset="-122"/>
              <a:ea typeface="华文隶书" panose="02010800040101010101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Freeform 9"/>
          <p:cNvSpPr>
            <a:spLocks noEditPoints="1"/>
          </p:cNvSpPr>
          <p:nvPr/>
        </p:nvSpPr>
        <p:spPr bwMode="auto">
          <a:xfrm>
            <a:off x="2889250" y="3911600"/>
            <a:ext cx="473710" cy="435610"/>
          </a:xfrm>
          <a:custGeom>
            <a:avLst/>
            <a:gdLst>
              <a:gd name="T0" fmla="*/ 358 w 490"/>
              <a:gd name="T1" fmla="*/ 250 h 490"/>
              <a:gd name="T2" fmla="*/ 358 w 490"/>
              <a:gd name="T3" fmla="*/ 183 h 490"/>
              <a:gd name="T4" fmla="*/ 328 w 490"/>
              <a:gd name="T5" fmla="*/ 183 h 490"/>
              <a:gd name="T6" fmla="*/ 328 w 490"/>
              <a:gd name="T7" fmla="*/ 250 h 490"/>
              <a:gd name="T8" fmla="*/ 247 w 490"/>
              <a:gd name="T9" fmla="*/ 330 h 490"/>
              <a:gd name="T10" fmla="*/ 246 w 490"/>
              <a:gd name="T11" fmla="*/ 330 h 490"/>
              <a:gd name="T12" fmla="*/ 245 w 490"/>
              <a:gd name="T13" fmla="*/ 330 h 490"/>
              <a:gd name="T14" fmla="*/ 245 w 490"/>
              <a:gd name="T15" fmla="*/ 330 h 490"/>
              <a:gd name="T16" fmla="*/ 243 w 490"/>
              <a:gd name="T17" fmla="*/ 330 h 490"/>
              <a:gd name="T18" fmla="*/ 162 w 490"/>
              <a:gd name="T19" fmla="*/ 250 h 490"/>
              <a:gd name="T20" fmla="*/ 162 w 490"/>
              <a:gd name="T21" fmla="*/ 183 h 490"/>
              <a:gd name="T22" fmla="*/ 132 w 490"/>
              <a:gd name="T23" fmla="*/ 183 h 490"/>
              <a:gd name="T24" fmla="*/ 132 w 490"/>
              <a:gd name="T25" fmla="*/ 250 h 490"/>
              <a:gd name="T26" fmla="*/ 227 w 490"/>
              <a:gd name="T27" fmla="*/ 359 h 490"/>
              <a:gd name="T28" fmla="*/ 227 w 490"/>
              <a:gd name="T29" fmla="*/ 407 h 490"/>
              <a:gd name="T30" fmla="*/ 160 w 490"/>
              <a:gd name="T31" fmla="*/ 426 h 490"/>
              <a:gd name="T32" fmla="*/ 331 w 490"/>
              <a:gd name="T33" fmla="*/ 426 h 490"/>
              <a:gd name="T34" fmla="*/ 263 w 490"/>
              <a:gd name="T35" fmla="*/ 407 h 490"/>
              <a:gd name="T36" fmla="*/ 263 w 490"/>
              <a:gd name="T37" fmla="*/ 360 h 490"/>
              <a:gd name="T38" fmla="*/ 358 w 490"/>
              <a:gd name="T39" fmla="*/ 250 h 490"/>
              <a:gd name="T40" fmla="*/ 244 w 490"/>
              <a:gd name="T41" fmla="*/ 302 h 490"/>
              <a:gd name="T42" fmla="*/ 245 w 490"/>
              <a:gd name="T43" fmla="*/ 302 h 490"/>
              <a:gd name="T44" fmla="*/ 246 w 490"/>
              <a:gd name="T45" fmla="*/ 302 h 490"/>
              <a:gd name="T46" fmla="*/ 300 w 490"/>
              <a:gd name="T47" fmla="*/ 248 h 490"/>
              <a:gd name="T48" fmla="*/ 300 w 490"/>
              <a:gd name="T49" fmla="*/ 118 h 490"/>
              <a:gd name="T50" fmla="*/ 246 w 490"/>
              <a:gd name="T51" fmla="*/ 64 h 490"/>
              <a:gd name="T52" fmla="*/ 245 w 490"/>
              <a:gd name="T53" fmla="*/ 64 h 490"/>
              <a:gd name="T54" fmla="*/ 244 w 490"/>
              <a:gd name="T55" fmla="*/ 64 h 490"/>
              <a:gd name="T56" fmla="*/ 190 w 490"/>
              <a:gd name="T57" fmla="*/ 118 h 490"/>
              <a:gd name="T58" fmla="*/ 190 w 490"/>
              <a:gd name="T59" fmla="*/ 248 h 490"/>
              <a:gd name="T60" fmla="*/ 244 w 490"/>
              <a:gd name="T61" fmla="*/ 302 h 490"/>
              <a:gd name="T62" fmla="*/ 245 w 490"/>
              <a:gd name="T63" fmla="*/ 0 h 490"/>
              <a:gd name="T64" fmla="*/ 490 w 490"/>
              <a:gd name="T65" fmla="*/ 245 h 490"/>
              <a:gd name="T66" fmla="*/ 245 w 490"/>
              <a:gd name="T67" fmla="*/ 490 h 490"/>
              <a:gd name="T68" fmla="*/ 0 w 490"/>
              <a:gd name="T69" fmla="*/ 245 h 490"/>
              <a:gd name="T70" fmla="*/ 245 w 490"/>
              <a:gd name="T71" fmla="*/ 0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90" h="490">
                <a:moveTo>
                  <a:pt x="358" y="250"/>
                </a:moveTo>
                <a:lnTo>
                  <a:pt x="358" y="183"/>
                </a:lnTo>
                <a:cubicBezTo>
                  <a:pt x="358" y="165"/>
                  <a:pt x="328" y="164"/>
                  <a:pt x="328" y="183"/>
                </a:cubicBezTo>
                <a:lnTo>
                  <a:pt x="328" y="250"/>
                </a:lnTo>
                <a:cubicBezTo>
                  <a:pt x="328" y="294"/>
                  <a:pt x="292" y="330"/>
                  <a:pt x="247" y="330"/>
                </a:cubicBezTo>
                <a:cubicBezTo>
                  <a:pt x="247" y="330"/>
                  <a:pt x="246" y="330"/>
                  <a:pt x="246" y="330"/>
                </a:cubicBezTo>
                <a:lnTo>
                  <a:pt x="245" y="330"/>
                </a:lnTo>
                <a:lnTo>
                  <a:pt x="245" y="330"/>
                </a:lnTo>
                <a:cubicBezTo>
                  <a:pt x="244" y="330"/>
                  <a:pt x="244" y="330"/>
                  <a:pt x="243" y="330"/>
                </a:cubicBezTo>
                <a:cubicBezTo>
                  <a:pt x="198" y="330"/>
                  <a:pt x="162" y="294"/>
                  <a:pt x="162" y="250"/>
                </a:cubicBezTo>
                <a:lnTo>
                  <a:pt x="162" y="183"/>
                </a:lnTo>
                <a:cubicBezTo>
                  <a:pt x="162" y="165"/>
                  <a:pt x="132" y="164"/>
                  <a:pt x="132" y="183"/>
                </a:cubicBezTo>
                <a:cubicBezTo>
                  <a:pt x="132" y="192"/>
                  <a:pt x="132" y="250"/>
                  <a:pt x="132" y="250"/>
                </a:cubicBezTo>
                <a:cubicBezTo>
                  <a:pt x="132" y="306"/>
                  <a:pt x="173" y="352"/>
                  <a:pt x="227" y="359"/>
                </a:cubicBezTo>
                <a:lnTo>
                  <a:pt x="227" y="407"/>
                </a:lnTo>
                <a:lnTo>
                  <a:pt x="160" y="426"/>
                </a:lnTo>
                <a:lnTo>
                  <a:pt x="331" y="426"/>
                </a:lnTo>
                <a:lnTo>
                  <a:pt x="263" y="407"/>
                </a:lnTo>
                <a:lnTo>
                  <a:pt x="263" y="360"/>
                </a:lnTo>
                <a:cubicBezTo>
                  <a:pt x="317" y="352"/>
                  <a:pt x="358" y="306"/>
                  <a:pt x="358" y="250"/>
                </a:cubicBezTo>
                <a:close/>
                <a:moveTo>
                  <a:pt x="244" y="302"/>
                </a:moveTo>
                <a:cubicBezTo>
                  <a:pt x="244" y="302"/>
                  <a:pt x="245" y="302"/>
                  <a:pt x="245" y="302"/>
                </a:cubicBezTo>
                <a:cubicBezTo>
                  <a:pt x="245" y="302"/>
                  <a:pt x="246" y="302"/>
                  <a:pt x="246" y="302"/>
                </a:cubicBezTo>
                <a:cubicBezTo>
                  <a:pt x="276" y="302"/>
                  <a:pt x="300" y="278"/>
                  <a:pt x="300" y="248"/>
                </a:cubicBezTo>
                <a:lnTo>
                  <a:pt x="300" y="118"/>
                </a:lnTo>
                <a:cubicBezTo>
                  <a:pt x="300" y="88"/>
                  <a:pt x="276" y="64"/>
                  <a:pt x="246" y="64"/>
                </a:cubicBezTo>
                <a:cubicBezTo>
                  <a:pt x="246" y="64"/>
                  <a:pt x="245" y="64"/>
                  <a:pt x="245" y="64"/>
                </a:cubicBezTo>
                <a:cubicBezTo>
                  <a:pt x="245" y="64"/>
                  <a:pt x="244" y="64"/>
                  <a:pt x="244" y="64"/>
                </a:cubicBezTo>
                <a:cubicBezTo>
                  <a:pt x="214" y="64"/>
                  <a:pt x="190" y="88"/>
                  <a:pt x="190" y="118"/>
                </a:cubicBezTo>
                <a:lnTo>
                  <a:pt x="190" y="248"/>
                </a:lnTo>
                <a:cubicBezTo>
                  <a:pt x="190" y="278"/>
                  <a:pt x="214" y="302"/>
                  <a:pt x="244" y="302"/>
                </a:cubicBezTo>
                <a:close/>
                <a:moveTo>
                  <a:pt x="245" y="0"/>
                </a:moveTo>
                <a:cubicBezTo>
                  <a:pt x="381" y="0"/>
                  <a:pt x="490" y="110"/>
                  <a:pt x="490" y="245"/>
                </a:cubicBezTo>
                <a:cubicBezTo>
                  <a:pt x="490" y="381"/>
                  <a:pt x="381" y="490"/>
                  <a:pt x="245" y="490"/>
                </a:cubicBezTo>
                <a:cubicBezTo>
                  <a:pt x="110" y="490"/>
                  <a:pt x="0" y="381"/>
                  <a:pt x="0" y="245"/>
                </a:cubicBezTo>
                <a:cubicBezTo>
                  <a:pt x="0" y="110"/>
                  <a:pt x="110" y="0"/>
                  <a:pt x="245" y="0"/>
                </a:cubicBezTo>
                <a:close/>
              </a:path>
            </a:pathLst>
          </a:custGeom>
          <a:solidFill>
            <a:srgbClr val="C00000">
              <a:lumMod val="95000"/>
              <a:lumOff val="5000"/>
            </a:srgbClr>
          </a:solidFill>
          <a:ln>
            <a:noFill/>
          </a:ln>
        </p:spPr>
        <p:txBody>
          <a:bodyPr vert="horz" wrap="square" lIns="91419" tIns="45709" rIns="91419" bIns="45709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00000">
                  <a:lumMod val="95000"/>
                  <a:lumOff val="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3470616" y="4500981"/>
            <a:ext cx="7401465" cy="73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ctr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Arial" panose="020B0604020202020204" pitchFamily="34" charset="0"/>
              </a:rPr>
              <a:t>主讲人：</a:t>
            </a:r>
            <a:r>
              <a:rPr lang="zh-CN" altLang="en-US" sz="2000" kern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Arial" panose="020B0604020202020204" pitchFamily="34" charset="0"/>
              </a:rPr>
              <a:t>中共泸县玄滩镇玄滩中心小学校支部书记</a:t>
            </a:r>
            <a:r>
              <a:rPr lang="en-US" altLang="zh-CN" sz="2000" kern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Arial" panose="020B0604020202020204" pitchFamily="34" charset="0"/>
              </a:rPr>
              <a:t> </a:t>
            </a:r>
            <a:r>
              <a:rPr lang="zh-CN" altLang="en-US" sz="2000" kern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Arial" panose="020B0604020202020204" pitchFamily="34" charset="0"/>
              </a:rPr>
              <a:t>唐光会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8" t="11081" r="54270" b="67692"/>
          <a:stretch>
            <a:fillRect/>
          </a:stretch>
        </p:blipFill>
        <p:spPr>
          <a:xfrm>
            <a:off x="2543175" y="1050290"/>
            <a:ext cx="925195" cy="9525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bldLvl="0" animBg="1"/>
      <p:bldP spid="9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O0{6CL%_4_(ARH$QJWZHJC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0"/>
            <a:ext cx="12191365" cy="685800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624840" y="2698115"/>
            <a:ext cx="5472430" cy="339598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65100" dir="8100000" algn="tr" rotWithShape="0">
              <a:srgbClr val="9B0D13">
                <a:alpha val="35000"/>
              </a:srgbClr>
            </a:outerShdw>
          </a:effectLst>
        </p:spPr>
        <p:txBody>
          <a:bodyPr rot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19033" y="2998599"/>
            <a:ext cx="5209677" cy="2617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30000"/>
              </a:lnSpc>
              <a:spcAft>
                <a:spcPts val="1000"/>
              </a:spcAft>
            </a:pPr>
            <a:r>
              <a:rPr lang="zh-CN" altLang="en-US" sz="2400" kern="0" dirty="0">
                <a:latin typeface="+mj-ea"/>
                <a:ea typeface="+mj-ea"/>
              </a:rPr>
              <a:t>（二）阅读工程厚底蕴。</a:t>
            </a:r>
            <a:endParaRPr lang="en-US" altLang="zh-CN" sz="2400" kern="0" dirty="0">
              <a:latin typeface="+mj-ea"/>
              <a:ea typeface="+mj-ea"/>
            </a:endParaRPr>
          </a:p>
          <a:p>
            <a:pPr algn="just" eaLnBrk="1" hangingPunct="1">
              <a:lnSpc>
                <a:spcPct val="130000"/>
              </a:lnSpc>
              <a:spcAft>
                <a:spcPts val="1000"/>
              </a:spcAft>
            </a:pPr>
            <a:r>
              <a:rPr lang="zh-CN" altLang="en-US" sz="2400" kern="0" dirty="0">
                <a:latin typeface="+mj-ea"/>
                <a:ea typeface="+mj-ea"/>
              </a:rPr>
              <a:t>       结合书香校园品牌创建，党员干部带头完成《阅读银行》。要求每个党员在每学期的教职工优秀阅读者的检查、评比和展示中出彩。</a:t>
            </a:r>
            <a:endParaRPr lang="zh-CN" altLang="en-US" sz="2400" kern="0" dirty="0">
              <a:latin typeface="+mj-ea"/>
              <a:ea typeface="+mj-ea"/>
            </a:endParaRPr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10" y="6553835"/>
            <a:ext cx="12254865" cy="172212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矩形: 圆角 50"/>
          <p:cNvSpPr/>
          <p:nvPr/>
        </p:nvSpPr>
        <p:spPr bwMode="auto">
          <a:xfrm>
            <a:off x="537846" y="246380"/>
            <a:ext cx="3760336" cy="51879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00000"/>
              </a:gs>
              <a:gs pos="0">
                <a:srgbClr val="FF00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500" b="1" dirty="0">
                <a:solidFill>
                  <a:schemeClr val="bg1"/>
                </a:solidFill>
              </a:rPr>
              <a:t>“</a:t>
            </a:r>
            <a:r>
              <a:rPr lang="en-US" altLang="zh-CN" sz="2500" b="1" dirty="0">
                <a:solidFill>
                  <a:schemeClr val="bg1"/>
                </a:solidFill>
              </a:rPr>
              <a:t>1234</a:t>
            </a:r>
            <a:r>
              <a:rPr lang="zh-CN" altLang="en-US" sz="2500" b="1" dirty="0">
                <a:solidFill>
                  <a:schemeClr val="bg1"/>
                </a:solidFill>
              </a:rPr>
              <a:t>”党建工作模式</a:t>
            </a:r>
            <a:endParaRPr lang="zh-CN" altLang="en-US" sz="2500" b="1" dirty="0">
              <a:solidFill>
                <a:schemeClr val="bg1"/>
              </a:solidFill>
            </a:endParaRPr>
          </a:p>
        </p:txBody>
      </p:sp>
      <p:sp>
        <p:nvSpPr>
          <p:cNvPr id="5" name="矩形: 圆角 50"/>
          <p:cNvSpPr/>
          <p:nvPr/>
        </p:nvSpPr>
        <p:spPr bwMode="auto">
          <a:xfrm>
            <a:off x="503580" y="1475104"/>
            <a:ext cx="6969236" cy="51879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00000"/>
              </a:gs>
              <a:gs pos="0">
                <a:srgbClr val="FF00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“</a:t>
            </a:r>
            <a:r>
              <a:rPr lang="en-US" altLang="zh-CN" sz="2400" b="1" dirty="0">
                <a:solidFill>
                  <a:schemeClr val="bg1"/>
                </a:solidFill>
              </a:rPr>
              <a:t>4</a:t>
            </a:r>
            <a:r>
              <a:rPr lang="zh-CN" altLang="en-US" sz="2400" b="1" dirty="0">
                <a:solidFill>
                  <a:schemeClr val="bg1"/>
                </a:solidFill>
              </a:rPr>
              <a:t>”：即打造“四大工程”，党员素养全面提升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605" y="2703830"/>
            <a:ext cx="4755515" cy="3398520"/>
          </a:xfrm>
          <a:prstGeom prst="roundRect">
            <a:avLst/>
          </a:prstGeom>
          <a:effectLst>
            <a:outerShdw blurRad="50800" dist="127000" dir="8100000" algn="tr" rotWithShape="0">
              <a:srgbClr val="B5655E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" grpId="0" bldLvl="0" animBg="1"/>
      <p:bldP spid="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FO0{6CL%_4_(ARH$QJWZHJC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0"/>
            <a:ext cx="12191365" cy="685800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408940" y="2354580"/>
            <a:ext cx="6037580" cy="3850005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65100" dir="8100000" algn="tr" rotWithShape="0">
              <a:srgbClr val="9B0D13">
                <a:alpha val="35000"/>
              </a:srgbClr>
            </a:outerShdw>
          </a:effectLst>
        </p:spPr>
        <p:txBody>
          <a:bodyPr rot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37540" y="3013710"/>
            <a:ext cx="5612765" cy="2617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30000"/>
              </a:lnSpc>
              <a:spcAft>
                <a:spcPts val="1000"/>
              </a:spcAft>
            </a:pPr>
            <a:r>
              <a:rPr lang="zh-CN" altLang="en-US" sz="2400" kern="0" dirty="0">
                <a:latin typeface="+mj-ea"/>
                <a:ea typeface="+mj-ea"/>
              </a:rPr>
              <a:t>（三）好课工程强业务</a:t>
            </a:r>
            <a:endParaRPr lang="en-US" altLang="zh-CN" sz="2400" kern="0" dirty="0">
              <a:latin typeface="+mj-ea"/>
              <a:ea typeface="+mj-ea"/>
            </a:endParaRPr>
          </a:p>
          <a:p>
            <a:pPr algn="just" eaLnBrk="1" hangingPunct="1">
              <a:lnSpc>
                <a:spcPct val="130000"/>
              </a:lnSpc>
              <a:spcAft>
                <a:spcPts val="1000"/>
              </a:spcAft>
            </a:pPr>
            <a:r>
              <a:rPr lang="zh-CN" altLang="en-US" sz="2400" kern="0" dirty="0">
                <a:latin typeface="+mj-ea"/>
                <a:ea typeface="+mj-ea"/>
              </a:rPr>
              <a:t>        学校要求党员干部带头参加各级各类的业务竞赛活动，特别是上好一节示范课，充分彰显了党员的“领头羊”作用。</a:t>
            </a:r>
            <a:endParaRPr lang="zh-CN" altLang="en-US" sz="2400" kern="0" dirty="0">
              <a:latin typeface="+mj-ea"/>
              <a:ea typeface="+mj-ea"/>
            </a:endParaRPr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10" y="6553835"/>
            <a:ext cx="12254865" cy="172212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矩形: 圆角 50"/>
          <p:cNvSpPr/>
          <p:nvPr/>
        </p:nvSpPr>
        <p:spPr bwMode="auto">
          <a:xfrm>
            <a:off x="537846" y="246380"/>
            <a:ext cx="3760336" cy="51879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00000"/>
              </a:gs>
              <a:gs pos="0">
                <a:srgbClr val="FF00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500" b="1" dirty="0">
                <a:solidFill>
                  <a:schemeClr val="bg1"/>
                </a:solidFill>
              </a:rPr>
              <a:t>“</a:t>
            </a:r>
            <a:r>
              <a:rPr lang="en-US" altLang="zh-CN" sz="2500" b="1" dirty="0">
                <a:solidFill>
                  <a:schemeClr val="bg1"/>
                </a:solidFill>
              </a:rPr>
              <a:t>1234</a:t>
            </a:r>
            <a:r>
              <a:rPr lang="zh-CN" altLang="en-US" sz="2500" b="1" dirty="0">
                <a:solidFill>
                  <a:schemeClr val="bg1"/>
                </a:solidFill>
              </a:rPr>
              <a:t>”党建工作模式</a:t>
            </a:r>
            <a:endParaRPr lang="zh-CN" altLang="en-US" sz="2500" b="1" dirty="0">
              <a:solidFill>
                <a:schemeClr val="bg1"/>
              </a:solidFill>
            </a:endParaRPr>
          </a:p>
        </p:txBody>
      </p:sp>
      <p:sp>
        <p:nvSpPr>
          <p:cNvPr id="5" name="矩形: 圆角 50"/>
          <p:cNvSpPr/>
          <p:nvPr/>
        </p:nvSpPr>
        <p:spPr bwMode="auto">
          <a:xfrm>
            <a:off x="503580" y="1475104"/>
            <a:ext cx="6969236" cy="51879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00000"/>
              </a:gs>
              <a:gs pos="0">
                <a:srgbClr val="FF00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“</a:t>
            </a:r>
            <a:r>
              <a:rPr lang="en-US" altLang="zh-CN" sz="2400" b="1" dirty="0">
                <a:solidFill>
                  <a:schemeClr val="bg1"/>
                </a:solidFill>
              </a:rPr>
              <a:t>4</a:t>
            </a:r>
            <a:r>
              <a:rPr lang="zh-CN" altLang="en-US" sz="2400" b="1" dirty="0">
                <a:solidFill>
                  <a:schemeClr val="bg1"/>
                </a:solidFill>
              </a:rPr>
              <a:t>”：即打造“四大工程”，党员素养全面提升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4291" b="14291"/>
          <a:stretch>
            <a:fillRect/>
          </a:stretch>
        </p:blipFill>
        <p:spPr>
          <a:xfrm>
            <a:off x="6726695" y="2372782"/>
            <a:ext cx="2520845" cy="1880624"/>
          </a:xfrm>
          <a:prstGeom prst="roundRect">
            <a:avLst/>
          </a:prstGeom>
          <a:effectLst>
            <a:outerShdw blurRad="50800" dist="50800" dir="8100000" algn="tr" rotWithShape="0">
              <a:srgbClr val="B5655E">
                <a:alpha val="40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8743" r="18743"/>
          <a:stretch>
            <a:fillRect/>
          </a:stretch>
        </p:blipFill>
        <p:spPr>
          <a:xfrm>
            <a:off x="9327620" y="2372782"/>
            <a:ext cx="2520845" cy="3841328"/>
          </a:xfrm>
          <a:prstGeom prst="roundRect">
            <a:avLst/>
          </a:prstGeom>
          <a:effectLst>
            <a:outerShdw blurRad="50800" dist="50800" dir="8100000" algn="tr" rotWithShape="0">
              <a:srgbClr val="B5655E">
                <a:alpha val="40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2075" r="2075"/>
          <a:stretch>
            <a:fillRect/>
          </a:stretch>
        </p:blipFill>
        <p:spPr>
          <a:xfrm>
            <a:off x="6726695" y="4333486"/>
            <a:ext cx="2520845" cy="1880624"/>
          </a:xfrm>
          <a:prstGeom prst="roundRect">
            <a:avLst/>
          </a:prstGeom>
          <a:effectLst>
            <a:outerShdw blurRad="50800" dist="50800" dir="8100000" algn="tr" rotWithShape="0">
              <a:srgbClr val="B5655E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" grpId="0" bldLvl="0" animBg="1"/>
      <p:bldP spid="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FO0{6CL%_4_(ARH$QJWZHJC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0"/>
            <a:ext cx="12191365" cy="685800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337488" y="2713598"/>
            <a:ext cx="6264696" cy="3073761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65100" dir="8100000" algn="tr" rotWithShape="0">
              <a:srgbClr val="9B0D13">
                <a:alpha val="35000"/>
              </a:srgbClr>
            </a:outerShdw>
          </a:effectLst>
        </p:spPr>
        <p:txBody>
          <a:bodyPr rot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93261" y="2798869"/>
            <a:ext cx="6153150" cy="29032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30000"/>
              </a:lnSpc>
              <a:spcAft>
                <a:spcPts val="1000"/>
              </a:spcAft>
            </a:pPr>
            <a:r>
              <a:rPr lang="zh-CN" altLang="en-US" sz="2400" kern="0" dirty="0">
                <a:latin typeface="+mj-ea"/>
                <a:ea typeface="+mj-ea"/>
              </a:rPr>
              <a:t>（四）研修工程树品牌</a:t>
            </a:r>
            <a:endParaRPr lang="en-US" altLang="zh-CN" sz="2400" kern="0" dirty="0">
              <a:latin typeface="+mj-ea"/>
              <a:ea typeface="+mj-ea"/>
            </a:endParaRPr>
          </a:p>
          <a:p>
            <a:pPr algn="just" eaLnBrk="1" hangingPunct="1">
              <a:lnSpc>
                <a:spcPct val="130000"/>
              </a:lnSpc>
              <a:spcAft>
                <a:spcPts val="1000"/>
              </a:spcAft>
            </a:pPr>
            <a:r>
              <a:rPr lang="zh-CN" altLang="en-US" sz="2400" kern="0" dirty="0">
                <a:latin typeface="+mj-ea"/>
                <a:ea typeface="+mj-ea"/>
              </a:rPr>
              <a:t>      </a:t>
            </a:r>
            <a:r>
              <a:rPr lang="zh-CN" altLang="en-US" sz="2000" kern="0" dirty="0">
                <a:latin typeface="+mj-ea"/>
                <a:ea typeface="+mj-ea"/>
              </a:rPr>
              <a:t>党员干部要积极开展专题研修工作，打造学校党建研修品牌。围绕学校“</a:t>
            </a:r>
            <a:r>
              <a:rPr lang="zh-CN" altLang="en-US" sz="2000" kern="0" dirty="0">
                <a:latin typeface="+mj-ea"/>
                <a:ea typeface="+mj-ea"/>
                <a:sym typeface="+mn-ea"/>
              </a:rPr>
              <a:t>里仁为美</a:t>
            </a:r>
            <a:r>
              <a:rPr lang="en-US" altLang="zh-CN" sz="2000" kern="0" dirty="0">
                <a:latin typeface="+mj-ea"/>
                <a:ea typeface="+mj-ea"/>
                <a:sym typeface="+mn-ea"/>
              </a:rPr>
              <a:t>  </a:t>
            </a:r>
            <a:r>
              <a:rPr lang="zh-CN" altLang="en-US" sz="2000" kern="0" dirty="0">
                <a:latin typeface="+mj-ea"/>
                <a:ea typeface="+mj-ea"/>
              </a:rPr>
              <a:t>格物致知”的思想确定自己的主题，写好一篇文章，做好一次专题讲座（论坛），开展一项课题研究等，让党的思想光辉在实践中提到锻炼和展示。</a:t>
            </a:r>
            <a:endParaRPr lang="zh-CN" altLang="en-US" sz="2000" kern="0" dirty="0">
              <a:latin typeface="+mj-ea"/>
              <a:ea typeface="+mj-ea"/>
            </a:endParaRPr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10" y="6553835"/>
            <a:ext cx="12254865" cy="172212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矩形: 圆角 50"/>
          <p:cNvSpPr/>
          <p:nvPr/>
        </p:nvSpPr>
        <p:spPr bwMode="auto">
          <a:xfrm>
            <a:off x="537846" y="246380"/>
            <a:ext cx="3760336" cy="51879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00000"/>
              </a:gs>
              <a:gs pos="0">
                <a:srgbClr val="FF00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500" b="1" dirty="0">
                <a:solidFill>
                  <a:schemeClr val="bg1"/>
                </a:solidFill>
              </a:rPr>
              <a:t>“</a:t>
            </a:r>
            <a:r>
              <a:rPr lang="en-US" altLang="zh-CN" sz="2500" b="1" dirty="0">
                <a:solidFill>
                  <a:schemeClr val="bg1"/>
                </a:solidFill>
              </a:rPr>
              <a:t>1234</a:t>
            </a:r>
            <a:r>
              <a:rPr lang="zh-CN" altLang="en-US" sz="2500" b="1" dirty="0">
                <a:solidFill>
                  <a:schemeClr val="bg1"/>
                </a:solidFill>
              </a:rPr>
              <a:t>”党建工作模式</a:t>
            </a:r>
            <a:endParaRPr lang="zh-CN" altLang="en-US" sz="2500" b="1" dirty="0">
              <a:solidFill>
                <a:schemeClr val="bg1"/>
              </a:solidFill>
            </a:endParaRPr>
          </a:p>
        </p:txBody>
      </p:sp>
      <p:sp>
        <p:nvSpPr>
          <p:cNvPr id="5" name="矩形: 圆角 50"/>
          <p:cNvSpPr/>
          <p:nvPr/>
        </p:nvSpPr>
        <p:spPr bwMode="auto">
          <a:xfrm>
            <a:off x="503580" y="1475104"/>
            <a:ext cx="6969236" cy="51879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00000"/>
              </a:gs>
              <a:gs pos="0">
                <a:srgbClr val="FF00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“</a:t>
            </a:r>
            <a:r>
              <a:rPr lang="en-US" altLang="zh-CN" sz="2400" b="1" dirty="0">
                <a:solidFill>
                  <a:schemeClr val="bg1"/>
                </a:solidFill>
              </a:rPr>
              <a:t>4</a:t>
            </a:r>
            <a:r>
              <a:rPr lang="zh-CN" altLang="en-US" sz="2400" b="1" dirty="0">
                <a:solidFill>
                  <a:schemeClr val="bg1"/>
                </a:solidFill>
              </a:rPr>
              <a:t>”：即打造“四大工程”，党员素养全面提升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4116" r="14116"/>
          <a:stretch>
            <a:fillRect/>
          </a:stretch>
        </p:blipFill>
        <p:spPr>
          <a:xfrm>
            <a:off x="6862577" y="2342296"/>
            <a:ext cx="2509937" cy="2521418"/>
          </a:xfrm>
          <a:prstGeom prst="roundRect">
            <a:avLst/>
          </a:prstGeom>
          <a:effectLst>
            <a:outerShdw blurRad="50800" dist="38100" dir="8100000" algn="tr" rotWithShape="0">
              <a:srgbClr val="B5655E">
                <a:alpha val="4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7275" r="17275"/>
          <a:stretch>
            <a:fillRect/>
          </a:stretch>
        </p:blipFill>
        <p:spPr>
          <a:xfrm>
            <a:off x="6862577" y="4932598"/>
            <a:ext cx="1220526" cy="1226267"/>
          </a:xfrm>
          <a:prstGeom prst="roundRect">
            <a:avLst/>
          </a:prstGeom>
          <a:effectLst>
            <a:outerShdw blurRad="50800" dist="38100" dir="8100000" algn="tr" rotWithShape="0">
              <a:srgbClr val="B5655E">
                <a:alpha val="40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7522" r="17522"/>
          <a:stretch>
            <a:fillRect/>
          </a:stretch>
        </p:blipFill>
        <p:spPr>
          <a:xfrm>
            <a:off x="8151987" y="4932598"/>
            <a:ext cx="1220526" cy="1226267"/>
          </a:xfrm>
          <a:prstGeom prst="roundRect">
            <a:avLst/>
          </a:prstGeom>
          <a:effectLst>
            <a:outerShdw blurRad="50800" dist="38100" dir="8100000" algn="tr" rotWithShape="0">
              <a:srgbClr val="B5655E">
                <a:alpha val="40000"/>
              </a:srgbClr>
            </a:outerShdw>
          </a:effectLst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2201" r="2201"/>
          <a:stretch>
            <a:fillRect/>
          </a:stretch>
        </p:blipFill>
        <p:spPr>
          <a:xfrm>
            <a:off x="9441398" y="4285023"/>
            <a:ext cx="2509937" cy="1873842"/>
          </a:xfrm>
          <a:prstGeom prst="roundRect">
            <a:avLst/>
          </a:prstGeom>
          <a:effectLst>
            <a:outerShdw blurRad="50800" dist="38100" dir="8100000" algn="tr" rotWithShape="0">
              <a:srgbClr val="B5655E">
                <a:alpha val="40000"/>
              </a:srgbClr>
            </a:outerShdw>
          </a:effectLst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5773" r="5773"/>
          <a:stretch>
            <a:fillRect/>
          </a:stretch>
        </p:blipFill>
        <p:spPr>
          <a:xfrm>
            <a:off x="9441398" y="2342296"/>
            <a:ext cx="2509937" cy="1873842"/>
          </a:xfrm>
          <a:prstGeom prst="roundRect">
            <a:avLst/>
          </a:prstGeom>
          <a:effectLst>
            <a:outerShdw blurRad="50800" dist="38100" dir="8100000" algn="tr" rotWithShape="0">
              <a:srgbClr val="B5655E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" grpId="0" bldLvl="0" animBg="1"/>
      <p:bldP spid="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FO0{6CL%_4_(ARH$QJWZHJC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0"/>
            <a:ext cx="12191365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 bwMode="auto">
          <a:xfrm>
            <a:off x="360045" y="1515745"/>
            <a:ext cx="5795645" cy="4040505"/>
          </a:xfrm>
          <a:prstGeom prst="rect">
            <a:avLst/>
          </a:prstGeom>
          <a:gradFill>
            <a:gsLst>
              <a:gs pos="48000">
                <a:srgbClr val="FDFDFD"/>
              </a:gs>
              <a:gs pos="100000">
                <a:schemeClr val="bg2"/>
              </a:gs>
              <a:gs pos="0">
                <a:srgbClr val="FFFFFF"/>
              </a:gs>
            </a:gsLst>
            <a:lin ang="5400000" scaled="0"/>
          </a:gradFill>
          <a:ln w="762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61645" y="1437005"/>
            <a:ext cx="5601970" cy="3452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 fontAlgn="auto">
              <a:lnSpc>
                <a:spcPct val="130000"/>
              </a:lnSpc>
            </a:pPr>
            <a:r>
              <a:rPr lang="en-US" sz="3200" noProof="1">
                <a:latin typeface="+mn-ea"/>
                <a:ea typeface="+mn-ea"/>
              </a:rPr>
              <a:t>     </a:t>
            </a:r>
            <a:r>
              <a:rPr sz="2000" noProof="1">
                <a:latin typeface="+mn-ea"/>
                <a:ea typeface="+mn-ea"/>
              </a:rPr>
              <a:t>发挥党员的带头垂范作用，引领全体教师以一流态度对待工作，一流标准要求自己，一流业绩报效社会。</a:t>
            </a:r>
            <a:r>
              <a:rPr lang="en-US" sz="2000" noProof="1">
                <a:latin typeface="+mn-ea"/>
                <a:ea typeface="+mn-ea"/>
              </a:rPr>
              <a:t> </a:t>
            </a:r>
            <a:endParaRPr lang="en-US" sz="2000" noProof="1">
              <a:latin typeface="+mn-ea"/>
              <a:ea typeface="+mn-ea"/>
            </a:endParaRPr>
          </a:p>
          <a:p>
            <a:pPr algn="just" fontAlgn="auto">
              <a:lnSpc>
                <a:spcPct val="130000"/>
              </a:lnSpc>
            </a:pPr>
            <a:r>
              <a:rPr lang="en-US" sz="2000" noProof="1">
                <a:latin typeface="+mn-ea"/>
                <a:ea typeface="+mn-ea"/>
              </a:rPr>
              <a:t>       </a:t>
            </a:r>
            <a:r>
              <a:rPr lang="zh-CN" altLang="en-US" sz="2000" noProof="1">
                <a:latin typeface="+mn-ea"/>
                <a:ea typeface="+mn-ea"/>
              </a:rPr>
              <a:t>在</a:t>
            </a:r>
            <a:r>
              <a:rPr sz="2000" noProof="1">
                <a:latin typeface="+mn-ea"/>
                <a:ea typeface="+mn-ea"/>
              </a:rPr>
              <a:t>党建工作的强力推进</a:t>
            </a:r>
            <a:r>
              <a:rPr lang="zh-CN" sz="2000" noProof="1">
                <a:latin typeface="+mn-ea"/>
                <a:ea typeface="+mn-ea"/>
              </a:rPr>
              <a:t>下</a:t>
            </a:r>
            <a:r>
              <a:rPr sz="2000" noProof="1">
                <a:latin typeface="+mn-ea"/>
                <a:ea typeface="+mn-ea"/>
              </a:rPr>
              <a:t>，促进了学校的快速发展。</a:t>
            </a:r>
            <a:r>
              <a:rPr lang="en-US" sz="2000" noProof="1">
                <a:latin typeface="+mn-ea"/>
                <a:ea typeface="+mn-ea"/>
              </a:rPr>
              <a:t>2015</a:t>
            </a:r>
            <a:r>
              <a:rPr lang="zh-CN" altLang="en-US" sz="2000" noProof="1">
                <a:latin typeface="+mn-ea"/>
                <a:ea typeface="+mn-ea"/>
              </a:rPr>
              <a:t>年获得</a:t>
            </a:r>
            <a:r>
              <a:rPr lang="en-US" altLang="zh-CN" sz="2000" noProof="1">
                <a:latin typeface="+mn-ea"/>
                <a:ea typeface="+mn-ea"/>
              </a:rPr>
              <a:t>“</a:t>
            </a:r>
            <a:r>
              <a:rPr lang="zh-CN" altLang="en-US" sz="2000" noProof="1">
                <a:latin typeface="+mn-ea"/>
                <a:ea typeface="+mn-ea"/>
              </a:rPr>
              <a:t>泸县先进基层党组织的荣誉</a:t>
            </a:r>
            <a:r>
              <a:rPr lang="en-US" altLang="zh-CN" sz="2000" noProof="1">
                <a:latin typeface="+mn-ea"/>
                <a:ea typeface="+mn-ea"/>
              </a:rPr>
              <a:t>”</a:t>
            </a:r>
            <a:r>
              <a:rPr lang="zh-CN" altLang="en-US" sz="2000" noProof="1">
                <a:latin typeface="+mn-ea"/>
                <a:ea typeface="+mn-ea"/>
              </a:rPr>
              <a:t>。</a:t>
            </a:r>
            <a:r>
              <a:rPr sz="2000" noProof="1">
                <a:latin typeface="+mn-ea"/>
                <a:ea typeface="+mn-ea"/>
              </a:rPr>
              <a:t>学校先后获得了</a:t>
            </a:r>
            <a:r>
              <a:rPr lang="zh-CN" sz="2000" noProof="1">
                <a:latin typeface="+mn-ea"/>
                <a:ea typeface="+mn-ea"/>
              </a:rPr>
              <a:t>国家级</a:t>
            </a:r>
            <a:r>
              <a:rPr sz="2000" noProof="1">
                <a:latin typeface="+mn-ea"/>
                <a:ea typeface="+mn-ea"/>
              </a:rPr>
              <a:t>省市县</a:t>
            </a:r>
            <a:r>
              <a:rPr lang="zh-CN" sz="2000" noProof="1">
                <a:latin typeface="+mn-ea"/>
                <a:ea typeface="+mn-ea"/>
              </a:rPr>
              <a:t>百余项殊荣</a:t>
            </a:r>
            <a:r>
              <a:rPr sz="2000" noProof="1">
                <a:latin typeface="+mn-ea"/>
                <a:ea typeface="+mn-ea"/>
              </a:rPr>
              <a:t>，</a:t>
            </a:r>
            <a:r>
              <a:rPr sz="2000">
                <a:latin typeface="+mn-ea"/>
                <a:ea typeface="+mn-ea"/>
                <a:sym typeface="+mn-ea"/>
              </a:rPr>
              <a:t>为</a:t>
            </a:r>
            <a:r>
              <a:rPr sz="2000" noProof="1">
                <a:latin typeface="+mn-ea"/>
                <a:ea typeface="+mn-ea"/>
              </a:rPr>
              <a:t>确立泸县东北部教育共同体中心校领头单位，争创西南名校而努力奋斗！</a:t>
            </a:r>
            <a:endParaRPr sz="2000" noProof="1">
              <a:latin typeface="+mn-ea"/>
              <a:ea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048933" y="7586133"/>
            <a:ext cx="1524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10" y="6072505"/>
            <a:ext cx="12254865" cy="805815"/>
          </a:xfrm>
          <a:prstGeom prst="rect">
            <a:avLst/>
          </a:prstGeom>
        </p:spPr>
      </p:pic>
      <p:sp>
        <p:nvSpPr>
          <p:cNvPr id="12" name="矩形: 圆角 50"/>
          <p:cNvSpPr/>
          <p:nvPr/>
        </p:nvSpPr>
        <p:spPr bwMode="auto">
          <a:xfrm>
            <a:off x="628015" y="130810"/>
            <a:ext cx="2085990" cy="56134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00000"/>
              </a:gs>
              <a:gs pos="0">
                <a:srgbClr val="FF00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auto">
              <a:lnSpc>
                <a:spcPct val="130000"/>
              </a:lnSpc>
            </a:pPr>
            <a:r>
              <a:rPr lang="zh-CN" altLang="en-US" sz="2500" b="1" dirty="0">
                <a:solidFill>
                  <a:schemeClr val="bg1"/>
                </a:solidFill>
              </a:rPr>
              <a:t> 取得成绩：</a:t>
            </a:r>
            <a:endParaRPr sz="2500" dirty="0">
              <a:latin typeface="+mn-ea"/>
              <a:sym typeface="+mn-ea"/>
            </a:endParaRPr>
          </a:p>
        </p:txBody>
      </p:sp>
      <p:pic>
        <p:nvPicPr>
          <p:cNvPr id="5" name="图片 4" descr="mmexport1418978104416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-64" b="-64"/>
          <a:stretch>
            <a:fillRect/>
          </a:stretch>
        </p:blipFill>
        <p:spPr>
          <a:xfrm>
            <a:off x="9409831" y="3716496"/>
            <a:ext cx="2399665" cy="1800000"/>
          </a:xfrm>
          <a:prstGeom prst="rect">
            <a:avLst/>
          </a:prstGeom>
          <a:ln w="57150" cmpd="sng">
            <a:solidFill>
              <a:schemeClr val="bg1">
                <a:lumMod val="75000"/>
              </a:schemeClr>
            </a:solidFill>
            <a:prstDash val="solid"/>
          </a:ln>
        </p:spPr>
      </p:pic>
      <p:pic>
        <p:nvPicPr>
          <p:cNvPr id="6" name="图片 5" descr="全国特色教育先进单位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602730" y="3720716"/>
            <a:ext cx="2398796" cy="1799590"/>
          </a:xfrm>
          <a:prstGeom prst="rect">
            <a:avLst/>
          </a:prstGeom>
          <a:ln w="57150" cmpd="sng">
            <a:solidFill>
              <a:schemeClr val="bg1">
                <a:lumMod val="75000"/>
              </a:schemeClr>
            </a:solidFill>
            <a:prstDash val="solid"/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22" b="22"/>
          <a:stretch>
            <a:fillRect/>
          </a:stretch>
        </p:blipFill>
        <p:spPr>
          <a:xfrm>
            <a:off x="8042041" y="1484881"/>
            <a:ext cx="2399665" cy="1799590"/>
          </a:xfrm>
          <a:prstGeom prst="rect">
            <a:avLst/>
          </a:prstGeom>
          <a:ln w="57150" cmpd="sng">
            <a:solidFill>
              <a:schemeClr val="bg1">
                <a:lumMod val="75000"/>
              </a:schemeClr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34" grpId="0"/>
      <p:bldP spid="15" grpId="0" bldLvl="0" animBg="1"/>
      <p:bldP spid="1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O0{6CL%_4_(ARH$QJWZHJC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0"/>
            <a:ext cx="12191365" cy="685800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697230" y="2060576"/>
            <a:ext cx="11007367" cy="3401422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65100" dir="8100000" algn="tr" rotWithShape="0">
              <a:srgbClr val="9B0D13">
                <a:alpha val="35000"/>
              </a:srgbClr>
            </a:outerShdw>
          </a:effectLst>
        </p:spPr>
        <p:txBody>
          <a:bodyPr rot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              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矩形: 圆角 50"/>
          <p:cNvSpPr/>
          <p:nvPr/>
        </p:nvSpPr>
        <p:spPr bwMode="auto">
          <a:xfrm>
            <a:off x="537846" y="246380"/>
            <a:ext cx="3760336" cy="51879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00000"/>
              </a:gs>
              <a:gs pos="0">
                <a:srgbClr val="FF00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500" b="1" dirty="0">
                <a:solidFill>
                  <a:schemeClr val="bg1"/>
                </a:solidFill>
              </a:rPr>
              <a:t>“</a:t>
            </a:r>
            <a:r>
              <a:rPr lang="en-US" altLang="zh-CN" sz="2500" b="1" dirty="0">
                <a:solidFill>
                  <a:schemeClr val="bg1"/>
                </a:solidFill>
              </a:rPr>
              <a:t>1234</a:t>
            </a:r>
            <a:r>
              <a:rPr lang="zh-CN" altLang="en-US" sz="2500" b="1" dirty="0">
                <a:solidFill>
                  <a:schemeClr val="bg1"/>
                </a:solidFill>
              </a:rPr>
              <a:t>”党建工作模式</a:t>
            </a:r>
            <a:endParaRPr lang="zh-CN" altLang="en-US" sz="2500" b="1" dirty="0">
              <a:solidFill>
                <a:schemeClr val="bg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129943" y="2277139"/>
            <a:ext cx="9677122" cy="2968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30000"/>
              </a:lnSpc>
              <a:spcAft>
                <a:spcPts val="1000"/>
              </a:spcAft>
            </a:pPr>
            <a:r>
              <a:rPr lang="zh-CN" altLang="en-US" sz="1800" kern="0" dirty="0">
                <a:latin typeface="+mj-ea"/>
                <a:ea typeface="+mj-ea"/>
              </a:rPr>
              <a:t>　</a:t>
            </a:r>
            <a:r>
              <a:rPr lang="zh-CN" altLang="en-US" sz="2000" kern="0" dirty="0">
                <a:latin typeface="+mj-ea"/>
                <a:ea typeface="+mj-ea"/>
              </a:rPr>
              <a:t>　</a:t>
            </a:r>
            <a:r>
              <a:rPr lang="en-US" altLang="zh-CN" sz="2000" kern="0" dirty="0">
                <a:latin typeface="+mj-ea"/>
                <a:ea typeface="+mj-ea"/>
              </a:rPr>
              <a:t>  </a:t>
            </a:r>
            <a:r>
              <a:rPr lang="zh-CN" altLang="en-US" sz="2400" kern="0" dirty="0">
                <a:latin typeface="+mj-ea"/>
                <a:ea typeface="+mj-ea"/>
              </a:rPr>
              <a:t>泸县玄滩中心小</a:t>
            </a:r>
            <a:r>
              <a:rPr lang="zh-CN" altLang="en-US" sz="2400" kern="0" dirty="0">
                <a:latin typeface="+mj-ea"/>
                <a:ea typeface="+mj-ea"/>
                <a:sym typeface="+mn-ea"/>
              </a:rPr>
              <a:t>学校</a:t>
            </a:r>
            <a:r>
              <a:rPr lang="zh-CN" altLang="en-US" sz="2400" kern="0" dirty="0">
                <a:latin typeface="+mj-ea"/>
                <a:ea typeface="+mj-ea"/>
              </a:rPr>
              <a:t>以党建工作为引领，以培育和践行社会主义核心价值观为主线，以推进基层党组织标准化建设为推手，在党员队伍建设标准化、党内组织生活标准化和活动阵地标准化上下功夫，把党建工作与德育工作、教学工作紧密结合，切实做到同布置、同落实、同考核，形成了独具特色的“</a:t>
            </a:r>
            <a:r>
              <a:rPr lang="en-US" altLang="zh-CN" sz="2400" kern="0" dirty="0">
                <a:latin typeface="+mj-ea"/>
                <a:ea typeface="+mj-ea"/>
              </a:rPr>
              <a:t>1234”</a:t>
            </a:r>
            <a:r>
              <a:rPr lang="zh-CN" altLang="en-US" sz="2400" kern="0" dirty="0">
                <a:latin typeface="+mj-ea"/>
                <a:ea typeface="+mj-ea"/>
              </a:rPr>
              <a:t>党建工作模式，促进了学校教育教学质量的品质提升。</a:t>
            </a:r>
            <a:endParaRPr lang="zh-CN" altLang="en-US" sz="2400" kern="0" dirty="0"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121717" y="7188646"/>
            <a:ext cx="288032" cy="7200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10" y="6553835"/>
            <a:ext cx="12254865" cy="1722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25" grpId="0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FO0{6CL%_4_(ARH$QJWZHJC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0"/>
            <a:ext cx="12191365" cy="685800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409749" y="2492650"/>
            <a:ext cx="6480720" cy="3073761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65100" dir="8100000" algn="tr" rotWithShape="0">
              <a:srgbClr val="9B0D13">
                <a:alpha val="35000"/>
              </a:srgbClr>
            </a:outerShdw>
          </a:effectLst>
        </p:spPr>
        <p:txBody>
          <a:bodyPr rot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              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82931" y="2996565"/>
            <a:ext cx="6044074" cy="2091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30000"/>
              </a:lnSpc>
              <a:spcAft>
                <a:spcPts val="1000"/>
              </a:spcAft>
            </a:pPr>
            <a:r>
              <a:rPr lang="zh-CN" altLang="en-US" sz="1800" kern="0" dirty="0">
                <a:latin typeface="+mj-ea"/>
                <a:ea typeface="+mj-ea"/>
              </a:rPr>
              <a:t>　　</a:t>
            </a:r>
            <a:r>
              <a:rPr lang="zh-CN" altLang="en-US" sz="2000" kern="0" dirty="0">
                <a:latin typeface="+mj-ea"/>
                <a:ea typeface="+mj-ea"/>
              </a:rPr>
              <a:t>党组织领导的核心就是决策议事权，具体表现在学校党支部议事决策机制的制定落实。由学校党支部委员会领导的“三重一大”调查、研究、决策上，把握住学校发展大局，对学校的制度、人事、财务、安全及其他重大事件的议定决策。</a:t>
            </a:r>
            <a:endParaRPr lang="zh-CN" altLang="en-US" sz="2000" kern="0" dirty="0"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121717" y="7188646"/>
            <a:ext cx="288032" cy="7200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10" y="6553835"/>
            <a:ext cx="12254865" cy="172212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矩形: 圆角 50"/>
          <p:cNvSpPr/>
          <p:nvPr/>
        </p:nvSpPr>
        <p:spPr bwMode="auto">
          <a:xfrm>
            <a:off x="537846" y="246380"/>
            <a:ext cx="3760336" cy="51879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00000"/>
              </a:gs>
              <a:gs pos="0">
                <a:srgbClr val="FF00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500" b="1" dirty="0">
                <a:solidFill>
                  <a:schemeClr val="bg1"/>
                </a:solidFill>
              </a:rPr>
              <a:t>“</a:t>
            </a:r>
            <a:r>
              <a:rPr lang="en-US" altLang="zh-CN" sz="2500" b="1" dirty="0">
                <a:solidFill>
                  <a:schemeClr val="bg1"/>
                </a:solidFill>
              </a:rPr>
              <a:t>1234</a:t>
            </a:r>
            <a:r>
              <a:rPr lang="zh-CN" altLang="en-US" sz="2500" b="1" dirty="0">
                <a:solidFill>
                  <a:schemeClr val="bg1"/>
                </a:solidFill>
              </a:rPr>
              <a:t>”党建工作模式</a:t>
            </a:r>
            <a:endParaRPr lang="zh-CN" altLang="en-US" sz="2500" b="1" dirty="0">
              <a:solidFill>
                <a:schemeClr val="bg1"/>
              </a:solidFill>
            </a:endParaRPr>
          </a:p>
        </p:txBody>
      </p:sp>
      <p:sp>
        <p:nvSpPr>
          <p:cNvPr id="5" name="矩形: 圆角 50"/>
          <p:cNvSpPr/>
          <p:nvPr/>
        </p:nvSpPr>
        <p:spPr bwMode="auto">
          <a:xfrm>
            <a:off x="503580" y="1475104"/>
            <a:ext cx="6969236" cy="51879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00000"/>
              </a:gs>
              <a:gs pos="0">
                <a:srgbClr val="FF00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“</a:t>
            </a:r>
            <a:r>
              <a:rPr lang="en-US" altLang="zh-CN" sz="2000" b="1" dirty="0">
                <a:solidFill>
                  <a:schemeClr val="bg1"/>
                </a:solidFill>
              </a:rPr>
              <a:t>1</a:t>
            </a:r>
            <a:r>
              <a:rPr lang="zh-CN" altLang="en-US" sz="2000" b="1" dirty="0">
                <a:solidFill>
                  <a:schemeClr val="bg1"/>
                </a:solidFill>
              </a:rPr>
              <a:t>”：紧紧围绕</a:t>
            </a:r>
            <a:r>
              <a:rPr lang="en-US" altLang="zh-CN" sz="2000" b="1" dirty="0">
                <a:solidFill>
                  <a:schemeClr val="bg1"/>
                </a:solidFill>
              </a:rPr>
              <a:t>“</a:t>
            </a:r>
            <a:r>
              <a:rPr lang="zh-CN" altLang="en-US" sz="2000" b="1" dirty="0">
                <a:solidFill>
                  <a:schemeClr val="bg1"/>
                </a:solidFill>
              </a:rPr>
              <a:t>党组织领导的校长负责制</a:t>
            </a:r>
            <a:r>
              <a:rPr lang="en-US" altLang="zh-CN" sz="2000" b="1" dirty="0">
                <a:solidFill>
                  <a:schemeClr val="bg1"/>
                </a:solidFill>
              </a:rPr>
              <a:t>”</a:t>
            </a:r>
            <a:r>
              <a:rPr lang="zh-CN" altLang="en-US" sz="2000" b="1" dirty="0">
                <a:solidFill>
                  <a:schemeClr val="bg1"/>
                </a:solidFill>
              </a:rPr>
              <a:t>一个核心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4749" b="4749"/>
          <a:stretch>
            <a:fillRect/>
          </a:stretch>
        </p:blipFill>
        <p:spPr>
          <a:xfrm>
            <a:off x="7203825" y="2321621"/>
            <a:ext cx="2254197" cy="1675831"/>
          </a:xfrm>
          <a:prstGeom prst="roundRect">
            <a:avLst/>
          </a:prstGeom>
          <a:effectLst>
            <a:outerShdw blurRad="50800" dist="63500" dir="8100000" sx="101000" sy="101000" algn="tr" rotWithShape="0">
              <a:srgbClr val="C78B81">
                <a:alpha val="40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6271" b="6271"/>
          <a:stretch>
            <a:fillRect/>
          </a:stretch>
        </p:blipFill>
        <p:spPr>
          <a:xfrm>
            <a:off x="9576556" y="2321621"/>
            <a:ext cx="2254197" cy="1675831"/>
          </a:xfrm>
          <a:prstGeom prst="roundRect">
            <a:avLst/>
          </a:prstGeom>
          <a:effectLst>
            <a:outerShdw blurRad="50800" dist="63500" dir="8100000" sx="101000" sy="101000" algn="tr" rotWithShape="0">
              <a:srgbClr val="C78B81">
                <a:alpha val="40000"/>
              </a:srgbClr>
            </a:outerShdw>
          </a:effectLst>
        </p:spPr>
      </p:pic>
      <p:pic>
        <p:nvPicPr>
          <p:cNvPr id="10" name="图片 9"/>
          <p:cNvPicPr/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9" b="27769"/>
          <a:stretch>
            <a:fillRect/>
          </a:stretch>
        </p:blipFill>
        <p:spPr>
          <a:xfrm>
            <a:off x="7203825" y="4115986"/>
            <a:ext cx="4626928" cy="1675831"/>
          </a:xfrm>
          <a:prstGeom prst="roundRect">
            <a:avLst/>
          </a:prstGeom>
          <a:effectLst>
            <a:outerShdw blurRad="50800" dist="63500" dir="8100000" sx="101000" sy="101000" algn="tr" rotWithShape="0">
              <a:srgbClr val="C78B81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" grpId="0" bldLvl="0" animBg="1"/>
      <p:bldP spid="3" grpId="0" bldLvl="0" animBg="1"/>
      <p:bldP spid="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O0{6CL%_4_(ARH$QJWZHJC副本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1920" y="332105"/>
            <a:ext cx="12191365" cy="685800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409575" y="2286000"/>
            <a:ext cx="6332220" cy="340868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65100" dir="8100000" algn="tr" rotWithShape="0">
              <a:srgbClr val="9B0D13">
                <a:alpha val="35000"/>
              </a:srgbClr>
            </a:outerShdw>
          </a:effectLst>
        </p:spPr>
        <p:txBody>
          <a:bodyPr rot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              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25475" y="2348865"/>
            <a:ext cx="6043930" cy="31946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30000"/>
              </a:lnSpc>
              <a:spcAft>
                <a:spcPts val="1000"/>
              </a:spcAft>
            </a:pPr>
            <a:r>
              <a:rPr lang="en-US" altLang="zh-CN" sz="2400" kern="0" dirty="0">
                <a:latin typeface="+mj-ea"/>
                <a:ea typeface="+mj-ea"/>
              </a:rPr>
              <a:t>(</a:t>
            </a:r>
            <a:r>
              <a:rPr lang="zh-CN" altLang="en-US" sz="2400" kern="0" dirty="0">
                <a:latin typeface="+mj-ea"/>
                <a:ea typeface="+mj-ea"/>
              </a:rPr>
              <a:t>一</a:t>
            </a:r>
            <a:r>
              <a:rPr lang="en-US" altLang="zh-CN" sz="2400" kern="0" dirty="0">
                <a:latin typeface="+mj-ea"/>
                <a:ea typeface="+mj-ea"/>
              </a:rPr>
              <a:t>)</a:t>
            </a:r>
            <a:r>
              <a:rPr lang="zh-CN" altLang="en-US" sz="2400" kern="0" dirty="0">
                <a:latin typeface="+mj-ea"/>
                <a:ea typeface="+mj-ea"/>
              </a:rPr>
              <a:t>干部管理</a:t>
            </a:r>
            <a:endParaRPr lang="zh-CN" altLang="en-US" sz="2400" kern="0" dirty="0">
              <a:latin typeface="+mj-ea"/>
              <a:ea typeface="+mj-ea"/>
            </a:endParaRPr>
          </a:p>
          <a:p>
            <a:pPr algn="just" eaLnBrk="1" hangingPunct="1">
              <a:lnSpc>
                <a:spcPct val="130000"/>
              </a:lnSpc>
              <a:spcAft>
                <a:spcPts val="1000"/>
              </a:spcAft>
            </a:pPr>
            <a:r>
              <a:rPr lang="en-US" altLang="zh-CN" sz="2400" kern="0" dirty="0">
                <a:latin typeface="+mj-ea"/>
                <a:ea typeface="+mj-ea"/>
              </a:rPr>
              <a:t>  1.</a:t>
            </a:r>
            <a:r>
              <a:rPr lang="zh-CN" altLang="en-US" sz="2400" kern="0" dirty="0">
                <a:latin typeface="+mj-ea"/>
                <a:ea typeface="+mj-ea"/>
              </a:rPr>
              <a:t>一岗一责：</a:t>
            </a:r>
            <a:r>
              <a:rPr lang="zh-CN" altLang="en-US" sz="2000" kern="0" dirty="0">
                <a:latin typeface="+mj-ea"/>
                <a:ea typeface="+mj-ea"/>
              </a:rPr>
              <a:t>尽职尽责做好管理岗位的党务工作。</a:t>
            </a:r>
            <a:endParaRPr lang="zh-CN" altLang="en-US" sz="2000" kern="0" dirty="0">
              <a:latin typeface="+mj-ea"/>
              <a:ea typeface="+mj-ea"/>
            </a:endParaRPr>
          </a:p>
          <a:p>
            <a:pPr algn="just" eaLnBrk="1" hangingPunct="1">
              <a:lnSpc>
                <a:spcPct val="130000"/>
              </a:lnSpc>
              <a:spcAft>
                <a:spcPts val="1000"/>
              </a:spcAft>
            </a:pPr>
            <a:r>
              <a:rPr lang="en-US" altLang="zh-CN" sz="2400" kern="0" dirty="0">
                <a:latin typeface="+mj-ea"/>
                <a:ea typeface="+mj-ea"/>
              </a:rPr>
              <a:t>   2.</a:t>
            </a:r>
            <a:r>
              <a:rPr lang="zh-CN" altLang="en-US" sz="2400" kern="0" dirty="0">
                <a:latin typeface="+mj-ea"/>
                <a:ea typeface="+mj-ea"/>
              </a:rPr>
              <a:t>一岗多责：</a:t>
            </a:r>
            <a:r>
              <a:rPr lang="zh-CN" altLang="en-US" sz="2000" kern="0" dirty="0">
                <a:latin typeface="+mj-ea"/>
                <a:ea typeface="+mj-ea"/>
              </a:rPr>
              <a:t>除党务工作，还要在德育、教育、安全、帮扶等工作中分别联系一个单元。</a:t>
            </a:r>
            <a:endParaRPr lang="zh-CN" altLang="en-US" sz="2000" kern="0" dirty="0">
              <a:latin typeface="+mj-ea"/>
              <a:ea typeface="+mj-ea"/>
            </a:endParaRPr>
          </a:p>
          <a:p>
            <a:pPr algn="just" eaLnBrk="1" hangingPunct="1">
              <a:lnSpc>
                <a:spcPct val="130000"/>
              </a:lnSpc>
              <a:spcAft>
                <a:spcPts val="1000"/>
              </a:spcAft>
            </a:pPr>
            <a:r>
              <a:rPr lang="en-US" altLang="zh-CN" sz="2400" kern="0" dirty="0">
                <a:latin typeface="+mj-ea"/>
                <a:ea typeface="+mj-ea"/>
              </a:rPr>
              <a:t>   3.</a:t>
            </a:r>
            <a:r>
              <a:rPr lang="zh-CN" altLang="en-US" sz="2400" kern="0" dirty="0">
                <a:latin typeface="+mj-ea"/>
                <a:ea typeface="+mj-ea"/>
              </a:rPr>
              <a:t>先锋示范：</a:t>
            </a:r>
            <a:r>
              <a:rPr lang="zh-CN" altLang="en-US" sz="2000" kern="0" dirty="0">
                <a:latin typeface="+mj-ea"/>
                <a:ea typeface="+mj-ea"/>
              </a:rPr>
              <a:t>在师德师风、安全管理、廉洁自律等方面起好带头作用。</a:t>
            </a:r>
            <a:endParaRPr lang="zh-CN" altLang="en-US" sz="2000" kern="0" dirty="0">
              <a:latin typeface="+mj-ea"/>
              <a:ea typeface="+mj-ea"/>
            </a:endParaRPr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10" y="6553835"/>
            <a:ext cx="12254865" cy="172212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矩形: 圆角 50"/>
          <p:cNvSpPr/>
          <p:nvPr/>
        </p:nvSpPr>
        <p:spPr bwMode="auto">
          <a:xfrm>
            <a:off x="537846" y="246380"/>
            <a:ext cx="3760336" cy="51879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00000"/>
              </a:gs>
              <a:gs pos="0">
                <a:srgbClr val="FF00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500" b="1" dirty="0">
                <a:solidFill>
                  <a:schemeClr val="bg1"/>
                </a:solidFill>
              </a:rPr>
              <a:t>“</a:t>
            </a:r>
            <a:r>
              <a:rPr lang="en-US" altLang="zh-CN" sz="2500" b="1" dirty="0">
                <a:solidFill>
                  <a:schemeClr val="bg1"/>
                </a:solidFill>
              </a:rPr>
              <a:t>1234</a:t>
            </a:r>
            <a:r>
              <a:rPr lang="zh-CN" altLang="en-US" sz="2500" b="1" dirty="0">
                <a:solidFill>
                  <a:schemeClr val="bg1"/>
                </a:solidFill>
              </a:rPr>
              <a:t>”党建工作模式</a:t>
            </a:r>
            <a:endParaRPr lang="zh-CN" altLang="en-US" sz="2500" b="1" dirty="0">
              <a:solidFill>
                <a:schemeClr val="bg1"/>
              </a:solidFill>
            </a:endParaRPr>
          </a:p>
        </p:txBody>
      </p:sp>
      <p:sp>
        <p:nvSpPr>
          <p:cNvPr id="5" name="矩形: 圆角 50"/>
          <p:cNvSpPr/>
          <p:nvPr/>
        </p:nvSpPr>
        <p:spPr bwMode="auto">
          <a:xfrm>
            <a:off x="503580" y="1475104"/>
            <a:ext cx="6969236" cy="51879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00000"/>
              </a:gs>
              <a:gs pos="0">
                <a:srgbClr val="FF00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“</a:t>
            </a:r>
            <a:r>
              <a:rPr lang="en-US" altLang="zh-CN" sz="2400" b="1" dirty="0">
                <a:solidFill>
                  <a:schemeClr val="bg1"/>
                </a:solidFill>
              </a:rPr>
              <a:t>2</a:t>
            </a:r>
            <a:r>
              <a:rPr lang="zh-CN" altLang="en-US" sz="2400" b="1" dirty="0">
                <a:solidFill>
                  <a:schemeClr val="bg1"/>
                </a:solidFill>
              </a:rPr>
              <a:t>”：把握两个基本点：干部管理和依法治校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995" y="2322195"/>
            <a:ext cx="2805430" cy="3372485"/>
          </a:xfrm>
          <a:prstGeom prst="roundRect">
            <a:avLst/>
          </a:prstGeom>
          <a:ln w="85725" cmpd="sng">
            <a:noFill/>
            <a:prstDash val="solid"/>
          </a:ln>
          <a:effectLst>
            <a:outerShdw blurRad="114300" dist="76200" dir="8100000" sx="101000" sy="101000" algn="tr" rotWithShape="0">
              <a:schemeClr val="accent1">
                <a:lumMod val="40000"/>
                <a:lumOff val="60000"/>
                <a:alpha val="46000"/>
              </a:schemeClr>
            </a:outerShdw>
          </a:effectLst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623425" y="2289175"/>
            <a:ext cx="2615565" cy="3381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" grpId="0" bldLvl="0" animBg="1"/>
      <p:bldP spid="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O0{6CL%_4_(ARH$QJWZHJC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0"/>
            <a:ext cx="12191365" cy="685800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912495" y="2626360"/>
            <a:ext cx="4004945" cy="329438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65100" dir="8100000" algn="tr" rotWithShape="0">
              <a:srgbClr val="9B0D13">
                <a:alpha val="35000"/>
              </a:srgbClr>
            </a:outerShdw>
          </a:effectLst>
        </p:spPr>
        <p:txBody>
          <a:bodyPr rot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              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03580" y="2772410"/>
            <a:ext cx="4527550" cy="3002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30000"/>
              </a:lnSpc>
              <a:spcAft>
                <a:spcPts val="1000"/>
              </a:spcAft>
            </a:pPr>
            <a:r>
              <a:rPr lang="zh-CN" altLang="en-US" sz="1800" kern="0" dirty="0">
                <a:latin typeface="+mj-ea"/>
                <a:ea typeface="+mj-ea"/>
              </a:rPr>
              <a:t>　　</a:t>
            </a:r>
            <a:r>
              <a:rPr lang="en-US" altLang="zh-CN" sz="2400" kern="0" dirty="0">
                <a:latin typeface="+mj-ea"/>
                <a:ea typeface="+mj-ea"/>
              </a:rPr>
              <a:t>(</a:t>
            </a:r>
            <a:r>
              <a:rPr lang="zh-CN" altLang="en-US" sz="2400" kern="0" dirty="0">
                <a:latin typeface="+mj-ea"/>
                <a:ea typeface="+mj-ea"/>
              </a:rPr>
              <a:t>二</a:t>
            </a:r>
            <a:r>
              <a:rPr lang="en-US" altLang="zh-CN" sz="2400" kern="0" dirty="0">
                <a:latin typeface="+mj-ea"/>
                <a:ea typeface="+mj-ea"/>
              </a:rPr>
              <a:t>)</a:t>
            </a:r>
            <a:r>
              <a:rPr lang="zh-CN" altLang="en-US" sz="2400" kern="0" dirty="0">
                <a:latin typeface="+mj-ea"/>
                <a:ea typeface="+mj-ea"/>
              </a:rPr>
              <a:t>依法治校</a:t>
            </a:r>
            <a:endParaRPr lang="zh-CN" altLang="en-US" sz="2400" kern="0" dirty="0">
              <a:latin typeface="+mj-ea"/>
              <a:ea typeface="+mj-ea"/>
            </a:endParaRPr>
          </a:p>
          <a:p>
            <a:pPr algn="just" eaLnBrk="1" hangingPunct="1">
              <a:lnSpc>
                <a:spcPct val="130000"/>
              </a:lnSpc>
              <a:spcAft>
                <a:spcPts val="1000"/>
              </a:spcAft>
            </a:pPr>
            <a:r>
              <a:rPr lang="en-US" altLang="zh-CN" sz="2400" kern="0" dirty="0">
                <a:latin typeface="+mj-ea"/>
                <a:ea typeface="+mj-ea"/>
              </a:rPr>
              <a:t>     1.</a:t>
            </a:r>
            <a:r>
              <a:rPr lang="zh-CN" altLang="en-US" sz="2400" kern="0" dirty="0">
                <a:latin typeface="+mj-ea"/>
                <a:ea typeface="+mj-ea"/>
              </a:rPr>
              <a:t>学习贯彻国家法律法规</a:t>
            </a:r>
            <a:r>
              <a:rPr lang="zh-CN" altLang="en-US" sz="2400" kern="0" dirty="0">
                <a:latin typeface="+mj-ea"/>
                <a:ea typeface="+mj-ea"/>
              </a:rPr>
              <a:t>。</a:t>
            </a:r>
            <a:endParaRPr lang="zh-CN" altLang="en-US" sz="2400" kern="0" dirty="0">
              <a:latin typeface="+mj-ea"/>
              <a:ea typeface="+mj-ea"/>
            </a:endParaRPr>
          </a:p>
          <a:p>
            <a:pPr algn="just" eaLnBrk="1" hangingPunct="1">
              <a:lnSpc>
                <a:spcPct val="130000"/>
              </a:lnSpc>
              <a:spcAft>
                <a:spcPts val="1000"/>
              </a:spcAft>
            </a:pPr>
            <a:r>
              <a:rPr lang="en-US" altLang="zh-CN" sz="2400" kern="0" dirty="0">
                <a:latin typeface="+mj-ea"/>
                <a:ea typeface="+mj-ea"/>
              </a:rPr>
              <a:t>     2.</a:t>
            </a:r>
            <a:r>
              <a:rPr lang="zh-CN" altLang="en-US" sz="2400" kern="0" dirty="0">
                <a:latin typeface="+mj-ea"/>
                <a:ea typeface="+mj-ea"/>
              </a:rPr>
              <a:t>制定好学校的</a:t>
            </a:r>
            <a:r>
              <a:rPr lang="en-US" altLang="zh-CN" sz="2400" kern="0" dirty="0">
                <a:latin typeface="+mj-ea"/>
                <a:ea typeface="+mj-ea"/>
              </a:rPr>
              <a:t>“</a:t>
            </a:r>
            <a:r>
              <a:rPr lang="zh-CN" altLang="en-US" sz="2400" kern="0" dirty="0">
                <a:latin typeface="+mj-ea"/>
                <a:ea typeface="+mj-ea"/>
              </a:rPr>
              <a:t>法</a:t>
            </a:r>
            <a:r>
              <a:rPr lang="en-US" altLang="zh-CN" sz="2400" kern="0" dirty="0">
                <a:latin typeface="+mj-ea"/>
                <a:ea typeface="+mj-ea"/>
              </a:rPr>
              <a:t>”</a:t>
            </a:r>
            <a:r>
              <a:rPr lang="zh-CN" altLang="en-US" sz="2400" kern="0" dirty="0">
                <a:latin typeface="+mj-ea"/>
                <a:ea typeface="+mj-ea"/>
              </a:rPr>
              <a:t>。</a:t>
            </a:r>
            <a:endParaRPr lang="zh-CN" altLang="en-US" sz="2400" kern="0" dirty="0">
              <a:latin typeface="+mj-ea"/>
              <a:ea typeface="+mj-ea"/>
            </a:endParaRPr>
          </a:p>
          <a:p>
            <a:pPr algn="just" eaLnBrk="1" hangingPunct="1">
              <a:lnSpc>
                <a:spcPct val="130000"/>
              </a:lnSpc>
              <a:spcAft>
                <a:spcPts val="1000"/>
              </a:spcAft>
            </a:pPr>
            <a:r>
              <a:rPr lang="en-US" altLang="zh-CN" sz="2400" kern="0" dirty="0">
                <a:latin typeface="+mj-ea"/>
                <a:ea typeface="+mj-ea"/>
              </a:rPr>
              <a:t>     3.</a:t>
            </a:r>
            <a:r>
              <a:rPr lang="zh-CN" altLang="en-US" sz="2400" kern="0" dirty="0">
                <a:latin typeface="+mj-ea"/>
                <a:ea typeface="+mj-ea"/>
              </a:rPr>
              <a:t>执法必严</a:t>
            </a:r>
            <a:r>
              <a:rPr lang="zh-CN" altLang="en-US" sz="2400" kern="0" dirty="0">
                <a:latin typeface="+mj-ea"/>
                <a:ea typeface="+mj-ea"/>
              </a:rPr>
              <a:t>。</a:t>
            </a:r>
            <a:endParaRPr lang="zh-CN" altLang="en-US" sz="2400" kern="0" dirty="0">
              <a:latin typeface="+mj-ea"/>
              <a:ea typeface="+mj-ea"/>
            </a:endParaRPr>
          </a:p>
          <a:p>
            <a:pPr algn="just" eaLnBrk="1" hangingPunct="1">
              <a:lnSpc>
                <a:spcPct val="130000"/>
              </a:lnSpc>
              <a:spcAft>
                <a:spcPts val="1000"/>
              </a:spcAft>
            </a:pPr>
            <a:r>
              <a:rPr lang="en-US" altLang="zh-CN" sz="2400" kern="0" dirty="0">
                <a:latin typeface="+mj-ea"/>
                <a:ea typeface="+mj-ea"/>
              </a:rPr>
              <a:t>     4.</a:t>
            </a:r>
            <a:r>
              <a:rPr lang="zh-CN" altLang="en-US" sz="2400" kern="0" dirty="0">
                <a:latin typeface="+mj-ea"/>
                <a:ea typeface="+mj-ea"/>
              </a:rPr>
              <a:t>完善制度管理。</a:t>
            </a:r>
            <a:endParaRPr lang="zh-CN" altLang="en-US" sz="2400" kern="0" dirty="0"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121717" y="7188646"/>
            <a:ext cx="288032" cy="7200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10" y="6553835"/>
            <a:ext cx="12254865" cy="172212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矩形: 圆角 50"/>
          <p:cNvSpPr/>
          <p:nvPr/>
        </p:nvSpPr>
        <p:spPr bwMode="auto">
          <a:xfrm>
            <a:off x="537846" y="246380"/>
            <a:ext cx="3760336" cy="51879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00000"/>
              </a:gs>
              <a:gs pos="0">
                <a:srgbClr val="FF00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500" b="1" dirty="0">
                <a:solidFill>
                  <a:schemeClr val="bg1"/>
                </a:solidFill>
              </a:rPr>
              <a:t>“</a:t>
            </a:r>
            <a:r>
              <a:rPr lang="en-US" altLang="zh-CN" sz="2500" b="1" dirty="0">
                <a:solidFill>
                  <a:schemeClr val="bg1"/>
                </a:solidFill>
              </a:rPr>
              <a:t>1234</a:t>
            </a:r>
            <a:r>
              <a:rPr lang="zh-CN" altLang="en-US" sz="2500" b="1" dirty="0">
                <a:solidFill>
                  <a:schemeClr val="bg1"/>
                </a:solidFill>
              </a:rPr>
              <a:t>”党建工作模式</a:t>
            </a:r>
            <a:endParaRPr lang="zh-CN" altLang="en-US" sz="2500" b="1" dirty="0">
              <a:solidFill>
                <a:schemeClr val="bg1"/>
              </a:solidFill>
            </a:endParaRPr>
          </a:p>
        </p:txBody>
      </p:sp>
      <p:sp>
        <p:nvSpPr>
          <p:cNvPr id="5" name="矩形: 圆角 50"/>
          <p:cNvSpPr/>
          <p:nvPr/>
        </p:nvSpPr>
        <p:spPr bwMode="auto">
          <a:xfrm>
            <a:off x="503580" y="1475104"/>
            <a:ext cx="6969236" cy="51879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00000"/>
              </a:gs>
              <a:gs pos="0">
                <a:srgbClr val="FF00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“</a:t>
            </a:r>
            <a:r>
              <a:rPr lang="en-US" altLang="zh-CN" sz="2400" b="1" dirty="0">
                <a:solidFill>
                  <a:schemeClr val="bg1"/>
                </a:solidFill>
              </a:rPr>
              <a:t>2</a:t>
            </a:r>
            <a:r>
              <a:rPr lang="zh-CN" altLang="en-US" sz="2400" b="1" dirty="0">
                <a:solidFill>
                  <a:schemeClr val="bg1"/>
                </a:solidFill>
              </a:rPr>
              <a:t>”：把握两个基本点：干部管理和依法治校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8" name="图片 7" descr="QQ图片202304050916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-1" t="20594" b="33420"/>
          <a:stretch>
            <a:fillRect/>
          </a:stretch>
        </p:blipFill>
        <p:spPr>
          <a:xfrm>
            <a:off x="7106285" y="4292600"/>
            <a:ext cx="4121150" cy="1801495"/>
          </a:xfrm>
          <a:prstGeom prst="roundRect">
            <a:avLst/>
          </a:prstGeom>
          <a:effectLst>
            <a:outerShdw blurRad="114300" dist="139700" dir="8100000" algn="tr" rotWithShape="0">
              <a:schemeClr val="accent1">
                <a:lumMod val="40000"/>
                <a:lumOff val="60000"/>
                <a:alpha val="40000"/>
              </a:schemeClr>
            </a:outerShdw>
          </a:effectLst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7921" b="20698"/>
          <a:stretch>
            <a:fillRect/>
          </a:stretch>
        </p:blipFill>
        <p:spPr>
          <a:xfrm>
            <a:off x="7108825" y="2230755"/>
            <a:ext cx="4153535" cy="2052955"/>
          </a:xfrm>
          <a:prstGeom prst="roundRect">
            <a:avLst/>
          </a:prstGeom>
          <a:effectLst>
            <a:outerShdw blurRad="114300" dist="139700" dir="8100000" algn="tr" rotWithShape="0">
              <a:schemeClr val="accent1">
                <a:lumMod val="40000"/>
                <a:lumOff val="60000"/>
                <a:alpha val="4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" grpId="0" bldLvl="0" animBg="1"/>
      <p:bldP spid="3" grpId="0" bldLvl="0" animBg="1"/>
      <p:bldP spid="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FO0{6CL%_4_(ARH$QJWZHJC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0"/>
            <a:ext cx="12191365" cy="685800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409749" y="2414447"/>
            <a:ext cx="5688632" cy="342946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65100" dir="8100000" algn="tr" rotWithShape="0">
              <a:srgbClr val="9B0D13">
                <a:alpha val="35000"/>
              </a:srgbClr>
            </a:outerShdw>
          </a:effectLst>
        </p:spPr>
        <p:txBody>
          <a:bodyPr rot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              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60094" y="2601900"/>
            <a:ext cx="5254285" cy="3096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30000"/>
              </a:lnSpc>
              <a:spcAft>
                <a:spcPts val="1000"/>
              </a:spcAft>
            </a:pPr>
            <a:r>
              <a:rPr lang="zh-CN" altLang="en-US" sz="2400" kern="0" dirty="0">
                <a:latin typeface="+mj-ea"/>
                <a:ea typeface="+mj-ea"/>
                <a:sym typeface="+mn-ea"/>
              </a:rPr>
              <a:t>（一）开启“</a:t>
            </a:r>
            <a:r>
              <a:rPr lang="en-US" altLang="zh-CN" sz="2400" kern="0" dirty="0">
                <a:latin typeface="+mj-ea"/>
                <a:ea typeface="+mj-ea"/>
                <a:sym typeface="+mn-ea"/>
              </a:rPr>
              <a:t>3+”</a:t>
            </a:r>
            <a:r>
              <a:rPr lang="zh-CN" altLang="en-US" sz="2400" kern="0" dirty="0">
                <a:latin typeface="+mj-ea"/>
                <a:ea typeface="+mj-ea"/>
                <a:sym typeface="+mn-ea"/>
              </a:rPr>
              <a:t>党课模式</a:t>
            </a:r>
            <a:endParaRPr lang="zh-CN" altLang="en-US" sz="2400" kern="0" dirty="0">
              <a:latin typeface="+mj-ea"/>
              <a:ea typeface="+mj-ea"/>
            </a:endParaRPr>
          </a:p>
          <a:p>
            <a:pPr algn="just" eaLnBrk="1" hangingPunct="1">
              <a:lnSpc>
                <a:spcPct val="130000"/>
              </a:lnSpc>
              <a:spcAft>
                <a:spcPts val="1000"/>
              </a:spcAft>
            </a:pPr>
            <a:r>
              <a:rPr lang="zh-CN" altLang="en-US" sz="2400" kern="0" dirty="0">
                <a:latin typeface="+mj-ea"/>
                <a:ea typeface="+mj-ea"/>
                <a:sym typeface="+mn-ea"/>
              </a:rPr>
              <a:t>       以案例式、观摩式、实践式党课为主，以网络式、沙龙式等党课为辅，让党员们以先进事迹为书，以网络为书，以教育基地为书，以实践为书，多措并举，全面提升党员的综合素养。</a:t>
            </a:r>
            <a:endParaRPr lang="zh-CN" altLang="en-US" sz="2400" kern="0" dirty="0"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121717" y="7188646"/>
            <a:ext cx="288032" cy="7200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10" y="6553835"/>
            <a:ext cx="12254865" cy="172212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矩形: 圆角 50"/>
          <p:cNvSpPr/>
          <p:nvPr/>
        </p:nvSpPr>
        <p:spPr bwMode="auto">
          <a:xfrm>
            <a:off x="537846" y="246380"/>
            <a:ext cx="3760336" cy="51879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00000"/>
              </a:gs>
              <a:gs pos="0">
                <a:srgbClr val="FF00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500" b="1" dirty="0">
                <a:solidFill>
                  <a:schemeClr val="bg1"/>
                </a:solidFill>
              </a:rPr>
              <a:t>“</a:t>
            </a:r>
            <a:r>
              <a:rPr lang="en-US" altLang="zh-CN" sz="2500" b="1" dirty="0">
                <a:solidFill>
                  <a:schemeClr val="bg1"/>
                </a:solidFill>
              </a:rPr>
              <a:t>1234</a:t>
            </a:r>
            <a:r>
              <a:rPr lang="zh-CN" altLang="en-US" sz="2500" b="1" dirty="0">
                <a:solidFill>
                  <a:schemeClr val="bg1"/>
                </a:solidFill>
              </a:rPr>
              <a:t>”党建工作模式</a:t>
            </a:r>
            <a:endParaRPr lang="zh-CN" altLang="en-US" sz="2500" b="1" dirty="0">
              <a:solidFill>
                <a:schemeClr val="bg1"/>
              </a:solidFill>
            </a:endParaRPr>
          </a:p>
        </p:txBody>
      </p:sp>
      <p:sp>
        <p:nvSpPr>
          <p:cNvPr id="5" name="矩形: 圆角 50"/>
          <p:cNvSpPr/>
          <p:nvPr/>
        </p:nvSpPr>
        <p:spPr bwMode="auto">
          <a:xfrm>
            <a:off x="503580" y="1475104"/>
            <a:ext cx="6969236" cy="51879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00000"/>
              </a:gs>
              <a:gs pos="0">
                <a:srgbClr val="FF00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“</a:t>
            </a:r>
            <a:r>
              <a:rPr lang="en-US" altLang="zh-CN" sz="2400" b="1" dirty="0">
                <a:solidFill>
                  <a:schemeClr val="bg1"/>
                </a:solidFill>
              </a:rPr>
              <a:t>3</a:t>
            </a:r>
            <a:r>
              <a:rPr lang="zh-CN" altLang="en-US" sz="2400" b="1" dirty="0">
                <a:solidFill>
                  <a:schemeClr val="bg1"/>
                </a:solidFill>
              </a:rPr>
              <a:t>”：创新</a:t>
            </a:r>
            <a:r>
              <a:rPr lang="en-US" altLang="zh-CN" sz="2400" b="1" dirty="0">
                <a:solidFill>
                  <a:schemeClr val="bg1"/>
                </a:solidFill>
              </a:rPr>
              <a:t>“</a:t>
            </a:r>
            <a:r>
              <a:rPr lang="en-US" altLang="zh-CN" sz="2400" b="1" dirty="0">
                <a:solidFill>
                  <a:schemeClr val="bg1"/>
                </a:solidFill>
                <a:sym typeface="+mn-ea"/>
              </a:rPr>
              <a:t>3+</a:t>
            </a:r>
            <a:r>
              <a:rPr lang="en-US" altLang="zh-CN" sz="2400" b="1" dirty="0">
                <a:solidFill>
                  <a:schemeClr val="bg1"/>
                </a:solidFill>
              </a:rPr>
              <a:t>”</a:t>
            </a:r>
            <a:r>
              <a:rPr lang="zh-CN" altLang="en-US" sz="2400" b="1" dirty="0">
                <a:solidFill>
                  <a:schemeClr val="bg1"/>
                </a:solidFill>
              </a:rPr>
              <a:t>活动模式，</a:t>
            </a:r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三会一课全面发力</a:t>
            </a:r>
            <a:endParaRPr lang="zh-CN" altLang="en-US" sz="2400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1004" b="26194"/>
          <a:stretch>
            <a:fillRect/>
          </a:stretch>
        </p:blipFill>
        <p:spPr>
          <a:xfrm>
            <a:off x="6507338" y="2184188"/>
            <a:ext cx="3488000" cy="1932234"/>
          </a:xfrm>
          <a:prstGeom prst="roundRect">
            <a:avLst/>
          </a:prstGeom>
          <a:effectLst>
            <a:outerShdw blurRad="50800" dist="38100" dir="8100000" algn="tr" rotWithShape="0">
              <a:srgbClr val="B5655E">
                <a:alpha val="40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7063" r="17063"/>
          <a:stretch>
            <a:fillRect/>
          </a:stretch>
        </p:blipFill>
        <p:spPr>
          <a:xfrm>
            <a:off x="10090588" y="2184188"/>
            <a:ext cx="1696375" cy="1932234"/>
          </a:xfrm>
          <a:prstGeom prst="roundRect">
            <a:avLst/>
          </a:prstGeom>
          <a:effectLst>
            <a:outerShdw blurRad="50800" dist="38100" dir="8100000" algn="tr" rotWithShape="0">
              <a:srgbClr val="B5655E">
                <a:alpha val="40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2152" r="900"/>
          <a:stretch>
            <a:fillRect/>
          </a:stretch>
        </p:blipFill>
        <p:spPr>
          <a:xfrm>
            <a:off x="6507338" y="4211673"/>
            <a:ext cx="1696375" cy="1932234"/>
          </a:xfrm>
          <a:prstGeom prst="roundRect">
            <a:avLst/>
          </a:prstGeom>
          <a:effectLst>
            <a:outerShdw blurRad="50800" dist="38100" dir="8100000" algn="tr" rotWithShape="0">
              <a:srgbClr val="B5655E">
                <a:alpha val="4000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12799" b="12799"/>
          <a:stretch>
            <a:fillRect/>
          </a:stretch>
        </p:blipFill>
        <p:spPr>
          <a:xfrm>
            <a:off x="8298963" y="4211673"/>
            <a:ext cx="3488000" cy="1932234"/>
          </a:xfrm>
          <a:prstGeom prst="roundRect">
            <a:avLst/>
          </a:prstGeom>
          <a:effectLst>
            <a:outerShdw blurRad="50800" dist="38100" dir="8100000" algn="tr" rotWithShape="0">
              <a:srgbClr val="B5655E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" grpId="0" bldLvl="0" animBg="1"/>
      <p:bldP spid="3" grpId="0" bldLvl="0" animBg="1"/>
      <p:bldP spid="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O0{6CL%_4_(ARH$QJWZHJC副本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40" y="0"/>
            <a:ext cx="12191365" cy="685800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409749" y="2770145"/>
            <a:ext cx="5472608" cy="3073761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65100" dir="8100000" algn="tr" rotWithShape="0">
              <a:srgbClr val="9B0D13">
                <a:alpha val="35000"/>
              </a:srgbClr>
            </a:outerShdw>
          </a:effectLst>
        </p:spPr>
        <p:txBody>
          <a:bodyPr rot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25476" y="2776764"/>
            <a:ext cx="5056479" cy="370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30000"/>
              </a:lnSpc>
              <a:spcAft>
                <a:spcPts val="1000"/>
              </a:spcAft>
            </a:pPr>
            <a:r>
              <a:rPr lang="en-US" altLang="zh-CN" sz="2400" kern="0" dirty="0">
                <a:latin typeface="+mj-ea"/>
                <a:ea typeface="+mj-ea"/>
                <a:sym typeface="+mn-ea"/>
              </a:rPr>
              <a:t>(</a:t>
            </a:r>
            <a:r>
              <a:rPr lang="zh-CN" altLang="en-US" sz="2400" kern="0" dirty="0">
                <a:latin typeface="+mj-ea"/>
                <a:ea typeface="+mj-ea"/>
                <a:sym typeface="+mn-ea"/>
              </a:rPr>
              <a:t>二）举行“</a:t>
            </a:r>
            <a:r>
              <a:rPr lang="en-US" altLang="zh-CN" sz="2400" kern="0" dirty="0">
                <a:latin typeface="+mj-ea"/>
                <a:ea typeface="+mj-ea"/>
                <a:sym typeface="+mn-ea"/>
              </a:rPr>
              <a:t>3+”</a:t>
            </a:r>
            <a:r>
              <a:rPr lang="zh-CN" altLang="en-US" sz="2400" kern="0" dirty="0">
                <a:latin typeface="+mj-ea"/>
                <a:ea typeface="+mj-ea"/>
                <a:sym typeface="+mn-ea"/>
              </a:rPr>
              <a:t>固定党日活动。</a:t>
            </a:r>
            <a:endParaRPr lang="en-US" altLang="zh-CN" sz="2400" kern="0" dirty="0">
              <a:latin typeface="+mj-ea"/>
              <a:ea typeface="+mj-ea"/>
            </a:endParaRPr>
          </a:p>
          <a:p>
            <a:pPr algn="just" eaLnBrk="1" hangingPunct="1">
              <a:lnSpc>
                <a:spcPct val="130000"/>
              </a:lnSpc>
              <a:spcAft>
                <a:spcPts val="1000"/>
              </a:spcAft>
            </a:pPr>
            <a:r>
              <a:rPr lang="zh-CN" altLang="en-US" sz="2400" kern="0" dirty="0">
                <a:latin typeface="+mj-ea"/>
                <a:ea typeface="+mj-ea"/>
                <a:sym typeface="+mn-ea"/>
              </a:rPr>
              <a:t>        每月举行一次以重温入党誓词、齐过政治生日、开展志愿服务活动为主，与工会、教导处携手开展户外拓展、技能比武、观影等活动为辅的固定党日活动。</a:t>
            </a:r>
            <a:endParaRPr lang="zh-CN" altLang="en-US" sz="2400" kern="0" dirty="0">
              <a:latin typeface="+mj-ea"/>
              <a:ea typeface="+mj-ea"/>
            </a:endParaRPr>
          </a:p>
          <a:p>
            <a:pPr algn="just" eaLnBrk="1" hangingPunct="1">
              <a:lnSpc>
                <a:spcPct val="130000"/>
              </a:lnSpc>
              <a:spcAft>
                <a:spcPts val="1000"/>
              </a:spcAft>
            </a:pPr>
            <a:endParaRPr lang="zh-CN" altLang="en-US" sz="2400" kern="0" dirty="0"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121717" y="7188646"/>
            <a:ext cx="288032" cy="7200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10" y="6553835"/>
            <a:ext cx="12254865" cy="172212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矩形: 圆角 50"/>
          <p:cNvSpPr/>
          <p:nvPr/>
        </p:nvSpPr>
        <p:spPr bwMode="auto">
          <a:xfrm>
            <a:off x="537846" y="246380"/>
            <a:ext cx="3760336" cy="51879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00000"/>
              </a:gs>
              <a:gs pos="0">
                <a:srgbClr val="FF00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500" b="1" dirty="0">
                <a:solidFill>
                  <a:schemeClr val="bg1"/>
                </a:solidFill>
              </a:rPr>
              <a:t>“</a:t>
            </a:r>
            <a:r>
              <a:rPr lang="en-US" altLang="zh-CN" sz="2500" b="1" dirty="0">
                <a:solidFill>
                  <a:schemeClr val="bg1"/>
                </a:solidFill>
              </a:rPr>
              <a:t>1234</a:t>
            </a:r>
            <a:r>
              <a:rPr lang="zh-CN" altLang="en-US" sz="2500" b="1" dirty="0">
                <a:solidFill>
                  <a:schemeClr val="bg1"/>
                </a:solidFill>
              </a:rPr>
              <a:t>”党建工作模式</a:t>
            </a:r>
            <a:endParaRPr lang="zh-CN" altLang="en-US" sz="2500" b="1" dirty="0">
              <a:solidFill>
                <a:schemeClr val="bg1"/>
              </a:solidFill>
            </a:endParaRPr>
          </a:p>
        </p:txBody>
      </p:sp>
      <p:sp>
        <p:nvSpPr>
          <p:cNvPr id="5" name="矩形: 圆角 50"/>
          <p:cNvSpPr/>
          <p:nvPr/>
        </p:nvSpPr>
        <p:spPr bwMode="auto">
          <a:xfrm>
            <a:off x="503580" y="1475104"/>
            <a:ext cx="6969236" cy="51879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00000"/>
              </a:gs>
              <a:gs pos="0">
                <a:srgbClr val="FF00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“</a:t>
            </a:r>
            <a:endParaRPr lang="zh-CN" altLang="en-US" sz="2400" b="1" dirty="0">
              <a:solidFill>
                <a:schemeClr val="bg1"/>
              </a:solidFill>
            </a:endParaRPr>
          </a:p>
          <a:p>
            <a:r>
              <a:rPr lang="en-US" altLang="zh-CN" sz="2400" b="1" dirty="0">
                <a:solidFill>
                  <a:schemeClr val="bg1"/>
                </a:solidFill>
              </a:rPr>
              <a:t>3</a:t>
            </a:r>
            <a:r>
              <a:rPr lang="zh-CN" altLang="en-US" sz="2400" b="1" dirty="0">
                <a:solidFill>
                  <a:schemeClr val="bg1"/>
                </a:solidFill>
              </a:rPr>
              <a:t>”：</a:t>
            </a:r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创新</a:t>
            </a:r>
            <a:r>
              <a:rPr lang="en-US" altLang="zh-CN" sz="2400" b="1" dirty="0">
                <a:solidFill>
                  <a:schemeClr val="bg1"/>
                </a:solidFill>
                <a:sym typeface="+mn-ea"/>
              </a:rPr>
              <a:t>“</a:t>
            </a:r>
            <a:r>
              <a:rPr lang="en-US" altLang="zh-CN" sz="2400" b="1" dirty="0">
                <a:solidFill>
                  <a:schemeClr val="bg1"/>
                </a:solidFill>
                <a:sym typeface="+mn-ea"/>
              </a:rPr>
              <a:t>3+</a:t>
            </a:r>
            <a:r>
              <a:rPr lang="en-US" altLang="zh-CN" sz="2400" b="1" dirty="0">
                <a:solidFill>
                  <a:schemeClr val="bg1"/>
                </a:solidFill>
                <a:sym typeface="+mn-ea"/>
              </a:rPr>
              <a:t>”</a:t>
            </a:r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活动模式，</a:t>
            </a:r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三会一课全面发力</a:t>
            </a:r>
            <a:endParaRPr lang="zh-CN" altLang="en-US" sz="2400" b="1" dirty="0">
              <a:solidFill>
                <a:schemeClr val="bg1"/>
              </a:solidFill>
              <a:sym typeface="+mn-ea"/>
            </a:endParaRPr>
          </a:p>
          <a:p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8024" r="18024"/>
          <a:stretch>
            <a:fillRect/>
          </a:stretch>
        </p:blipFill>
        <p:spPr>
          <a:xfrm>
            <a:off x="6136005" y="2132012"/>
            <a:ext cx="2874490" cy="2886818"/>
          </a:xfrm>
          <a:prstGeom prst="roundRect">
            <a:avLst/>
          </a:prstGeom>
          <a:effectLst>
            <a:outerShdw blurRad="76200" dist="38100" dir="8400000" algn="ctr" rotWithShape="0">
              <a:srgbClr val="B5655E">
                <a:alpha val="57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237" b="237"/>
          <a:stretch>
            <a:fillRect/>
          </a:stretch>
        </p:blipFill>
        <p:spPr>
          <a:xfrm>
            <a:off x="9084465" y="2132012"/>
            <a:ext cx="2874490" cy="2146621"/>
          </a:xfrm>
          <a:prstGeom prst="roundRect">
            <a:avLst/>
          </a:prstGeom>
          <a:effectLst>
            <a:outerShdw blurRad="76200" dist="38100" dir="8400000" algn="ctr" rotWithShape="0">
              <a:srgbClr val="B5655E">
                <a:alpha val="5700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12647" r="12647"/>
          <a:stretch>
            <a:fillRect/>
          </a:stretch>
        </p:blipFill>
        <p:spPr>
          <a:xfrm>
            <a:off x="7610235" y="5092801"/>
            <a:ext cx="1400260" cy="1406424"/>
          </a:xfrm>
          <a:prstGeom prst="roundRect">
            <a:avLst/>
          </a:prstGeom>
          <a:effectLst>
            <a:outerShdw blurRad="76200" dist="38100" dir="8400000" algn="ctr" rotWithShape="0">
              <a:srgbClr val="B5655E">
                <a:alpha val="57000"/>
              </a:srgbClr>
            </a:outerShdw>
          </a:effectLst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l="5733" r="5733"/>
          <a:stretch>
            <a:fillRect/>
          </a:stretch>
        </p:blipFill>
        <p:spPr>
          <a:xfrm>
            <a:off x="9084465" y="4352604"/>
            <a:ext cx="2874490" cy="2146621"/>
          </a:xfrm>
          <a:prstGeom prst="roundRect">
            <a:avLst/>
          </a:prstGeom>
          <a:effectLst>
            <a:outerShdw blurRad="76200" dist="38100" dir="8400000" algn="ctr" rotWithShape="0">
              <a:srgbClr val="B5655E">
                <a:alpha val="57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9104" r="9104"/>
          <a:stretch>
            <a:fillRect/>
          </a:stretch>
        </p:blipFill>
        <p:spPr>
          <a:xfrm>
            <a:off x="6136005" y="5092801"/>
            <a:ext cx="1400260" cy="1406424"/>
          </a:xfrm>
          <a:prstGeom prst="roundRect">
            <a:avLst/>
          </a:prstGeom>
          <a:effectLst>
            <a:outerShdw blurRad="76200" dist="38100" dir="8400000" algn="ctr" rotWithShape="0">
              <a:srgbClr val="B5655E">
                <a:alpha val="57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" grpId="0" bldLvl="0" animBg="1"/>
      <p:bldP spid="3" grpId="0" bldLvl="0" animBg="1"/>
      <p:bldP spid="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O0{6CL%_4_(ARH$QJWZHJC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0"/>
            <a:ext cx="12191365" cy="685800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337359" y="3054625"/>
            <a:ext cx="5472608" cy="3073761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65100" dir="8100000" algn="tr" rotWithShape="0">
              <a:srgbClr val="9B0D13">
                <a:alpha val="35000"/>
              </a:srgbClr>
            </a:outerShdw>
          </a:effectLst>
        </p:spPr>
        <p:txBody>
          <a:bodyPr rot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37846" y="3057434"/>
            <a:ext cx="5056479" cy="2779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30000"/>
              </a:lnSpc>
              <a:spcAft>
                <a:spcPts val="1000"/>
              </a:spcAft>
            </a:pPr>
            <a:r>
              <a:rPr lang="zh-CN" altLang="en-US" sz="2400" kern="0" dirty="0">
                <a:latin typeface="+mj-ea"/>
                <a:ea typeface="+mj-ea"/>
              </a:rPr>
              <a:t>（三）</a:t>
            </a:r>
            <a:r>
              <a:rPr lang="zh-CN" altLang="en-US" sz="2400" kern="0" dirty="0">
                <a:latin typeface="+mj-ea"/>
                <a:ea typeface="+mj-ea"/>
                <a:sym typeface="+mn-ea"/>
              </a:rPr>
              <a:t>推出“</a:t>
            </a:r>
            <a:r>
              <a:rPr lang="en-US" altLang="zh-CN" sz="2400" kern="0" dirty="0">
                <a:latin typeface="+mj-ea"/>
                <a:ea typeface="+mj-ea"/>
                <a:sym typeface="+mn-ea"/>
              </a:rPr>
              <a:t>3+”</a:t>
            </a:r>
            <a:r>
              <a:rPr lang="zh-CN" altLang="en-US" sz="2400" kern="0" dirty="0">
                <a:latin typeface="+mj-ea"/>
                <a:ea typeface="+mj-ea"/>
                <a:sym typeface="+mn-ea"/>
              </a:rPr>
              <a:t>主题教育</a:t>
            </a:r>
            <a:r>
              <a:rPr lang="zh-CN" altLang="en-US" sz="2400" kern="0" dirty="0">
                <a:latin typeface="+mj-ea"/>
                <a:ea typeface="+mj-ea"/>
                <a:sym typeface="+mn-ea"/>
              </a:rPr>
              <a:t>套餐</a:t>
            </a:r>
            <a:endParaRPr lang="zh-CN" altLang="en-US" sz="2400" kern="0" dirty="0">
              <a:latin typeface="+mj-ea"/>
              <a:ea typeface="+mj-ea"/>
              <a:sym typeface="+mn-ea"/>
            </a:endParaRPr>
          </a:p>
          <a:p>
            <a:pPr algn="just" eaLnBrk="1" hangingPunct="1">
              <a:lnSpc>
                <a:spcPct val="130000"/>
              </a:lnSpc>
              <a:spcAft>
                <a:spcPts val="1000"/>
              </a:spcAft>
            </a:pPr>
            <a:r>
              <a:rPr lang="en-US" altLang="zh-CN" sz="2400" kern="0" dirty="0">
                <a:latin typeface="+mj-ea"/>
                <a:ea typeface="+mj-ea"/>
              </a:rPr>
              <a:t>      </a:t>
            </a:r>
            <a:r>
              <a:rPr lang="zh-CN" altLang="en-US" sz="2000" kern="0" dirty="0">
                <a:latin typeface="+mj-ea"/>
                <a:ea typeface="+mj-ea"/>
              </a:rPr>
              <a:t>以习近平新时代中国特色社会主义思想为指导，学习中央二十大精神、省十二届第二次全会精神、市委九届五次、县委十四届五次会议精神和重大决策，开展走访、演讲、观影、知识竞赛等活动。</a:t>
            </a:r>
            <a:endParaRPr lang="zh-CN" altLang="en-US" sz="2000" kern="0" dirty="0"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121717" y="7188646"/>
            <a:ext cx="288032" cy="7200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矩形: 圆角 50"/>
          <p:cNvSpPr/>
          <p:nvPr/>
        </p:nvSpPr>
        <p:spPr bwMode="auto">
          <a:xfrm>
            <a:off x="537846" y="246380"/>
            <a:ext cx="3760336" cy="51879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00000"/>
              </a:gs>
              <a:gs pos="0">
                <a:srgbClr val="FF00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500" b="1" dirty="0">
                <a:solidFill>
                  <a:schemeClr val="bg1"/>
                </a:solidFill>
              </a:rPr>
              <a:t>“</a:t>
            </a:r>
            <a:r>
              <a:rPr lang="en-US" altLang="zh-CN" sz="2500" b="1" dirty="0">
                <a:solidFill>
                  <a:schemeClr val="bg1"/>
                </a:solidFill>
              </a:rPr>
              <a:t>1234</a:t>
            </a:r>
            <a:r>
              <a:rPr lang="zh-CN" altLang="en-US" sz="2500" b="1" dirty="0">
                <a:solidFill>
                  <a:schemeClr val="bg1"/>
                </a:solidFill>
              </a:rPr>
              <a:t>”党建工作模式</a:t>
            </a:r>
            <a:endParaRPr lang="zh-CN" altLang="en-US" sz="2500" b="1" dirty="0">
              <a:solidFill>
                <a:schemeClr val="bg1"/>
              </a:solidFill>
            </a:endParaRPr>
          </a:p>
        </p:txBody>
      </p:sp>
      <p:sp>
        <p:nvSpPr>
          <p:cNvPr id="5" name="矩形: 圆角 50"/>
          <p:cNvSpPr/>
          <p:nvPr/>
        </p:nvSpPr>
        <p:spPr bwMode="auto">
          <a:xfrm>
            <a:off x="503580" y="1475104"/>
            <a:ext cx="6969236" cy="51879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00000"/>
              </a:gs>
              <a:gs pos="0">
                <a:srgbClr val="FF00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b="1" dirty="0">
              <a:solidFill>
                <a:schemeClr val="bg1"/>
              </a:solidFill>
            </a:endParaRPr>
          </a:p>
          <a:p>
            <a:r>
              <a:rPr lang="zh-CN" altLang="en-US" sz="2400" b="1" dirty="0">
                <a:solidFill>
                  <a:schemeClr val="bg1"/>
                </a:solidFill>
              </a:rPr>
              <a:t>“</a:t>
            </a:r>
            <a:r>
              <a:rPr lang="en-US" altLang="zh-CN" sz="2400" b="1" dirty="0">
                <a:solidFill>
                  <a:schemeClr val="bg1"/>
                </a:solidFill>
              </a:rPr>
              <a:t>3</a:t>
            </a:r>
            <a:r>
              <a:rPr lang="zh-CN" altLang="en-US" sz="2400" b="1" dirty="0">
                <a:solidFill>
                  <a:schemeClr val="bg1"/>
                </a:solidFill>
              </a:rPr>
              <a:t>”：</a:t>
            </a:r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创新</a:t>
            </a:r>
            <a:r>
              <a:rPr lang="en-US" altLang="zh-CN" sz="2400" b="1" dirty="0">
                <a:solidFill>
                  <a:schemeClr val="bg1"/>
                </a:solidFill>
                <a:sym typeface="+mn-ea"/>
              </a:rPr>
              <a:t>“3+”</a:t>
            </a:r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活动模式，三会一课全面发力。</a:t>
            </a:r>
            <a:endParaRPr lang="zh-CN" altLang="en-US" sz="2400" b="1" dirty="0">
              <a:solidFill>
                <a:schemeClr val="bg1"/>
              </a:solidFill>
              <a:sym typeface="+mn-ea"/>
            </a:endParaRPr>
          </a:p>
          <a:p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4124" b="4124"/>
          <a:stretch>
            <a:fillRect/>
          </a:stretch>
        </p:blipFill>
        <p:spPr>
          <a:xfrm>
            <a:off x="8057515" y="2517140"/>
            <a:ext cx="1773555" cy="1259840"/>
          </a:xfrm>
          <a:prstGeom prst="roundRect">
            <a:avLst/>
          </a:prstGeom>
          <a:effectLst>
            <a:outerShdw blurRad="50800" dist="38100" dir="8100000" algn="tr" rotWithShape="0">
              <a:srgbClr val="B5655E">
                <a:alpha val="40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517" b="517"/>
          <a:stretch>
            <a:fillRect/>
          </a:stretch>
        </p:blipFill>
        <p:spPr>
          <a:xfrm>
            <a:off x="6210300" y="3860800"/>
            <a:ext cx="5394325" cy="2127250"/>
          </a:xfrm>
          <a:prstGeom prst="roundRect">
            <a:avLst/>
          </a:prstGeom>
          <a:effectLst>
            <a:outerShdw blurRad="50800" dist="38100" dir="8100000" algn="tr" rotWithShape="0">
              <a:srgbClr val="B5655E">
                <a:alpha val="4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6804" t="32756" r="5457" b="3617"/>
          <a:stretch>
            <a:fillRect/>
          </a:stretch>
        </p:blipFill>
        <p:spPr>
          <a:xfrm>
            <a:off x="6143625" y="2517140"/>
            <a:ext cx="1717675" cy="1292860"/>
          </a:xfrm>
          <a:prstGeom prst="roundRect">
            <a:avLst/>
          </a:prstGeom>
          <a:effectLst>
            <a:outerShdw blurRad="50800" dist="38100" dir="8100000" algn="tr" rotWithShape="0">
              <a:srgbClr val="B5655E">
                <a:alpha val="40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t="5926" b="5926"/>
          <a:stretch>
            <a:fillRect/>
          </a:stretch>
        </p:blipFill>
        <p:spPr>
          <a:xfrm>
            <a:off x="9908067" y="2516995"/>
            <a:ext cx="1696558" cy="1259591"/>
          </a:xfrm>
          <a:prstGeom prst="roundRect">
            <a:avLst/>
          </a:prstGeom>
          <a:effectLst>
            <a:outerShdw blurRad="50800" dist="38100" dir="8100000" algn="tr" rotWithShape="0">
              <a:srgbClr val="B5655E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" grpId="0" bldLvl="0" animBg="1"/>
      <p:bldP spid="3" grpId="0" bldLvl="0" animBg="1"/>
      <p:bldP spid="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FO0{6CL%_4_(ARH$QJWZHJC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0"/>
            <a:ext cx="12191365" cy="685800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441325" y="2482850"/>
            <a:ext cx="5521960" cy="350012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65100" dir="8100000" algn="tr" rotWithShape="0">
              <a:srgbClr val="9B0D13">
                <a:alpha val="35000"/>
              </a:srgbClr>
            </a:outerShdw>
          </a:effectLst>
        </p:spPr>
        <p:txBody>
          <a:bodyPr rot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77222" y="2637289"/>
            <a:ext cx="5209677" cy="3179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30000"/>
              </a:lnSpc>
              <a:spcAft>
                <a:spcPts val="1000"/>
              </a:spcAft>
            </a:pPr>
            <a:r>
              <a:rPr lang="zh-CN" altLang="en-US" sz="2400" kern="0" dirty="0">
                <a:latin typeface="+mj-ea"/>
                <a:ea typeface="+mj-ea"/>
              </a:rPr>
              <a:t>（一）学习工程</a:t>
            </a:r>
            <a:r>
              <a:rPr lang="zh-CN" sz="2400" kern="0" dirty="0">
                <a:latin typeface="+mj-ea"/>
                <a:ea typeface="+mj-ea"/>
              </a:rPr>
              <a:t>提素养</a:t>
            </a:r>
            <a:endParaRPr lang="zh-CN" sz="2400" kern="0" dirty="0">
              <a:latin typeface="+mj-ea"/>
              <a:ea typeface="+mj-ea"/>
            </a:endParaRPr>
          </a:p>
          <a:p>
            <a:pPr algn="just" eaLnBrk="1" hangingPunct="1">
              <a:lnSpc>
                <a:spcPct val="130000"/>
              </a:lnSpc>
              <a:spcAft>
                <a:spcPts val="1000"/>
              </a:spcAft>
            </a:pPr>
            <a:r>
              <a:rPr lang="zh-CN" altLang="en-US" sz="2400" kern="0" dirty="0">
                <a:latin typeface="+mj-ea"/>
                <a:ea typeface="+mj-ea"/>
              </a:rPr>
              <a:t>      </a:t>
            </a:r>
            <a:r>
              <a:rPr sz="2000" kern="0" dirty="0">
                <a:latin typeface="+mj-ea"/>
                <a:ea typeface="+mj-ea"/>
              </a:rPr>
              <a:t>把学习习近平中国特色社会主义思想为核心，以习</a:t>
            </a:r>
            <a:r>
              <a:rPr lang="zh-CN" sz="2000" kern="0" dirty="0">
                <a:latin typeface="+mj-ea"/>
                <a:ea typeface="+mj-ea"/>
              </a:rPr>
              <a:t>近</a:t>
            </a:r>
            <a:r>
              <a:rPr sz="2000" kern="0" dirty="0">
                <a:latin typeface="+mj-ea"/>
                <a:ea typeface="+mj-ea"/>
              </a:rPr>
              <a:t>平治国理政、中国共产党历史等书籍为内容，以集体学习、自主学习为途径，以学习强国网络为平台，以学习记录、学习心得、知识竞赛为展现形式，强化党员干部的政治理论学习，不断提高政治素养。</a:t>
            </a:r>
            <a:endParaRPr sz="2000" kern="0" dirty="0"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121717" y="7188646"/>
            <a:ext cx="288032" cy="7200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10" y="6553835"/>
            <a:ext cx="12254865" cy="172212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矩形: 圆角 50"/>
          <p:cNvSpPr/>
          <p:nvPr/>
        </p:nvSpPr>
        <p:spPr bwMode="auto">
          <a:xfrm>
            <a:off x="537846" y="246380"/>
            <a:ext cx="3760336" cy="51879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00000"/>
              </a:gs>
              <a:gs pos="0">
                <a:srgbClr val="FF00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500" b="1" dirty="0">
                <a:solidFill>
                  <a:schemeClr val="bg1"/>
                </a:solidFill>
              </a:rPr>
              <a:t>“</a:t>
            </a:r>
            <a:r>
              <a:rPr lang="en-US" altLang="zh-CN" sz="2500" b="1" dirty="0">
                <a:solidFill>
                  <a:schemeClr val="bg1"/>
                </a:solidFill>
              </a:rPr>
              <a:t>1234</a:t>
            </a:r>
            <a:r>
              <a:rPr lang="zh-CN" altLang="en-US" sz="2500" b="1" dirty="0">
                <a:solidFill>
                  <a:schemeClr val="bg1"/>
                </a:solidFill>
              </a:rPr>
              <a:t>”党建工作模式</a:t>
            </a:r>
            <a:endParaRPr lang="zh-CN" altLang="en-US" sz="2500" b="1" dirty="0">
              <a:solidFill>
                <a:schemeClr val="bg1"/>
              </a:solidFill>
            </a:endParaRPr>
          </a:p>
        </p:txBody>
      </p:sp>
      <p:sp>
        <p:nvSpPr>
          <p:cNvPr id="5" name="矩形: 圆角 50"/>
          <p:cNvSpPr/>
          <p:nvPr/>
        </p:nvSpPr>
        <p:spPr bwMode="auto">
          <a:xfrm>
            <a:off x="503580" y="1475104"/>
            <a:ext cx="6969236" cy="51879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00000"/>
              </a:gs>
              <a:gs pos="0">
                <a:srgbClr val="FF00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“</a:t>
            </a:r>
            <a:r>
              <a:rPr lang="en-US" altLang="zh-CN" sz="2400" b="1" dirty="0">
                <a:solidFill>
                  <a:schemeClr val="bg1"/>
                </a:solidFill>
              </a:rPr>
              <a:t>4</a:t>
            </a:r>
            <a:r>
              <a:rPr lang="zh-CN" altLang="en-US" sz="2400" b="1" dirty="0">
                <a:solidFill>
                  <a:schemeClr val="bg1"/>
                </a:solidFill>
              </a:rPr>
              <a:t>”：打造“四大工程”，党员素养全面提升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240" y="2522855"/>
            <a:ext cx="4705350" cy="3530600"/>
          </a:xfrm>
          <a:prstGeom prst="roundRect">
            <a:avLst/>
          </a:prstGeom>
          <a:effectLst>
            <a:outerShdw blurRad="50800" dist="38100" dir="8100000" algn="tr" rotWithShape="0">
              <a:srgbClr val="B5655E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" grpId="0" bldLvl="0" animBg="1"/>
      <p:bldP spid="3" grpId="0" bldLvl="0" animBg="1"/>
      <p:bldP spid="5" grpId="0" bldLvl="0" animBg="1"/>
    </p:bldLst>
  </p:timing>
</p:sld>
</file>

<file path=ppt/tags/tag1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10.xml><?xml version="1.0" encoding="utf-8"?>
<p:tagLst xmlns:p="http://schemas.openxmlformats.org/presentationml/2006/main">
  <p:tag name="KSO_WM_UNIT_PLACING_PICTURE_USER_VIEWPORT" val="{&quot;height&quot;:3118,&quot;width&quot;:4157}"/>
  <p:tag name="KSO_WM_UNIT_PLACING_PICTURE_USER_RELATIVERECTANGLE" val="{&quot;bottom&quot;:0.0001723662437948152,&quot;left&quot;:0,&quot;right&quot;:0,&quot;top&quot;:0.0001723662437948152}"/>
  <p:tag name="KSO_WM_UNIT_PLACING_PICTURE_COLLAGE_RELATIVERECTANGLE" val="{&quot;bottom&quot;:0,&quot;left&quot;:0.17063466295180105,&quot;right&quot;:0.17063466295180105,&quot;top&quot;:0}"/>
  <p:tag name="KSO_WM_UNIT_PLACING_PICTURE_COLLAGE_VIEWPORT" val="{&quot;height&quot;:3042.888790856081,&quot;width&quot;:2671.456702983183}"/>
  <p:tag name="KSO_WM_UNIT_PLACING_PICTURE_INFO" val="{&quot;code&quot;:&quot;bAb[4]&quot;,&quot;full_picture&quot;:false,&quot;last_crop_picture&quot;:&quot;bAb[4]&quot;,&quot;scheme&quot;:&quot;4-7&quot;,&quot;spacing&quot;:5}"/>
  <p:tag name="KSO_WM_UNIT_PLACING_PICTURE" val="110315.975"/>
  <p:tag name="KSO_WM_UNIT_ID" val=""/>
</p:tagLst>
</file>

<file path=ppt/tags/tag11.xml><?xml version="1.0" encoding="utf-8"?>
<p:tagLst xmlns:p="http://schemas.openxmlformats.org/presentationml/2006/main">
  <p:tag name="KSO_WM_UNIT_PLACING_PICTURE_USER_VIEWPORT" val="{&quot;height&quot;:3118,&quot;width&quot;:4157}"/>
  <p:tag name="KSO_WM_UNIT_PLACING_PICTURE_USER_RELATIVERECTANGLE" val="{&quot;bottom&quot;:0.1002065488823933,&quot;left&quot;:0,&quot;right&quot;:0.009001465354825204,&quot;top&quot;:0.25545944463253895}"/>
  <p:tag name="KSO_WM_UNIT_PLACING_PICTURE_COLLAGE_RELATIVERECTANGLE" val="{&quot;bottom&quot;:0,&quot;left&quot;:0,&quot;right&quot;:0.009001465354825204,&quot;top&quot;:0.021517850472813484}"/>
  <p:tag name="KSO_WM_UNIT_PLACING_PICTURE_COLLAGE_VIEWPORT" val="{&quot;height&quot;:3042.888790856081,&quot;width&quot;:2671.456702983183}"/>
  <p:tag name="KSO_WM_UNIT_PLACING_PICTURE_INFO" val="{&quot;code&quot;:&quot;bAb[4]&quot;,&quot;full_picture&quot;:false,&quot;last_crop_picture&quot;:&quot;bAb[4]&quot;,&quot;scheme&quot;:&quot;4-7&quot;,&quot;spacing&quot;:5}"/>
  <p:tag name="KSO_WM_UNIT_PLACING_PICTURE" val="110315.975"/>
  <p:tag name="KSO_WM_UNIT_ID" val=""/>
</p:tagLst>
</file>

<file path=ppt/tags/tag12.xml><?xml version="1.0" encoding="utf-8"?>
<p:tagLst xmlns:p="http://schemas.openxmlformats.org/presentationml/2006/main">
  <p:tag name="KSO_WM_UNIT_PLACING_PICTURE_USER_VIEWPORT" val="{&quot;height&quot;:3118,&quot;width&quot;:4157}"/>
  <p:tag name="KSO_WM_UNIT_PLACING_PICTURE_USER_RELATIVERECTANGLE" val="{&quot;bottom&quot;:-0.003693181818181818,&quot;left&quot;:0,&quot;right&quot;:0,&quot;top&quot;:-0.003693181818181818}"/>
  <p:tag name="KSO_WM_UNIT_PLACING_PICTURE_COLLAGE_RELATIVERECTANGLE" val="{&quot;bottom&quot;:0.12799111416046774,&quot;left&quot;:0,&quot;right&quot;:0,&quot;top&quot;:0.12799111416046774}"/>
  <p:tag name="KSO_WM_UNIT_PLACING_PICTURE_COLLAGE_VIEWPORT" val="{&quot;height&quot;:3042.888790856081,&quot;width&quot;:5492.913405966366}"/>
  <p:tag name="KSO_WM_UNIT_PLACING_PICTURE_INFO" val="{&quot;code&quot;:&quot;bAb[4]&quot;,&quot;full_picture&quot;:false,&quot;last_crop_picture&quot;:&quot;bAb[4]&quot;,&quot;scheme&quot;:&quot;4-7&quot;,&quot;spacing&quot;:5}"/>
  <p:tag name="KSO_WM_UNIT_PLACING_PICTURE" val="110315.975"/>
  <p:tag name="KSO_WM_UNIT_ID" val=""/>
</p:tagLst>
</file>

<file path=ppt/tags/tag13.xml><?xml version="1.0" encoding="utf-8"?>
<p:tagLst xmlns:p="http://schemas.openxmlformats.org/presentationml/2006/main">
  <p:tag name="KSO_WM_UNIT_PLACING_PICTURE_USER_VIEWPORT" val="{&quot;height&quot;:10800,&quot;width&quot;:19199}"/>
</p:tagLst>
</file>

<file path=ppt/tags/tag14.xml><?xml version="1.0" encoding="utf-8"?>
<p:tagLst xmlns:p="http://schemas.openxmlformats.org/presentationml/2006/main">
  <p:tag name="KSO_WM_UNIT_PLACING_PICTURE_USER_VIEWPORT" val="{&quot;height&quot;:5440,&quot;width&quot;:8470}"/>
  <p:tag name="KSO_WM_UNIT_PLACING_PICTURE_USER_RELATIVERECTANGLE" val="{&quot;bottom&quot;:0,&quot;left&quot;:0,&quot;right&quot;:0,&quot;top&quot;:0}"/>
  <p:tag name="KSO_WM_UNIT_PLACING_PICTURE_COLLAGE_RELATIVERECTANGLE" val="{&quot;bottom&quot;:0,&quot;left&quot;:0.18023801523817054,&quot;right&quot;:0.18023801523817054,&quot;top&quot;:0}"/>
  <p:tag name="KSO_WM_UNIT_PLACING_PICTURE_COLLAGE_VIEWPORT" val="{&quot;height&quot;:4546.17039295393,&quot;width&quot;:4526.755589430894}"/>
  <p:tag name="KSO_WM_UNIT_PLACING_PICTURE_INFO" val="{&quot;code&quot;:&quot;Bca[2]&quot;,&quot;full_picture&quot;:false,&quot;last_crop_picture&quot;:&quot;Bca[2]&quot;,&quot;scheme&quot;:&quot;5-2&quot;,&quot;spacing&quot;:5}"/>
  <p:tag name="KSO_WM_UNIT_PLACING_PICTURE" val="110523.311"/>
  <p:tag name="KSO_WM_UNIT_ID" val=""/>
</p:tagLst>
</file>

<file path=ppt/tags/tag15.xml><?xml version="1.0" encoding="utf-8"?>
<p:tagLst xmlns:p="http://schemas.openxmlformats.org/presentationml/2006/main">
  <p:tag name="KSO_WM_UNIT_PLACING_PICTURE_USER_VIEWPORT" val="{&quot;height&quot;:5620,&quot;width&quot;:7490}"/>
  <p:tag name="KSO_WM_UNIT_PLACING_PICTURE_USER_RELATIVERECTANGLE" val="{&quot;bottom&quot;:0,&quot;left&quot;:0,&quot;right&quot;:0,&quot;top&quot;:0}"/>
  <p:tag name="KSO_WM_UNIT_PLACING_PICTURE_COLLAGE_RELATIVERECTANGLE" val="{&quot;bottom&quot;:0.002365916154898657,&quot;left&quot;:0,&quot;right&quot;:0,&quot;top&quot;:0.002365916154898657}"/>
  <p:tag name="KSO_WM_UNIT_PLACING_PICTURE_COLLAGE_VIEWPORT" val="{&quot;height&quot;:3380.5055894308944,&quot;width&quot;:4526.755589430894}"/>
  <p:tag name="KSO_WM_UNIT_PLACING_PICTURE_INFO" val="{&quot;code&quot;:&quot;Bca[2]&quot;,&quot;full_picture&quot;:false,&quot;last_crop_picture&quot;:&quot;Bca[2]&quot;,&quot;scheme&quot;:&quot;5-2&quot;,&quot;spacing&quot;:5}"/>
  <p:tag name="KSO_WM_UNIT_PLACING_PICTURE" val="110523.311"/>
  <p:tag name="KSO_WM_UNIT_ID" val=""/>
</p:tagLst>
</file>

<file path=ppt/tags/tag16.xml><?xml version="1.0" encoding="utf-8"?>
<p:tagLst xmlns:p="http://schemas.openxmlformats.org/presentationml/2006/main">
  <p:tag name="KSO_WM_UNIT_PLACING_PICTURE_USER_VIEWPORT" val="{&quot;height&quot;:4839,&quot;width&quot;:6449}"/>
  <p:tag name="KSO_WM_UNIT_PLACING_PICTURE_USER_RELATIVERECTANGLE" val="{&quot;bottom&quot;:0,&quot;left&quot;:0,&quot;right&quot;:0,&quot;top&quot;:0}"/>
  <p:tag name="KSO_WM_UNIT_PLACING_PICTURE_COLLAGE_RELATIVERECTANGLE" val="{&quot;bottom&quot;:0,&quot;left&quot;:0.12646990237567957,&quot;right&quot;:0.12646990237567957,&quot;top&quot;:0}"/>
  <p:tag name="KSO_WM_UNIT_PLACING_PICTURE_COLLAGE_VIEWPORT" val="{&quot;height&quot;:2214.8407859078593,&quot;width&quot;:2205.1333841463415}"/>
  <p:tag name="KSO_WM_UNIT_PLACING_PICTURE_INFO" val="{&quot;code&quot;:&quot;Bca[2]&quot;,&quot;full_picture&quot;:false,&quot;last_crop_picture&quot;:&quot;Bca[2]&quot;,&quot;scheme&quot;:&quot;5-2&quot;,&quot;spacing&quot;:5}"/>
  <p:tag name="KSO_WM_UNIT_PLACING_PICTURE" val="110523.311"/>
  <p:tag name="KSO_WM_UNIT_ID" val=""/>
</p:tagLst>
</file>

<file path=ppt/tags/tag17.xml><?xml version="1.0" encoding="utf-8"?>
<p:tagLst xmlns:p="http://schemas.openxmlformats.org/presentationml/2006/main">
  <p:tag name="KSO_WM_UNIT_PLACING_PICTURE_USER_VIEWPORT" val="{&quot;height&quot;:5600,&quot;width&quot;:8470}"/>
  <p:tag name="KSO_WM_UNIT_PLACING_PICTURE_USER_RELATIVERECTANGLE" val="{&quot;bottom&quot;:0,&quot;left&quot;:0,&quot;right&quot;:0,&quot;top&quot;:0}"/>
  <p:tag name="KSO_WM_UNIT_PLACING_PICTURE_COLLAGE_RELATIVERECTANGLE" val="{&quot;bottom&quot;:0,&quot;left&quot;:0.057330082986370136,&quot;right&quot;:0.057330082986370136,&quot;top&quot;:0}"/>
  <p:tag name="KSO_WM_UNIT_PLACING_PICTURE_COLLAGE_VIEWPORT" val="{&quot;height&quot;:3380.5055894308944,&quot;width&quot;:4526.755589430894}"/>
  <p:tag name="KSO_WM_UNIT_PLACING_PICTURE_INFO" val="{&quot;code&quot;:&quot;Bca[2]&quot;,&quot;full_picture&quot;:false,&quot;last_crop_picture&quot;:&quot;Bca[2]&quot;,&quot;scheme&quot;:&quot;5-2&quot;,&quot;spacing&quot;:5}"/>
  <p:tag name="KSO_WM_UNIT_PLACING_PICTURE" val="110523.311"/>
  <p:tag name="KSO_WM_UNIT_ID" val=""/>
</p:tagLst>
</file>

<file path=ppt/tags/tag18.xml><?xml version="1.0" encoding="utf-8"?>
<p:tagLst xmlns:p="http://schemas.openxmlformats.org/presentationml/2006/main">
  <p:tag name="KSO_WM_UNIT_PLACING_PICTURE_USER_VIEWPORT" val="{&quot;height&quot;:5620,&quot;width&quot;:6841}"/>
  <p:tag name="KSO_WM_UNIT_PLACING_PICTURE_USER_RELATIVERECTANGLE" val="{&quot;bottom&quot;:0,&quot;left&quot;:0,&quot;right&quot;:0,&quot;top&quot;:0}"/>
  <p:tag name="KSO_WM_UNIT_PLACING_PICTURE_COLLAGE_RELATIVERECTANGLE" val="{&quot;bottom&quot;:0,&quot;left&quot;:0.09104164868492569,&quot;right&quot;:0.09104164868492569,&quot;top&quot;:0}"/>
  <p:tag name="KSO_WM_UNIT_PLACING_PICTURE_COLLAGE_VIEWPORT" val="{&quot;height&quot;:2214.8407859078593,&quot;width&quot;:2205.1333841463415}"/>
  <p:tag name="KSO_WM_UNIT_PLACING_PICTURE_INFO" val="{&quot;code&quot;:&quot;Bca[2]&quot;,&quot;full_picture&quot;:false,&quot;last_crop_picture&quot;:&quot;Bca[2]&quot;,&quot;scheme&quot;:&quot;5-2&quot;,&quot;spacing&quot;:5}"/>
  <p:tag name="KSO_WM_UNIT_PLACING_PICTURE" val="110523.311"/>
  <p:tag name="KSO_WM_UNIT_ID" val=""/>
</p:tagLst>
</file>

<file path=ppt/tags/tag19.xml><?xml version="1.0" encoding="utf-8"?>
<p:tagLst xmlns:p="http://schemas.openxmlformats.org/presentationml/2006/main">
  <p:tag name="KSO_WM_UNIT_PLACING_PICTURE_USER_VIEWPORT" val="{&quot;height&quot;:3948,&quot;width&quot;:4879}"/>
  <p:tag name="KSO_WM_UNIT_PLACING_PICTURE_USER_RELATIVERECTANGLE" val="{&quot;bottom&quot;:0,&quot;left&quot;:0,&quot;right&quot;:0,&quot;top&quot;:0}"/>
  <p:tag name="KSO_WM_UNIT_PLACING_PICTURE_COLLAGE_RELATIVERECTANGLE" val="{&quot;bottom&quot;:0.04124100103840932,&quot;left&quot;:0,&quot;right&quot;:0,&quot;top&quot;:0.04124100103840932}"/>
  <p:tag name="KSO_WM_UNIT_PLACING_PICTURE_COLLAGE_VIEWPORT" val="{&quot;height&quot;:1983.6080155824725,&quot;width&quot;:2671.7445773465456}"/>
  <p:tag name="KSO_WM_UNIT_PLACING_PICTURE_INFO" val="{&quot;code&quot;:&quot;bcA[2]&quot;,&quot;full_picture&quot;:false,&quot;last_crop_picture&quot;:&quot;bcA[2]&quot;,&quot;scheme&quot;:&quot;4-8&quot;,&quot;spacing&quot;:5}"/>
  <p:tag name="KSO_WM_UNIT_PLACING_PICTURE" val="110643.990"/>
  <p:tag name="KSO_WM_UNIT_ID" val=""/>
</p:tagLst>
</file>

<file path=ppt/tags/tag2.xml><?xml version="1.0" encoding="utf-8"?>
<p:tagLst xmlns:p="http://schemas.openxmlformats.org/presentationml/2006/main">
  <p:tag name="KSO_WM_UNIT_PLACING_PICTURE_USER_VIEWPORT" val="{&quot;height&quot;:2664,&quot;width&quot;:3243.0453491210938}"/>
  <p:tag name="KSO_WM_UNIT_PLACING_PICTURE_USER_RELATIVERECTANGLE" val="{&quot;bottom&quot;:0,&quot;left&quot;:0,&quot;right&quot;:0,&quot;top&quot;:0}"/>
  <p:tag name="KSO_WM_UNIT_PLACING_PICTURE_COLLAGE_RELATIVERECTANGLE" val="{&quot;bottom&quot;:0.04749108243834874,&quot;left&quot;:0,&quot;right&quot;:0,&quot;top&quot;:0.04749108243834874}"/>
  <p:tag name="KSO_WM_UNIT_PLACING_PICTURE_COLLAGE_VIEWPORT" val="{&quot;height&quot;:2639.1036313116397,&quot;width&quot;:3549.9162523123105}"/>
  <p:tag name="KSO_WM_UNIT_PLACING_PICTURE_INFO" val="{&quot;code&quot;:&quot;bA[4]&quot;,&quot;full_picture&quot;:false,&quot;last_crop_picture&quot;:&quot;bA[4]&quot;,&quot;scheme&quot;:&quot;3-7&quot;,&quot;spacing&quot;:5}"/>
  <p:tag name="KSO_WM_UNIT_PLACING_PICTURE" val="111717.206"/>
  <p:tag name="KSO_WM_BEAUTIFY_FLAG" val=""/>
  <p:tag name="KSO_WM_UNIT_INDEX" val=""/>
  <p:tag name="KSO_WM_UNIT_ID" val=""/>
</p:tagLst>
</file>

<file path=ppt/tags/tag20.xml><?xml version="1.0" encoding="utf-8"?>
<p:tagLst xmlns:p="http://schemas.openxmlformats.org/presentationml/2006/main">
  <p:tag name="KSO_WM_UNIT_PLACING_PICTURE_USER_VIEWPORT" val="{&quot;height&quot;:3712,&quot;width&quot;:4948}"/>
  <p:tag name="KSO_WM_UNIT_PLACING_PICTURE_USER_RELATIVERECTANGLE" val="{&quot;bottom&quot;:0,&quot;left&quot;:0,&quot;right&quot;:0,&quot;top&quot;:0}"/>
  <p:tag name="KSO_WM_UNIT_PLACING_PICTURE_COLLAGE_RELATIVERECTANGLE" val="{&quot;bottom&quot;:0.005173846522759103,&quot;left&quot;:0,&quot;right&quot;:0,&quot;top&quot;:0.005173846522759103}"/>
  <p:tag name="KSO_WM_UNIT_PLACING_PICTURE_COLLAGE_VIEWPORT" val="{&quot;height&quot;:1983.6080155824725,&quot;width&quot;:2671.7445773465456}"/>
  <p:tag name="KSO_WM_UNIT_PLACING_PICTURE_INFO" val="{&quot;code&quot;:&quot;bcA[2]&quot;,&quot;full_picture&quot;:false,&quot;last_crop_picture&quot;:&quot;bcA[2]&quot;,&quot;scheme&quot;:&quot;4-8&quot;,&quot;spacing&quot;:5}"/>
  <p:tag name="KSO_WM_UNIT_PLACING_PICTURE" val="110643.990"/>
  <p:tag name="KSO_WM_UNIT_ID" val=""/>
</p:tagLst>
</file>

<file path=ppt/tags/tag21.xml><?xml version="1.0" encoding="utf-8"?>
<p:tagLst xmlns:p="http://schemas.openxmlformats.org/presentationml/2006/main">
  <p:tag name="KSO_WM_UNIT_PLACING_PICTURE_USER_VIEWPORT" val="{&quot;height&quot;:3622,&quot;width&quot;:5433}"/>
  <p:tag name="KSO_WM_UNIT_PLACING_PICTURE_USER_RELATIVERECTANGLE" val="{&quot;bottom&quot;:0,&quot;left&quot;:0,&quot;right&quot;:0,&quot;top&quot;:0}"/>
  <p:tag name="KSO_WM_UNIT_PLACING_PICTURE_COLLAGE_RELATIVERECTANGLE" val="{&quot;bottom&quot;:0.1286694056365158,&quot;left&quot;:0,&quot;right&quot;:0,&quot;top&quot;:0.1286694056365158}"/>
  <p:tag name="KSO_WM_UNIT_PLACING_PICTURE_COLLAGE_VIEWPORT" val="{&quot;height&quot;:4088.4185357295687,&quot;width&quot;:8257.638741168888}"/>
  <p:tag name="KSO_WM_UNIT_PLACING_PICTURE_INFO" val="{&quot;code&quot;:&quot;bcA[2]&quot;,&quot;full_picture&quot;:false,&quot;last_crop_picture&quot;:&quot;bcA[2]&quot;,&quot;scheme&quot;:&quot;4-8&quot;,&quot;spacing&quot;:5}"/>
  <p:tag name="KSO_WM_UNIT_PLACING_PICTURE" val="110643.990"/>
  <p:tag name="KSO_WM_UNIT_ID" val=""/>
</p:tagLst>
</file>

<file path=ppt/tags/tag22.xml><?xml version="1.0" encoding="utf-8"?>
<p:tagLst xmlns:p="http://schemas.openxmlformats.org/presentationml/2006/main">
  <p:tag name="KSO_WM_UNIT_PLACING_PICTURE_USER_VIEWPORT" val="{&quot;height&quot;:4208,&quot;width&quot;:4996}"/>
  <p:tag name="KSO_WM_UNIT_PLACING_PICTURE_USER_RELATIVERECTANGLE" val="{&quot;bottom&quot;:0,&quot;left&quot;:0,&quot;right&quot;:0,&quot;top&quot;:0}"/>
  <p:tag name="KSO_WM_UNIT_PLACING_PICTURE_COLLAGE_RELATIVERECTANGLE" val="{&quot;bottom&quot;:0.05926491837300126,&quot;left&quot;:0,&quot;right&quot;:0,&quot;top&quot;:0.05926491837300126}"/>
  <p:tag name="KSO_WM_UNIT_PLACING_PICTURE_COLLAGE_VIEWPORT" val="{&quot;height&quot;:1983.6080155824725,&quot;width&quot;:2671.7445773465456}"/>
  <p:tag name="KSO_WM_UNIT_PLACING_PICTURE_INFO" val="{&quot;code&quot;:&quot;bcA[2]&quot;,&quot;full_picture&quot;:false,&quot;last_crop_picture&quot;:&quot;bcA[2]&quot;,&quot;scheme&quot;:&quot;4-8&quot;,&quot;spacing&quot;:5}"/>
  <p:tag name="KSO_WM_UNIT_PLACING_PICTURE" val="110643.990"/>
  <p:tag name="KSO_WM_UNIT_ID" val=""/>
</p:tagLst>
</file>

<file path=ppt/tags/tag23.xml><?xml version="1.0" encoding="utf-8"?>
<p:tagLst xmlns:p="http://schemas.openxmlformats.org/presentationml/2006/main">
  <p:tag name="KSO_WM_UNIT_PLACING_PICTURE_USER_VIEWPORT" val="{&quot;height&quot;:4686,&quot;width&quot;:4486}"/>
  <p:tag name="KSO_WM_UNIT_PLACING_PICTURE_USER_RELATIVERECTANGLE" val="{&quot;bottom&quot;:0,&quot;left&quot;:0,&quot;right&quot;:0,&quot;top&quot;:0}"/>
  <p:tag name="KSO_WM_UNIT_PLACING_PICTURE_COLLAGE_RELATIVERECTANGLE" val="{&quot;bottom&quot;:0.14290581650733122,&quot;left&quot;:0,&quot;right&quot;:0,&quot;top&quot;:0.14290581650733122}"/>
  <p:tag name="KSO_WM_UNIT_PLACING_PICTURE_COLLAGE_VIEWPORT" val="{&quot;height&quot;:2961.6126871523693,&quot;width&quot;:3969.8351696384175}"/>
  <p:tag name="KSO_WM_UNIT_PLACING_PICTURE_INFO" val="{&quot;code&quot;:&quot;Ba[2]&quot;,&quot;full_picture&quot;:false,&quot;last_crop_picture&quot;:&quot;Ba[2]&quot;,&quot;scheme&quot;:&quot;3-8&quot;,&quot;spacing&quot;:5}"/>
  <p:tag name="KSO_WM_UNIT_PLACING_PICTURE" val="110849.076"/>
  <p:tag name="KSO_WM_UNIT_ID" val=""/>
</p:tagLst>
</file>

<file path=ppt/tags/tag24.xml><?xml version="1.0" encoding="utf-8"?>
<p:tagLst xmlns:p="http://schemas.openxmlformats.org/presentationml/2006/main">
  <p:tag name="KSO_WM_UNIT_PLACING_PICTURE_USER_VIEWPORT" val="{&quot;height&quot;:4383,&quot;width&quot;:4601}"/>
  <p:tag name="KSO_WM_UNIT_PLACING_PICTURE_USER_RELATIVERECTANGLE" val="{&quot;bottom&quot;:0,&quot;left&quot;:0,&quot;right&quot;:0,&quot;top&quot;:0}"/>
  <p:tag name="KSO_WM_UNIT_PLACING_PICTURE_COLLAGE_RELATIVERECTANGLE" val="{&quot;bottom&quot;:0,&quot;left&quot;:0.18742510881235236,&quot;right&quot;:0.18742510881235236,&quot;top&quot;:0}"/>
  <p:tag name="KSO_WM_UNIT_PLACING_PICTURE_COLLAGE_VIEWPORT" val="{&quot;height&quot;:6049.334894916287,&quot;width&quot;:3969.8351696384175}"/>
  <p:tag name="KSO_WM_UNIT_PLACING_PICTURE_INFO" val="{&quot;code&quot;:&quot;Ba[2]&quot;,&quot;full_picture&quot;:false,&quot;last_crop_picture&quot;:&quot;Ba[2]&quot;,&quot;scheme&quot;:&quot;3-8&quot;,&quot;spacing&quot;:5}"/>
  <p:tag name="KSO_WM_UNIT_PLACING_PICTURE" val="110849.076"/>
  <p:tag name="KSO_WM_UNIT_ID" val=""/>
</p:tagLst>
</file>

<file path=ppt/tags/tag25.xml><?xml version="1.0" encoding="utf-8"?>
<p:tagLst xmlns:p="http://schemas.openxmlformats.org/presentationml/2006/main">
  <p:tag name="KSO_WM_UNIT_PLACING_PICTURE_USER_VIEWPORT" val="{&quot;height&quot;:4462,&quot;width&quot;:6240}"/>
  <p:tag name="KSO_WM_UNIT_PLACING_PICTURE_USER_RELATIVERECTANGLE" val="{&quot;bottom&quot;:0,&quot;left&quot;:0,&quot;right&quot;:0,&quot;top&quot;:0}"/>
  <p:tag name="KSO_WM_UNIT_PLACING_PICTURE_COLLAGE_RELATIVERECTANGLE" val="{&quot;bottom&quot;:0,&quot;left&quot;:0.020753230964454437,&quot;right&quot;:0.020753230964454437,&quot;top&quot;:0}"/>
  <p:tag name="KSO_WM_UNIT_PLACING_PICTURE_COLLAGE_VIEWPORT" val="{&quot;height&quot;:2961.6126871523693,&quot;width&quot;:3969.8351696384175}"/>
  <p:tag name="KSO_WM_UNIT_PLACING_PICTURE_INFO" val="{&quot;code&quot;:&quot;Ba[2]&quot;,&quot;full_picture&quot;:false,&quot;last_crop_picture&quot;:&quot;Ba[2]&quot;,&quot;scheme&quot;:&quot;3-8&quot;,&quot;spacing&quot;:5}"/>
  <p:tag name="KSO_WM_UNIT_PLACING_PICTURE" val="110849.076"/>
  <p:tag name="KSO_WM_UNIT_ID" val=""/>
</p:tagLst>
</file>

<file path=ppt/tags/tag26.xml><?xml version="1.0" encoding="utf-8"?>
<p:tagLst xmlns:p="http://schemas.openxmlformats.org/presentationml/2006/main">
  <p:tag name="KSO_WM_UNIT_PLACING_PICTURE_USER_VIEWPORT" val="{&quot;height&quot;:3891,&quot;width&quot;:5397}"/>
  <p:tag name="KSO_WM_UNIT_PLACING_PICTURE_USER_RELATIVERECTANGLE" val="{&quot;bottom&quot;:0,&quot;left&quot;:0,&quot;right&quot;:0,&quot;top&quot;:0}"/>
  <p:tag name="KSO_WM_UNIT_PLACING_PICTURE_COLLAGE_RELATIVERECTANGLE" val="{&quot;bottom&quot;:0,&quot;left&quot;:0.14116330950292008,&quot;right&quot;:0.14116330950292008,&quot;top&quot;:0}"/>
  <p:tag name="KSO_WM_UNIT_PLACING_PICTURE_COLLAGE_VIEWPORT" val="{&quot;height&quot;:3970.7365615815597,&quot;width&quot;:3952.6567369345166}"/>
  <p:tag name="KSO_WM_UNIT_PLACING_PICTURE_INFO" val="{&quot;code&quot;:&quot;Bca[2]&quot;,&quot;full_picture&quot;:false,&quot;last_crop_picture&quot;:&quot;Bca[2]&quot;,&quot;scheme&quot;:&quot;5-2&quot;,&quot;spacing&quot;:5}"/>
  <p:tag name="KSO_WM_UNIT_PLACING_PICTURE" val="111052.384"/>
  <p:tag name="KSO_WM_UNIT_ID" val=""/>
</p:tagLst>
</file>

<file path=ppt/tags/tag27.xml><?xml version="1.0" encoding="utf-8"?>
<p:tagLst xmlns:p="http://schemas.openxmlformats.org/presentationml/2006/main">
  <p:tag name="KSO_WM_UNIT_PLACING_PICTURE_USER_VIEWPORT" val="{&quot;height&quot;:3520,&quot;width&quot;:5353}"/>
  <p:tag name="KSO_WM_UNIT_PLACING_PICTURE_USER_RELATIVERECTANGLE" val="{&quot;bottom&quot;:0,&quot;left&quot;:0,&quot;right&quot;:0,&quot;top&quot;:0}"/>
  <p:tag name="KSO_WM_UNIT_PLACING_PICTURE_COLLAGE_RELATIVERECTANGLE" val="{&quot;bottom&quot;:0,&quot;left&quot;:0.17275150979591855,&quot;right&quot;:0.17275150979591855,&quot;top&quot;:0}"/>
  <p:tag name="KSO_WM_UNIT_PLACING_PICTURE_COLLAGE_VIEWPORT" val="{&quot;height&quot;:1931.1288068496458,&quot;width&quot;:1922.0888945261233}"/>
  <p:tag name="KSO_WM_UNIT_PLACING_PICTURE_INFO" val="{&quot;code&quot;:&quot;Bca[2]&quot;,&quot;full_picture&quot;:false,&quot;last_crop_picture&quot;:&quot;Bca[2]&quot;,&quot;scheme&quot;:&quot;5-2&quot;,&quot;spacing&quot;:5}"/>
  <p:tag name="KSO_WM_UNIT_PLACING_PICTURE" val="111052.384"/>
  <p:tag name="KSO_WM_UNIT_ID" val=""/>
</p:tagLst>
</file>

<file path=ppt/tags/tag28.xml><?xml version="1.0" encoding="utf-8"?>
<p:tagLst xmlns:p="http://schemas.openxmlformats.org/presentationml/2006/main">
  <p:tag name="KSO_WM_UNIT_PLACING_PICTURE_USER_VIEWPORT" val="{&quot;height&quot;:3250,&quot;width&quot;:4980}"/>
  <p:tag name="KSO_WM_UNIT_PLACING_PICTURE_USER_RELATIVERECTANGLE" val="{&quot;bottom&quot;:0,&quot;left&quot;:0,&quot;right&quot;:0,&quot;top&quot;:0}"/>
  <p:tag name="KSO_WM_UNIT_PLACING_PICTURE_COLLAGE_RELATIVERECTANGLE" val="{&quot;bottom&quot;:0,&quot;left&quot;:0.17522226427283247,&quot;right&quot;:0.17522226427283247,&quot;top&quot;:0}"/>
  <p:tag name="KSO_WM_UNIT_PLACING_PICTURE_COLLAGE_VIEWPORT" val="{&quot;height&quot;:1931.1288068496458,&quot;width&quot;:1922.0888945261233}"/>
  <p:tag name="KSO_WM_UNIT_PLACING_PICTURE_INFO" val="{&quot;code&quot;:&quot;Bca[2]&quot;,&quot;full_picture&quot;:false,&quot;last_crop_picture&quot;:&quot;Bca[2]&quot;,&quot;scheme&quot;:&quot;5-2&quot;,&quot;spacing&quot;:5}"/>
  <p:tag name="KSO_WM_UNIT_PLACING_PICTURE" val="111052.384"/>
  <p:tag name="KSO_WM_UNIT_ID" val=""/>
</p:tagLst>
</file>

<file path=ppt/tags/tag29.xml><?xml version="1.0" encoding="utf-8"?>
<p:tagLst xmlns:p="http://schemas.openxmlformats.org/presentationml/2006/main">
  <p:tag name="KSO_WM_UNIT_PLACING_PICTURE_USER_VIEWPORT" val="{&quot;height&quot;:3540,&quot;width&quot;:4960}"/>
  <p:tag name="KSO_WM_UNIT_PLACING_PICTURE_USER_RELATIVERECTANGLE" val="{&quot;bottom&quot;:0,&quot;left&quot;:0,&quot;right&quot;:0,&quot;top&quot;:0}"/>
  <p:tag name="KSO_WM_UNIT_PLACING_PICTURE_COLLAGE_RELATIVERECTANGLE" val="{&quot;bottom&quot;:0,&quot;left&quot;:0.022007164081270104,&quot;right&quot;:0.022007164081270104,&quot;top&quot;:0}"/>
  <p:tag name="KSO_WM_UNIT_PLACING_PICTURE_COLLAGE_VIEWPORT" val="{&quot;height&quot;:2950.9326842156033,&quot;width&quot;:3952.6567369345166}"/>
  <p:tag name="KSO_WM_UNIT_PLACING_PICTURE_INFO" val="{&quot;code&quot;:&quot;Bca[2]&quot;,&quot;full_picture&quot;:false,&quot;last_crop_picture&quot;:&quot;Bca[2]&quot;,&quot;scheme&quot;:&quot;5-2&quot;,&quot;spacing&quot;:5}"/>
  <p:tag name="KSO_WM_UNIT_PLACING_PICTURE" val="111052.384"/>
  <p:tag name="KSO_WM_UNIT_ID" val=""/>
</p:tagLst>
</file>

<file path=ppt/tags/tag3.xml><?xml version="1.0" encoding="utf-8"?>
<p:tagLst xmlns:p="http://schemas.openxmlformats.org/presentationml/2006/main">
  <p:tag name="KSO_WM_UNIT_PLACING_PICTURE_USER_VIEWPORT" val="{&quot;height&quot;:2664,&quot;width&quot;:3134}"/>
  <p:tag name="KSO_WM_UNIT_PLACING_PICTURE_USER_RELATIVERECTANGLE" val="{&quot;bottom&quot;:0,&quot;left&quot;:0,&quot;right&quot;:0,&quot;top&quot;:0}"/>
  <p:tag name="KSO_WM_UNIT_PLACING_PICTURE_COLLAGE_RELATIVERECTANGLE" val="{&quot;bottom&quot;:0.06270640864687416,&quot;left&quot;:0,&quot;right&quot;:0,&quot;top&quot;:0.06270640864687416}"/>
  <p:tag name="KSO_WM_UNIT_PLACING_PICTURE_COLLAGE_VIEWPORT" val="{&quot;height&quot;:2639.1036313116397,&quot;width&quot;:3549.9162523123105}"/>
  <p:tag name="KSO_WM_UNIT_PLACING_PICTURE_INFO" val="{&quot;code&quot;:&quot;bA[4]&quot;,&quot;full_picture&quot;:false,&quot;last_crop_picture&quot;:&quot;bA[4]&quot;,&quot;scheme&quot;:&quot;3-7&quot;,&quot;spacing&quot;:5}"/>
  <p:tag name="KSO_WM_UNIT_PLACING_PICTURE" val="111717.206"/>
  <p:tag name="KSO_WM_BEAUTIFY_FLAG" val=""/>
  <p:tag name="KSO_WM_UNIT_INDEX" val=""/>
  <p:tag name="KSO_WM_UNIT_ID" val=""/>
</p:tagLst>
</file>

<file path=ppt/tags/tag30.xml><?xml version="1.0" encoding="utf-8"?>
<p:tagLst xmlns:p="http://schemas.openxmlformats.org/presentationml/2006/main">
  <p:tag name="KSO_WM_UNIT_PLACING_PICTURE_USER_VIEWPORT" val="{&quot;height&quot;:3496,&quot;width&quot;:5294}"/>
  <p:tag name="KSO_WM_UNIT_PLACING_PICTURE_USER_RELATIVERECTANGLE" val="{&quot;bottom&quot;:0,&quot;left&quot;:0,&quot;right&quot;:0,&quot;top&quot;:0}"/>
  <p:tag name="KSO_WM_UNIT_PLACING_PICTURE_COLLAGE_RELATIVERECTANGLE" val="{&quot;bottom&quot;:0,&quot;left&quot;:0.0577301959107035,&quot;right&quot;:0.0577301959107035,&quot;top&quot;:0}"/>
  <p:tag name="KSO_WM_UNIT_PLACING_PICTURE_COLLAGE_VIEWPORT" val="{&quot;height&quot;:2950.9326842156033,&quot;width&quot;:3952.6567369345166}"/>
  <p:tag name="KSO_WM_UNIT_PLACING_PICTURE_INFO" val="{&quot;code&quot;:&quot;Bca[2]&quot;,&quot;full_picture&quot;:false,&quot;last_crop_picture&quot;:&quot;Bca[2]&quot;,&quot;scheme&quot;:&quot;5-2&quot;,&quot;spacing&quot;:5}"/>
  <p:tag name="KSO_WM_UNIT_PLACING_PICTURE" val="111052.384"/>
  <p:tag name="KSO_WM_UNIT_ID" val=""/>
</p:tagLst>
</file>

<file path=ppt/tags/tag31.xml><?xml version="1.0" encoding="utf-8"?>
<p:tagLst xmlns:p="http://schemas.openxmlformats.org/presentationml/2006/main">
  <p:tag name="KSO_WM_UNIT_PLACING_PICTURE_USER_VIEWPORT" val="{&quot;height&quot;:5098,&quot;width&quot;:6806}"/>
  <p:tag name="KSO_WM_UNIT_PLACING_PICTURE_USER_RELATIVERECTANGLE" val="{&quot;bottom&quot;:0,&quot;left&quot;:0,&quot;right&quot;:0,&quot;top&quot;:0}"/>
  <p:tag name="KSO_WM_UNIT_PLACING_PICTURE_COLLAGE_RELATIVERECTANGLE" val="{&quot;bottom&quot;:0,&quot;left&quot;:0.2534901155285429,&quot;right&quot;:0.2534901155285429,&quot;top&quot;:0}"/>
  <p:tag name="KSO_WM_UNIT_PLACING_PICTURE_COLLAGE_VIEWPORT" val="{&quot;height&quot;:8856,&quot;width&quot;:5829}"/>
</p:tagLst>
</file>

<file path=ppt/tags/tag32.xml><?xml version="1.0" encoding="utf-8"?>
<p:tagLst xmlns:p="http://schemas.openxmlformats.org/presentationml/2006/main">
  <p:tag name="KSO_WM_UNIT_PLACING_PICTURE_USER_VIEWPORT" val="{&quot;height&quot;:5483,&quot;width&quot;:7307}"/>
  <p:tag name="KSO_WM_UNIT_PLACING_PICTURE_USER_RELATIVERECTANGLE" val="{&quot;bottom&quot;:0,&quot;left&quot;:0,&quot;right&quot;:0,&quot;top&quot;:0}"/>
  <p:tag name="KSO_WM_UNIT_PLACING_PICTURE_COLLAGE_RELATIVERECTANGLE" val="{&quot;bottom&quot;:0,&quot;left&quot;:0.37970338471518006,&quot;right&quot;:0.37970338471518006,&quot;top&quot;:0}"/>
  <p:tag name="KSO_WM_UNIT_PLACING_PICTURE_COLLAGE_VIEWPORT" val="{&quot;height&quot;:8856,&quot;width&quot;:2839.5}"/>
</p:tagLst>
</file>

<file path=ppt/tags/tag33.xml><?xml version="1.0" encoding="utf-8"?>
<p:tagLst xmlns:p="http://schemas.openxmlformats.org/presentationml/2006/main">
  <p:tag name="KSO_WM_UNIT_PLACING_PICTURE_USER_VIEWPORT" val="{&quot;height&quot;:5620,&quot;width&quot;:7490}"/>
  <p:tag name="KSO_WM_UNIT_PLACING_PICTURE_USER_RELATIVERECTANGLE" val="{&quot;bottom&quot;:0,&quot;left&quot;:0,&quot;right&quot;:0,&quot;top&quot;:0}"/>
  <p:tag name="KSO_WM_UNIT_PLACING_PICTURE_COLLAGE_RELATIVERECTANGLE" val="{&quot;bottom&quot;:0,&quot;left&quot;:0.37971020981905407,&quot;right&quot;:0.37971020981905407,&quot;top&quot;:0}"/>
  <p:tag name="KSO_WM_UNIT_PLACING_PICTURE_COLLAGE_VIEWPORT" val="{&quot;height&quot;:8856,&quot;width&quot;:2839.5}"/>
</p:tagLst>
</file>

<file path=ppt/tags/tag34.xml><?xml version="1.0" encoding="utf-8"?>
<p:tagLst xmlns:p="http://schemas.openxmlformats.org/presentationml/2006/main">
  <p:tag name="KSO_WPP_MARK_KEY" val="9ac11c8a-d13f-4ceb-8c59-f8fed0e7675c"/>
  <p:tag name="COMMONDATA" val="eyJoZGlkIjoiYjhkYTdjNmUxMTBkYjI2MGQxOWNlNGI1YzdlNjdkZjAifQ=="/>
</p:tagLst>
</file>

<file path=ppt/tags/tag4.xml><?xml version="1.0" encoding="utf-8"?>
<p:tagLst xmlns:p="http://schemas.openxmlformats.org/presentationml/2006/main">
  <p:tag name="KSO_WM_UNIT_PLACING_PICTURE_USER_VIEWPORT" val="{&quot;height&quot;:2664.5669555664062,&quot;width&quot;:3274}"/>
  <p:tag name="KSO_WM_UNIT_PLACING_PICTURE_USER_RELATIVERECTANGLE" val="{&quot;bottom&quot;:0.00045872463513890705,&quot;left&quot;:0,&quot;right&quot;:0,&quot;top&quot;:0.00045872463513890705}"/>
  <p:tag name="KSO_WM_UNIT_PLACING_PICTURE_COLLAGE_RELATIVERECTANGLE" val="{&quot;bottom&quot;:0.277689061038807,&quot;left&quot;:0,&quot;right&quot;:0,&quot;top&quot;:0.277689061038807}"/>
  <p:tag name="KSO_WM_UNIT_PLACING_PICTURE_COLLAGE_VIEWPORT" val="{&quot;height&quot;:2639.1036313116397,&quot;width&quot;:7286.500968005351}"/>
  <p:tag name="KSO_WM_UNIT_PLACING_PICTURE_INFO" val="{&quot;code&quot;:&quot;bA[4]&quot;,&quot;full_picture&quot;:false,&quot;last_crop_picture&quot;:&quot;bA[4]&quot;,&quot;scheme&quot;:&quot;3-7&quot;,&quot;spacing&quot;:5}"/>
  <p:tag name="KSO_WM_UNIT_PLACING_PICTURE" val="111717.206"/>
  <p:tag name="KSO_WM_BEAUTIFY_FLAG" val=""/>
  <p:tag name="KSO_WM_UNIT_INDEX" val=""/>
  <p:tag name="KSO_WM_UNIT_ID" val=""/>
</p:tagLst>
</file>

<file path=ppt/tags/tag5.xml><?xml version="1.0" encoding="utf-8"?>
<p:tagLst xmlns:p="http://schemas.openxmlformats.org/presentationml/2006/main">
  <p:tag name="KSO_WM_UNIT_PLACING_PICTURE_USER_VIEWPORT" val="{&quot;height&quot;:10800,&quot;width&quot;:19199}"/>
</p:tagLst>
</file>

<file path=ppt/tags/tag6.xml><?xml version="1.0" encoding="utf-8"?>
<p:tagLst xmlns:p="http://schemas.openxmlformats.org/presentationml/2006/main">
  <p:tag name="KSO_WM_BEAUTIFY_FLAG" val=""/>
  <p:tag name="KSO_WM_UNIT_PLACING_PICTURE_USER_VIEWPORT" val="{&quot;height&quot;:6050,&quot;width&quot;:5180}"/>
</p:tagLst>
</file>

<file path=ppt/tags/tag7.xml><?xml version="1.0" encoding="utf-8"?>
<p:tagLst xmlns:p="http://schemas.openxmlformats.org/presentationml/2006/main">
  <p:tag name="KSO_WM_UNIT_PLACING_PICTURE_USER_VIEWPORT" val="{&quot;height&quot;:3940.157470703125,&quot;width&quot;:7004.72412109375}"/>
  <p:tag name="KSO_WM_UNIT_PLACING_PICTURE_USER_RELATIVERECTANGLE" val="{&quot;bottom&quot;:0.006143162393162393,&quot;left&quot;:0,&quot;right&quot;:0,&quot;top&quot;:0.006143162393162393}"/>
  <p:tag name="KSO_WM_UNIT_PLACING_PICTURE_COLLAGE_RELATIVERECTANGLE" val="{&quot;bottom&quot;:0.2907417953919471,&quot;left&quot;:0,&quot;right&quot;:0,&quot;top&quot;:0.2907417953919471}"/>
  <p:tag name="KSO_WM_UNIT_PLACING_PICTURE_COLLAGE_VIEWPORT" val="{&quot;height&quot;:2044.7922420450955,&quot;width&quot;:8579.168968180382}"/>
  <p:tag name="KSO_WM_UNIT_PLACING_PICTURE_INFO" val="{&quot;code&quot;:&quot;A[1]&quot;,&quot;full_picture&quot;:false,&quot;last_crop_picture&quot;:&quot;A[1]&quot;,&quot;scheme&quot;:&quot;2-4&quot;,&quot;spacing&quot;:5}"/>
  <p:tag name="KSO_WM_UNIT_PLACING_PICTURE" val="111833.084"/>
  <p:tag name="KSO_WM_BEAUTIFY_FLAG" val=""/>
  <p:tag name="KSO_WM_UNIT_INDEX" val=""/>
  <p:tag name="KSO_WM_UNIT_ID" val=""/>
</p:tagLst>
</file>

<file path=ppt/tags/tag8.xml><?xml version="1.0" encoding="utf-8"?>
<p:tagLst xmlns:p="http://schemas.openxmlformats.org/presentationml/2006/main">
  <p:tag name="KSO_WM_UNIT_PLACING_PICTURE_USER_VIEWPORT" val="{&quot;height&quot;:3940.3125,&quot;width&quot;:7005}"/>
  <p:tag name="KSO_WM_UNIT_PLACING_PICTURE_USER_RELATIVERECTANGLE" val="{&quot;bottom&quot;:0.16010709847265697,&quot;left&quot;:0,&quot;right&quot;:0.006101021566402073,&quot;top&quot;:0.03234387662705127}"/>
  <p:tag name="KSO_WM_UNIT_PLACING_PICTURE_COLLAGE_RELATIVERECTANGLE" val="{&quot;bottom&quot;:0.20697696357274586,&quot;left&quot;:0,&quot;right&quot;:0,&quot;top&quot;:0.07921374172714017}"/>
  <p:tag name="KSO_WM_UNIT_PLACING_PICTURE_COLLAGE_VIEWPORT" val="{&quot;height&quot;:4239.584484090191,&quot;width&quot;:8579.168968180382}"/>
  <p:tag name="KSO_WM_UNIT_PLACING_PICTURE_INFO" val="{&quot;code&quot;:&quot;A[1]&quot;,&quot;full_picture&quot;:false,&quot;last_crop_picture&quot;:&quot;A[1]&quot;,&quot;scheme&quot;:&quot;2-4&quot;,&quot;spacing&quot;:5}"/>
  <p:tag name="KSO_WM_UNIT_PLACING_PICTURE" val="111833.084"/>
  <p:tag name="KSO_WM_BEAUTIFY_FLAG" val=""/>
  <p:tag name="KSO_WM_UNIT_INDEX" val=""/>
  <p:tag name="KSO_WM_UNIT_ID" val=""/>
</p:tagLst>
</file>

<file path=ppt/tags/tag9.xml><?xml version="1.0" encoding="utf-8"?>
<p:tagLst xmlns:p="http://schemas.openxmlformats.org/presentationml/2006/main">
  <p:tag name="KSO_WM_UNIT_PLACING_PICTURE_USER_VIEWPORT" val="{&quot;height&quot;:3118.1103515625,&quot;width&quot;:4157}"/>
  <p:tag name="KSO_WM_UNIT_PLACING_PICTURE_USER_RELATIVERECTANGLE" val="{&quot;bottom&quot;:0.15315897890853314,&quot;left&quot;:0.005622657226155768,&quot;right&quot;:0,&quot;top&quot;:0.0012641415825715326}"/>
  <p:tag name="KSO_WM_UNIT_PLACING_PICTURE_COLLAGE_RELATIVERECTANGLE" val="{&quot;bottom&quot;:0.261937218990837,&quot;left&quot;:0,&quot;right&quot;:0,&quot;top&quot;:0.11004238166487539}"/>
  <p:tag name="KSO_WM_UNIT_PLACING_PICTURE_COLLAGE_VIEWPORT" val="{&quot;height&quot;:3042.888790856081,&quot;width&quot;:5492.913405966366}"/>
  <p:tag name="KSO_WM_UNIT_PLACING_PICTURE_INFO" val="{&quot;code&quot;:&quot;bAb[4]&quot;,&quot;full_picture&quot;:false,&quot;last_crop_picture&quot;:&quot;bAb[4]&quot;,&quot;scheme&quot;:&quot;4-7&quot;,&quot;spacing&quot;:5}"/>
  <p:tag name="KSO_WM_UNIT_PLACING_PICTURE" val="110315.975"/>
  <p:tag name="KSO_WM_UNIT_ID" val=""/>
</p:tagLst>
</file>

<file path=ppt/theme/theme1.xml><?xml version="1.0" encoding="utf-8"?>
<a:theme xmlns:a="http://schemas.openxmlformats.org/drawingml/2006/main" name="1_默认设计模板">
  <a:themeElements>
    <a:clrScheme name="自定义 3">
      <a:dk1>
        <a:srgbClr val="3D3D3D"/>
      </a:dk1>
      <a:lt1>
        <a:srgbClr val="FFFFFF"/>
      </a:lt1>
      <a:dk2>
        <a:srgbClr val="7F7F7F"/>
      </a:dk2>
      <a:lt2>
        <a:srgbClr val="F6F6F6"/>
      </a:lt2>
      <a:accent1>
        <a:srgbClr val="B51B25"/>
      </a:accent1>
      <a:accent2>
        <a:srgbClr val="DA0000"/>
      </a:accent2>
      <a:accent3>
        <a:srgbClr val="F1E69E"/>
      </a:accent3>
      <a:accent4>
        <a:srgbClr val="FFFF00"/>
      </a:accent4>
      <a:accent5>
        <a:srgbClr val="969696"/>
      </a:accent5>
      <a:accent6>
        <a:srgbClr val="3D3D3D"/>
      </a:accent6>
      <a:hlink>
        <a:srgbClr val="DA0000"/>
      </a:hlink>
      <a:folHlink>
        <a:srgbClr val="3D3D3D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no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4C6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W党政快捷模板3</Template>
  <TotalTime>0</TotalTime>
  <Words>1812</Words>
  <Application>WPS 演示</Application>
  <PresentationFormat>自定义</PresentationFormat>
  <Paragraphs>103</Paragraphs>
  <Slides>13</Slides>
  <Notes>27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仿宋_GB2312</vt:lpstr>
      <vt:lpstr>Calibri</vt:lpstr>
      <vt:lpstr>华康俪金黑W8</vt:lpstr>
      <vt:lpstr>黑体</vt:lpstr>
      <vt:lpstr>方正粗宋简体</vt:lpstr>
      <vt:lpstr>方正兰亭中黑_GBK</vt:lpstr>
      <vt:lpstr>Calibri</vt:lpstr>
      <vt:lpstr>华文行楷</vt:lpstr>
      <vt:lpstr>华文隶书</vt:lpstr>
      <vt:lpstr>DIN Mittelschrift Std</vt:lpstr>
      <vt:lpstr>Impact</vt:lpstr>
      <vt:lpstr>华文新魏</vt:lpstr>
      <vt:lpstr>Arial</vt:lpstr>
      <vt:lpstr>明兰_UI_TC</vt:lpstr>
      <vt:lpstr>创艺简隶书</vt:lpstr>
      <vt:lpstr>Arial Unicode MS</vt:lpstr>
      <vt:lpstr>Calibri Light</vt:lpstr>
      <vt:lpstr>Segoe Print</vt:lpstr>
      <vt:lpstr>1_默认设计模板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党支部工作条例1</dc:title>
  <dc:creator>Administrator</dc:creator>
  <cp:lastModifiedBy>会儿</cp:lastModifiedBy>
  <cp:revision>328</cp:revision>
  <dcterms:created xsi:type="dcterms:W3CDTF">2018-11-21T01:56:00Z</dcterms:created>
  <dcterms:modified xsi:type="dcterms:W3CDTF">2023-04-06T05:50:34Z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0688FE4CDCDF45D681FD1351D820AFDE_13</vt:lpwstr>
  </property>
</Properties>
</file>