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7319" r:id="rId3"/>
    <p:sldId id="7320" r:id="rId4"/>
    <p:sldId id="7321" r:id="rId5"/>
    <p:sldId id="7322" r:id="rId6"/>
    <p:sldId id="533" r:id="rId7"/>
    <p:sldId id="7323" r:id="rId8"/>
    <p:sldId id="535" r:id="rId9"/>
    <p:sldId id="536" r:id="rId10"/>
    <p:sldId id="537" r:id="rId11"/>
    <p:sldId id="7324" r:id="rId12"/>
    <p:sldId id="538" r:id="rId13"/>
    <p:sldId id="539" r:id="rId14"/>
    <p:sldId id="541" r:id="rId15"/>
    <p:sldId id="542" r:id="rId16"/>
    <p:sldId id="543" r:id="rId17"/>
    <p:sldId id="544" r:id="rId18"/>
    <p:sldId id="545" r:id="rId19"/>
    <p:sldId id="546" r:id="rId20"/>
    <p:sldId id="547" r:id="rId21"/>
    <p:sldId id="548" r:id="rId22"/>
    <p:sldId id="549" r:id="rId23"/>
    <p:sldId id="551" r:id="rId24"/>
    <p:sldId id="552" r:id="rId25"/>
    <p:sldId id="553" r:id="rId26"/>
    <p:sldId id="554" r:id="rId27"/>
    <p:sldId id="555" r:id="rId28"/>
    <p:sldId id="556" r:id="rId29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691E"/>
    <a:srgbClr val="F96620"/>
    <a:srgbClr val="FFA02F"/>
    <a:srgbClr val="FEBA68"/>
    <a:srgbClr val="FFF1DE"/>
    <a:srgbClr val="E6E6E6"/>
    <a:srgbClr val="8DC1BC"/>
    <a:srgbClr val="E88764"/>
    <a:srgbClr val="2159CF"/>
    <a:srgbClr val="FFE7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660"/>
  </p:normalViewPr>
  <p:slideViewPr>
    <p:cSldViewPr snapToGrid="0">
      <p:cViewPr>
        <p:scale>
          <a:sx n="60" d="100"/>
          <a:sy n="60" d="100"/>
        </p:scale>
        <p:origin x="874" y="49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gs" Target="tags/tag103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handoutMaster" Target="handoutMasters/handoutMaster1.xml"/><Relationship Id="rId30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1ADC38-625E-4F29-A706-B97B2DD67B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4771C5-15A7-4B20-8D56-1997BA03D2C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5" Type="http://schemas.openxmlformats.org/officeDocument/2006/relationships/image" Target="../media/image1.png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5" Type="http://schemas.openxmlformats.org/officeDocument/2006/relationships/image" Target="../media/image1.png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剪去同侧角的矩形 7"/>
          <p:cNvSpPr/>
          <p:nvPr userDrawn="1">
            <p:custDataLst>
              <p:tags r:id="rId2"/>
            </p:custDataLst>
          </p:nvPr>
        </p:nvSpPr>
        <p:spPr>
          <a:xfrm>
            <a:off x="357505" y="327025"/>
            <a:ext cx="11489055" cy="6176645"/>
          </a:xfrm>
          <a:prstGeom prst="snip2SameRect">
            <a:avLst>
              <a:gd name="adj1" fmla="val 0"/>
              <a:gd name="adj2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Normal" panose="020B0400000000000000" charset="-122"/>
            </a:endParaRPr>
          </a:p>
        </p:txBody>
      </p:sp>
      <p:sp>
        <p:nvSpPr>
          <p:cNvPr id="15" name="文本框 14"/>
          <p:cNvSpPr txBox="1"/>
          <p:nvPr userDrawn="1">
            <p:custDataLst>
              <p:tags r:id="rId3"/>
            </p:custDataLst>
          </p:nvPr>
        </p:nvSpPr>
        <p:spPr>
          <a:xfrm>
            <a:off x="1287780" y="631825"/>
            <a:ext cx="69583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indent="0" algn="ctr" fontAlgn="auto">
              <a:buClrTx/>
              <a:buSzTx/>
              <a:buFont typeface="+mj-ea"/>
              <a:buNone/>
              <a:defRPr sz="4800">
                <a:ln w="15875">
                  <a:noFill/>
                </a:ln>
                <a:effectLst/>
                <a:latin typeface="标小智龙珠体" panose="02020500000000000000" pitchFamily="18" charset="-122"/>
                <a:ea typeface="标小智龙珠体" panose="02020500000000000000" pitchFamily="18" charset="-122"/>
                <a:cs typeface="汉仪劲楷简" panose="00020600040101010101" charset="-122"/>
              </a:defRPr>
            </a:lvl1pPr>
          </a:lstStyle>
          <a:p>
            <a:pPr lvl="0" algn="l"/>
            <a:r>
              <a:rPr lang="zh-CN" altLang="en-US" sz="3200" dirty="0">
                <a:sym typeface="+mn-ea"/>
              </a:rPr>
              <a:t>家校沟通遵循的三个原则</a:t>
            </a:r>
            <a:endParaRPr lang="zh-CN" altLang="en-US" sz="3200" dirty="0">
              <a:sym typeface="+mn-ea"/>
            </a:endParaRPr>
          </a:p>
        </p:txBody>
      </p:sp>
      <p:pic>
        <p:nvPicPr>
          <p:cNvPr id="2" name="图片 1" descr="1ca6282054441cc96d2d69fef54b56fe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57505" y="327025"/>
            <a:ext cx="1095375" cy="1095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剪去同侧角的矩形 7"/>
          <p:cNvSpPr/>
          <p:nvPr userDrawn="1">
            <p:custDataLst>
              <p:tags r:id="rId2"/>
            </p:custDataLst>
          </p:nvPr>
        </p:nvSpPr>
        <p:spPr>
          <a:xfrm>
            <a:off x="357505" y="327025"/>
            <a:ext cx="11489055" cy="6176645"/>
          </a:xfrm>
          <a:prstGeom prst="snip2SameRect">
            <a:avLst>
              <a:gd name="adj1" fmla="val 0"/>
              <a:gd name="adj2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Normal" panose="020B0400000000000000" charset="-122"/>
            </a:endParaRPr>
          </a:p>
        </p:txBody>
      </p:sp>
      <p:sp>
        <p:nvSpPr>
          <p:cNvPr id="3" name="文本框 2"/>
          <p:cNvSpPr txBox="1"/>
          <p:nvPr userDrawn="1">
            <p:custDataLst>
              <p:tags r:id="rId3"/>
            </p:custDataLst>
          </p:nvPr>
        </p:nvSpPr>
        <p:spPr>
          <a:xfrm>
            <a:off x="1287780" y="631825"/>
            <a:ext cx="69583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lvl="0" indent="0" fontAlgn="auto">
              <a:buClrTx/>
              <a:buSzTx/>
              <a:buFont typeface="+mj-ea"/>
              <a:buNone/>
              <a:defRPr sz="3200">
                <a:ln w="15875">
                  <a:noFill/>
                </a:ln>
                <a:effectLst/>
                <a:latin typeface="标小智龙珠体" panose="02020500000000000000" pitchFamily="18" charset="-122"/>
                <a:ea typeface="标小智龙珠体" panose="02020500000000000000" pitchFamily="18" charset="-122"/>
                <a:cs typeface="汉仪劲楷简" panose="00020600040101010101" charset="-122"/>
              </a:defRPr>
            </a:lvl1pPr>
          </a:lstStyle>
          <a:p>
            <a:pPr lvl="0"/>
            <a:r>
              <a:rPr lang="zh-CN" altLang="en-US" dirty="0">
                <a:sym typeface="+mn-ea"/>
              </a:rPr>
              <a:t>家校沟通的主要途径</a:t>
            </a:r>
            <a:endParaRPr lang="zh-CN" altLang="en-US" dirty="0">
              <a:sym typeface="+mn-ea"/>
            </a:endParaRPr>
          </a:p>
        </p:txBody>
      </p:sp>
      <p:pic>
        <p:nvPicPr>
          <p:cNvPr id="2" name="图片 1" descr="1ca6282054441cc96d2d69fef54b56fe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57505" y="327025"/>
            <a:ext cx="1095375" cy="1095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剪去同侧角的矩形 7"/>
          <p:cNvSpPr/>
          <p:nvPr userDrawn="1">
            <p:custDataLst>
              <p:tags r:id="rId2"/>
            </p:custDataLst>
          </p:nvPr>
        </p:nvSpPr>
        <p:spPr>
          <a:xfrm>
            <a:off x="357505" y="327025"/>
            <a:ext cx="11489055" cy="6176645"/>
          </a:xfrm>
          <a:prstGeom prst="snip2SameRect">
            <a:avLst>
              <a:gd name="adj1" fmla="val 0"/>
              <a:gd name="adj2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思源黑体 CN Normal" panose="020B0400000000000000" charset="-122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3"/>
            </p:custDataLst>
          </p:nvPr>
        </p:nvSpPr>
        <p:spPr>
          <a:xfrm>
            <a:off x="1287780" y="631825"/>
            <a:ext cx="69583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lvl="0" indent="0" fontAlgn="auto">
              <a:buClrTx/>
              <a:buSzTx/>
              <a:buFont typeface="+mj-ea"/>
              <a:buNone/>
              <a:defRPr sz="3200">
                <a:ln w="15875">
                  <a:noFill/>
                </a:ln>
                <a:effectLst/>
                <a:latin typeface="标小智龙珠体" panose="02020500000000000000" pitchFamily="18" charset="-122"/>
                <a:ea typeface="标小智龙珠体" panose="02020500000000000000" pitchFamily="18" charset="-122"/>
                <a:cs typeface="汉仪劲楷简" panose="00020600040101010101" charset="-122"/>
              </a:defRPr>
            </a:lvl1pPr>
          </a:lstStyle>
          <a:p>
            <a:pPr lvl="0"/>
            <a:r>
              <a:rPr lang="zh-CN" altLang="en-US" dirty="0">
                <a:sym typeface="+mn-ea"/>
              </a:rPr>
              <a:t>家校沟通的方法技巧</a:t>
            </a:r>
            <a:endParaRPr lang="zh-CN" altLang="en-US" dirty="0">
              <a:sym typeface="+mn-ea"/>
            </a:endParaRPr>
          </a:p>
        </p:txBody>
      </p:sp>
      <p:pic>
        <p:nvPicPr>
          <p:cNvPr id="2" name="图片 1" descr="1ca6282054441cc96d2d69fef54b56fe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7505" y="327025"/>
            <a:ext cx="1095375" cy="1095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186CC-23C9-4230-BCA9-F542AB13D1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C2FD4-282F-4E39-BCFB-68DCF85428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image" Target="../media/image2.png"/><Relationship Id="rId7" Type="http://schemas.openxmlformats.org/officeDocument/2006/relationships/tags" Target="../tags/tag9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09ef717337038750df188a3361e837e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-57150"/>
            <a:ext cx="12192000" cy="691578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18.xml"/><Relationship Id="rId12" Type="http://schemas.openxmlformats.org/officeDocument/2006/relationships/image" Target="../media/image5.png"/><Relationship Id="rId11" Type="http://schemas.openxmlformats.org/officeDocument/2006/relationships/image" Target="../media/image4.png"/><Relationship Id="rId10" Type="http://schemas.openxmlformats.org/officeDocument/2006/relationships/tags" Target="../tags/tag17.xml"/><Relationship Id="rId1" Type="http://schemas.openxmlformats.org/officeDocument/2006/relationships/tags" Target="../tags/tag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tags" Target="../tags/tag54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74.xml"/><Relationship Id="rId7" Type="http://schemas.openxmlformats.org/officeDocument/2006/relationships/image" Target="../media/image13.png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75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76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77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0.xml"/><Relationship Id="rId3" Type="http://schemas.openxmlformats.org/officeDocument/2006/relationships/image" Target="../media/image17.png"/><Relationship Id="rId2" Type="http://schemas.openxmlformats.org/officeDocument/2006/relationships/tags" Target="../tags/tag79.xml"/><Relationship Id="rId1" Type="http://schemas.openxmlformats.org/officeDocument/2006/relationships/tags" Target="../tags/tag7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81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83.xml"/><Relationship Id="rId1" Type="http://schemas.openxmlformats.org/officeDocument/2006/relationships/tags" Target="../tags/tag8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tags" Target="../tags/tag19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5.xml"/><Relationship Id="rId2" Type="http://schemas.openxmlformats.org/officeDocument/2006/relationships/image" Target="../media/image7.png"/><Relationship Id="rId1" Type="http://schemas.openxmlformats.org/officeDocument/2006/relationships/tags" Target="../tags/tag84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tags" Target="../tags/tag86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9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95.xml"/><Relationship Id="rId6" Type="http://schemas.openxmlformats.org/officeDocument/2006/relationships/image" Target="../media/image21.png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tags" Target="../tags/tag9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99.xml"/><Relationship Id="rId1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00.xml"/><Relationship Id="rId1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02.xml"/><Relationship Id="rId2" Type="http://schemas.openxmlformats.org/officeDocument/2006/relationships/image" Target="../media/image5.png"/><Relationship Id="rId1" Type="http://schemas.openxmlformats.org/officeDocument/2006/relationships/tags" Target="../tags/tag10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image" Target="../media/image1.png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8.png"/><Relationship Id="rId10" Type="http://schemas.openxmlformats.org/officeDocument/2006/relationships/tags" Target="../tags/tag28.xml"/><Relationship Id="rId1" Type="http://schemas.openxmlformats.org/officeDocument/2006/relationships/tags" Target="../tags/tag2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tags" Target="../tags/tag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3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tags" Target="../tags/tag34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45.xml"/><Relationship Id="rId8" Type="http://schemas.openxmlformats.org/officeDocument/2006/relationships/tags" Target="../tags/tag44.xml"/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53.xml"/><Relationship Id="rId3" Type="http://schemas.openxmlformats.org/officeDocument/2006/relationships/image" Target="../media/image12.png"/><Relationship Id="rId2" Type="http://schemas.openxmlformats.org/officeDocument/2006/relationships/tags" Target="../tags/tag52.xml"/><Relationship Id="rId1" Type="http://schemas.openxmlformats.org/officeDocument/2006/relationships/tags" Target="../tags/tag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09ef717337038750df188a3361e837e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-57150"/>
            <a:ext cx="12192000" cy="6857365"/>
          </a:xfrm>
          <a:prstGeom prst="rect">
            <a:avLst/>
          </a:prstGeom>
        </p:spPr>
      </p:pic>
      <p:pic>
        <p:nvPicPr>
          <p:cNvPr id="3" name="图片 2" descr="5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95" y="0"/>
            <a:ext cx="11356975" cy="652907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963420" y="1398270"/>
            <a:ext cx="8379460" cy="3286125"/>
            <a:chOff x="3446" y="2633"/>
            <a:chExt cx="13196" cy="5175"/>
          </a:xfrm>
        </p:grpSpPr>
        <p:sp>
          <p:nvSpPr>
            <p:cNvPr id="20" name="文本框 19"/>
            <p:cNvSpPr txBox="1"/>
            <p:nvPr>
              <p:custDataLst>
                <p:tags r:id="rId4"/>
              </p:custDataLst>
            </p:nvPr>
          </p:nvSpPr>
          <p:spPr>
            <a:xfrm>
              <a:off x="5988" y="2633"/>
              <a:ext cx="811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sz="2000" dirty="0">
                  <a:ln w="31750">
                    <a:noFill/>
                  </a:ln>
                  <a:latin typeface="思源黑体 CN Normal" panose="020B0400000000000000" charset="-122"/>
                  <a:ea typeface="思源黑体 CN Normal" panose="020B0400000000000000" charset="-122"/>
                  <a:cs typeface="阿里巴巴普惠体 2.0 55 Regular" panose="00020600040101010101" charset="-122"/>
                  <a:sym typeface="+mn-ea"/>
                </a:rPr>
                <a:t>家</a:t>
              </a:r>
              <a:r>
                <a:rPr lang="en-US" sz="2000" dirty="0">
                  <a:ln w="31750">
                    <a:noFill/>
                  </a:ln>
                  <a:latin typeface="思源黑体 CN Normal" panose="020B0400000000000000" charset="-122"/>
                  <a:ea typeface="思源黑体 CN Normal" panose="020B0400000000000000" charset="-122"/>
                  <a:cs typeface="阿里巴巴普惠体 2.0 55 Regular" panose="00020600040101010101" charset="-122"/>
                  <a:sym typeface="+mn-ea"/>
                </a:rPr>
                <a:t>/</a:t>
              </a:r>
              <a:r>
                <a:rPr sz="2000" dirty="0">
                  <a:ln w="31750">
                    <a:noFill/>
                  </a:ln>
                  <a:latin typeface="思源黑体 CN Normal" panose="020B0400000000000000" charset="-122"/>
                  <a:ea typeface="思源黑体 CN Normal" panose="020B0400000000000000" charset="-122"/>
                  <a:cs typeface="阿里巴巴普惠体 2.0 55 Regular" panose="00020600040101010101" charset="-122"/>
                  <a:sym typeface="+mn-ea"/>
                </a:rPr>
                <a:t>校</a:t>
              </a:r>
              <a:r>
                <a:rPr lang="en-US" sz="2000" dirty="0">
                  <a:ln w="31750">
                    <a:noFill/>
                  </a:ln>
                  <a:latin typeface="思源黑体 CN Normal" panose="020B0400000000000000" charset="-122"/>
                  <a:ea typeface="思源黑体 CN Normal" panose="020B0400000000000000" charset="-122"/>
                  <a:cs typeface="阿里巴巴普惠体 2.0 55 Regular" panose="00020600040101010101" charset="-122"/>
                  <a:sym typeface="+mn-ea"/>
                </a:rPr>
                <a:t>/</a:t>
              </a:r>
              <a:r>
                <a:rPr sz="2000" dirty="0">
                  <a:ln w="31750">
                    <a:noFill/>
                  </a:ln>
                  <a:latin typeface="思源黑体 CN Normal" panose="020B0400000000000000" charset="-122"/>
                  <a:ea typeface="思源黑体 CN Normal" panose="020B0400000000000000" charset="-122"/>
                  <a:cs typeface="阿里巴巴普惠体 2.0 55 Regular" panose="00020600040101010101" charset="-122"/>
                  <a:sym typeface="+mn-ea"/>
                </a:rPr>
                <a:t>巧</a:t>
              </a:r>
              <a:r>
                <a:rPr lang="en-US" sz="2000" dirty="0">
                  <a:ln w="31750">
                    <a:noFill/>
                  </a:ln>
                  <a:latin typeface="思源黑体 CN Normal" panose="020B0400000000000000" charset="-122"/>
                  <a:ea typeface="思源黑体 CN Normal" panose="020B0400000000000000" charset="-122"/>
                  <a:cs typeface="阿里巴巴普惠体 2.0 55 Regular" panose="00020600040101010101" charset="-122"/>
                  <a:sym typeface="+mn-ea"/>
                </a:rPr>
                <a:t>/</a:t>
              </a:r>
              <a:r>
                <a:rPr sz="2000" dirty="0">
                  <a:ln w="31750">
                    <a:noFill/>
                  </a:ln>
                  <a:latin typeface="思源黑体 CN Normal" panose="020B0400000000000000" charset="-122"/>
                  <a:ea typeface="思源黑体 CN Normal" panose="020B0400000000000000" charset="-122"/>
                  <a:cs typeface="阿里巴巴普惠体 2.0 55 Regular" panose="00020600040101010101" charset="-122"/>
                  <a:sym typeface="+mn-ea"/>
                </a:rPr>
                <a:t>沟</a:t>
              </a:r>
              <a:r>
                <a:rPr lang="en-US" sz="2000" dirty="0">
                  <a:ln w="31750">
                    <a:noFill/>
                  </a:ln>
                  <a:latin typeface="思源黑体 CN Normal" panose="020B0400000000000000" charset="-122"/>
                  <a:ea typeface="思源黑体 CN Normal" panose="020B0400000000000000" charset="-122"/>
                  <a:cs typeface="阿里巴巴普惠体 2.0 55 Regular" panose="00020600040101010101" charset="-122"/>
                  <a:sym typeface="+mn-ea"/>
                </a:rPr>
                <a:t>/</a:t>
              </a:r>
              <a:r>
                <a:rPr sz="2000" dirty="0">
                  <a:ln w="31750">
                    <a:noFill/>
                  </a:ln>
                  <a:latin typeface="思源黑体 CN Normal" panose="020B0400000000000000" charset="-122"/>
                  <a:ea typeface="思源黑体 CN Normal" panose="020B0400000000000000" charset="-122"/>
                  <a:cs typeface="阿里巴巴普惠体 2.0 55 Regular" panose="00020600040101010101" charset="-122"/>
                  <a:sym typeface="+mn-ea"/>
                </a:rPr>
                <a:t>通</a:t>
              </a:r>
              <a:r>
                <a:rPr lang="en-US" sz="2000" dirty="0">
                  <a:ln w="31750">
                    <a:noFill/>
                  </a:ln>
                  <a:latin typeface="思源黑体 CN Normal" panose="020B0400000000000000" charset="-122"/>
                  <a:ea typeface="思源黑体 CN Normal" panose="020B0400000000000000" charset="-122"/>
                  <a:cs typeface="阿里巴巴普惠体 2.0 55 Regular" panose="00020600040101010101" charset="-122"/>
                  <a:sym typeface="+mn-ea"/>
                </a:rPr>
                <a:t>/</a:t>
              </a:r>
              <a:r>
                <a:rPr sz="2000" dirty="0">
                  <a:ln w="31750">
                    <a:noFill/>
                  </a:ln>
                  <a:latin typeface="思源黑体 CN Normal" panose="020B0400000000000000" charset="-122"/>
                  <a:ea typeface="思源黑体 CN Normal" panose="020B0400000000000000" charset="-122"/>
                  <a:cs typeface="阿里巴巴普惠体 2.0 55 Regular" panose="00020600040101010101" charset="-122"/>
                  <a:sym typeface="+mn-ea"/>
                </a:rPr>
                <a:t>携</a:t>
              </a:r>
              <a:r>
                <a:rPr lang="en-US" sz="2000" dirty="0">
                  <a:ln w="31750">
                    <a:noFill/>
                  </a:ln>
                  <a:latin typeface="思源黑体 CN Normal" panose="020B0400000000000000" charset="-122"/>
                  <a:ea typeface="思源黑体 CN Normal" panose="020B0400000000000000" charset="-122"/>
                  <a:cs typeface="阿里巴巴普惠体 2.0 55 Regular" panose="00020600040101010101" charset="-122"/>
                  <a:sym typeface="+mn-ea"/>
                </a:rPr>
                <a:t>/</a:t>
              </a:r>
              <a:r>
                <a:rPr sz="2000" dirty="0">
                  <a:ln w="31750">
                    <a:noFill/>
                  </a:ln>
                  <a:latin typeface="思源黑体 CN Normal" panose="020B0400000000000000" charset="-122"/>
                  <a:ea typeface="思源黑体 CN Normal" panose="020B0400000000000000" charset="-122"/>
                  <a:cs typeface="阿里巴巴普惠体 2.0 55 Regular" panose="00020600040101010101" charset="-122"/>
                  <a:sym typeface="+mn-ea"/>
                </a:rPr>
                <a:t>手</a:t>
              </a:r>
              <a:r>
                <a:rPr lang="en-US" sz="2000" dirty="0">
                  <a:ln w="31750">
                    <a:noFill/>
                  </a:ln>
                  <a:latin typeface="思源黑体 CN Normal" panose="020B0400000000000000" charset="-122"/>
                  <a:ea typeface="思源黑体 CN Normal" panose="020B0400000000000000" charset="-122"/>
                  <a:cs typeface="阿里巴巴普惠体 2.0 55 Regular" panose="00020600040101010101" charset="-122"/>
                  <a:sym typeface="+mn-ea"/>
                </a:rPr>
                <a:t>/</a:t>
              </a:r>
              <a:r>
                <a:rPr sz="2000" dirty="0">
                  <a:ln w="31750">
                    <a:noFill/>
                  </a:ln>
                  <a:latin typeface="思源黑体 CN Normal" panose="020B0400000000000000" charset="-122"/>
                  <a:ea typeface="思源黑体 CN Normal" panose="020B0400000000000000" charset="-122"/>
                  <a:cs typeface="阿里巴巴普惠体 2.0 55 Regular" panose="00020600040101010101" charset="-122"/>
                  <a:sym typeface="+mn-ea"/>
                </a:rPr>
                <a:t>共</a:t>
              </a:r>
              <a:r>
                <a:rPr lang="en-US" sz="2000" dirty="0">
                  <a:ln w="31750">
                    <a:noFill/>
                  </a:ln>
                  <a:latin typeface="思源黑体 CN Normal" panose="020B0400000000000000" charset="-122"/>
                  <a:ea typeface="思源黑体 CN Normal" panose="020B0400000000000000" charset="-122"/>
                  <a:cs typeface="阿里巴巴普惠体 2.0 55 Regular" panose="00020600040101010101" charset="-122"/>
                  <a:sym typeface="+mn-ea"/>
                </a:rPr>
                <a:t>/</a:t>
              </a:r>
              <a:r>
                <a:rPr sz="2000" dirty="0">
                  <a:ln w="31750">
                    <a:noFill/>
                  </a:ln>
                  <a:latin typeface="思源黑体 CN Normal" panose="020B0400000000000000" charset="-122"/>
                  <a:ea typeface="思源黑体 CN Normal" panose="020B0400000000000000" charset="-122"/>
                  <a:cs typeface="阿里巴巴普惠体 2.0 55 Regular" panose="00020600040101010101" charset="-122"/>
                  <a:sym typeface="+mn-ea"/>
                </a:rPr>
                <a:t>成</a:t>
              </a:r>
              <a:r>
                <a:rPr lang="en-US" sz="2000" dirty="0">
                  <a:ln w="31750">
                    <a:noFill/>
                  </a:ln>
                  <a:latin typeface="思源黑体 CN Normal" panose="020B0400000000000000" charset="-122"/>
                  <a:ea typeface="思源黑体 CN Normal" panose="020B0400000000000000" charset="-122"/>
                  <a:cs typeface="阿里巴巴普惠体 2.0 55 Regular" panose="00020600040101010101" charset="-122"/>
                  <a:sym typeface="+mn-ea"/>
                </a:rPr>
                <a:t>/</a:t>
              </a:r>
              <a:r>
                <a:rPr sz="2000" dirty="0">
                  <a:ln w="31750">
                    <a:noFill/>
                  </a:ln>
                  <a:latin typeface="思源黑体 CN Normal" panose="020B0400000000000000" charset="-122"/>
                  <a:ea typeface="思源黑体 CN Normal" panose="020B0400000000000000" charset="-122"/>
                  <a:cs typeface="阿里巴巴普惠体 2.0 55 Regular" panose="00020600040101010101" charset="-122"/>
                  <a:sym typeface="+mn-ea"/>
                </a:rPr>
                <a:t>长</a:t>
              </a:r>
              <a:endParaRPr sz="2000" dirty="0">
                <a:ln w="31750">
                  <a:noFill/>
                </a:ln>
                <a:latin typeface="思源黑体 CN Normal" panose="020B0400000000000000" charset="-122"/>
                <a:ea typeface="思源黑体 CN Normal" panose="020B0400000000000000" charset="-122"/>
                <a:cs typeface="阿里巴巴普惠体 2.0 55 Regular" panose="00020600040101010101" charset="-122"/>
                <a:sym typeface="+mn-ea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5"/>
              </p:custDataLst>
            </p:nvPr>
          </p:nvSpPr>
          <p:spPr>
            <a:xfrm>
              <a:off x="4786" y="5582"/>
              <a:ext cx="11298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lvl="0" algn="ctr">
                <a:buClrTx/>
                <a:buSzTx/>
                <a:buFontTx/>
              </a:pPr>
              <a:r>
                <a:rPr lang="en-US" sz="2000" dirty="0">
                  <a:ln w="12700">
                    <a:noFill/>
                  </a:ln>
                  <a:effectLst/>
                  <a:latin typeface="思源黑体 CN Normal" panose="020B0400000000000000" charset="-122"/>
                  <a:ea typeface="思源黑体 CN Normal" panose="020B0400000000000000" charset="-122"/>
                  <a:cs typeface="阿里巴巴普惠体 2.0 65 Medium" panose="00020600040101010101" charset="-122"/>
                  <a:sym typeface="+mn-ea"/>
                </a:rPr>
                <a:t>2023</a:t>
              </a:r>
              <a:r>
                <a:rPr lang="zh-CN" altLang="en-US" sz="2000" dirty="0">
                  <a:ln w="12700">
                    <a:noFill/>
                  </a:ln>
                  <a:effectLst/>
                  <a:latin typeface="思源黑体 CN Normal" panose="020B0400000000000000" charset="-122"/>
                  <a:ea typeface="思源黑体 CN Normal" panose="020B0400000000000000" charset="-122"/>
                  <a:cs typeface="阿里巴巴普惠体 2.0 65 Medium" panose="00020600040101010101" charset="-122"/>
                  <a:sym typeface="+mn-ea"/>
                </a:rPr>
                <a:t>年</a:t>
              </a:r>
              <a:r>
                <a:rPr sz="2000" dirty="0">
                  <a:ln w="12700">
                    <a:noFill/>
                  </a:ln>
                  <a:effectLst/>
                  <a:latin typeface="思源黑体 CN Normal" panose="020B0400000000000000" charset="-122"/>
                  <a:ea typeface="思源黑体 CN Normal" panose="020B0400000000000000" charset="-122"/>
                  <a:cs typeface="阿里巴巴普惠体 2.0 65 Medium" panose="00020600040101010101" charset="-122"/>
                  <a:sym typeface="+mn-ea"/>
                </a:rPr>
                <a:t>家校沟通</a:t>
              </a:r>
              <a:r>
                <a:rPr lang="zh-CN" sz="2000" dirty="0">
                  <a:ln w="12700">
                    <a:noFill/>
                  </a:ln>
                  <a:effectLst/>
                  <a:latin typeface="思源黑体 CN Normal" panose="020B0400000000000000" charset="-122"/>
                  <a:ea typeface="思源黑体 CN Normal" panose="020B0400000000000000" charset="-122"/>
                  <a:cs typeface="阿里巴巴普惠体 2.0 65 Medium" panose="00020600040101010101" charset="-122"/>
                  <a:sym typeface="+mn-ea"/>
                </a:rPr>
                <a:t>培训：教师应该</a:t>
              </a:r>
              <a:r>
                <a:rPr sz="2000" dirty="0">
                  <a:ln w="12700">
                    <a:noFill/>
                  </a:ln>
                  <a:effectLst/>
                  <a:latin typeface="思源黑体 CN Normal" panose="020B0400000000000000" charset="-122"/>
                  <a:ea typeface="思源黑体 CN Normal" panose="020B0400000000000000" charset="-122"/>
                  <a:cs typeface="阿里巴巴普惠体 2.0 65 Medium" panose="00020600040101010101" charset="-122"/>
                  <a:sym typeface="+mn-ea"/>
                </a:rPr>
                <a:t>如何与家长进行有效沟通</a:t>
              </a:r>
              <a:endParaRPr sz="2000" dirty="0">
                <a:ln w="12700">
                  <a:noFill/>
                </a:ln>
                <a:effectLst/>
                <a:latin typeface="思源黑体 CN Normal" panose="020B0400000000000000" charset="-122"/>
                <a:ea typeface="思源黑体 CN Normal" panose="020B0400000000000000" charset="-122"/>
                <a:cs typeface="阿里巴巴普惠体 2.0 65 Medium" panose="00020600040101010101" charset="-122"/>
                <a:sym typeface="+mn-ea"/>
              </a:endParaRPr>
            </a:p>
          </p:txBody>
        </p:sp>
        <p:sp>
          <p:nvSpPr>
            <p:cNvPr id="15360" name="文本框 15359"/>
            <p:cNvSpPr txBox="1"/>
            <p:nvPr>
              <p:custDataLst>
                <p:tags r:id="rId6"/>
              </p:custDataLst>
            </p:nvPr>
          </p:nvSpPr>
          <p:spPr>
            <a:xfrm>
              <a:off x="6275" y="6469"/>
              <a:ext cx="2250" cy="549"/>
            </a:xfrm>
            <a:prstGeom prst="rect">
              <a:avLst/>
            </a:prstGeom>
            <a:solidFill>
              <a:srgbClr val="F8691E"/>
            </a:solidFill>
            <a:ln>
              <a:solidFill>
                <a:srgbClr val="E88764"/>
              </a:solidFill>
            </a:ln>
          </p:spPr>
          <p:txBody>
            <a:bodyPr wrap="square" bIns="36195" rtlCol="0" anchor="ctr" anchorCtr="0">
              <a:noAutofit/>
            </a:bodyPr>
            <a:p>
              <a:pPr lvl="0" indent="0" algn="ctr">
                <a:buClrTx/>
                <a:buSzTx/>
                <a:buNone/>
              </a:pPr>
              <a:r>
                <a:rPr lang="zh-CN" altLang="zh-CN" sz="1600" dirty="0">
                  <a:ln w="12700">
                    <a:noFill/>
                  </a:ln>
                  <a:solidFill>
                    <a:schemeClr val="bg1"/>
                  </a:solidFill>
                  <a:effectLst/>
                  <a:latin typeface="标小智龙珠体" panose="02020500000000000000" pitchFamily="18" charset="-122"/>
                  <a:ea typeface="标小智龙珠体" panose="02020500000000000000" pitchFamily="18" charset="-122"/>
                  <a:cs typeface="卢文辉经典粗黑简体" panose="02000000000000000000" charset="-122"/>
                  <a:sym typeface="+mn-ea"/>
                </a:rPr>
                <a:t>三个原则</a:t>
              </a:r>
              <a:endParaRPr lang="zh-CN" altLang="zh-CN" sz="1600" dirty="0">
                <a:ln w="12700">
                  <a:noFill/>
                </a:ln>
                <a:solidFill>
                  <a:schemeClr val="bg1"/>
                </a:solidFill>
                <a:effectLst/>
                <a:latin typeface="标小智龙珠体" panose="02020500000000000000" pitchFamily="18" charset="-122"/>
                <a:ea typeface="标小智龙珠体" panose="02020500000000000000" pitchFamily="18" charset="-122"/>
                <a:cs typeface="卢文辉经典粗黑简体" panose="02000000000000000000" charset="-122"/>
                <a:sym typeface="+mn-ea"/>
              </a:endParaRPr>
            </a:p>
          </p:txBody>
        </p:sp>
        <p:sp>
          <p:nvSpPr>
            <p:cNvPr id="15361" name="文本框 15360"/>
            <p:cNvSpPr txBox="1"/>
            <p:nvPr>
              <p:custDataLst>
                <p:tags r:id="rId7"/>
              </p:custDataLst>
            </p:nvPr>
          </p:nvSpPr>
          <p:spPr>
            <a:xfrm>
              <a:off x="8692" y="6469"/>
              <a:ext cx="2250" cy="549"/>
            </a:xfrm>
            <a:prstGeom prst="rect">
              <a:avLst/>
            </a:prstGeom>
            <a:solidFill>
              <a:srgbClr val="F8691E"/>
            </a:solidFill>
            <a:ln>
              <a:solidFill>
                <a:srgbClr val="E88764"/>
              </a:solidFill>
            </a:ln>
          </p:spPr>
          <p:txBody>
            <a:bodyPr wrap="square" bIns="36195" rtlCol="0" anchor="ctr" anchorCtr="0">
              <a:noAutofit/>
            </a:bodyPr>
            <a:p>
              <a:pPr lvl="0" indent="0" algn="ctr">
                <a:buClrTx/>
                <a:buSzTx/>
                <a:buNone/>
              </a:pPr>
              <a:r>
                <a:rPr lang="zh-CN" altLang="zh-CN" sz="1600" dirty="0">
                  <a:ln w="12700">
                    <a:noFill/>
                  </a:ln>
                  <a:solidFill>
                    <a:schemeClr val="bg1"/>
                  </a:solidFill>
                  <a:effectLst/>
                  <a:latin typeface="标小智龙珠体" panose="02020500000000000000" pitchFamily="18" charset="-122"/>
                  <a:ea typeface="标小智龙珠体" panose="02020500000000000000" pitchFamily="18" charset="-122"/>
                  <a:cs typeface="卢文辉经典粗黑简体" panose="02000000000000000000" charset="-122"/>
                  <a:sym typeface="+mn-ea"/>
                </a:rPr>
                <a:t>主要途径</a:t>
              </a:r>
              <a:endParaRPr lang="zh-CN" altLang="zh-CN" sz="1600" dirty="0">
                <a:ln w="12700">
                  <a:noFill/>
                </a:ln>
                <a:solidFill>
                  <a:schemeClr val="bg1"/>
                </a:solidFill>
                <a:effectLst/>
                <a:latin typeface="标小智龙珠体" panose="02020500000000000000" pitchFamily="18" charset="-122"/>
                <a:ea typeface="标小智龙珠体" panose="02020500000000000000" pitchFamily="18" charset="-122"/>
                <a:cs typeface="卢文辉经典粗黑简体" panose="02000000000000000000" charset="-122"/>
                <a:sym typeface="+mn-ea"/>
              </a:endParaRPr>
            </a:p>
          </p:txBody>
        </p:sp>
        <p:sp>
          <p:nvSpPr>
            <p:cNvPr id="15363" name="文本框 15362"/>
            <p:cNvSpPr txBox="1"/>
            <p:nvPr>
              <p:custDataLst>
                <p:tags r:id="rId8"/>
              </p:custDataLst>
            </p:nvPr>
          </p:nvSpPr>
          <p:spPr>
            <a:xfrm>
              <a:off x="11109" y="6469"/>
              <a:ext cx="2250" cy="549"/>
            </a:xfrm>
            <a:prstGeom prst="rect">
              <a:avLst/>
            </a:prstGeom>
            <a:solidFill>
              <a:srgbClr val="F8691E"/>
            </a:solidFill>
            <a:ln>
              <a:solidFill>
                <a:srgbClr val="E88764"/>
              </a:solidFill>
            </a:ln>
          </p:spPr>
          <p:txBody>
            <a:bodyPr wrap="square" bIns="36195" rtlCol="0" anchor="ctr" anchorCtr="0">
              <a:noAutofit/>
            </a:bodyPr>
            <a:p>
              <a:pPr lvl="0" indent="0" algn="ctr">
                <a:buClrTx/>
                <a:buSzTx/>
                <a:buNone/>
              </a:pPr>
              <a:r>
                <a:rPr lang="zh-CN" altLang="zh-CN" sz="1600" dirty="0">
                  <a:ln w="12700">
                    <a:noFill/>
                  </a:ln>
                  <a:solidFill>
                    <a:schemeClr val="bg1"/>
                  </a:solidFill>
                  <a:effectLst/>
                  <a:latin typeface="标小智龙珠体" panose="02020500000000000000" pitchFamily="18" charset="-122"/>
                  <a:ea typeface="标小智龙珠体" panose="02020500000000000000" pitchFamily="18" charset="-122"/>
                  <a:cs typeface="卢文辉经典粗黑简体" panose="02000000000000000000" charset="-122"/>
                  <a:sym typeface="+mn-ea"/>
                </a:rPr>
                <a:t>方法技巧</a:t>
              </a:r>
              <a:endParaRPr lang="zh-CN" altLang="zh-CN" sz="1600" dirty="0">
                <a:ln w="12700">
                  <a:noFill/>
                </a:ln>
                <a:solidFill>
                  <a:schemeClr val="bg1"/>
                </a:solidFill>
                <a:effectLst/>
                <a:latin typeface="标小智龙珠体" panose="02020500000000000000" pitchFamily="18" charset="-122"/>
                <a:ea typeface="标小智龙珠体" panose="02020500000000000000" pitchFamily="18" charset="-122"/>
                <a:cs typeface="卢文辉经典粗黑简体" panose="02000000000000000000" charset="-122"/>
                <a:sym typeface="+mn-ea"/>
              </a:endParaRPr>
            </a:p>
          </p:txBody>
        </p:sp>
        <p:sp>
          <p:nvSpPr>
            <p:cNvPr id="15364" name="文本框 15363"/>
            <p:cNvSpPr txBox="1"/>
            <p:nvPr>
              <p:custDataLst>
                <p:tags r:id="rId9"/>
              </p:custDataLst>
            </p:nvPr>
          </p:nvSpPr>
          <p:spPr>
            <a:xfrm>
              <a:off x="7351" y="7277"/>
              <a:ext cx="6749" cy="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lvl="0" algn="dist">
                <a:buClrTx/>
                <a:buSzTx/>
                <a:buFontTx/>
              </a:pPr>
              <a:r>
                <a:rPr lang="zh-CN" altLang="en-US" sz="1600" dirty="0">
                  <a:ln w="1270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阿里巴巴普惠体 2.0 65 Medium" panose="00020600040101010101" charset="-122"/>
                  <a:ea typeface="阿里巴巴普惠体 2.0 65 Medium" panose="00020600040101010101" charset="-122"/>
                  <a:cs typeface="阿里巴巴普惠体 2.0 65 Medium" panose="00020600040101010101" charset="-122"/>
                  <a:sym typeface="+mn-ea"/>
                </a:rPr>
                <a:t>泸县石桥镇教管中心</a:t>
              </a:r>
              <a:r>
                <a:rPr lang="en-US" altLang="zh-CN" sz="1600" dirty="0">
                  <a:ln w="1270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阿里巴巴普惠体 2.0 65 Medium" panose="00020600040101010101" charset="-122"/>
                  <a:ea typeface="阿里巴巴普惠体 2.0 65 Medium" panose="00020600040101010101" charset="-122"/>
                  <a:cs typeface="阿里巴巴普惠体 2.0 65 Medium" panose="00020600040101010101" charset="-122"/>
                  <a:sym typeface="+mn-ea"/>
                </a:rPr>
                <a:t>  </a:t>
              </a:r>
              <a:r>
                <a:rPr lang="zh-CN" altLang="en-US" sz="1600" dirty="0">
                  <a:ln w="12700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阿里巴巴普惠体 2.0 65 Medium" panose="00020600040101010101" charset="-122"/>
                  <a:ea typeface="阿里巴巴普惠体 2.0 65 Medium" panose="00020600040101010101" charset="-122"/>
                  <a:cs typeface="阿里巴巴普惠体 2.0 65 Medium" panose="00020600040101010101" charset="-122"/>
                  <a:sym typeface="+mn-ea"/>
                </a:rPr>
                <a:t>彭学军</a:t>
              </a:r>
              <a:endParaRPr lang="zh-CN" altLang="en-US" sz="16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阿里巴巴普惠体 2.0 65 Medium" panose="00020600040101010101" charset="-122"/>
                <a:ea typeface="阿里巴巴普惠体 2.0 65 Medium" panose="00020600040101010101" charset="-122"/>
                <a:cs typeface="阿里巴巴普惠体 2.0 65 Medium" panose="00020600040101010101" charset="-122"/>
                <a:sym typeface="+mn-ea"/>
              </a:endParaRPr>
            </a:p>
          </p:txBody>
        </p:sp>
        <p:sp>
          <p:nvSpPr>
            <p:cNvPr id="19" name="文本框 3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446" y="3453"/>
              <a:ext cx="13196" cy="208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horz" wrap="square">
              <a:spAutoFit/>
            </a:bodyPr>
            <a:p>
              <a:pPr algn="ctr"/>
              <a:r>
                <a:rPr lang="zh-CN" altLang="en-US" sz="8000" dirty="0">
                  <a:ln w="22225" cmpd="sng">
                    <a:noFill/>
                    <a:prstDash val="solid"/>
                  </a:ln>
                  <a:solidFill>
                    <a:srgbClr val="F8691E"/>
                  </a:solidFill>
                  <a:effectLst>
                    <a:outerShdw dir="2700000" algn="tl" rotWithShape="0">
                      <a:srgbClr val="4788F1">
                        <a:alpha val="40000"/>
                      </a:srgbClr>
                    </a:outerShdw>
                  </a:effectLst>
                  <a:latin typeface="汉仪粗圆简" panose="02010600000101010101" charset="-122"/>
                  <a:ea typeface="汉仪粗圆简" panose="02010600000101010101" charset="-122"/>
                  <a:cs typeface="Aa凯铭体" panose="00020600040101010101" charset="-122"/>
                </a:rPr>
                <a:t>家校沟通教师培训</a:t>
              </a:r>
              <a:endParaRPr lang="zh-CN" altLang="en-US" sz="8000" dirty="0">
                <a:ln w="22225" cmpd="sng">
                  <a:noFill/>
                  <a:prstDash val="solid"/>
                </a:ln>
                <a:solidFill>
                  <a:srgbClr val="F8691E"/>
                </a:solidFill>
                <a:effectLst>
                  <a:outerShdw dir="2700000" algn="tl" rotWithShape="0">
                    <a:srgbClr val="4788F1">
                      <a:alpha val="40000"/>
                    </a:srgbClr>
                  </a:outerShdw>
                </a:effectLst>
                <a:latin typeface="汉仪粗圆简" panose="02010600000101010101" charset="-122"/>
                <a:ea typeface="汉仪粗圆简" panose="02010600000101010101" charset="-122"/>
                <a:cs typeface="Aa凯铭体" panose="00020600040101010101" charset="-122"/>
              </a:endParaRPr>
            </a:p>
          </p:txBody>
        </p:sp>
      </p:grpSp>
      <p:pic>
        <p:nvPicPr>
          <p:cNvPr id="5" name="图片 4" descr="dac52ebb1b83fbd73afc79c031b24c0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12165" y="2695575"/>
            <a:ext cx="4162425" cy="4162425"/>
          </a:xfrm>
          <a:prstGeom prst="rect">
            <a:avLst/>
          </a:prstGeom>
        </p:spPr>
      </p:pic>
      <p:pic>
        <p:nvPicPr>
          <p:cNvPr id="6" name="图片 5" descr="f184a737b543a08f4f6343199f4231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91400" y="2376170"/>
            <a:ext cx="4800600" cy="48006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13"/>
            </p:custDataLst>
          </p:nvPr>
        </p:nvSpPr>
        <p:spPr>
          <a:xfrm>
            <a:off x="4570095" y="4848860"/>
            <a:ext cx="4285615" cy="4178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lvl="0" algn="ctr">
              <a:buClrTx/>
              <a:buSzTx/>
              <a:buFontTx/>
            </a:pPr>
            <a:r>
              <a:rPr lang="en-US" sz="16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阿里巴巴普惠体 2.0 65 Medium" panose="00020600040101010101" charset="-122"/>
                <a:ea typeface="阿里巴巴普惠体 2.0 65 Medium" panose="00020600040101010101" charset="-122"/>
                <a:cs typeface="阿里巴巴普惠体 2.0 65 Medium" panose="00020600040101010101" charset="-122"/>
                <a:sym typeface="+mn-ea"/>
              </a:rPr>
              <a:t>2023</a:t>
            </a:r>
            <a:r>
              <a:rPr lang="zh-CN" altLang="en-US" sz="16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阿里巴巴普惠体 2.0 65 Medium" panose="00020600040101010101" charset="-122"/>
                <a:ea typeface="阿里巴巴普惠体 2.0 65 Medium" panose="00020600040101010101" charset="-122"/>
                <a:cs typeface="阿里巴巴普惠体 2.0 65 Medium" panose="00020600040101010101" charset="-122"/>
                <a:sym typeface="+mn-ea"/>
              </a:rPr>
              <a:t>年</a:t>
            </a:r>
            <a:r>
              <a:rPr lang="en-US" altLang="zh-CN" sz="16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阿里巴巴普惠体 2.0 65 Medium" panose="00020600040101010101" charset="-122"/>
                <a:ea typeface="阿里巴巴普惠体 2.0 65 Medium" panose="00020600040101010101" charset="-122"/>
                <a:cs typeface="阿里巴巴普惠体 2.0 65 Medium" panose="00020600040101010101" charset="-122"/>
                <a:sym typeface="+mn-ea"/>
              </a:rPr>
              <a:t>5</a:t>
            </a:r>
            <a:r>
              <a:rPr lang="zh-CN" altLang="en-US" sz="16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阿里巴巴普惠体 2.0 65 Medium" panose="00020600040101010101" charset="-122"/>
                <a:ea typeface="阿里巴巴普惠体 2.0 65 Medium" panose="00020600040101010101" charset="-122"/>
                <a:cs typeface="阿里巴巴普惠体 2.0 65 Medium" panose="00020600040101010101" charset="-122"/>
                <a:sym typeface="+mn-ea"/>
              </a:rPr>
              <a:t>月</a:t>
            </a:r>
            <a:r>
              <a:rPr lang="en-US" altLang="zh-CN" sz="16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阿里巴巴普惠体 2.0 65 Medium" panose="00020600040101010101" charset="-122"/>
                <a:ea typeface="阿里巴巴普惠体 2.0 65 Medium" panose="00020600040101010101" charset="-122"/>
                <a:cs typeface="阿里巴巴普惠体 2.0 65 Medium" panose="00020600040101010101" charset="-122"/>
                <a:sym typeface="+mn-ea"/>
              </a:rPr>
              <a:t>9</a:t>
            </a:r>
            <a:r>
              <a:rPr lang="zh-CN" altLang="en-US" sz="1600" dirty="0">
                <a:ln w="12700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阿里巴巴普惠体 2.0 65 Medium" panose="00020600040101010101" charset="-122"/>
                <a:ea typeface="阿里巴巴普惠体 2.0 65 Medium" panose="00020600040101010101" charset="-122"/>
                <a:cs typeface="阿里巴巴普惠体 2.0 65 Medium" panose="00020600040101010101" charset="-122"/>
                <a:sym typeface="+mn-ea"/>
              </a:rPr>
              <a:t>日</a:t>
            </a:r>
            <a:endParaRPr lang="zh-CN" altLang="en-US" sz="1600" dirty="0">
              <a:ln w="1270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阿里巴巴普惠体 2.0 65 Medium" panose="00020600040101010101" charset="-122"/>
              <a:ea typeface="阿里巴巴普惠体 2.0 65 Medium" panose="00020600040101010101" charset="-122"/>
              <a:cs typeface="阿里巴巴普惠体 2.0 65 Medium" panose="00020600040101010101" charset="-122"/>
              <a:sym typeface="+mn-ea"/>
            </a:endParaRPr>
          </a:p>
          <a:p>
            <a:pPr lvl="0" algn="dist">
              <a:buClrTx/>
              <a:buSzTx/>
              <a:buFontTx/>
            </a:pPr>
            <a:endParaRPr lang="zh-CN" altLang="en-US" sz="1600" dirty="0">
              <a:ln w="12700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阿里巴巴普惠体 2.0 65 Medium" panose="00020600040101010101" charset="-122"/>
              <a:ea typeface="阿里巴巴普惠体 2.0 65 Medium" panose="00020600040101010101" charset="-122"/>
              <a:cs typeface="阿里巴巴普惠体 2.0 65 Medium" panose="0002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09ef717337038750df188a3361e837e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635"/>
            <a:ext cx="12192000" cy="6857365"/>
          </a:xfrm>
          <a:prstGeom prst="rect">
            <a:avLst/>
          </a:prstGeom>
        </p:spPr>
      </p:pic>
      <p:pic>
        <p:nvPicPr>
          <p:cNvPr id="3" name="图片 2" descr="5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95" y="0"/>
            <a:ext cx="11356975" cy="6529070"/>
          </a:xfrm>
          <a:prstGeom prst="rect">
            <a:avLst/>
          </a:prstGeom>
        </p:spPr>
      </p:pic>
      <p:sp>
        <p:nvSpPr>
          <p:cNvPr id="4" name="标题 1"/>
          <p:cNvSpPr txBox="1"/>
          <p:nvPr>
            <p:custDataLst>
              <p:tags r:id="rId4"/>
            </p:custDataLst>
          </p:nvPr>
        </p:nvSpPr>
        <p:spPr bwMode="auto">
          <a:xfrm>
            <a:off x="919480" y="2685414"/>
            <a:ext cx="6477000" cy="1568450"/>
          </a:xfrm>
          <a:noFill/>
        </p:spPr>
        <p:txBody>
          <a:bodyPr wrap="square">
            <a:spAutoFit/>
          </a:bodyPr>
          <a:lstStyle>
            <a:defPPr>
              <a:defRPr lang="zh-CN"/>
            </a:defPPr>
            <a:lvl1pPr indent="0" algn="just" fontAlgn="auto">
              <a:buClrTx/>
              <a:buSzTx/>
              <a:buFont typeface="+mj-ea"/>
              <a:buNone/>
              <a:defRPr sz="3200">
                <a:ln w="15875">
                  <a:noFill/>
                </a:ln>
                <a:effectLst/>
                <a:latin typeface="标小智龙珠体" panose="02020500000000000000" pitchFamily="18" charset="-122"/>
                <a:ea typeface="标小智龙珠体" panose="02020500000000000000" pitchFamily="18" charset="-122"/>
                <a:cs typeface="汉仪劲楷简" panose="00020600040101010101" charset="-122"/>
              </a:defRPr>
            </a:lvl1pPr>
          </a:lstStyle>
          <a:p>
            <a:pPr algn="ctr"/>
            <a:r>
              <a:rPr lang="zh-CN" altLang="en-US" sz="4800" dirty="0">
                <a:sym typeface="+mn-ea"/>
              </a:rPr>
              <a:t>家校沟通的</a:t>
            </a:r>
            <a:endParaRPr lang="zh-CN" altLang="en-US" sz="4800" dirty="0">
              <a:sym typeface="+mn-ea"/>
            </a:endParaRPr>
          </a:p>
          <a:p>
            <a:pPr algn="ctr"/>
            <a:r>
              <a:rPr lang="zh-CN" altLang="en-US" sz="4800" dirty="0">
                <a:sym typeface="+mn-ea"/>
              </a:rPr>
              <a:t>方法技巧</a:t>
            </a:r>
            <a:endParaRPr lang="zh-CN" altLang="en-US" sz="4800" dirty="0">
              <a:sym typeface="+mn-ea"/>
            </a:endParaRPr>
          </a:p>
        </p:txBody>
      </p:sp>
      <p:sp>
        <p:nvSpPr>
          <p:cNvPr id="26" name="矩形: 圆角 25"/>
          <p:cNvSpPr/>
          <p:nvPr>
            <p:custDataLst>
              <p:tags r:id="rId5"/>
            </p:custDataLst>
          </p:nvPr>
        </p:nvSpPr>
        <p:spPr>
          <a:xfrm>
            <a:off x="2905441" y="1965960"/>
            <a:ext cx="2475867" cy="483657"/>
          </a:xfrm>
          <a:prstGeom prst="roundRect">
            <a:avLst>
              <a:gd name="adj" fmla="val 50000"/>
            </a:avLst>
          </a:prstGeom>
          <a:solidFill>
            <a:srgbClr val="F8691E"/>
          </a:solidFill>
          <a:ln>
            <a:solidFill>
              <a:srgbClr val="E88764"/>
            </a:solidFill>
          </a:ln>
        </p:spPr>
        <p:txBody>
          <a:bodyPr wrap="square" bIns="36195" rtlCol="0" anchor="ctr" anchorCtr="0">
            <a:noAutofit/>
          </a:bodyPr>
          <a:lstStyle/>
          <a:p>
            <a:pPr algn="ctr"/>
            <a:r>
              <a:rPr lang="zh-CN" altLang="en-US" dirty="0">
                <a:ln w="12700">
                  <a:noFill/>
                </a:ln>
                <a:solidFill>
                  <a:schemeClr val="bg1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</a:rPr>
              <a:t>第三部分</a:t>
            </a:r>
            <a:endParaRPr lang="zh-CN" altLang="en-US" dirty="0">
              <a:ln w="12700">
                <a:noFill/>
              </a:ln>
              <a:solidFill>
                <a:schemeClr val="bg1"/>
              </a:solidFill>
              <a:latin typeface="标小智龙珠体" panose="02020500000000000000" pitchFamily="18" charset="-122"/>
              <a:ea typeface="标小智龙珠体" panose="02020500000000000000" pitchFamily="18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6"/>
            </p:custDataLst>
          </p:nvPr>
        </p:nvSpPr>
        <p:spPr>
          <a:xfrm>
            <a:off x="1377315" y="4431029"/>
            <a:ext cx="530415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dist">
              <a:buClrTx/>
              <a:buSzTx/>
              <a:buFontTx/>
            </a:pPr>
            <a:r>
              <a:rPr dirty="0">
                <a:ln w="317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獅尾B2黑體-Medium" panose="020B0500000000000000" charset="-120"/>
                <a:sym typeface="+mn-ea"/>
              </a:rPr>
              <a:t>教师应该如何与家长进行有效沟通</a:t>
            </a:r>
            <a:endParaRPr dirty="0">
              <a:ln w="3175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獅尾B2黑體-Medium" panose="020B0500000000000000" charset="-120"/>
              <a:sym typeface="+mn-ea"/>
            </a:endParaRPr>
          </a:p>
        </p:txBody>
      </p:sp>
      <p:pic>
        <p:nvPicPr>
          <p:cNvPr id="5" name="图片 4" descr="564ef8937d99f5378227edbaaeeae2ac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4125" y="1990725"/>
            <a:ext cx="4867275" cy="4867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26" grpId="1" bldLvl="0" animBg="1"/>
      <p:bldP spid="2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/>
          <p:nvPr>
            <p:custDataLst>
              <p:tags r:id="rId1"/>
            </p:custDataLst>
          </p:nvPr>
        </p:nvSpPr>
        <p:spPr>
          <a:xfrm>
            <a:off x="1210945" y="2761170"/>
            <a:ext cx="5342255" cy="319433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85750" lvl="0" indent="-285750" algn="l">
              <a:lnSpc>
                <a:spcPct val="16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取得他们的信任，争取他们最好的配合，共同探讨对孩子的最佳教育方法，以达到共同的教育目的。</a:t>
            </a:r>
            <a:endParaRPr lang="en-US" altLang="zh-CN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  <a:sym typeface="+mn-ea"/>
            </a:endParaRPr>
          </a:p>
          <a:p>
            <a:pPr marL="285750" lvl="0" indent="-285750" algn="l">
              <a:lnSpc>
                <a:spcPct val="16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班主任在于家长沟通时，要避免伤害家长的感情，不要使用讽刺、挖苦的语言。</a:t>
            </a:r>
            <a:endParaRPr lang="en-US" altLang="zh-CN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  <a:sym typeface="+mn-ea"/>
            </a:endParaRPr>
          </a:p>
          <a:p>
            <a:pPr marL="285750" lvl="0" indent="-285750" algn="l">
              <a:lnSpc>
                <a:spcPct val="16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通过沟通，使家长真正感到：老师是在尽职尽责、尽心尽力地教育自己的孩子。</a:t>
            </a:r>
            <a:endParaRPr lang="en-US" altLang="zh-CN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  <a:sym typeface="+mn-ea"/>
            </a:endParaRPr>
          </a:p>
          <a:p>
            <a:pPr marL="285750" lvl="0" indent="-285750" algn="l">
              <a:lnSpc>
                <a:spcPct val="16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并适时通过各种途径向家长传递教育的正确方法，以取得家长的配合。</a:t>
            </a:r>
            <a:endParaRPr lang="en-US" altLang="zh-CN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  <a:sym typeface="+mn-ea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1423670" y="2392870"/>
            <a:ext cx="324000" cy="324000"/>
          </a:xfrm>
          <a:prstGeom prst="ellipse">
            <a:avLst/>
          </a:prstGeom>
          <a:solidFill>
            <a:srgbClr val="F8691E"/>
          </a:solidFill>
          <a:ln>
            <a:solidFill>
              <a:srgbClr val="E88764"/>
            </a:solidFill>
          </a:ln>
        </p:spPr>
        <p:txBody>
          <a:bodyPr wrap="square" bIns="36195" rtlCol="0" anchor="ctr" anchorCtr="0">
            <a:noAutofit/>
          </a:bodyPr>
          <a:lstStyle/>
          <a:p>
            <a:pPr algn="ctr"/>
            <a:r>
              <a:rPr lang="en-US" altLang="zh-CN" sz="1600">
                <a:ln w="12700">
                  <a:noFill/>
                </a:ln>
                <a:solidFill>
                  <a:schemeClr val="bg1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</a:rPr>
              <a:t>1</a:t>
            </a:r>
            <a:endParaRPr lang="en-US" altLang="zh-CN" sz="1600">
              <a:ln w="12700">
                <a:noFill/>
              </a:ln>
              <a:solidFill>
                <a:schemeClr val="bg1"/>
              </a:solidFill>
              <a:latin typeface="标小智龙珠体" panose="02020500000000000000" pitchFamily="18" charset="-122"/>
              <a:ea typeface="标小智龙珠体" panose="02020500000000000000" pitchFamily="18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747520" y="2364295"/>
            <a:ext cx="60960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dirty="0" err="1">
                <a:solidFill>
                  <a:srgbClr val="F8691E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cs typeface="阿里巴巴普惠体 2.0 45 Light" panose="00020600040101010101" charset="-122"/>
                <a:sym typeface="+mn-ea"/>
              </a:rPr>
              <a:t>教师要以真诚与平等的态度对待学生家长</a:t>
            </a:r>
            <a:endParaRPr lang="en-US" altLang="zh-CN" dirty="0">
              <a:solidFill>
                <a:srgbClr val="F8691E"/>
              </a:solidFill>
              <a:latin typeface="标小智龙珠体" panose="02020500000000000000" pitchFamily="18" charset="-122"/>
              <a:ea typeface="标小智龙珠体" panose="02020500000000000000" pitchFamily="18" charset="-122"/>
              <a:cs typeface="阿里巴巴普惠体 2.0 45 Light" panose="00020600040101010101" charset="-122"/>
              <a:sym typeface="+mn-ea"/>
            </a:endParaRPr>
          </a:p>
        </p:txBody>
      </p:sp>
      <p:sp>
        <p:nvSpPr>
          <p:cNvPr id="3" name="圆角矩形 5"/>
          <p:cNvSpPr/>
          <p:nvPr>
            <p:custDataLst>
              <p:tags r:id="rId2"/>
            </p:custDataLst>
          </p:nvPr>
        </p:nvSpPr>
        <p:spPr>
          <a:xfrm>
            <a:off x="3493135" y="1585595"/>
            <a:ext cx="4758690" cy="368300"/>
          </a:xfrm>
          <a:prstGeom prst="roundRect">
            <a:avLst>
              <a:gd name="adj" fmla="val 50000"/>
            </a:avLst>
          </a:prstGeom>
          <a:solidFill>
            <a:srgbClr val="F8691E"/>
          </a:solidFill>
          <a:ln>
            <a:solidFill>
              <a:srgbClr val="E88764"/>
            </a:solidFill>
          </a:ln>
        </p:spPr>
        <p:txBody>
          <a:bodyPr wrap="square" bIns="36195" rtlCol="0" anchor="ctr" anchorCtr="0">
            <a:noAutofit/>
          </a:bodyPr>
          <a:lstStyle/>
          <a:p>
            <a:pPr algn="ctr"/>
            <a:r>
              <a:rPr lang="zh-CN" altLang="en-US" sz="1600" dirty="0">
                <a:ln w="12700">
                  <a:noFill/>
                </a:ln>
                <a:solidFill>
                  <a:schemeClr val="bg1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</a:rPr>
              <a:t>（一）、真诚相待，善于倾听，信任尊重家长 </a:t>
            </a:r>
            <a:endParaRPr lang="zh-CN" altLang="en-US" sz="1600" dirty="0">
              <a:ln w="12700">
                <a:noFill/>
              </a:ln>
              <a:solidFill>
                <a:schemeClr val="bg1"/>
              </a:solidFill>
              <a:latin typeface="标小智龙珠体" panose="02020500000000000000" pitchFamily="18" charset="-122"/>
              <a:ea typeface="标小智龙珠体" panose="02020500000000000000" pitchFamily="18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851015" y="2433861"/>
            <a:ext cx="4130040" cy="3383090"/>
            <a:chOff x="6851015" y="2433861"/>
            <a:chExt cx="4130040" cy="3383090"/>
          </a:xfrm>
        </p:grpSpPr>
        <p:sp>
          <p:nvSpPr>
            <p:cNvPr id="7" name="矩形: 圆角 6"/>
            <p:cNvSpPr/>
            <p:nvPr/>
          </p:nvSpPr>
          <p:spPr>
            <a:xfrm>
              <a:off x="6851015" y="2433861"/>
              <a:ext cx="4130040" cy="3383090"/>
            </a:xfrm>
            <a:prstGeom prst="roundRect">
              <a:avLst>
                <a:gd name="adj" fmla="val 6306"/>
              </a:avLst>
            </a:prstGeom>
            <a:gradFill>
              <a:gsLst>
                <a:gs pos="0">
                  <a:srgbClr val="FEBA68"/>
                </a:gs>
                <a:gs pos="100000">
                  <a:srgbClr val="FFF1DE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483" name="矩形 1"/>
            <p:cNvSpPr/>
            <p:nvPr>
              <p:custDataLst>
                <p:tags r:id="rId3"/>
              </p:custDataLst>
            </p:nvPr>
          </p:nvSpPr>
          <p:spPr>
            <a:xfrm>
              <a:off x="7322185" y="2802161"/>
              <a:ext cx="3284855" cy="283663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</a:bodyPr>
            <a:lstStyle/>
            <a:p>
              <a:pPr lvl="0" algn="l">
                <a:lnSpc>
                  <a:spcPct val="160000"/>
                </a:lnSpc>
                <a:buClrTx/>
                <a:buSzTx/>
                <a:buFontTx/>
              </a:pPr>
              <a:r>
                <a:rPr lang="en-US" altLang="zh-CN" sz="1600" dirty="0">
                  <a:latin typeface="阿里巴巴普惠体 2.0 45 Light" panose="00020600040101010101" charset="-122"/>
                  <a:ea typeface="阿里巴巴普惠体 2.0 45 Light" panose="00020600040101010101" charset="-122"/>
                  <a:cs typeface="阿里巴巴普惠体 2.0 45 Light" panose="00020600040101010101" charset="-122"/>
                  <a:sym typeface="+mn-ea"/>
                </a:rPr>
                <a:t>有些教师属于“报喜型”，只讲优点，不讲缺点，使家长不能全面了解孩子，不能很好的配合学校工作，不能让家长说：我的孩子奖状拿回来不少，到最后还是没有考上学。应让家长全面了解孩子在校表现</a:t>
              </a:r>
              <a:r>
                <a:rPr lang="zh-CN" altLang="en-US" sz="1600" dirty="0">
                  <a:latin typeface="阿里巴巴普惠体 2.0 45 Light" panose="00020600040101010101" charset="-122"/>
                  <a:ea typeface="阿里巴巴普惠体 2.0 45 Light" panose="00020600040101010101" charset="-122"/>
                  <a:cs typeface="阿里巴巴普惠体 2.0 45 Light" panose="00020600040101010101" charset="-122"/>
                  <a:sym typeface="+mn-ea"/>
                </a:rPr>
                <a:t>。</a:t>
              </a:r>
              <a:endParaRPr lang="zh-CN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endParaRPr>
            </a:p>
          </p:txBody>
        </p:sp>
      </p:grp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4" grpId="0" animBg="1"/>
      <p:bldP spid="5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41120" y="2289810"/>
            <a:ext cx="9509760" cy="13315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just" fontAlgn="auto">
              <a:lnSpc>
                <a:spcPct val="168000"/>
              </a:lnSpc>
            </a:pPr>
            <a:r>
              <a:rPr lang="zh-CN" altLang="en-US" sz="1600" dirty="0">
                <a:solidFill>
                  <a:schemeClr val="tx1"/>
                </a:solidFill>
                <a:uFillTx/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倾听有两个好处，一是造成平等的谈话气氛，二是便于我们从中捕捉信息。</a:t>
            </a:r>
            <a:endParaRPr lang="zh-CN" altLang="en-US" sz="1600" dirty="0">
              <a:solidFill>
                <a:schemeClr val="tx1"/>
              </a:solidFill>
              <a:uFillTx/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  <a:sym typeface="+mn-ea"/>
            </a:endParaRPr>
          </a:p>
          <a:p>
            <a:pPr indent="0" algn="just" fontAlgn="auto">
              <a:lnSpc>
                <a:spcPct val="168000"/>
              </a:lnSpc>
            </a:pPr>
            <a:r>
              <a:rPr lang="zh-CN" altLang="en-US" sz="1600" dirty="0">
                <a:solidFill>
                  <a:schemeClr val="tx1"/>
                </a:solidFill>
                <a:uFillTx/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如果说得多，听得少，只顾自己痛快，一通说，家长的耳朵塞满了，自己想说的没有说出来，这样的谈话效果可想而知。与家长沟通，我们不妨换个方式，班主任、教师，做个好听众，这又将如何呢？</a:t>
            </a:r>
            <a:endParaRPr lang="zh-CN" altLang="en-US" sz="1600" dirty="0">
              <a:solidFill>
                <a:schemeClr val="tx1"/>
              </a:solidFill>
              <a:uFillTx/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  <a:sym typeface="+mn-ea"/>
            </a:endParaRPr>
          </a:p>
        </p:txBody>
      </p:sp>
      <p:sp>
        <p:nvSpPr>
          <p:cNvPr id="4" name="椭圆 3"/>
          <p:cNvSpPr/>
          <p:nvPr>
            <p:custDataLst>
              <p:tags r:id="rId1"/>
            </p:custDataLst>
          </p:nvPr>
        </p:nvSpPr>
        <p:spPr>
          <a:xfrm>
            <a:off x="1457960" y="1913890"/>
            <a:ext cx="324000" cy="324000"/>
          </a:xfrm>
          <a:prstGeom prst="ellipse">
            <a:avLst/>
          </a:prstGeom>
          <a:solidFill>
            <a:srgbClr val="F8691E"/>
          </a:solidFill>
          <a:ln>
            <a:solidFill>
              <a:srgbClr val="E88764"/>
            </a:solidFill>
          </a:ln>
        </p:spPr>
        <p:txBody>
          <a:bodyPr wrap="square" bIns="36195" rtlCol="0" anchor="ctr" anchorCtr="0">
            <a:noAutofit/>
          </a:bodyPr>
          <a:lstStyle/>
          <a:p>
            <a:pPr algn="ctr"/>
            <a:r>
              <a:rPr lang="en-US" altLang="zh-CN" sz="1600">
                <a:ln w="12700">
                  <a:noFill/>
                </a:ln>
                <a:solidFill>
                  <a:schemeClr val="bg1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</a:rPr>
              <a:t>2</a:t>
            </a:r>
            <a:endParaRPr lang="en-US" altLang="zh-CN" sz="1600">
              <a:ln w="12700">
                <a:noFill/>
              </a:ln>
              <a:solidFill>
                <a:schemeClr val="bg1"/>
              </a:solidFill>
              <a:latin typeface="标小智龙珠体" panose="02020500000000000000" pitchFamily="18" charset="-122"/>
              <a:ea typeface="标小智龙珠体" panose="02020500000000000000" pitchFamily="18" charset="-122"/>
            </a:endParaRPr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1781810" y="1931035"/>
            <a:ext cx="60960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8691E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sym typeface="+mn-ea"/>
              </a:rPr>
              <a:t>成功的老师通常是最佳的倾听者</a:t>
            </a:r>
            <a:endParaRPr lang="en-US" altLang="zh-CN" dirty="0">
              <a:solidFill>
                <a:srgbClr val="F8691E"/>
              </a:solidFill>
              <a:latin typeface="标小智龙珠体" panose="02020500000000000000" pitchFamily="18" charset="-122"/>
              <a:ea typeface="标小智龙珠体" panose="02020500000000000000" pitchFamily="18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341120" y="4331335"/>
            <a:ext cx="9700260" cy="13315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just" fontAlgn="auto">
              <a:lnSpc>
                <a:spcPct val="168000"/>
              </a:lnSpc>
            </a:pPr>
            <a:r>
              <a:rPr lang="zh-CN" altLang="en-US" sz="1600" dirty="0">
                <a:solidFill>
                  <a:schemeClr val="tx1"/>
                </a:solidFill>
                <a:uFillTx/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由于班主任与家长对学校教育工作中困难认识不一致，特别是当教育教学效果不佳时，双方就容易产生互相埋怨的情绪。一方埋怨老师不会“教”，对孩子有偏见；另一方埋怨家长家教不严，纵容、袒护其子女。</a:t>
            </a:r>
            <a:endParaRPr lang="zh-CN" altLang="en-US" sz="1600" dirty="0">
              <a:solidFill>
                <a:schemeClr val="tx1"/>
              </a:solidFill>
              <a:uFillTx/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  <a:sym typeface="+mn-ea"/>
            </a:endParaRPr>
          </a:p>
          <a:p>
            <a:pPr indent="0" algn="just" fontAlgn="auto">
              <a:lnSpc>
                <a:spcPct val="168000"/>
              </a:lnSpc>
            </a:pPr>
            <a:r>
              <a:rPr lang="zh-CN" altLang="en-US" sz="1600" dirty="0">
                <a:solidFill>
                  <a:schemeClr val="tx1"/>
                </a:solidFill>
                <a:uFillTx/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此外，由于所处环境的不同，如果双方缺乏沟通，就会导致对立情绪，最终将会对学生产生不利的影响。</a:t>
            </a:r>
            <a:endParaRPr lang="zh-CN" altLang="en-US" sz="1600" dirty="0">
              <a:solidFill>
                <a:schemeClr val="tx1"/>
              </a:solidFill>
              <a:uFillTx/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  <a:sym typeface="+mn-ea"/>
            </a:endParaRPr>
          </a:p>
        </p:txBody>
      </p:sp>
      <p:sp>
        <p:nvSpPr>
          <p:cNvPr id="7" name="椭圆 6"/>
          <p:cNvSpPr/>
          <p:nvPr>
            <p:custDataLst>
              <p:tags r:id="rId4"/>
            </p:custDataLst>
          </p:nvPr>
        </p:nvSpPr>
        <p:spPr>
          <a:xfrm>
            <a:off x="1457960" y="3955415"/>
            <a:ext cx="324000" cy="324000"/>
          </a:xfrm>
          <a:prstGeom prst="ellipse">
            <a:avLst/>
          </a:prstGeom>
          <a:solidFill>
            <a:srgbClr val="F8691E"/>
          </a:solidFill>
          <a:ln>
            <a:solidFill>
              <a:srgbClr val="E88764"/>
            </a:solidFill>
          </a:ln>
        </p:spPr>
        <p:txBody>
          <a:bodyPr wrap="square" bIns="36195" rtlCol="0" anchor="ctr" anchorCtr="0">
            <a:noAutofit/>
          </a:bodyPr>
          <a:lstStyle/>
          <a:p>
            <a:pPr algn="ctr"/>
            <a:r>
              <a:rPr lang="en-US" altLang="zh-CN" sz="1600">
                <a:ln w="12700">
                  <a:noFill/>
                </a:ln>
                <a:solidFill>
                  <a:schemeClr val="bg1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</a:rPr>
              <a:t>3</a:t>
            </a:r>
            <a:endParaRPr lang="en-US" altLang="zh-CN" sz="1600">
              <a:ln w="12700">
                <a:noFill/>
              </a:ln>
              <a:solidFill>
                <a:schemeClr val="bg1"/>
              </a:solidFill>
              <a:latin typeface="标小智龙珠体" panose="02020500000000000000" pitchFamily="18" charset="-122"/>
              <a:ea typeface="标小智龙珠体" panose="02020500000000000000" pitchFamily="18" charset="-122"/>
            </a:endParaRPr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1781810" y="3972560"/>
            <a:ext cx="60960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8691E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sym typeface="+mn-ea"/>
              </a:rPr>
              <a:t>要克服互相埋怨的情绪</a:t>
            </a:r>
            <a:endParaRPr lang="en-US" altLang="zh-CN" dirty="0">
              <a:solidFill>
                <a:srgbClr val="F8691E"/>
              </a:solidFill>
              <a:latin typeface="标小智龙珠体" panose="02020500000000000000" pitchFamily="18" charset="-122"/>
              <a:ea typeface="标小智龙珠体" panose="02020500000000000000" pitchFamily="18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  <p:bldP spid="6" grpId="0"/>
      <p:bldP spid="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5"/>
          <p:cNvSpPr/>
          <p:nvPr>
            <p:custDataLst>
              <p:tags r:id="rId1"/>
            </p:custDataLst>
          </p:nvPr>
        </p:nvSpPr>
        <p:spPr>
          <a:xfrm>
            <a:off x="1184910" y="1615440"/>
            <a:ext cx="4642485" cy="369332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8691E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</a:rPr>
              <a:t>（二）、教师要用行动赢得家长的信任 </a:t>
            </a:r>
            <a:endParaRPr lang="zh-CN" altLang="en-US" dirty="0">
              <a:solidFill>
                <a:srgbClr val="F8691E"/>
              </a:solidFill>
              <a:latin typeface="标小智龙珠体" panose="02020500000000000000" pitchFamily="18" charset="-122"/>
              <a:ea typeface="标小智龙珠体" panose="02020500000000000000" pitchFamily="18" charset="-122"/>
            </a:endParaRPr>
          </a:p>
        </p:txBody>
      </p:sp>
      <p:sp>
        <p:nvSpPr>
          <p:cNvPr id="24580" name="Rectangle 4"/>
          <p:cNvSpPr/>
          <p:nvPr>
            <p:custDataLst>
              <p:tags r:id="rId2"/>
            </p:custDataLst>
          </p:nvPr>
        </p:nvSpPr>
        <p:spPr>
          <a:xfrm>
            <a:off x="1341755" y="1964055"/>
            <a:ext cx="5455285" cy="16185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60000"/>
              </a:lnSpc>
            </a:pPr>
            <a:r>
              <a:rPr lang="en-US" altLang="zh-CN" sz="1600" dirty="0">
                <a:solidFill>
                  <a:schemeClr val="tx1"/>
                </a:solidFill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</a:rPr>
              <a:t>1</a:t>
            </a:r>
            <a:r>
              <a:rPr lang="zh-CN" altLang="en-US" sz="1600" dirty="0">
                <a:solidFill>
                  <a:schemeClr val="tx1"/>
                </a:solidFill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</a:rPr>
              <a:t>、教师要努力提高自己的业务能力 。</a:t>
            </a:r>
            <a:endParaRPr lang="zh-CN" altLang="en-US" sz="1600" dirty="0">
              <a:solidFill>
                <a:schemeClr val="tx1"/>
              </a:solidFill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</a:endParaRPr>
          </a:p>
          <a:p>
            <a:pPr indent="0" fontAlgn="auto">
              <a:lnSpc>
                <a:spcPct val="160000"/>
              </a:lnSpc>
            </a:pPr>
            <a:r>
              <a:rPr lang="en-US" altLang="zh-CN" sz="1600" dirty="0">
                <a:solidFill>
                  <a:schemeClr val="tx1"/>
                </a:solidFill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</a:rPr>
              <a:t>2</a:t>
            </a:r>
            <a:r>
              <a:rPr lang="zh-CN" altLang="en-US" sz="1600" dirty="0">
                <a:solidFill>
                  <a:schemeClr val="tx1"/>
                </a:solidFill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</a:rPr>
              <a:t>、教师在作业的批改、班级的管理上，学生活动的组织等方面要认真负责 。</a:t>
            </a:r>
            <a:endParaRPr lang="zh-CN" altLang="en-US" sz="1600" dirty="0">
              <a:solidFill>
                <a:schemeClr val="tx1"/>
              </a:solidFill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</a:endParaRPr>
          </a:p>
          <a:p>
            <a:pPr indent="0" fontAlgn="auto">
              <a:lnSpc>
                <a:spcPct val="160000"/>
              </a:lnSpc>
            </a:pPr>
            <a:r>
              <a:rPr lang="en-US" altLang="zh-CN" sz="1600" dirty="0">
                <a:solidFill>
                  <a:schemeClr val="tx1"/>
                </a:solidFill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</a:rPr>
              <a:t>3</a:t>
            </a:r>
            <a:r>
              <a:rPr lang="zh-CN" altLang="en-US" sz="1600" dirty="0">
                <a:solidFill>
                  <a:schemeClr val="tx1"/>
                </a:solidFill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</a:rPr>
              <a:t>、第一次与家长交互活动很重要</a:t>
            </a:r>
            <a:endParaRPr lang="zh-CN" altLang="en-US" sz="1600" dirty="0">
              <a:solidFill>
                <a:schemeClr val="tx1"/>
              </a:solidFill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</a:endParaRPr>
          </a:p>
        </p:txBody>
      </p:sp>
      <p:sp>
        <p:nvSpPr>
          <p:cNvPr id="25603" name="Text Box 5"/>
          <p:cNvSpPr txBox="1"/>
          <p:nvPr>
            <p:custDataLst>
              <p:tags r:id="rId3"/>
            </p:custDataLst>
          </p:nvPr>
        </p:nvSpPr>
        <p:spPr>
          <a:xfrm>
            <a:off x="1313180" y="4368165"/>
            <a:ext cx="4367530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</a:rPr>
              <a:t>① </a:t>
            </a:r>
            <a:r>
              <a:rPr lang="zh-CN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</a:rPr>
              <a:t>使家长相信孩子的老师是位好老师；</a:t>
            </a:r>
            <a:endParaRPr lang="zh-CN" altLang="en-US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" panose="00020600040101010101" charset="-122"/>
            </a:endParaRPr>
          </a:p>
        </p:txBody>
      </p:sp>
      <p:sp>
        <p:nvSpPr>
          <p:cNvPr id="25604" name="Text Box 6"/>
          <p:cNvSpPr txBox="1"/>
          <p:nvPr>
            <p:custDataLst>
              <p:tags r:id="rId4"/>
            </p:custDataLst>
          </p:nvPr>
        </p:nvSpPr>
        <p:spPr>
          <a:xfrm>
            <a:off x="1313180" y="4763770"/>
            <a:ext cx="5140325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  <a:sym typeface="+mn-ea"/>
              </a:rPr>
              <a:t>② 使家长相信孩子的老师是位可以令他们信任的老师；</a:t>
            </a:r>
            <a:endParaRPr lang="en-US" altLang="zh-CN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" panose="00020600040101010101" charset="-122"/>
              <a:sym typeface="+mn-ea"/>
            </a:endParaRPr>
          </a:p>
        </p:txBody>
      </p:sp>
      <p:sp>
        <p:nvSpPr>
          <p:cNvPr id="25605" name="Text Box 7"/>
          <p:cNvSpPr txBox="1"/>
          <p:nvPr>
            <p:custDataLst>
              <p:tags r:id="rId5"/>
            </p:custDataLst>
          </p:nvPr>
        </p:nvSpPr>
        <p:spPr>
          <a:xfrm>
            <a:off x="1313180" y="5159375"/>
            <a:ext cx="5196840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  <a:sym typeface="+mn-ea"/>
              </a:rPr>
              <a:t>③ 提出明确的班级管理要求，取得最初的配合与理解；</a:t>
            </a:r>
            <a:endParaRPr lang="en-US" altLang="zh-CN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" panose="00020600040101010101" charset="-122"/>
              <a:sym typeface="+mn-ea"/>
            </a:endParaRPr>
          </a:p>
        </p:txBody>
      </p:sp>
      <p:sp>
        <p:nvSpPr>
          <p:cNvPr id="25606" name="Text Box 8"/>
          <p:cNvSpPr txBox="1"/>
          <p:nvPr>
            <p:custDataLst>
              <p:tags r:id="rId6"/>
            </p:custDataLst>
          </p:nvPr>
        </p:nvSpPr>
        <p:spPr>
          <a:xfrm>
            <a:off x="1313180" y="5554980"/>
            <a:ext cx="4413885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  <a:sym typeface="+mn-ea"/>
              </a:rPr>
              <a:t>④ 要让家长对老师所说的话深信不疑。</a:t>
            </a:r>
            <a:endParaRPr lang="en-US" altLang="zh-CN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" panose="00020600040101010101" charset="-122"/>
              <a:sym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1412875" y="3905250"/>
            <a:ext cx="2743835" cy="327025"/>
          </a:xfrm>
          <a:prstGeom prst="roundRect">
            <a:avLst>
              <a:gd name="adj" fmla="val 12233"/>
            </a:avLst>
          </a:prstGeom>
          <a:solidFill>
            <a:srgbClr val="F8691E"/>
          </a:solidFill>
          <a:ln>
            <a:solidFill>
              <a:srgbClr val="E88764"/>
            </a:solidFill>
          </a:ln>
        </p:spPr>
        <p:txBody>
          <a:bodyPr wrap="square" bIns="36195" rtlCol="0" anchor="ctr" anchorCtr="0">
            <a:noAutofit/>
          </a:bodyPr>
          <a:lstStyle/>
          <a:p>
            <a:pPr algn="ctr"/>
            <a:r>
              <a:rPr lang="zh-CN" altLang="en-US" sz="1600" dirty="0">
                <a:ln w="12700">
                  <a:noFill/>
                </a:ln>
                <a:solidFill>
                  <a:schemeClr val="bg1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sym typeface="+mn-ea"/>
              </a:rPr>
              <a:t>重视第一次与家长见面</a:t>
            </a:r>
            <a:endParaRPr lang="zh-CN" altLang="en-US" sz="1600" dirty="0">
              <a:ln w="12700">
                <a:noFill/>
              </a:ln>
              <a:solidFill>
                <a:schemeClr val="bg1"/>
              </a:solidFill>
              <a:latin typeface="标小智龙珠体" panose="02020500000000000000" pitchFamily="18" charset="-122"/>
              <a:ea typeface="标小智龙珠体" panose="02020500000000000000" pitchFamily="18" charset="-122"/>
              <a:sym typeface="+mn-ea"/>
            </a:endParaRPr>
          </a:p>
        </p:txBody>
      </p:sp>
      <p:pic>
        <p:nvPicPr>
          <p:cNvPr id="3" name="图片 2" descr="64a961ab02ca5f08068eaaf48074aa5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8525" y="2380615"/>
            <a:ext cx="4477385" cy="447738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  <p:bldP spid="24580" grpId="0"/>
      <p:bldP spid="25603" grpId="0"/>
      <p:bldP spid="25604" grpId="0"/>
      <p:bldP spid="25605" grpId="0"/>
      <p:bldP spid="25606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922520" y="1996440"/>
            <a:ext cx="6019800" cy="3598622"/>
            <a:chOff x="4922520" y="1996440"/>
            <a:chExt cx="6019800" cy="3598622"/>
          </a:xfrm>
        </p:grpSpPr>
        <p:sp>
          <p:nvSpPr>
            <p:cNvPr id="6" name="矩形 5"/>
            <p:cNvSpPr/>
            <p:nvPr/>
          </p:nvSpPr>
          <p:spPr>
            <a:xfrm>
              <a:off x="4922520" y="1996440"/>
              <a:ext cx="6019800" cy="3598622"/>
            </a:xfrm>
            <a:prstGeom prst="rect">
              <a:avLst/>
            </a:prstGeom>
            <a:gradFill>
              <a:gsLst>
                <a:gs pos="0">
                  <a:srgbClr val="FEBA68"/>
                </a:gs>
                <a:gs pos="100000">
                  <a:srgbClr val="FFF1DE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Rectangle 4"/>
            <p:cNvSpPr/>
            <p:nvPr/>
          </p:nvSpPr>
          <p:spPr>
            <a:xfrm>
              <a:off x="5467985" y="2684780"/>
              <a:ext cx="5139055" cy="277877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lvl="0" indent="0" algn="l" fontAlgn="auto">
                <a:lnSpc>
                  <a:spcPct val="200000"/>
                </a:lnSpc>
                <a:buClrTx/>
                <a:buSzTx/>
                <a:buFontTx/>
              </a:pPr>
              <a:r>
                <a:rPr lang="en-US" altLang="zh-CN" dirty="0">
                  <a:latin typeface="阿里巴巴普惠体 2.0 45 Light" panose="00020600040101010101" charset="-122"/>
                  <a:ea typeface="阿里巴巴普惠体 2.0 45 Light" panose="00020600040101010101" charset="-122"/>
                  <a:cs typeface="阿里巴巴普惠体 2.0 45 Light" panose="00020600040101010101" charset="-122"/>
                  <a:sym typeface="+mn-ea"/>
                </a:rPr>
                <a:t>1.对有教养的家长，我们要坦白相告</a:t>
              </a:r>
              <a:endParaRPr lang="en-US" altLang="zh-CN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endParaRPr>
            </a:p>
            <a:p>
              <a:pPr lvl="0" indent="0" algn="l" fontAlgn="auto">
                <a:lnSpc>
                  <a:spcPct val="200000"/>
                </a:lnSpc>
                <a:buClrTx/>
                <a:buSzTx/>
                <a:buFontTx/>
              </a:pPr>
              <a:r>
                <a:rPr lang="en-US" altLang="zh-CN" dirty="0">
                  <a:latin typeface="阿里巴巴普惠体 2.0 45 Light" panose="00020600040101010101" charset="-122"/>
                  <a:ea typeface="阿里巴巴普惠体 2.0 45 Light" panose="00020600040101010101" charset="-122"/>
                  <a:cs typeface="阿里巴巴普惠体 2.0 45 Light" panose="00020600040101010101" charset="-122"/>
                  <a:sym typeface="+mn-ea"/>
                </a:rPr>
                <a:t>2.对溺爱型的家长，我们先肯定孩子的长处</a:t>
              </a:r>
              <a:endParaRPr lang="en-US" altLang="zh-CN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endParaRPr>
            </a:p>
            <a:p>
              <a:pPr lvl="0" indent="0" algn="l" fontAlgn="auto">
                <a:lnSpc>
                  <a:spcPct val="200000"/>
                </a:lnSpc>
                <a:buClrTx/>
                <a:buSzTx/>
                <a:buFontTx/>
              </a:pPr>
              <a:r>
                <a:rPr lang="en-US" altLang="zh-CN" dirty="0">
                  <a:latin typeface="阿里巴巴普惠体 2.0 45 Light" panose="00020600040101010101" charset="-122"/>
                  <a:ea typeface="阿里巴巴普惠体 2.0 45 Light" panose="00020600040101010101" charset="-122"/>
                  <a:cs typeface="阿里巴巴普惠体 2.0 45 Light" panose="00020600040101010101" charset="-122"/>
                  <a:sym typeface="+mn-ea"/>
                </a:rPr>
                <a:t>3.对放任不管型的家长，我们要多报喜、少报忧</a:t>
              </a:r>
              <a:endParaRPr lang="en-US" altLang="zh-CN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endParaRPr>
            </a:p>
            <a:p>
              <a:pPr lvl="0" indent="0" algn="l" fontAlgn="auto">
                <a:lnSpc>
                  <a:spcPct val="200000"/>
                </a:lnSpc>
                <a:buClrTx/>
                <a:buSzTx/>
                <a:buFontTx/>
              </a:pPr>
              <a:r>
                <a:rPr lang="en-US" altLang="zh-CN" dirty="0">
                  <a:latin typeface="阿里巴巴普惠体 2.0 45 Light" panose="00020600040101010101" charset="-122"/>
                  <a:ea typeface="阿里巴巴普惠体 2.0 45 Light" panose="00020600040101010101" charset="-122"/>
                  <a:cs typeface="阿里巴巴普惠体 2.0 45 Light" panose="00020600040101010101" charset="-122"/>
                  <a:sym typeface="+mn-ea"/>
                </a:rPr>
                <a:t>4.对后进生的家长，让家长有信心</a:t>
              </a:r>
              <a:endParaRPr lang="en-US" altLang="zh-CN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endParaRPr>
            </a:p>
            <a:p>
              <a:pPr lvl="0" indent="0" algn="l" fontAlgn="auto">
                <a:lnSpc>
                  <a:spcPct val="200000"/>
                </a:lnSpc>
                <a:buClrTx/>
                <a:buSzTx/>
                <a:buFontTx/>
              </a:pPr>
              <a:r>
                <a:rPr lang="en-US" altLang="zh-CN" dirty="0">
                  <a:latin typeface="阿里巴巴普惠体 2.0 45 Light" panose="00020600040101010101" charset="-122"/>
                  <a:ea typeface="阿里巴巴普惠体 2.0 45 Light" panose="00020600040101010101" charset="-122"/>
                  <a:cs typeface="阿里巴巴普惠体 2.0 45 Light" panose="00020600040101010101" charset="-122"/>
                  <a:sym typeface="+mn-ea"/>
                </a:rPr>
                <a:t>5.对气势汹汹的家长，以理服人 </a:t>
              </a:r>
              <a:endParaRPr lang="en-US" altLang="zh-CN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endParaRPr>
            </a:p>
          </p:txBody>
        </p:sp>
        <p:sp>
          <p:nvSpPr>
            <p:cNvPr id="4" name="Rectangle 5"/>
            <p:cNvSpPr/>
            <p:nvPr/>
          </p:nvSpPr>
          <p:spPr>
            <a:xfrm>
              <a:off x="5238749" y="2342420"/>
              <a:ext cx="5246371" cy="3693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F8691E"/>
                  </a:solidFill>
                  <a:latin typeface="标小智龙珠体" panose="02020500000000000000" pitchFamily="18" charset="-122"/>
                  <a:ea typeface="标小智龙珠体" panose="02020500000000000000" pitchFamily="18" charset="-122"/>
                  <a:sym typeface="+mn-ea"/>
                </a:rPr>
                <a:t>（三）、对不同类型的家长采取不同的沟通方式</a:t>
              </a:r>
              <a:endParaRPr lang="zh-CN" altLang="en-US" dirty="0">
                <a:solidFill>
                  <a:srgbClr val="F8691E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sym typeface="+mn-ea"/>
              </a:endParaRPr>
            </a:p>
          </p:txBody>
        </p:sp>
      </p:grpSp>
      <p:pic>
        <p:nvPicPr>
          <p:cNvPr id="7" name="图片 6" descr="212076d3833c12781aa46923ad37445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1050" y="1831975"/>
            <a:ext cx="3763010" cy="37630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/>
          <p:cNvSpPr/>
          <p:nvPr/>
        </p:nvSpPr>
        <p:spPr>
          <a:xfrm>
            <a:off x="1304290" y="2700020"/>
            <a:ext cx="6666230" cy="369332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8691E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sym typeface="+mn-ea"/>
              </a:rPr>
              <a:t>1</a:t>
            </a:r>
            <a:r>
              <a:rPr lang="zh-CN" altLang="en-US" dirty="0">
                <a:solidFill>
                  <a:srgbClr val="F8691E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sym typeface="+mn-ea"/>
              </a:rPr>
              <a:t>、过分依赖学校，孩子送到学校就不管不问了。</a:t>
            </a:r>
            <a:r>
              <a:rPr lang="en-US" altLang="zh-CN" dirty="0">
                <a:solidFill>
                  <a:srgbClr val="F8691E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sym typeface="+mn-ea"/>
              </a:rPr>
              <a:t>---</a:t>
            </a:r>
            <a:r>
              <a:rPr lang="zh-CN" altLang="en-US" dirty="0">
                <a:solidFill>
                  <a:srgbClr val="F8691E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sym typeface="+mn-ea"/>
              </a:rPr>
              <a:t>依赖型</a:t>
            </a:r>
            <a:endParaRPr lang="zh-CN" altLang="en-US" dirty="0">
              <a:solidFill>
                <a:srgbClr val="F8691E"/>
              </a:solidFill>
              <a:latin typeface="标小智龙珠体" panose="02020500000000000000" pitchFamily="18" charset="-122"/>
              <a:ea typeface="标小智龙珠体" panose="02020500000000000000" pitchFamily="18" charset="-122"/>
              <a:sym typeface="+mn-ea"/>
            </a:endParaRPr>
          </a:p>
        </p:txBody>
      </p:sp>
      <p:sp>
        <p:nvSpPr>
          <p:cNvPr id="32770" name="Text Box 4"/>
          <p:cNvSpPr txBox="1"/>
          <p:nvPr/>
        </p:nvSpPr>
        <p:spPr>
          <a:xfrm>
            <a:off x="1329055" y="3141344"/>
            <a:ext cx="9570720" cy="3061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 fontAlgn="auto">
              <a:lnSpc>
                <a:spcPct val="168000"/>
              </a:lnSpc>
            </a:pPr>
            <a:r>
              <a:rPr lang="zh-CN" altLang="en-US" dirty="0">
                <a:solidFill>
                  <a:srgbClr val="F8691E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sym typeface="+mn-ea"/>
              </a:rPr>
              <a:t>这一问题存在的原因可能有：</a:t>
            </a:r>
            <a:endParaRPr lang="zh-CN" altLang="en-US" dirty="0">
              <a:solidFill>
                <a:srgbClr val="F8691E"/>
              </a:solidFill>
              <a:latin typeface="标小智龙珠体" panose="02020500000000000000" pitchFamily="18" charset="-122"/>
              <a:ea typeface="标小智龙珠体" panose="02020500000000000000" pitchFamily="18" charset="-122"/>
              <a:sym typeface="+mn-ea"/>
            </a:endParaRPr>
          </a:p>
          <a:p>
            <a:pPr indent="0" algn="just" fontAlgn="auto">
              <a:lnSpc>
                <a:spcPct val="168000"/>
              </a:lnSpc>
            </a:pPr>
            <a:r>
              <a:rPr lang="zh-CN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①</a:t>
            </a:r>
            <a:r>
              <a:rPr lang="en-US" altLang="zh-CN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 </a:t>
            </a:r>
            <a:r>
              <a:rPr lang="zh-CN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</a:rPr>
              <a:t>家长工作忙，忙工作、忙生意等，从不主动与学校联系。</a:t>
            </a:r>
            <a:endParaRPr lang="zh-CN" altLang="en-US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</a:endParaRPr>
          </a:p>
          <a:p>
            <a:pPr indent="0" algn="just" fontAlgn="auto">
              <a:lnSpc>
                <a:spcPct val="168000"/>
              </a:lnSpc>
            </a:pPr>
            <a:r>
              <a:rPr lang="zh-CN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</a:rPr>
              <a:t>②</a:t>
            </a:r>
            <a:r>
              <a:rPr lang="en-US" altLang="zh-CN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</a:rPr>
              <a:t> </a:t>
            </a:r>
            <a:r>
              <a:rPr lang="zh-CN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</a:rPr>
              <a:t>家长责任意识不强，认为孩子送到学校，教育孩子就是学校的事情了。经常听到家长对老师说：老师，孩子我就交给你了，拜托了。或者说：我说十句也抵不上你一句，孩子不听我的，听老师的，请你多费心。</a:t>
            </a:r>
            <a:endParaRPr lang="zh-CN" altLang="en-US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</a:endParaRPr>
          </a:p>
          <a:p>
            <a:pPr indent="0" algn="just" fontAlgn="auto">
              <a:lnSpc>
                <a:spcPct val="168000"/>
              </a:lnSpc>
            </a:pPr>
            <a:r>
              <a:rPr lang="zh-CN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</a:rPr>
              <a:t>③</a:t>
            </a:r>
            <a:r>
              <a:rPr lang="en-US" altLang="zh-CN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</a:rPr>
              <a:t> </a:t>
            </a:r>
            <a:r>
              <a:rPr lang="zh-CN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</a:rPr>
              <a:t>还有的家长在家中确实管不住孩子，又怕孩子进入社会沾染坏习气，就送到学校，老师只要看住就行，学不学不重要，从而使这些孩子变成我们管理中最费劲的一族。</a:t>
            </a:r>
            <a:endParaRPr lang="zh-CN" altLang="en-US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</a:endParaRPr>
          </a:p>
        </p:txBody>
      </p:sp>
      <p:sp>
        <p:nvSpPr>
          <p:cNvPr id="4" name="圆角矩形标注 3"/>
          <p:cNvSpPr/>
          <p:nvPr/>
        </p:nvSpPr>
        <p:spPr>
          <a:xfrm>
            <a:off x="1443990" y="1844040"/>
            <a:ext cx="2442210" cy="402590"/>
          </a:xfrm>
          <a:prstGeom prst="wedgeRoundRectCallout">
            <a:avLst/>
          </a:prstGeom>
          <a:solidFill>
            <a:srgbClr val="F8691E"/>
          </a:solidFill>
          <a:ln>
            <a:solidFill>
              <a:srgbClr val="E88764"/>
            </a:solidFill>
          </a:ln>
        </p:spPr>
        <p:txBody>
          <a:bodyPr wrap="square" bIns="36195" rtlCol="0" anchor="ctr" anchorCtr="0">
            <a:noAutofit/>
          </a:bodyPr>
          <a:lstStyle/>
          <a:p>
            <a:pPr algn="ctr"/>
            <a:r>
              <a:rPr lang="zh-CN" altLang="en-US" sz="1600" dirty="0">
                <a:ln w="12700">
                  <a:noFill/>
                </a:ln>
                <a:solidFill>
                  <a:schemeClr val="bg1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sym typeface="+mn-ea"/>
              </a:rPr>
              <a:t>几中主要的家长类型</a:t>
            </a:r>
            <a:endParaRPr lang="zh-CN" altLang="en-US" sz="1600" dirty="0">
              <a:ln w="12700">
                <a:noFill/>
              </a:ln>
              <a:solidFill>
                <a:schemeClr val="bg1"/>
              </a:solidFill>
              <a:latin typeface="标小智龙珠体" panose="02020500000000000000" pitchFamily="18" charset="-122"/>
              <a:ea typeface="标小智龙珠体" panose="02020500000000000000" pitchFamily="18" charset="-122"/>
              <a:sym typeface="+mn-ea"/>
            </a:endParaRPr>
          </a:p>
        </p:txBody>
      </p:sp>
      <p:pic>
        <p:nvPicPr>
          <p:cNvPr id="2" name="图片 1" descr="a8c038e8a57854f0833a91765456a6e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96275" y="1485900"/>
            <a:ext cx="2686050" cy="26860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/>
      <p:bldP spid="32770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5"/>
          <p:cNvSpPr txBox="1"/>
          <p:nvPr/>
        </p:nvSpPr>
        <p:spPr>
          <a:xfrm>
            <a:off x="4441159" y="2088515"/>
            <a:ext cx="4666852" cy="369332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rgbClr val="F8691E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</a:defRPr>
            </a:lvl1pPr>
          </a:lstStyle>
          <a:p>
            <a:r>
              <a:rPr lang="en-US" altLang="zh-CN" dirty="0"/>
              <a:t>2</a:t>
            </a:r>
            <a:r>
              <a:rPr lang="zh-CN" altLang="en-US" dirty="0"/>
              <a:t>、站在学校的对立面。</a:t>
            </a:r>
            <a:r>
              <a:rPr lang="en-US" altLang="zh-CN" dirty="0"/>
              <a:t>---</a:t>
            </a:r>
            <a:r>
              <a:rPr lang="zh-CN" altLang="en-US" dirty="0"/>
              <a:t>对立型</a:t>
            </a:r>
            <a:endParaRPr lang="zh-CN" altLang="en-US" dirty="0"/>
          </a:p>
        </p:txBody>
      </p:sp>
      <p:sp>
        <p:nvSpPr>
          <p:cNvPr id="33795" name="Text Box 7"/>
          <p:cNvSpPr txBox="1"/>
          <p:nvPr/>
        </p:nvSpPr>
        <p:spPr>
          <a:xfrm>
            <a:off x="4424014" y="2339975"/>
            <a:ext cx="6430010" cy="14204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 fontAlgn="auto">
              <a:lnSpc>
                <a:spcPct val="180000"/>
              </a:lnSpc>
            </a:pPr>
            <a:r>
              <a:rPr lang="zh-CN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</a:rPr>
              <a:t>这些家长对学校工作求全责备，不允许学校和老师有丝毫差错。“孩子交给你了，出了问题我可跟你没完。”这样的家长毕竟是少数，我只是旁观过，自己没有亲身经历过。</a:t>
            </a:r>
            <a:endParaRPr lang="zh-CN" altLang="en-US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</a:endParaRPr>
          </a:p>
        </p:txBody>
      </p:sp>
      <p:sp>
        <p:nvSpPr>
          <p:cNvPr id="34818" name="Text Box 4"/>
          <p:cNvSpPr txBox="1"/>
          <p:nvPr/>
        </p:nvSpPr>
        <p:spPr>
          <a:xfrm>
            <a:off x="4424014" y="4201160"/>
            <a:ext cx="5851525" cy="369332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rgbClr val="F8691E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</a:defRPr>
            </a:lvl1pPr>
          </a:lstStyle>
          <a:p>
            <a:r>
              <a:rPr lang="en-US" altLang="zh-CN" dirty="0">
                <a:sym typeface="+mn-ea"/>
              </a:rPr>
              <a:t>3、护短，不把真实的情况拿出来交流。---护短型</a:t>
            </a:r>
            <a:endParaRPr lang="en-US" altLang="zh-CN" dirty="0">
              <a:sym typeface="+mn-ea"/>
            </a:endParaRPr>
          </a:p>
        </p:txBody>
      </p:sp>
      <p:sp>
        <p:nvSpPr>
          <p:cNvPr id="34819" name="Text Box 5"/>
          <p:cNvSpPr txBox="1"/>
          <p:nvPr/>
        </p:nvSpPr>
        <p:spPr>
          <a:xfrm>
            <a:off x="4424014" y="4546600"/>
            <a:ext cx="6499225" cy="9772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just">
              <a:lnSpc>
                <a:spcPct val="180000"/>
              </a:lnSpc>
              <a:buClrTx/>
              <a:buSzTx/>
              <a:buFontTx/>
            </a:pPr>
            <a:r>
              <a:rPr lang="zh-CN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这类家长没有从思想上认识到学校和家长在教育孩子上是一致的，老师把在校的事实摆出来，他不认同，反而认为老师在针对自己的孩子。 </a:t>
            </a:r>
            <a:endParaRPr lang="zh-CN" altLang="en-US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  <a:sym typeface="+mn-ea"/>
            </a:endParaRPr>
          </a:p>
        </p:txBody>
      </p:sp>
      <p:pic>
        <p:nvPicPr>
          <p:cNvPr id="2" name="图片 1" descr="af8862bd7bcea85c6ac5d25614e94d1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7710" y="2088515"/>
            <a:ext cx="3696335" cy="36963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  <p:bldP spid="33795" grpId="0"/>
      <p:bldP spid="34818" grpId="0"/>
      <p:bldP spid="348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 Box 5"/>
          <p:cNvSpPr txBox="1"/>
          <p:nvPr/>
        </p:nvSpPr>
        <p:spPr>
          <a:xfrm>
            <a:off x="1198881" y="2113597"/>
            <a:ext cx="7503160" cy="19140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68000"/>
              </a:lnSpc>
            </a:pPr>
            <a:r>
              <a:rPr lang="en-US" altLang="zh-CN" dirty="0">
                <a:solidFill>
                  <a:srgbClr val="F8691E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sym typeface="+mn-ea"/>
              </a:rPr>
              <a:t>1</a:t>
            </a:r>
            <a:r>
              <a:rPr lang="zh-CN" altLang="en-US" dirty="0">
                <a:solidFill>
                  <a:srgbClr val="F8691E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sym typeface="+mn-ea"/>
              </a:rPr>
              <a:t>、平时不跟家长联系，不肯借助家长的力量。</a:t>
            </a:r>
            <a:endParaRPr lang="zh-CN" altLang="en-US" dirty="0">
              <a:solidFill>
                <a:srgbClr val="F8691E"/>
              </a:solidFill>
              <a:latin typeface="标小智龙珠体" panose="02020500000000000000" pitchFamily="18" charset="-122"/>
              <a:ea typeface="标小智龙珠体" panose="02020500000000000000" pitchFamily="18" charset="-122"/>
              <a:sym typeface="+mn-ea"/>
            </a:endParaRPr>
          </a:p>
          <a:p>
            <a:pPr indent="0" algn="just" fontAlgn="auto">
              <a:lnSpc>
                <a:spcPct val="180000"/>
              </a:lnSpc>
            </a:pPr>
            <a:r>
              <a:rPr lang="zh-CN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</a:rPr>
              <a:t>还有的教师平时不跟家长联系，自己尽了很大努力，也转变不了孩子，干脆放弃。</a:t>
            </a:r>
            <a:r>
              <a:rPr lang="en-US" altLang="zh-CN" dirty="0">
                <a:solidFill>
                  <a:srgbClr val="F8691E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</a:rPr>
              <a:t>---</a:t>
            </a:r>
            <a:r>
              <a:rPr lang="zh-CN" altLang="en-US" dirty="0">
                <a:solidFill>
                  <a:srgbClr val="F8691E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</a:rPr>
              <a:t>单打独斗型 </a:t>
            </a:r>
            <a:endParaRPr lang="zh-CN" altLang="en-US" dirty="0">
              <a:solidFill>
                <a:srgbClr val="F8691E"/>
              </a:solidFill>
              <a:latin typeface="标小智龙珠体" panose="02020500000000000000" pitchFamily="18" charset="-122"/>
              <a:ea typeface="标小智龙珠体" panose="02020500000000000000" pitchFamily="18" charset="-122"/>
            </a:endParaRPr>
          </a:p>
          <a:p>
            <a:pPr indent="0" algn="just" fontAlgn="auto">
              <a:lnSpc>
                <a:spcPct val="168000"/>
              </a:lnSpc>
            </a:pPr>
            <a:r>
              <a:rPr lang="zh-CN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</a:rPr>
              <a:t>为什么不借助家长的力量呢？教师与家长联手合作，力量不是更大么？</a:t>
            </a:r>
            <a:endParaRPr lang="zh-CN" altLang="en-US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</a:endParaRPr>
          </a:p>
        </p:txBody>
      </p:sp>
      <p:sp>
        <p:nvSpPr>
          <p:cNvPr id="36866" name="Text Box 7"/>
          <p:cNvSpPr txBox="1"/>
          <p:nvPr/>
        </p:nvSpPr>
        <p:spPr>
          <a:xfrm>
            <a:off x="1198880" y="4054475"/>
            <a:ext cx="7503160" cy="2803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 fontAlgn="auto">
              <a:lnSpc>
                <a:spcPct val="180000"/>
              </a:lnSpc>
            </a:pPr>
            <a:r>
              <a:rPr lang="en-US" altLang="zh-CN" dirty="0">
                <a:solidFill>
                  <a:srgbClr val="F8691E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</a:rPr>
              <a:t>2.</a:t>
            </a:r>
            <a:r>
              <a:rPr lang="zh-CN" altLang="en-US" dirty="0">
                <a:solidFill>
                  <a:srgbClr val="F8691E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</a:rPr>
              <a:t>有些教师不尊重家长，对文化水平低的家长有轻视态度，不讲情面、训斥、指责，引起家长反感，这样就把家长推到对立面；有些教师有问题动不动就请家长，次数多了，孩子烦了，家长倦了，并没有什么好的效果。 </a:t>
            </a:r>
            <a:endParaRPr lang="zh-CN" altLang="en-US" dirty="0">
              <a:solidFill>
                <a:srgbClr val="F8691E"/>
              </a:solidFill>
              <a:latin typeface="标小智龙珠体" panose="02020500000000000000" pitchFamily="18" charset="-122"/>
              <a:ea typeface="标小智龙珠体" panose="02020500000000000000" pitchFamily="18" charset="-122"/>
            </a:endParaRPr>
          </a:p>
          <a:p>
            <a:pPr indent="0" fontAlgn="auto">
              <a:lnSpc>
                <a:spcPct val="180000"/>
              </a:lnSpc>
            </a:pPr>
            <a:r>
              <a:rPr lang="en-US" altLang="zh-CN" dirty="0">
                <a:solidFill>
                  <a:srgbClr val="F8691E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</a:rPr>
              <a:t>---</a:t>
            </a:r>
            <a:r>
              <a:rPr lang="zh-CN" altLang="en-US" dirty="0">
                <a:solidFill>
                  <a:srgbClr val="F8691E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</a:rPr>
              <a:t>报忧型</a:t>
            </a:r>
            <a:r>
              <a:rPr lang="zh-CN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轻视家长，训斥、指责或者动不动就请家长</a:t>
            </a:r>
            <a:endParaRPr lang="zh-CN" altLang="en-US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</a:endParaRPr>
          </a:p>
          <a:p>
            <a:endParaRPr lang="zh-CN" altLang="en-US" sz="1600" b="1" dirty="0">
              <a:solidFill>
                <a:srgbClr val="FF3300"/>
              </a:solidFill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</a:endParaRPr>
          </a:p>
        </p:txBody>
      </p:sp>
      <p:sp>
        <p:nvSpPr>
          <p:cNvPr id="4" name="圆角矩形标注 3"/>
          <p:cNvSpPr/>
          <p:nvPr>
            <p:custDataLst>
              <p:tags r:id="rId1"/>
            </p:custDataLst>
          </p:nvPr>
        </p:nvSpPr>
        <p:spPr>
          <a:xfrm>
            <a:off x="1278255" y="1562417"/>
            <a:ext cx="3877310" cy="408623"/>
          </a:xfrm>
          <a:prstGeom prst="wedgeRoundRectCallout">
            <a:avLst>
              <a:gd name="adj1" fmla="val -31446"/>
              <a:gd name="adj2" fmla="val 86912"/>
              <a:gd name="adj3" fmla="val 16667"/>
            </a:avLst>
          </a:prstGeom>
          <a:solidFill>
            <a:srgbClr val="F8691E"/>
          </a:solidFill>
          <a:ln>
            <a:solidFill>
              <a:srgbClr val="E88764"/>
            </a:solidFill>
          </a:ln>
        </p:spPr>
        <p:txBody>
          <a:bodyPr wrap="square" bIns="36195" rtlCol="0" anchor="ctr" anchorCtr="0">
            <a:noAutofit/>
          </a:bodyPr>
          <a:lstStyle/>
          <a:p>
            <a:pPr algn="ctr"/>
            <a:r>
              <a:rPr lang="zh-CN" altLang="en-US" sz="1600" dirty="0">
                <a:ln w="12700">
                  <a:noFill/>
                </a:ln>
                <a:solidFill>
                  <a:schemeClr val="bg1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sym typeface="+mn-ea"/>
              </a:rPr>
              <a:t>家校联系教师几个常见错误类型</a:t>
            </a:r>
            <a:endParaRPr lang="zh-CN" altLang="en-US" sz="1600" dirty="0">
              <a:ln w="12700">
                <a:noFill/>
              </a:ln>
              <a:solidFill>
                <a:schemeClr val="bg1"/>
              </a:solidFill>
              <a:latin typeface="标小智龙珠体" panose="02020500000000000000" pitchFamily="18" charset="-122"/>
              <a:ea typeface="标小智龙珠体" panose="02020500000000000000" pitchFamily="18" charset="-122"/>
              <a:sym typeface="+mn-ea"/>
            </a:endParaRPr>
          </a:p>
        </p:txBody>
      </p:sp>
      <p:sp>
        <p:nvSpPr>
          <p:cNvPr id="5" name="手杖形箭头 4"/>
          <p:cNvSpPr/>
          <p:nvPr>
            <p:custDataLst>
              <p:tags r:id="rId2"/>
            </p:custDataLst>
          </p:nvPr>
        </p:nvSpPr>
        <p:spPr>
          <a:xfrm>
            <a:off x="5683250" y="1971040"/>
            <a:ext cx="220345" cy="248920"/>
          </a:xfrm>
          <a:prstGeom prst="uturnArrow">
            <a:avLst>
              <a:gd name="adj1" fmla="val 25000"/>
              <a:gd name="adj2" fmla="val 25000"/>
              <a:gd name="adj3" fmla="val 36927"/>
              <a:gd name="adj4" fmla="val 43750"/>
              <a:gd name="adj5" fmla="val 7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444" y="1894019"/>
            <a:ext cx="3703638" cy="4320911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/>
      <p:bldP spid="36866" grpId="0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4"/>
          <p:cNvSpPr txBox="1"/>
          <p:nvPr/>
        </p:nvSpPr>
        <p:spPr>
          <a:xfrm>
            <a:off x="6096000" y="2974340"/>
            <a:ext cx="4985385" cy="10027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200000"/>
              </a:lnSpc>
            </a:pPr>
            <a:r>
              <a:rPr lang="en-US" altLang="zh-CN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</a:rPr>
              <a:t>3</a:t>
            </a:r>
            <a:r>
              <a:rPr lang="zh-CN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</a:rPr>
              <a:t>、过多的关注成绩，忽视了能力的培养，忽视了情感态度价值观的培养，忽视了德育。</a:t>
            </a:r>
            <a:r>
              <a:rPr lang="en-US" altLang="zh-CN" sz="1600" dirty="0">
                <a:solidFill>
                  <a:srgbClr val="F8691E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cs typeface="阿里巴巴普惠体 2.0 45 Light" panose="00020600040101010101" charset="-122"/>
              </a:rPr>
              <a:t>---</a:t>
            </a:r>
            <a:r>
              <a:rPr lang="zh-CN" altLang="en-US" sz="1600" dirty="0">
                <a:solidFill>
                  <a:srgbClr val="F8691E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cs typeface="阿里巴巴普惠体 2.0 45 Light" panose="00020600040101010101" charset="-122"/>
              </a:rPr>
              <a:t>成绩至上</a:t>
            </a:r>
            <a:endParaRPr lang="zh-CN" altLang="en-US" sz="1600" dirty="0">
              <a:solidFill>
                <a:srgbClr val="F8691E"/>
              </a:solidFill>
              <a:latin typeface="标小智龙珠体" panose="02020500000000000000" pitchFamily="18" charset="-122"/>
              <a:ea typeface="标小智龙珠体" panose="02020500000000000000" pitchFamily="18" charset="-122"/>
              <a:cs typeface="阿里巴巴普惠体 2.0 45 Light" panose="00020600040101010101" charset="-122"/>
            </a:endParaRPr>
          </a:p>
        </p:txBody>
      </p:sp>
      <p:sp>
        <p:nvSpPr>
          <p:cNvPr id="37891" name="Text Box 5"/>
          <p:cNvSpPr txBox="1"/>
          <p:nvPr/>
        </p:nvSpPr>
        <p:spPr>
          <a:xfrm>
            <a:off x="6096000" y="4294505"/>
            <a:ext cx="4961255" cy="10027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ct val="200000"/>
              </a:lnSpc>
            </a:pPr>
            <a:r>
              <a:rPr lang="en-US" altLang="zh-CN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</a:rPr>
              <a:t>4</a:t>
            </a:r>
            <a:r>
              <a:rPr lang="zh-CN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</a:rPr>
              <a:t>、联系少，发现问题时已经较为严重，错过最佳教育时期。</a:t>
            </a:r>
            <a:r>
              <a:rPr lang="en-US" altLang="zh-CN" sz="1600" dirty="0">
                <a:solidFill>
                  <a:srgbClr val="F8691E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</a:rPr>
              <a:t>---</a:t>
            </a:r>
            <a:r>
              <a:rPr lang="zh-CN" altLang="en-US" sz="1600" dirty="0">
                <a:solidFill>
                  <a:srgbClr val="F8691E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</a:rPr>
              <a:t>亡羊补牢</a:t>
            </a:r>
            <a:endParaRPr lang="zh-CN" altLang="en-US" sz="1600" dirty="0">
              <a:solidFill>
                <a:srgbClr val="F8691E"/>
              </a:solidFill>
              <a:latin typeface="标小智龙珠体" panose="02020500000000000000" pitchFamily="18" charset="-122"/>
              <a:ea typeface="标小智龙珠体" panose="02020500000000000000" pitchFamily="18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6096000" y="2198688"/>
            <a:ext cx="3311525" cy="391160"/>
          </a:xfrm>
          <a:prstGeom prst="roundRect">
            <a:avLst>
              <a:gd name="adj" fmla="val 12233"/>
            </a:avLst>
          </a:prstGeom>
          <a:solidFill>
            <a:srgbClr val="F8691E"/>
          </a:solidFill>
          <a:ln>
            <a:solidFill>
              <a:srgbClr val="E88764"/>
            </a:solidFill>
          </a:ln>
        </p:spPr>
        <p:txBody>
          <a:bodyPr wrap="square" bIns="36195" rtlCol="0" anchor="ctr" anchorCtr="0">
            <a:noAutofit/>
          </a:bodyPr>
          <a:lstStyle/>
          <a:p>
            <a:pPr algn="ctr"/>
            <a:r>
              <a:rPr lang="zh-CN" altLang="en-US" sz="1600" dirty="0">
                <a:ln w="12700">
                  <a:noFill/>
                </a:ln>
                <a:solidFill>
                  <a:schemeClr val="bg1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</a:rPr>
              <a:t>家校联系教师几个常见错误类型</a:t>
            </a:r>
            <a:endParaRPr lang="zh-CN" altLang="en-US" sz="1600" dirty="0">
              <a:ln w="12700">
                <a:noFill/>
              </a:ln>
              <a:solidFill>
                <a:schemeClr val="bg1"/>
              </a:solidFill>
              <a:latin typeface="标小智龙珠体" panose="02020500000000000000" pitchFamily="18" charset="-122"/>
              <a:ea typeface="标小智龙珠体" panose="02020500000000000000" pitchFamily="18" charset="-122"/>
            </a:endParaRPr>
          </a:p>
        </p:txBody>
      </p:sp>
      <p:pic>
        <p:nvPicPr>
          <p:cNvPr id="4" name="图片 3" descr="75f942a8ef5829b98326ccc1943a63d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5775" y="1800225"/>
            <a:ext cx="4343400" cy="43434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  <p:bldP spid="37891" grpId="0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4"/>
          <p:cNvSpPr txBox="1"/>
          <p:nvPr/>
        </p:nvSpPr>
        <p:spPr>
          <a:xfrm>
            <a:off x="4095427" y="1426345"/>
            <a:ext cx="4432624" cy="369332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rgbClr val="F8691E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</a:defRPr>
            </a:lvl1pPr>
          </a:lstStyle>
          <a:p>
            <a:r>
              <a:rPr lang="zh-CN" altLang="en-US" dirty="0"/>
              <a:t>对策</a:t>
            </a:r>
            <a:r>
              <a:rPr lang="en-US" altLang="zh-CN" dirty="0"/>
              <a:t>:</a:t>
            </a:r>
            <a:r>
              <a:rPr lang="zh-CN" altLang="en-US" dirty="0"/>
              <a:t>讲求艺术，巧妙接待不同类型家长。</a:t>
            </a:r>
            <a:endParaRPr lang="zh-CN" altLang="en-US" dirty="0"/>
          </a:p>
        </p:txBody>
      </p:sp>
      <p:sp>
        <p:nvSpPr>
          <p:cNvPr id="38916" name="Text Box 10"/>
          <p:cNvSpPr txBox="1"/>
          <p:nvPr/>
        </p:nvSpPr>
        <p:spPr>
          <a:xfrm>
            <a:off x="1201095" y="2563891"/>
            <a:ext cx="10103486" cy="86510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 fontAlgn="auto">
              <a:lnSpc>
                <a:spcPct val="168000"/>
              </a:lnSpc>
            </a:pPr>
            <a:r>
              <a:rPr lang="en-US" altLang="zh-CN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</a:rPr>
              <a:t> </a:t>
            </a:r>
            <a:r>
              <a:rPr lang="zh-CN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</a:rPr>
              <a:t>尽可能将学生的表现如实向家长反映，主动请他们提出意见和建议，认真倾听，充分肯定和采纳合理化建议，并适时提出自己的看法，和家长一起，同心协力，共同做好对学生的教育工作。</a:t>
            </a:r>
            <a:endParaRPr lang="zh-CN" altLang="en-US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</a:endParaRPr>
          </a:p>
        </p:txBody>
      </p:sp>
      <p:sp>
        <p:nvSpPr>
          <p:cNvPr id="39939" name="Text Box 5"/>
          <p:cNvSpPr txBox="1"/>
          <p:nvPr/>
        </p:nvSpPr>
        <p:spPr>
          <a:xfrm>
            <a:off x="1206176" y="4197214"/>
            <a:ext cx="9979984" cy="16923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just">
              <a:lnSpc>
                <a:spcPct val="168000"/>
              </a:lnSpc>
              <a:buClrTx/>
              <a:buSzTx/>
              <a:buFontTx/>
            </a:pPr>
            <a:r>
              <a:rPr lang="en-US" altLang="zh-CN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应先肯定学生的长处，对学生的良好表现予以真挚的赞赏和表扬，然后再适时指出不足。要充分尊重家长的感情，肯定家长热爱子女的正确性，使对方在心理上能接纳你的意见。同时，也要用恳切的语言指出，溺爱对孩子成长的危害，耐心热情的帮助和说服家长采取正确的方式来教育子女，启发家长实事求是的反映学生情况，千万不要因溺爱而隐瞒孩子的过失。</a:t>
            </a:r>
            <a:endParaRPr lang="en-US" altLang="zh-CN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  <a:sym typeface="+mn-ea"/>
            </a:endParaRPr>
          </a:p>
        </p:txBody>
      </p:sp>
      <p:sp>
        <p:nvSpPr>
          <p:cNvPr id="3" name="燕尾形 2"/>
          <p:cNvSpPr/>
          <p:nvPr/>
        </p:nvSpPr>
        <p:spPr>
          <a:xfrm>
            <a:off x="1244276" y="2128872"/>
            <a:ext cx="2805431" cy="375523"/>
          </a:xfrm>
          <a:prstGeom prst="roundRect">
            <a:avLst/>
          </a:prstGeom>
          <a:solidFill>
            <a:srgbClr val="F8691E"/>
          </a:solidFill>
          <a:ln>
            <a:solidFill>
              <a:srgbClr val="E88764"/>
            </a:solidFill>
          </a:ln>
        </p:spPr>
        <p:txBody>
          <a:bodyPr wrap="square" bIns="36195" rtlCol="0" anchor="ctr" anchorCtr="0">
            <a:noAutofit/>
          </a:bodyPr>
          <a:lstStyle/>
          <a:p>
            <a:pPr algn="ctr"/>
            <a:r>
              <a:rPr lang="en-US" altLang="zh-CN" sz="1600" dirty="0">
                <a:ln w="12700">
                  <a:noFill/>
                </a:ln>
                <a:solidFill>
                  <a:schemeClr val="bg1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sym typeface="+mn-ea"/>
              </a:rPr>
              <a:t>①</a:t>
            </a:r>
            <a:r>
              <a:rPr lang="zh-CN" altLang="en-US" sz="1600" dirty="0">
                <a:ln w="12700">
                  <a:noFill/>
                </a:ln>
                <a:solidFill>
                  <a:schemeClr val="bg1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sym typeface="+mn-ea"/>
              </a:rPr>
              <a:t>对于有教养的家长；</a:t>
            </a:r>
            <a:endParaRPr lang="zh-CN" altLang="en-US" sz="1600" dirty="0">
              <a:ln w="12700">
                <a:noFill/>
              </a:ln>
              <a:solidFill>
                <a:schemeClr val="bg1"/>
              </a:solidFill>
              <a:latin typeface="标小智龙珠体" panose="02020500000000000000" pitchFamily="18" charset="-122"/>
              <a:ea typeface="标小智龙珠体" panose="02020500000000000000" pitchFamily="18" charset="-122"/>
              <a:sym typeface="+mn-ea"/>
            </a:endParaRPr>
          </a:p>
        </p:txBody>
      </p:sp>
      <p:sp>
        <p:nvSpPr>
          <p:cNvPr id="4" name="燕尾形 3"/>
          <p:cNvSpPr/>
          <p:nvPr>
            <p:custDataLst>
              <p:tags r:id="rId1"/>
            </p:custDataLst>
          </p:nvPr>
        </p:nvSpPr>
        <p:spPr>
          <a:xfrm>
            <a:off x="1244276" y="3782162"/>
            <a:ext cx="2805431" cy="415052"/>
          </a:xfrm>
          <a:prstGeom prst="roundRect">
            <a:avLst/>
          </a:prstGeom>
          <a:solidFill>
            <a:srgbClr val="F8691E"/>
          </a:solidFill>
          <a:ln>
            <a:solidFill>
              <a:srgbClr val="E88764"/>
            </a:solidFill>
          </a:ln>
        </p:spPr>
        <p:txBody>
          <a:bodyPr wrap="square" bIns="36195" rtlCol="0" anchor="ctr" anchorCtr="0">
            <a:noAutofit/>
          </a:bodyPr>
          <a:lstStyle/>
          <a:p>
            <a:pPr algn="ctr"/>
            <a:r>
              <a:rPr lang="en-US" altLang="zh-CN" sz="1600" dirty="0">
                <a:ln w="12700">
                  <a:noFill/>
                </a:ln>
                <a:solidFill>
                  <a:schemeClr val="bg1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sym typeface="+mn-ea"/>
              </a:rPr>
              <a:t>②对于溺爱型的家长；</a:t>
            </a:r>
            <a:endParaRPr lang="zh-CN" altLang="en-US" sz="1600" dirty="0">
              <a:ln w="12700">
                <a:noFill/>
              </a:ln>
              <a:solidFill>
                <a:schemeClr val="bg1"/>
              </a:solidFill>
              <a:latin typeface="标小智龙珠体" panose="02020500000000000000" pitchFamily="18" charset="-122"/>
              <a:ea typeface="标小智龙珠体" panose="02020500000000000000" pitchFamily="18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  <p:bldP spid="38916" grpId="0"/>
      <p:bldP spid="39939" grpId="0"/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09ef717337038750df188a3361e837e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635"/>
            <a:ext cx="12192000" cy="6857365"/>
          </a:xfrm>
          <a:prstGeom prst="rect">
            <a:avLst/>
          </a:prstGeom>
        </p:spPr>
      </p:pic>
      <p:pic>
        <p:nvPicPr>
          <p:cNvPr id="3" name="图片 2" descr="5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95" y="0"/>
            <a:ext cx="11356975" cy="652907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2407706" y="2230754"/>
            <a:ext cx="6309360" cy="23977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 fontAlgn="auto">
              <a:lnSpc>
                <a:spcPct val="200000"/>
              </a:lnSpc>
            </a:pPr>
            <a:r>
              <a:rPr dirty="0">
                <a:latin typeface="思源黑体 CN Normal" panose="020B0400000000000000" charset="-122"/>
                <a:ea typeface="思源黑体 CN Normal" panose="020B0400000000000000" charset="-122"/>
                <a:cs typeface="阿里巴巴普惠体" panose="00020600040101010101" charset="-122"/>
              </a:rPr>
              <a:t>家校沟通会为孩子的健康成长营造良好的氛围。</a:t>
            </a:r>
            <a:endParaRPr dirty="0">
              <a:latin typeface="思源黑体 CN Normal" panose="020B0400000000000000" charset="-122"/>
              <a:ea typeface="思源黑体 CN Normal" panose="020B0400000000000000" charset="-122"/>
              <a:cs typeface="阿里巴巴普惠体" panose="00020600040101010101" charset="-122"/>
            </a:endParaRPr>
          </a:p>
          <a:p>
            <a:pPr algn="ctr" fontAlgn="auto">
              <a:lnSpc>
                <a:spcPct val="200000"/>
              </a:lnSpc>
            </a:pPr>
            <a:r>
              <a:rPr dirty="0">
                <a:latin typeface="思源黑体 CN Normal" panose="020B0400000000000000" charset="-122"/>
                <a:ea typeface="思源黑体 CN Normal" panose="020B0400000000000000" charset="-122"/>
                <a:cs typeface="阿里巴巴普惠体" panose="00020600040101010101" charset="-122"/>
              </a:rPr>
              <a:t>家校沟通对教师自身素质的提高起很大促进作用 。</a:t>
            </a:r>
            <a:endParaRPr dirty="0">
              <a:latin typeface="思源黑体 CN Normal" panose="020B0400000000000000" charset="-122"/>
              <a:ea typeface="思源黑体 CN Normal" panose="020B0400000000000000" charset="-122"/>
              <a:cs typeface="阿里巴巴普惠体" panose="00020600040101010101" charset="-122"/>
            </a:endParaRPr>
          </a:p>
          <a:p>
            <a:pPr algn="ctr" fontAlgn="auto">
              <a:lnSpc>
                <a:spcPct val="200000"/>
              </a:lnSpc>
            </a:pPr>
            <a:r>
              <a:rPr dirty="0">
                <a:latin typeface="思源黑体 CN Normal" panose="020B0400000000000000" charset="-122"/>
                <a:ea typeface="思源黑体 CN Normal" panose="020B0400000000000000" charset="-122"/>
                <a:cs typeface="阿里巴巴普惠体" panose="00020600040101010101" charset="-122"/>
              </a:rPr>
              <a:t>家校沟通是树立学校形象和师德品牌的最有效途径。</a:t>
            </a:r>
            <a:endParaRPr dirty="0">
              <a:latin typeface="思源黑体 CN Normal" panose="020B0400000000000000" charset="-122"/>
              <a:ea typeface="思源黑体 CN Normal" panose="020B0400000000000000" charset="-122"/>
              <a:cs typeface="阿里巴巴普惠体" panose="00020600040101010101" charset="-122"/>
            </a:endParaRPr>
          </a:p>
          <a:p>
            <a:pPr algn="ctr" fontAlgn="auto">
              <a:lnSpc>
                <a:spcPct val="200000"/>
              </a:lnSpc>
            </a:pPr>
            <a:r>
              <a:rPr dirty="0">
                <a:latin typeface="思源黑体 CN Normal" panose="020B0400000000000000" charset="-122"/>
                <a:ea typeface="思源黑体 CN Normal" panose="020B0400000000000000" charset="-122"/>
                <a:cs typeface="阿里巴巴普惠体" panose="00020600040101010101" charset="-122"/>
              </a:rPr>
              <a:t>家校沟通对于学生的成长十分关键。</a:t>
            </a:r>
            <a:endParaRPr dirty="0">
              <a:latin typeface="思源黑体 CN Normal" panose="020B0400000000000000" charset="-122"/>
              <a:ea typeface="思源黑体 CN Normal" panose="020B0400000000000000" charset="-122"/>
              <a:cs typeface="阿里巴巴普惠体" panose="00020600040101010101" charset="-122"/>
            </a:endParaRPr>
          </a:p>
        </p:txBody>
      </p:sp>
      <p:sp>
        <p:nvSpPr>
          <p:cNvPr id="8" name="标题 3"/>
          <p:cNvSpPr txBox="1"/>
          <p:nvPr>
            <p:custDataLst>
              <p:tags r:id="rId5"/>
            </p:custDataLst>
          </p:nvPr>
        </p:nvSpPr>
        <p:spPr>
          <a:xfrm>
            <a:off x="4802291" y="1383664"/>
            <a:ext cx="1520190" cy="664210"/>
          </a:xfrm>
          <a:noFill/>
        </p:spPr>
        <p:txBody>
          <a:bodyPr wrap="square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zh-CN" sz="4800" dirty="0">
                <a:ln w="12700">
                  <a:noFill/>
                </a:ln>
                <a:solidFill>
                  <a:srgbClr val="F96620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cs typeface="獅尾B2黑體-Bold" panose="020B0500000000000000" charset="-120"/>
                <a:sym typeface="+mn-ea"/>
              </a:rPr>
              <a:t>前言</a:t>
            </a:r>
            <a:endParaRPr lang="zh-CN" sz="4800" dirty="0">
              <a:ln w="12700">
                <a:noFill/>
              </a:ln>
              <a:solidFill>
                <a:srgbClr val="F96620"/>
              </a:solidFill>
              <a:latin typeface="标小智龙珠体" panose="02020500000000000000" pitchFamily="18" charset="-122"/>
              <a:ea typeface="标小智龙珠体" panose="02020500000000000000" pitchFamily="18" charset="-122"/>
              <a:cs typeface="獅尾B2黑體-Bold" panose="020B0500000000000000" charset="-120"/>
              <a:sym typeface="+mn-ea"/>
            </a:endParaRPr>
          </a:p>
        </p:txBody>
      </p:sp>
      <p:pic>
        <p:nvPicPr>
          <p:cNvPr id="9" name="图片 8" descr="d026e5ab7c8db66aa9c40dbabde2f18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5250" y="3505200"/>
            <a:ext cx="3419475" cy="3419475"/>
          </a:xfrm>
          <a:prstGeom prst="rect">
            <a:avLst/>
          </a:prstGeom>
        </p:spPr>
      </p:pic>
      <p:pic>
        <p:nvPicPr>
          <p:cNvPr id="10" name="图片 9" descr="7f160b032cf5cd58e521921119bbfd2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1425" y="2571115"/>
            <a:ext cx="4286885" cy="42868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 Box 5"/>
          <p:cNvSpPr txBox="1"/>
          <p:nvPr/>
        </p:nvSpPr>
        <p:spPr>
          <a:xfrm>
            <a:off x="1189990" y="2245995"/>
            <a:ext cx="5957570" cy="319433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60000"/>
              </a:lnSpc>
            </a:pPr>
            <a:r>
              <a:rPr lang="zh-CN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</a:rPr>
              <a:t>我们要让家长对自己的孩子充满信心 ，孩子成绩不理想的原因很多，只有多见面，多沟通，才能尽快找出原因，采取措施，使孩子获得进步，而且在我们老师的眼里所有的孩子都是可爱的，我们不能用成绩这唯一的标准来评价学生，要尽量挖掘其闪光点 。</a:t>
            </a:r>
            <a:endParaRPr lang="zh-CN" altLang="en-US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</a:endParaRPr>
          </a:p>
          <a:p>
            <a:pPr indent="0" fontAlgn="auto">
              <a:lnSpc>
                <a:spcPct val="160000"/>
              </a:lnSpc>
            </a:pPr>
            <a:r>
              <a:rPr lang="zh-CN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</a:rPr>
              <a:t>一定要让家长看到孩子的长处，看到孩子的进步，看到希望。对缺点不能不谈，但不要言过其实，更不能用“这孩子很笨”这样的话。说优点时要热情，有力度，说缺点是语气要婉转，这样家长会对孩子充满信心，才会主动与老师交流，配合老师工作。</a:t>
            </a:r>
            <a:endParaRPr lang="zh-CN" altLang="en-US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</a:endParaRPr>
          </a:p>
        </p:txBody>
      </p:sp>
      <p:sp>
        <p:nvSpPr>
          <p:cNvPr id="3" name="燕尾形 2"/>
          <p:cNvSpPr/>
          <p:nvPr>
            <p:custDataLst>
              <p:tags r:id="rId1"/>
            </p:custDataLst>
          </p:nvPr>
        </p:nvSpPr>
        <p:spPr>
          <a:xfrm>
            <a:off x="1287780" y="1890395"/>
            <a:ext cx="2607310" cy="328930"/>
          </a:xfrm>
          <a:prstGeom prst="roundRect">
            <a:avLst/>
          </a:prstGeom>
          <a:solidFill>
            <a:srgbClr val="F8691E"/>
          </a:solidFill>
          <a:ln>
            <a:solidFill>
              <a:srgbClr val="E88764"/>
            </a:solidFill>
          </a:ln>
        </p:spPr>
        <p:txBody>
          <a:bodyPr wrap="square" bIns="36195" rtlCol="0" anchor="ctr" anchorCtr="0">
            <a:noAutofit/>
          </a:bodyPr>
          <a:lstStyle/>
          <a:p>
            <a:pPr algn="ctr"/>
            <a:r>
              <a:rPr lang="en-US" altLang="zh-CN" sz="1600" dirty="0">
                <a:ln w="12700">
                  <a:noFill/>
                </a:ln>
                <a:solidFill>
                  <a:schemeClr val="bg1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sym typeface="+mn-ea"/>
              </a:rPr>
              <a:t>③</a:t>
            </a:r>
            <a:r>
              <a:rPr lang="zh-CN" altLang="en-US" sz="1600" dirty="0">
                <a:ln w="12700">
                  <a:noFill/>
                </a:ln>
                <a:solidFill>
                  <a:schemeClr val="bg1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sym typeface="+mn-ea"/>
              </a:rPr>
              <a:t>对于后进生的家长；</a:t>
            </a:r>
            <a:endParaRPr lang="zh-CN" altLang="en-US" sz="1600" dirty="0">
              <a:ln w="12700">
                <a:noFill/>
              </a:ln>
              <a:solidFill>
                <a:schemeClr val="bg1"/>
              </a:solidFill>
              <a:latin typeface="标小智龙珠体" panose="02020500000000000000" pitchFamily="18" charset="-122"/>
              <a:ea typeface="标小智龙珠体" panose="02020500000000000000" pitchFamily="18" charset="-122"/>
              <a:sym typeface="+mn-ea"/>
            </a:endParaRPr>
          </a:p>
        </p:txBody>
      </p:sp>
      <p:pic>
        <p:nvPicPr>
          <p:cNvPr id="2" name="图片 1" descr="7f160b032cf5cd58e521921119bbfd2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9425" y="2847340"/>
            <a:ext cx="4010660" cy="40106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 Box 5"/>
          <p:cNvSpPr txBox="1"/>
          <p:nvPr/>
        </p:nvSpPr>
        <p:spPr>
          <a:xfrm>
            <a:off x="1174115" y="2088515"/>
            <a:ext cx="9905365" cy="16923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68000"/>
              </a:lnSpc>
            </a:pPr>
            <a:r>
              <a:rPr lang="zh-CN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</a:rPr>
              <a:t>要多报喜，少报忧，使家长认识到孩子的发展前途，激发家长对孩子的爱心与期望心理，改变放任不管态度，吸引他们主动参与对孩子的教育活动。 同时，要委婉的指出放任不管对孩子的影响，生活在一个缺乏爱心的家庭中对孩子来讲是痛苦的，增强家长的关心程度，加强家长与子女之间的感情，为学生的良好发展创造一个合适的环境。</a:t>
            </a:r>
            <a:endParaRPr lang="zh-CN" altLang="en-US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</a:endParaRPr>
          </a:p>
        </p:txBody>
      </p:sp>
      <p:sp>
        <p:nvSpPr>
          <p:cNvPr id="3" name="燕尾形 2"/>
          <p:cNvSpPr/>
          <p:nvPr>
            <p:custDataLst>
              <p:tags r:id="rId1"/>
            </p:custDataLst>
          </p:nvPr>
        </p:nvSpPr>
        <p:spPr>
          <a:xfrm>
            <a:off x="1174115" y="1596390"/>
            <a:ext cx="2874645" cy="328930"/>
          </a:xfrm>
          <a:prstGeom prst="roundRect">
            <a:avLst/>
          </a:prstGeom>
          <a:solidFill>
            <a:srgbClr val="F8691E"/>
          </a:solidFill>
          <a:ln>
            <a:solidFill>
              <a:srgbClr val="E88764"/>
            </a:solidFill>
          </a:ln>
        </p:spPr>
        <p:txBody>
          <a:bodyPr wrap="square" bIns="36195" rtlCol="0" anchor="ctr" anchorCtr="0">
            <a:noAutofit/>
          </a:bodyPr>
          <a:lstStyle/>
          <a:p>
            <a:pPr algn="ctr"/>
            <a:r>
              <a:rPr lang="en-US" altLang="zh-CN" sz="1600" dirty="0">
                <a:ln w="12700">
                  <a:noFill/>
                </a:ln>
                <a:solidFill>
                  <a:schemeClr val="bg1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sym typeface="+mn-ea"/>
              </a:rPr>
              <a:t>④ </a:t>
            </a:r>
            <a:r>
              <a:rPr lang="zh-CN" altLang="en-US" sz="1600" dirty="0">
                <a:ln w="12700">
                  <a:noFill/>
                </a:ln>
                <a:solidFill>
                  <a:schemeClr val="bg1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sym typeface="+mn-ea"/>
              </a:rPr>
              <a:t>对于放任不管型的家长；</a:t>
            </a:r>
            <a:endParaRPr lang="zh-CN" altLang="en-US" sz="1600" dirty="0">
              <a:ln w="12700">
                <a:noFill/>
              </a:ln>
              <a:solidFill>
                <a:schemeClr val="bg1"/>
              </a:solidFill>
              <a:latin typeface="标小智龙珠体" panose="02020500000000000000" pitchFamily="18" charset="-122"/>
              <a:ea typeface="标小智龙珠体" panose="02020500000000000000" pitchFamily="18" charset="-122"/>
              <a:sym typeface="+mn-ea"/>
            </a:endParaRPr>
          </a:p>
        </p:txBody>
      </p:sp>
      <p:sp>
        <p:nvSpPr>
          <p:cNvPr id="2" name="Text Box 5"/>
          <p:cNvSpPr txBox="1"/>
          <p:nvPr/>
        </p:nvSpPr>
        <p:spPr>
          <a:xfrm>
            <a:off x="1174114" y="4407122"/>
            <a:ext cx="10073005" cy="16923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68000"/>
              </a:lnSpc>
            </a:pPr>
            <a:r>
              <a:rPr lang="zh-CN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</a:rPr>
              <a:t>我们要以理服人，不要以眼还眼、以牙还牙，一定要沉得住气才行。最有效的做法是面带微笑，请他先平静自己的心绪，说明原因，通过调查取证，再来剖析事情的原因和经过，再处理起来就会得心应手。</a:t>
            </a:r>
            <a:endParaRPr lang="zh-CN" altLang="en-US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" panose="00020600040101010101" charset="-122"/>
            </a:endParaRPr>
          </a:p>
          <a:p>
            <a:pPr indent="0" algn="just" fontAlgn="auto">
              <a:lnSpc>
                <a:spcPct val="168000"/>
              </a:lnSpc>
            </a:pPr>
            <a:r>
              <a:rPr lang="zh-CN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</a:rPr>
              <a:t>只要保持一个融洽的气氛，多么尴尬或困难的场合，都能轻易地度过，赢得家长的好感，体现自己的宽容、大度，从而最终消除误解和矛盾。</a:t>
            </a:r>
            <a:endParaRPr lang="zh-CN" altLang="en-US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" panose="00020600040101010101" charset="-122"/>
            </a:endParaRPr>
          </a:p>
        </p:txBody>
      </p:sp>
      <p:sp>
        <p:nvSpPr>
          <p:cNvPr id="4" name="燕尾形 2"/>
          <p:cNvSpPr/>
          <p:nvPr>
            <p:custDataLst>
              <p:tags r:id="rId2"/>
            </p:custDataLst>
          </p:nvPr>
        </p:nvSpPr>
        <p:spPr>
          <a:xfrm>
            <a:off x="1174114" y="3944096"/>
            <a:ext cx="2684145" cy="328930"/>
          </a:xfrm>
          <a:prstGeom prst="roundRect">
            <a:avLst/>
          </a:prstGeom>
          <a:solidFill>
            <a:srgbClr val="F8691E"/>
          </a:solidFill>
          <a:ln>
            <a:solidFill>
              <a:srgbClr val="E88764"/>
            </a:solidFill>
          </a:ln>
        </p:spPr>
        <p:txBody>
          <a:bodyPr wrap="square" bIns="36195" rtlCol="0" anchor="ctr" anchorCtr="0">
            <a:noAutofit/>
          </a:bodyPr>
          <a:lstStyle/>
          <a:p>
            <a:pPr algn="ctr"/>
            <a:r>
              <a:rPr lang="en-US" altLang="zh-CN" sz="1600" dirty="0">
                <a:ln w="12700">
                  <a:noFill/>
                </a:ln>
                <a:solidFill>
                  <a:schemeClr val="bg1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sym typeface="+mn-ea"/>
              </a:rPr>
              <a:t>⑤ </a:t>
            </a:r>
            <a:r>
              <a:rPr lang="zh-CN" altLang="en-US" sz="1600" dirty="0">
                <a:ln w="12700">
                  <a:noFill/>
                </a:ln>
                <a:solidFill>
                  <a:schemeClr val="bg1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sym typeface="+mn-ea"/>
              </a:rPr>
              <a:t>对于气势汹汹的家长；</a:t>
            </a:r>
            <a:endParaRPr lang="zh-CN" altLang="en-US" sz="1600" dirty="0">
              <a:ln w="12700">
                <a:noFill/>
              </a:ln>
              <a:solidFill>
                <a:schemeClr val="bg1"/>
              </a:solidFill>
              <a:latin typeface="标小智龙珠体" panose="02020500000000000000" pitchFamily="18" charset="-122"/>
              <a:ea typeface="标小智龙珠体" panose="02020500000000000000" pitchFamily="18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/>
      <p:bldP spid="3" grpId="0" animBg="1"/>
      <p:bldP spid="2" grpId="0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788670"/>
            <a:ext cx="5676900" cy="5676900"/>
          </a:xfrm>
          <a:prstGeom prst="rect">
            <a:avLst/>
          </a:prstGeom>
        </p:spPr>
      </p:pic>
      <p:sp>
        <p:nvSpPr>
          <p:cNvPr id="47106" name="Rectangle 2"/>
          <p:cNvSpPr>
            <a:spLocks noGrp="1"/>
          </p:cNvSpPr>
          <p:nvPr>
            <p:ph type="title" idx="4294967295"/>
          </p:nvPr>
        </p:nvSpPr>
        <p:spPr>
          <a:xfrm>
            <a:off x="6796405" y="2088515"/>
            <a:ext cx="2886710" cy="482600"/>
          </a:xfr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rgbClr val="F8691E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cs typeface="+mn-cs"/>
              </a:rPr>
              <a:t>（四 ） </a:t>
            </a:r>
            <a:r>
              <a:rPr lang="zh-TW" altLang="en-US" sz="1800" dirty="0">
                <a:solidFill>
                  <a:srgbClr val="F8691E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cs typeface="+mn-cs"/>
              </a:rPr>
              <a:t>教</a:t>
            </a:r>
            <a:r>
              <a:rPr lang="zh-CN" altLang="en-US" sz="1800" dirty="0">
                <a:solidFill>
                  <a:srgbClr val="F8691E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cs typeface="+mn-cs"/>
              </a:rPr>
              <a:t>师指导</a:t>
            </a:r>
            <a:r>
              <a:rPr lang="zh-TW" altLang="en-US" sz="1800" dirty="0">
                <a:solidFill>
                  <a:srgbClr val="F8691E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cs typeface="+mn-cs"/>
              </a:rPr>
              <a:t>家</a:t>
            </a:r>
            <a:r>
              <a:rPr lang="zh-CN" altLang="en-US" sz="1800" dirty="0">
                <a:solidFill>
                  <a:srgbClr val="F8691E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cs typeface="+mn-cs"/>
              </a:rPr>
              <a:t>长</a:t>
            </a:r>
            <a:endParaRPr lang="zh-CN" altLang="en-US" sz="1800" dirty="0">
              <a:solidFill>
                <a:srgbClr val="F8691E"/>
              </a:solidFill>
              <a:latin typeface="标小智龙珠体" panose="02020500000000000000" pitchFamily="18" charset="-122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031990" y="3008630"/>
            <a:ext cx="2872740" cy="230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80000"/>
              </a:lnSpc>
              <a:buFont typeface="Arial" panose="020B0604020202020204" pitchFamily="34" charset="0"/>
              <a:buNone/>
            </a:pPr>
            <a:r>
              <a:rPr lang="zh-TW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  <a:sym typeface="+mn-ea"/>
              </a:rPr>
              <a:t>敞</a:t>
            </a:r>
            <a:r>
              <a:rPr lang="zh-CN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  <a:sym typeface="+mn-ea"/>
              </a:rPr>
              <a:t>开</a:t>
            </a:r>
            <a:r>
              <a:rPr lang="zh-TW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  <a:sym typeface="+mn-ea"/>
              </a:rPr>
              <a:t>自己的心胸、接受批</a:t>
            </a:r>
            <a:r>
              <a:rPr lang="zh-CN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  <a:sym typeface="+mn-ea"/>
              </a:rPr>
              <a:t>评</a:t>
            </a:r>
            <a:endParaRPr lang="zh-CN" altLang="en-US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" panose="00020600040101010101" charset="-122"/>
            </a:endParaRPr>
          </a:p>
          <a:p>
            <a:pPr indent="0" fontAlgn="auto">
              <a:lnSpc>
                <a:spcPct val="180000"/>
              </a:lnSpc>
              <a:buFont typeface="Arial" panose="020B0604020202020204" pitchFamily="34" charset="0"/>
              <a:buNone/>
            </a:pPr>
            <a:r>
              <a:rPr lang="zh-TW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  <a:sym typeface="+mn-ea"/>
              </a:rPr>
              <a:t>主</a:t>
            </a:r>
            <a:r>
              <a:rPr lang="zh-CN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  <a:sym typeface="+mn-ea"/>
              </a:rPr>
              <a:t>动并</a:t>
            </a:r>
            <a:r>
              <a:rPr lang="zh-TW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  <a:sym typeface="+mn-ea"/>
              </a:rPr>
              <a:t>定期</a:t>
            </a:r>
            <a:r>
              <a:rPr lang="zh-CN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  <a:sym typeface="+mn-ea"/>
              </a:rPr>
              <a:t>与</a:t>
            </a:r>
            <a:r>
              <a:rPr lang="zh-TW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  <a:sym typeface="+mn-ea"/>
              </a:rPr>
              <a:t>家</a:t>
            </a:r>
            <a:r>
              <a:rPr lang="zh-CN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  <a:sym typeface="+mn-ea"/>
              </a:rPr>
              <a:t>长联系</a:t>
            </a:r>
            <a:endParaRPr lang="zh-CN" altLang="en-US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" panose="00020600040101010101" charset="-122"/>
            </a:endParaRPr>
          </a:p>
          <a:p>
            <a:pPr indent="0" fontAlgn="auto">
              <a:lnSpc>
                <a:spcPct val="180000"/>
              </a:lnSpc>
              <a:buFont typeface="Arial" panose="020B0604020202020204" pitchFamily="34" charset="0"/>
              <a:buNone/>
            </a:pPr>
            <a:r>
              <a:rPr lang="zh-TW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  <a:sym typeface="+mn-ea"/>
              </a:rPr>
              <a:t>多以</a:t>
            </a:r>
            <a:r>
              <a:rPr lang="zh-CN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  <a:sym typeface="+mn-ea"/>
              </a:rPr>
              <a:t>预</a:t>
            </a:r>
            <a:r>
              <a:rPr lang="zh-TW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  <a:sym typeface="+mn-ea"/>
              </a:rPr>
              <a:t>防行</a:t>
            </a:r>
            <a:r>
              <a:rPr lang="zh-CN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  <a:sym typeface="+mn-ea"/>
              </a:rPr>
              <a:t>动</a:t>
            </a:r>
            <a:r>
              <a:rPr lang="zh-TW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  <a:sym typeface="+mn-ea"/>
              </a:rPr>
              <a:t>代替治</a:t>
            </a:r>
            <a:r>
              <a:rPr lang="zh-CN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  <a:sym typeface="+mn-ea"/>
              </a:rPr>
              <a:t>疗</a:t>
            </a:r>
            <a:r>
              <a:rPr lang="zh-TW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  <a:sym typeface="+mn-ea"/>
              </a:rPr>
              <a:t>行</a:t>
            </a:r>
            <a:r>
              <a:rPr lang="zh-CN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  <a:sym typeface="+mn-ea"/>
              </a:rPr>
              <a:t>动</a:t>
            </a:r>
            <a:endParaRPr lang="zh-TW" altLang="en-US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" panose="00020600040101010101" charset="-122"/>
            </a:endParaRPr>
          </a:p>
          <a:p>
            <a:pPr indent="0" fontAlgn="auto">
              <a:lnSpc>
                <a:spcPct val="180000"/>
              </a:lnSpc>
              <a:buFont typeface="Arial" panose="020B0604020202020204" pitchFamily="34" charset="0"/>
              <a:buNone/>
            </a:pPr>
            <a:r>
              <a:rPr lang="zh-TW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  <a:sym typeface="+mn-ea"/>
              </a:rPr>
              <a:t>告</a:t>
            </a:r>
            <a:r>
              <a:rPr lang="zh-CN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  <a:sym typeface="+mn-ea"/>
              </a:rPr>
              <a:t>诉</a:t>
            </a:r>
            <a:r>
              <a:rPr lang="zh-TW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  <a:sym typeface="+mn-ea"/>
              </a:rPr>
              <a:t>家</a:t>
            </a:r>
            <a:r>
              <a:rPr lang="zh-CN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  <a:sym typeface="+mn-ea"/>
              </a:rPr>
              <a:t>长明确</a:t>
            </a:r>
            <a:r>
              <a:rPr lang="zh-TW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  <a:sym typeface="+mn-ea"/>
              </a:rPr>
              <a:t>可行的教育方式</a:t>
            </a:r>
            <a:endParaRPr lang="zh-TW" altLang="en-US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" panose="00020600040101010101" charset="-122"/>
            </a:endParaRPr>
          </a:p>
          <a:p>
            <a:pPr indent="0" fontAlgn="auto">
              <a:lnSpc>
                <a:spcPct val="180000"/>
              </a:lnSpc>
              <a:buFont typeface="Arial" panose="020B0604020202020204" pitchFamily="34" charset="0"/>
              <a:buNone/>
            </a:pPr>
            <a:r>
              <a:rPr lang="zh-TW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  <a:sym typeface="+mn-ea"/>
              </a:rPr>
              <a:t>秉持</a:t>
            </a:r>
            <a:r>
              <a:rPr lang="zh-CN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  <a:sym typeface="+mn-ea"/>
              </a:rPr>
              <a:t>开</a:t>
            </a:r>
            <a:r>
              <a:rPr lang="zh-TW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  <a:sym typeface="+mn-ea"/>
              </a:rPr>
              <a:t>心和</a:t>
            </a:r>
            <a:r>
              <a:rPr lang="zh-CN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  <a:sym typeface="+mn-ea"/>
              </a:rPr>
              <a:t>尊</a:t>
            </a:r>
            <a:r>
              <a:rPr lang="zh-TW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  <a:sym typeface="+mn-ea"/>
              </a:rPr>
              <a:t>重的</a:t>
            </a:r>
            <a:r>
              <a:rPr lang="zh-CN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  <a:sym typeface="+mn-ea"/>
              </a:rPr>
              <a:t>态</a:t>
            </a:r>
            <a:r>
              <a:rPr lang="zh-TW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  <a:sym typeface="+mn-ea"/>
              </a:rPr>
              <a:t>度</a:t>
            </a:r>
            <a:endParaRPr lang="zh-CN" altLang="en-US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" panose="00020600040101010101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031990" y="2667000"/>
            <a:ext cx="2313940" cy="321310"/>
          </a:xfrm>
          <a:prstGeom prst="rect">
            <a:avLst/>
          </a:prstGeom>
          <a:solidFill>
            <a:srgbClr val="F8691E"/>
          </a:solidFill>
          <a:ln>
            <a:solidFill>
              <a:srgbClr val="E88764"/>
            </a:solidFill>
          </a:ln>
        </p:spPr>
        <p:txBody>
          <a:bodyPr wrap="square" bIns="36195" rtlCol="0" anchor="ctr" anchorCtr="0">
            <a:noAutofit/>
          </a:bodyPr>
          <a:lstStyle/>
          <a:p>
            <a:pPr algn="ctr"/>
            <a:r>
              <a:rPr lang="en-US" altLang="zh-TW" sz="1600">
                <a:ln w="12700">
                  <a:noFill/>
                </a:ln>
                <a:solidFill>
                  <a:schemeClr val="bg1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sym typeface="+mn-ea"/>
              </a:rPr>
              <a:t>1.</a:t>
            </a:r>
            <a:r>
              <a:rPr lang="zh-TW" altLang="en-US" sz="1600" dirty="0">
                <a:ln w="12700">
                  <a:noFill/>
                </a:ln>
                <a:solidFill>
                  <a:schemeClr val="bg1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sym typeface="+mn-ea"/>
              </a:rPr>
              <a:t>方法上－－如何</a:t>
            </a:r>
            <a:r>
              <a:rPr lang="zh-CN" altLang="en-US" sz="1600" dirty="0">
                <a:ln w="12700">
                  <a:noFill/>
                </a:ln>
                <a:solidFill>
                  <a:schemeClr val="bg1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sym typeface="+mn-ea"/>
              </a:rPr>
              <a:t>说</a:t>
            </a:r>
            <a:endParaRPr lang="zh-CN" altLang="en-US" sz="1600">
              <a:ln w="12700">
                <a:noFill/>
              </a:ln>
              <a:solidFill>
                <a:schemeClr val="bg1"/>
              </a:solidFill>
              <a:latin typeface="标小智龙珠体" panose="02020500000000000000" pitchFamily="18" charset="-122"/>
              <a:ea typeface="标小智龙珠体" panose="02020500000000000000" pitchFamily="18" charset="-122"/>
            </a:endParaRPr>
          </a:p>
        </p:txBody>
      </p:sp>
      <p:pic>
        <p:nvPicPr>
          <p:cNvPr id="2" name="图片 1" descr="f04881399367daf9c9628c98767178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765" y="2198370"/>
            <a:ext cx="4267200" cy="42672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/>
      <p:bldP spid="3" grpId="0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>
            <p:custDataLst>
              <p:tags r:id="rId1"/>
            </p:custDataLst>
          </p:nvPr>
        </p:nvSpPr>
        <p:spPr>
          <a:xfrm>
            <a:off x="1466850" y="1948815"/>
            <a:ext cx="2050415" cy="321310"/>
          </a:xfrm>
          <a:prstGeom prst="rect">
            <a:avLst/>
          </a:prstGeom>
          <a:solidFill>
            <a:srgbClr val="F8691E"/>
          </a:solidFill>
          <a:ln>
            <a:solidFill>
              <a:srgbClr val="E88764"/>
            </a:solidFill>
          </a:ln>
        </p:spPr>
        <p:txBody>
          <a:bodyPr wrap="square" bIns="36195" rtlCol="0" anchor="ctr" anchorCtr="0">
            <a:noAutofit/>
          </a:bodyPr>
          <a:lstStyle/>
          <a:p>
            <a:pPr algn="ctr"/>
            <a:r>
              <a:rPr sz="1600" dirty="0">
                <a:ln w="12700">
                  <a:noFill/>
                </a:ln>
                <a:solidFill>
                  <a:schemeClr val="bg1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sym typeface="阿里巴巴普惠体" panose="00020600040101010101" charset="-122"/>
              </a:rPr>
              <a:t>2.內容上－－说什么</a:t>
            </a:r>
            <a:endParaRPr sz="1600" dirty="0">
              <a:ln w="12700">
                <a:noFill/>
              </a:ln>
              <a:solidFill>
                <a:schemeClr val="bg1"/>
              </a:solidFill>
              <a:latin typeface="标小智龙珠体" panose="02020500000000000000" pitchFamily="18" charset="-122"/>
              <a:ea typeface="标小智龙珠体" panose="02020500000000000000" pitchFamily="18" charset="-122"/>
              <a:sym typeface="阿里巴巴普惠体" panose="00020600040101010101" charset="-122"/>
            </a:endParaRPr>
          </a:p>
        </p:txBody>
      </p:sp>
      <p:sp>
        <p:nvSpPr>
          <p:cNvPr id="22" name="Rectangle 3"/>
          <p:cNvSpPr txBox="1">
            <a:spLocks noGrp="1"/>
          </p:cNvSpPr>
          <p:nvPr>
            <p:custDataLst>
              <p:tags r:id="rId2"/>
            </p:custDataLst>
          </p:nvPr>
        </p:nvSpPr>
        <p:spPr>
          <a:xfrm>
            <a:off x="1386205" y="2322195"/>
            <a:ext cx="7895590" cy="127254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 algn="just" fontAlgn="auto">
              <a:lnSpc>
                <a:spcPct val="160000"/>
              </a:lnSpc>
              <a:spcBef>
                <a:spcPts val="0"/>
              </a:spcBef>
              <a:buClr>
                <a:srgbClr val="E4825F"/>
              </a:buClr>
              <a:buSzTx/>
              <a:buFont typeface="微软雅黑" panose="020B0503020204020204" charset="-122"/>
              <a:buChar char="»"/>
            </a:pPr>
            <a:r>
              <a:rPr lang="zh-TW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  <a:sym typeface="阿里巴巴普惠体" panose="00020600040101010101" charset="-122"/>
              </a:rPr>
              <a:t>学习的內容：教学目标、活动、家庭作业、学习成就的表現、学习困扰。</a:t>
            </a:r>
            <a:endParaRPr lang="zh-TW" altLang="en-US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" panose="00020600040101010101" charset="-122"/>
              <a:sym typeface="阿里巴巴普惠体" panose="00020600040101010101" charset="-122"/>
            </a:endParaRPr>
          </a:p>
          <a:p>
            <a:pPr marL="285750" lvl="0" indent="-285750" algn="just" fontAlgn="auto">
              <a:lnSpc>
                <a:spcPct val="160000"/>
              </a:lnSpc>
              <a:spcBef>
                <a:spcPts val="0"/>
              </a:spcBef>
              <a:buClr>
                <a:srgbClr val="E4825F"/>
              </a:buClr>
              <a:buSzTx/>
              <a:buFont typeface="微软雅黑" panose="020B0503020204020204" charset="-122"/>
              <a:buChar char="»"/>
            </a:pPr>
            <a:r>
              <a:rPr lang="zh-TW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  <a:sym typeface="阿里巴巴普惠体" panose="00020600040101010101" charset="-122"/>
              </a:rPr>
              <a:t>常规训练</a:t>
            </a:r>
            <a:endParaRPr lang="zh-TW" altLang="en-US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" panose="00020600040101010101" charset="-122"/>
              <a:sym typeface="阿里巴巴普惠体" panose="00020600040101010101" charset="-122"/>
            </a:endParaRPr>
          </a:p>
          <a:p>
            <a:pPr marL="285750" lvl="0" indent="-285750" algn="just" fontAlgn="auto">
              <a:lnSpc>
                <a:spcPct val="160000"/>
              </a:lnSpc>
              <a:spcBef>
                <a:spcPts val="0"/>
              </a:spcBef>
              <a:buClr>
                <a:srgbClr val="E4825F"/>
              </a:buClr>
              <a:buSzTx/>
              <a:buFont typeface="微软雅黑" panose="020B0503020204020204" charset="-122"/>
              <a:buChar char="»"/>
            </a:pPr>
            <a:r>
              <a:rPr lang="zh-TW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  <a:sym typeface="阿里巴巴普惠体" panose="00020600040101010101" charset="-122"/>
              </a:rPr>
              <a:t>行为表现</a:t>
            </a:r>
            <a:endParaRPr lang="zh-TW" altLang="en-US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" panose="00020600040101010101" charset="-122"/>
              <a:sym typeface="阿里巴巴普惠体" panose="0002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74515" y="2727325"/>
            <a:ext cx="6096000" cy="485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 fontAlgn="auto">
              <a:lnSpc>
                <a:spcPct val="160000"/>
              </a:lnSpc>
              <a:spcBef>
                <a:spcPts val="0"/>
              </a:spcBef>
              <a:buClr>
                <a:srgbClr val="E4825F"/>
              </a:buClr>
              <a:buSzTx/>
              <a:buFont typeface="微软雅黑" panose="020B0503020204020204" charset="-122"/>
              <a:buChar char="»"/>
            </a:pPr>
            <a:r>
              <a:rPr lang="zh-TW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  <a:sym typeface="阿里巴巴普惠体" panose="00020600040101010101" charset="-122"/>
              </a:rPr>
              <a:t> 关于家庭教育方面的指导</a:t>
            </a:r>
            <a:endParaRPr lang="zh-TW" altLang="en-US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" panose="0002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63520" y="2727325"/>
            <a:ext cx="1773555" cy="878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 fontAlgn="auto">
              <a:lnSpc>
                <a:spcPct val="160000"/>
              </a:lnSpc>
              <a:spcBef>
                <a:spcPts val="0"/>
              </a:spcBef>
              <a:buClr>
                <a:srgbClr val="E4825F"/>
              </a:buClr>
              <a:buSzTx/>
              <a:buFont typeface="微软雅黑" panose="020B0503020204020204" charset="-122"/>
              <a:buChar char="»"/>
            </a:pPr>
            <a:r>
              <a:rPr lang="zh-TW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  <a:sym typeface="阿里巴巴普惠体" panose="00020600040101010101" charset="-122"/>
              </a:rPr>
              <a:t>如何提供协助</a:t>
            </a:r>
            <a:endParaRPr lang="zh-TW" altLang="en-US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" panose="00020600040101010101" charset="-122"/>
              <a:sym typeface="阿里巴巴普惠体" panose="00020600040101010101" charset="-122"/>
            </a:endParaRPr>
          </a:p>
          <a:p>
            <a:pPr marL="285750" lvl="0" indent="-285750" algn="just" fontAlgn="auto">
              <a:lnSpc>
                <a:spcPct val="160000"/>
              </a:lnSpc>
              <a:spcBef>
                <a:spcPts val="0"/>
              </a:spcBef>
              <a:buClr>
                <a:srgbClr val="E4825F"/>
              </a:buClr>
              <a:buSzTx/>
              <a:buFont typeface="微软雅黑" panose="020B0503020204020204" charset="-122"/>
              <a:buChar char="»"/>
            </a:pPr>
            <a:r>
              <a:rPr lang="zh-TW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  <a:sym typeface="阿里巴巴普惠体" panose="00020600040101010101" charset="-122"/>
              </a:rPr>
              <a:t>班上的消息</a:t>
            </a:r>
            <a:endParaRPr lang="zh-TW" altLang="en-US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" panose="00020600040101010101" charset="-122"/>
              <a:sym typeface="阿里巴巴普惠体" panose="00020600040101010101" charset="-122"/>
            </a:endParaRPr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1447165" y="3801110"/>
            <a:ext cx="2530475" cy="321310"/>
          </a:xfrm>
          <a:prstGeom prst="rect">
            <a:avLst/>
          </a:prstGeom>
          <a:solidFill>
            <a:srgbClr val="F8691E"/>
          </a:solidFill>
          <a:ln>
            <a:solidFill>
              <a:srgbClr val="E88764"/>
            </a:solidFill>
          </a:ln>
        </p:spPr>
        <p:txBody>
          <a:bodyPr wrap="square" bIns="36195" rtlCol="0" anchor="ctr" anchorCtr="0">
            <a:noAutofit/>
          </a:bodyPr>
          <a:lstStyle/>
          <a:p>
            <a:pPr algn="ctr"/>
            <a:r>
              <a:rPr sz="1600" dirty="0">
                <a:ln w="12700">
                  <a:noFill/>
                </a:ln>
                <a:solidFill>
                  <a:schemeClr val="bg1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sym typeface="阿里巴巴普惠体" panose="00020600040101010101" charset="-122"/>
              </a:rPr>
              <a:t>3.教师应让家长知道的事</a:t>
            </a:r>
            <a:endParaRPr sz="1600" dirty="0">
              <a:ln w="12700">
                <a:noFill/>
              </a:ln>
              <a:solidFill>
                <a:schemeClr val="bg1"/>
              </a:solidFill>
              <a:latin typeface="标小智龙珠体" panose="02020500000000000000" pitchFamily="18" charset="-122"/>
              <a:ea typeface="标小智龙珠体" panose="02020500000000000000" pitchFamily="18" charset="-122"/>
              <a:sym typeface="阿里巴巴普惠体" panose="00020600040101010101" charset="-122"/>
            </a:endParaRPr>
          </a:p>
        </p:txBody>
      </p:sp>
      <p:sp>
        <p:nvSpPr>
          <p:cNvPr id="9" name="Rectangle 3"/>
          <p:cNvSpPr txBox="1">
            <a:spLocks noGrp="1"/>
          </p:cNvSpPr>
          <p:nvPr>
            <p:custDataLst>
              <p:tags r:id="rId4"/>
            </p:custDataLst>
          </p:nvPr>
        </p:nvSpPr>
        <p:spPr>
          <a:xfrm>
            <a:off x="1371600" y="4181475"/>
            <a:ext cx="5821680" cy="166624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-342900" algn="just" fontAlgn="auto">
              <a:lnSpc>
                <a:spcPct val="160000"/>
              </a:lnSpc>
              <a:spcBef>
                <a:spcPts val="0"/>
              </a:spcBef>
              <a:buClr>
                <a:srgbClr val="000000"/>
              </a:buClr>
              <a:buSzPct val="99000"/>
              <a:buFont typeface="微软雅黑" panose="020B0503020204020204" charset="-122"/>
              <a:buChar char="»"/>
            </a:pPr>
            <a:r>
              <a:rPr lang="zh-TW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  <a:sym typeface="阿里巴巴普惠体" panose="00020600040101010101" charset="-122"/>
              </a:rPr>
              <a:t>教师对学生的期望</a:t>
            </a:r>
            <a:endParaRPr lang="zh-TW" altLang="en-US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" panose="00020600040101010101" charset="-122"/>
              <a:sym typeface="阿里巴巴普惠体" panose="00020600040101010101" charset="-122"/>
            </a:endParaRPr>
          </a:p>
          <a:p>
            <a:pPr marL="0" lvl="0" indent="-342900" algn="just" fontAlgn="auto">
              <a:lnSpc>
                <a:spcPct val="160000"/>
              </a:lnSpc>
              <a:spcBef>
                <a:spcPts val="0"/>
              </a:spcBef>
              <a:buClr>
                <a:srgbClr val="000000"/>
              </a:buClr>
              <a:buSzPct val="99000"/>
              <a:buFont typeface="微软雅黑" panose="020B0503020204020204" charset="-122"/>
              <a:buChar char="»"/>
            </a:pPr>
            <a:r>
              <a:rPr lang="zh-TW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  <a:sym typeface="阿里巴巴普惠体" panose="00020600040101010101" charset="-122"/>
              </a:rPr>
              <a:t>子女在学校的表现：定期的。如：短信、电话、信函等。</a:t>
            </a:r>
            <a:endParaRPr lang="zh-TW" altLang="en-US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" panose="00020600040101010101" charset="-122"/>
              <a:sym typeface="阿里巴巴普惠体" panose="00020600040101010101" charset="-122"/>
            </a:endParaRPr>
          </a:p>
          <a:p>
            <a:pPr marL="0" lvl="0" indent="-342900" algn="just" fontAlgn="auto">
              <a:lnSpc>
                <a:spcPct val="160000"/>
              </a:lnSpc>
              <a:spcBef>
                <a:spcPts val="0"/>
              </a:spcBef>
              <a:buClr>
                <a:srgbClr val="000000"/>
              </a:buClr>
              <a:buSzPct val="99000"/>
              <a:buFont typeface="微软雅黑" panose="020B0503020204020204" charset="-122"/>
              <a:buChar char="»"/>
            </a:pPr>
            <a:r>
              <a:rPr lang="zh-TW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  <a:sym typeface="阿里巴巴普惠体" panose="00020600040101010101" charset="-122"/>
              </a:rPr>
              <a:t>家长能提供的协助：子女读书不受干扰的环境、协助功課、简单教学，能为学校提供的时间、服务、接送、精神上的协助</a:t>
            </a:r>
            <a:endParaRPr lang="zh-TW" altLang="en-US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" panose="00020600040101010101" charset="-122"/>
              <a:sym typeface="阿里巴巴普惠体" panose="00020600040101010101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3498215" y="4181475"/>
            <a:ext cx="2703830" cy="485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342900" algn="just" fontAlgn="auto">
              <a:lnSpc>
                <a:spcPct val="160000"/>
              </a:lnSpc>
              <a:spcBef>
                <a:spcPts val="0"/>
              </a:spcBef>
              <a:buClr>
                <a:srgbClr val="000000"/>
              </a:buClr>
              <a:buSzPct val="99000"/>
              <a:buFont typeface="微软雅黑" panose="020B0503020204020204" charset="-122"/>
              <a:buChar char="»"/>
            </a:pPr>
            <a:r>
              <a:rPr lang="zh-TW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  <a:sym typeface="阿里巴巴普惠体" panose="00020600040101010101" charset="-122"/>
              </a:rPr>
              <a:t>期望达成的方式</a:t>
            </a:r>
            <a:endParaRPr lang="zh-TW" altLang="en-US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" panose="00020600040101010101" charset="-122"/>
            </a:endParaRPr>
          </a:p>
        </p:txBody>
      </p:sp>
      <p:pic>
        <p:nvPicPr>
          <p:cNvPr id="2" name="图片 1" descr="dd3d83e68e0116856c8cf119324f2adb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2480" y="3801110"/>
            <a:ext cx="1710055" cy="18288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6" grpId="0"/>
      <p:bldP spid="7" grpId="0"/>
      <p:bldP spid="8" grpId="0" animBg="1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 txBox="1">
            <a:spLocks noGrp="1"/>
          </p:cNvSpPr>
          <p:nvPr/>
        </p:nvSpPr>
        <p:spPr>
          <a:xfrm>
            <a:off x="1192530" y="2186305"/>
            <a:ext cx="4559935" cy="363474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 algn="just">
              <a:lnSpc>
                <a:spcPct val="160000"/>
              </a:lnSpc>
              <a:spcBef>
                <a:spcPts val="0"/>
              </a:spcBef>
              <a:buClr>
                <a:srgbClr val="E4825F"/>
              </a:buClr>
              <a:buSzTx/>
              <a:buFont typeface="微软雅黑" panose="020B0503020204020204" charset="-122"/>
              <a:buChar char="»"/>
            </a:pPr>
            <a:r>
              <a:rPr lang="zh-TW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  <a:sym typeface="+mn-ea"/>
              </a:rPr>
              <a:t>以20分钟为宜</a:t>
            </a:r>
            <a:endParaRPr lang="zh-TW" altLang="en-US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" panose="00020600040101010101" charset="-122"/>
              <a:sym typeface="+mn-ea"/>
            </a:endParaRPr>
          </a:p>
          <a:p>
            <a:pPr marL="285750" lvl="0" indent="-285750" algn="just">
              <a:lnSpc>
                <a:spcPct val="160000"/>
              </a:lnSpc>
              <a:spcBef>
                <a:spcPts val="0"/>
              </a:spcBef>
              <a:buClr>
                <a:srgbClr val="E4825F"/>
              </a:buClr>
              <a:buSzTx/>
              <a:buFont typeface="微软雅黑" panose="020B0503020204020204" charset="-122"/>
              <a:buChar char="»"/>
            </a:pPr>
            <a:r>
              <a:rPr lang="zh-TW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  <a:sym typeface="+mn-ea"/>
              </a:rPr>
              <a:t>大方端庄</a:t>
            </a:r>
            <a:endParaRPr lang="zh-TW" altLang="en-US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" panose="00020600040101010101" charset="-122"/>
              <a:sym typeface="+mn-ea"/>
            </a:endParaRPr>
          </a:p>
          <a:p>
            <a:pPr marL="285750" lvl="0" indent="-285750" algn="just">
              <a:lnSpc>
                <a:spcPct val="160000"/>
              </a:lnSpc>
              <a:spcBef>
                <a:spcPts val="0"/>
              </a:spcBef>
              <a:buClr>
                <a:srgbClr val="E4825F"/>
              </a:buClr>
              <a:buSzTx/>
              <a:buFont typeface="微软雅黑" panose="020B0503020204020204" charset="-122"/>
              <a:buChar char="»"/>
            </a:pPr>
            <a:r>
              <a:rPr lang="zh-TW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  <a:sym typeface="+mn-ea"/>
              </a:rPr>
              <a:t>不当面批评学生</a:t>
            </a:r>
            <a:endParaRPr lang="zh-TW" altLang="en-US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" panose="00020600040101010101" charset="-122"/>
              <a:sym typeface="+mn-ea"/>
            </a:endParaRPr>
          </a:p>
          <a:p>
            <a:pPr marL="285750" lvl="0" indent="-285750" algn="just">
              <a:lnSpc>
                <a:spcPct val="160000"/>
              </a:lnSpc>
              <a:spcBef>
                <a:spcPts val="0"/>
              </a:spcBef>
              <a:buClr>
                <a:srgbClr val="E4825F"/>
              </a:buClr>
              <a:buSzTx/>
              <a:buFont typeface="微软雅黑" panose="020B0503020204020204" charset="-122"/>
              <a:buChar char="»"/>
            </a:pPr>
            <a:r>
              <a:rPr lang="zh-TW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  <a:sym typeface="+mn-ea"/>
              </a:rPr>
              <a:t>以家长立场思考学生问题、对事不对人</a:t>
            </a:r>
            <a:endParaRPr lang="zh-TW" altLang="en-US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" panose="00020600040101010101" charset="-122"/>
              <a:sym typeface="+mn-ea"/>
            </a:endParaRPr>
          </a:p>
          <a:p>
            <a:pPr marL="285750" lvl="0" indent="-285750" algn="just">
              <a:lnSpc>
                <a:spcPct val="160000"/>
              </a:lnSpc>
              <a:spcBef>
                <a:spcPts val="0"/>
              </a:spcBef>
              <a:buClr>
                <a:srgbClr val="E4825F"/>
              </a:buClr>
              <a:buSzTx/>
              <a:buFont typeface="微软雅黑" panose="020B0503020204020204" charset="-122"/>
              <a:buChar char="»"/>
            </a:pPr>
            <a:r>
              <a:rPr lang="zh-TW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  <a:sym typeface="+mn-ea"/>
              </a:rPr>
              <a:t>表现友善、轻松的态度：真诚、倾听、接纳、配合家长教育程度</a:t>
            </a:r>
            <a:endParaRPr lang="zh-TW" altLang="en-US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" panose="00020600040101010101" charset="-122"/>
              <a:sym typeface="+mn-ea"/>
            </a:endParaRPr>
          </a:p>
          <a:p>
            <a:pPr marL="285750" lvl="0" indent="-285750" algn="just">
              <a:lnSpc>
                <a:spcPct val="160000"/>
              </a:lnSpc>
              <a:spcBef>
                <a:spcPts val="0"/>
              </a:spcBef>
              <a:buClr>
                <a:srgbClr val="E4825F"/>
              </a:buClr>
              <a:buSzTx/>
              <a:buFont typeface="微软雅黑" panose="020B0503020204020204" charset="-122"/>
              <a:buChar char="»"/>
            </a:pPr>
            <a:r>
              <a:rPr lang="zh-TW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  <a:sym typeface="+mn-ea"/>
              </a:rPr>
              <a:t>不在家长面前，批评別人，如其他教师或父母</a:t>
            </a:r>
            <a:endParaRPr lang="zh-TW" altLang="en-US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" panose="00020600040101010101" charset="-122"/>
              <a:sym typeface="+mn-ea"/>
            </a:endParaRPr>
          </a:p>
          <a:p>
            <a:pPr marL="285750" lvl="0" indent="-285750" algn="just">
              <a:lnSpc>
                <a:spcPct val="160000"/>
              </a:lnSpc>
              <a:spcBef>
                <a:spcPts val="0"/>
              </a:spcBef>
              <a:buClr>
                <a:srgbClr val="E4825F"/>
              </a:buClr>
              <a:buSzTx/>
              <a:buFont typeface="微软雅黑" panose="020B0503020204020204" charset="-122"/>
              <a:buChar char="»"/>
            </a:pPr>
            <a:r>
              <a:rPr lang="zh-TW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  <a:sym typeface="+mn-ea"/>
              </a:rPr>
              <a:t>不要用「审问」的方式</a:t>
            </a:r>
            <a:endParaRPr lang="zh-TW" altLang="en-US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" panose="00020600040101010101" charset="-122"/>
              <a:sym typeface="+mn-ea"/>
            </a:endParaRPr>
          </a:p>
          <a:p>
            <a:pPr marL="285750" lvl="0" indent="-285750" algn="just">
              <a:lnSpc>
                <a:spcPct val="160000"/>
              </a:lnSpc>
              <a:spcBef>
                <a:spcPts val="0"/>
              </a:spcBef>
              <a:buClr>
                <a:srgbClr val="E4825F"/>
              </a:buClr>
              <a:buSzTx/>
              <a:buFont typeface="微软雅黑" panose="020B0503020204020204" charset="-122"/>
              <a:buChar char="»"/>
            </a:pPr>
            <a:r>
              <a:rPr lang="zh-TW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  <a:sym typeface="+mn-ea"/>
              </a:rPr>
              <a:t>把握变通、具有弹性的谈话</a:t>
            </a:r>
            <a:endParaRPr lang="zh-TW" altLang="en-US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" panose="00020600040101010101" charset="-122"/>
              <a:sym typeface="+mn-ea"/>
            </a:endParaRPr>
          </a:p>
        </p:txBody>
      </p:sp>
      <p:sp>
        <p:nvSpPr>
          <p:cNvPr id="19461" name="Rectangle 5"/>
          <p:cNvSpPr/>
          <p:nvPr>
            <p:custDataLst>
              <p:tags r:id="rId1"/>
            </p:custDataLst>
          </p:nvPr>
        </p:nvSpPr>
        <p:spPr>
          <a:xfrm>
            <a:off x="1165860" y="1768475"/>
            <a:ext cx="2261235" cy="407670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dirty="0">
                <a:solidFill>
                  <a:srgbClr val="F8691E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sym typeface="+mn-ea"/>
              </a:rPr>
              <a:t>技巧上－－交谈时</a:t>
            </a:r>
            <a:r>
              <a:rPr lang="zh-CN" altLang="en-US" dirty="0">
                <a:solidFill>
                  <a:srgbClr val="F8691E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</a:rPr>
              <a:t> </a:t>
            </a:r>
            <a:br>
              <a:rPr lang="zh-CN" altLang="en-US" dirty="0">
                <a:solidFill>
                  <a:srgbClr val="F8691E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</a:rPr>
            </a:br>
            <a:endParaRPr lang="zh-CN" altLang="en-US" dirty="0">
              <a:solidFill>
                <a:srgbClr val="F8691E"/>
              </a:solidFill>
              <a:latin typeface="标小智龙珠体" panose="02020500000000000000" pitchFamily="18" charset="-122"/>
              <a:ea typeface="标小智龙珠体" panose="02020500000000000000" pitchFamily="18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982335" y="1768475"/>
            <a:ext cx="302006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dirty="0">
                <a:solidFill>
                  <a:srgbClr val="F8691E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sym typeface="+mn-ea"/>
              </a:rPr>
              <a:t>教导父母正确的教育态度 </a:t>
            </a:r>
            <a:endParaRPr lang="zh-CN" altLang="en-US" dirty="0">
              <a:solidFill>
                <a:srgbClr val="F8691E"/>
              </a:solidFill>
              <a:latin typeface="标小智龙珠体" panose="02020500000000000000" pitchFamily="18" charset="-122"/>
              <a:ea typeface="标小智龙珠体" panose="02020500000000000000" pitchFamily="18" charset="-122"/>
              <a:sym typeface="+mn-ea"/>
            </a:endParaRPr>
          </a:p>
        </p:txBody>
      </p:sp>
      <p:sp>
        <p:nvSpPr>
          <p:cNvPr id="4" name="Rectangle 3"/>
          <p:cNvSpPr txBox="1">
            <a:spLocks noGrp="1"/>
          </p:cNvSpPr>
          <p:nvPr>
            <p:custDataLst>
              <p:tags r:id="rId2"/>
            </p:custDataLst>
          </p:nvPr>
        </p:nvSpPr>
        <p:spPr>
          <a:xfrm>
            <a:off x="5926455" y="2224405"/>
            <a:ext cx="4982845" cy="363474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 algn="just">
              <a:lnSpc>
                <a:spcPct val="160000"/>
              </a:lnSpc>
              <a:spcBef>
                <a:spcPts val="0"/>
              </a:spcBef>
              <a:buClr>
                <a:srgbClr val="E4825F"/>
              </a:buClr>
              <a:buSzTx/>
              <a:buFont typeface="微软雅黑" panose="020B0503020204020204" charset="-122"/>
              <a:buChar char="»"/>
            </a:pPr>
            <a:r>
              <a:rPr lang="zh-TW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  <a:sym typeface="+mn-ea"/>
              </a:rPr>
              <a:t>给予适时的爱与关注──当孩子受挫时，才会主动寻求协助； </a:t>
            </a:r>
            <a:endParaRPr lang="zh-TW" altLang="en-US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" panose="00020600040101010101" charset="-122"/>
              <a:sym typeface="+mn-ea"/>
            </a:endParaRPr>
          </a:p>
          <a:p>
            <a:pPr marL="285750" lvl="0" indent="-285750" algn="just">
              <a:lnSpc>
                <a:spcPct val="160000"/>
              </a:lnSpc>
              <a:spcBef>
                <a:spcPts val="0"/>
              </a:spcBef>
              <a:buClr>
                <a:srgbClr val="E4825F"/>
              </a:buClr>
              <a:buSzTx/>
              <a:buFont typeface="微软雅黑" panose="020B0503020204020204" charset="-122"/>
              <a:buChar char="»"/>
            </a:pPr>
            <a:r>
              <a:rPr lang="zh-TW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  <a:sym typeface="+mn-ea"/>
              </a:rPr>
              <a:t>非无条件的完全给予帮助。 </a:t>
            </a:r>
            <a:endParaRPr lang="zh-TW" altLang="en-US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" panose="00020600040101010101" charset="-122"/>
              <a:sym typeface="+mn-ea"/>
            </a:endParaRPr>
          </a:p>
          <a:p>
            <a:pPr marL="285750" lvl="0" indent="-285750" algn="just">
              <a:lnSpc>
                <a:spcPct val="160000"/>
              </a:lnSpc>
              <a:spcBef>
                <a:spcPts val="0"/>
              </a:spcBef>
              <a:buClr>
                <a:srgbClr val="E4825F"/>
              </a:buClr>
              <a:buSzTx/>
              <a:buFont typeface="微软雅黑" panose="020B0503020204020204" charset="-122"/>
              <a:buChar char="»"/>
            </a:pPr>
            <a:r>
              <a:rPr lang="zh-TW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  <a:sym typeface="+mn-ea"/>
              </a:rPr>
              <a:t>尊重孩子，听听孩子的心声──不要把孩子视为所有物、宠物 ，完成自己未达成心愿的替代者。 </a:t>
            </a:r>
            <a:endParaRPr lang="zh-TW" altLang="en-US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" panose="00020600040101010101" charset="-122"/>
              <a:sym typeface="+mn-ea"/>
            </a:endParaRPr>
          </a:p>
          <a:p>
            <a:pPr marL="285750" lvl="0" indent="-285750" algn="just">
              <a:lnSpc>
                <a:spcPct val="160000"/>
              </a:lnSpc>
              <a:spcBef>
                <a:spcPts val="0"/>
              </a:spcBef>
              <a:buClr>
                <a:srgbClr val="E4825F"/>
              </a:buClr>
              <a:buSzTx/>
              <a:buFont typeface="微软雅黑" panose="020B0503020204020204" charset="-122"/>
              <a:buChar char="»"/>
            </a:pPr>
            <a:r>
              <a:rPr lang="zh-TW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  <a:sym typeface="+mn-ea"/>
              </a:rPr>
              <a:t>善用赏罚──多鼓励，少责罚。</a:t>
            </a:r>
            <a:endParaRPr lang="zh-TW" altLang="en-US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" panose="00020600040101010101" charset="-122"/>
              <a:sym typeface="+mn-ea"/>
            </a:endParaRPr>
          </a:p>
          <a:p>
            <a:pPr marL="285750" lvl="0" indent="-285750" algn="just">
              <a:lnSpc>
                <a:spcPct val="160000"/>
              </a:lnSpc>
              <a:spcBef>
                <a:spcPts val="0"/>
              </a:spcBef>
              <a:buClr>
                <a:srgbClr val="E4825F"/>
              </a:buClr>
              <a:buSzTx/>
              <a:buFont typeface="微软雅黑" panose="020B0503020204020204" charset="-122"/>
              <a:buChar char="»"/>
            </a:pPr>
            <a:r>
              <a:rPr lang="zh-TW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  <a:sym typeface="+mn-ea"/>
              </a:rPr>
              <a:t>要让孩子感受到父母持续的爱。 </a:t>
            </a:r>
            <a:endParaRPr lang="zh-TW" altLang="en-US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" panose="00020600040101010101" charset="-122"/>
              <a:sym typeface="+mn-ea"/>
            </a:endParaRPr>
          </a:p>
          <a:p>
            <a:pPr marL="285750" lvl="0" indent="-285750" algn="just">
              <a:lnSpc>
                <a:spcPct val="160000"/>
              </a:lnSpc>
              <a:spcBef>
                <a:spcPts val="0"/>
              </a:spcBef>
              <a:buClr>
                <a:srgbClr val="E4825F"/>
              </a:buClr>
              <a:buSzTx/>
              <a:buFont typeface="微软雅黑" panose="020B0503020204020204" charset="-122"/>
              <a:buChar char="»"/>
            </a:pPr>
            <a:r>
              <a:rPr lang="zh-TW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" panose="00020600040101010101" charset="-122"/>
                <a:sym typeface="+mn-ea"/>
              </a:rPr>
              <a:t>管教态度一致──不依自己的心情而异，不因不同人有別，免得孩子看父母臉色行事，見人說人話。 </a:t>
            </a:r>
            <a:endParaRPr lang="zh-TW" altLang="en-US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" panose="00020600040101010101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  <p:bldP spid="19461" grpId="0"/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 txBox="1">
            <a:spLocks noGrp="1"/>
          </p:cNvSpPr>
          <p:nvPr/>
        </p:nvSpPr>
        <p:spPr>
          <a:xfrm>
            <a:off x="4096385" y="2444750"/>
            <a:ext cx="7295515" cy="310388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 fontAlgn="auto">
              <a:lnSpc>
                <a:spcPct val="160000"/>
              </a:lnSpc>
            </a:pPr>
            <a:r>
              <a:rPr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交谈信息中肢体语言占55%，声音占38%，内容占7%，</a:t>
            </a:r>
            <a:endParaRPr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  <a:sym typeface="+mn-ea"/>
            </a:endParaRPr>
          </a:p>
          <a:p>
            <a:pPr lvl="1" algn="l" fontAlgn="auto">
              <a:lnSpc>
                <a:spcPct val="160000"/>
              </a:lnSpc>
            </a:pPr>
            <a:r>
              <a:rPr sz="1600" dirty="0" err="1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与家长保持平行的目光交流，避免仰视、俯视的眼光或游离的眼神</a:t>
            </a:r>
            <a:r>
              <a:rPr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。</a:t>
            </a:r>
            <a:endParaRPr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  <a:sym typeface="+mn-ea"/>
            </a:endParaRPr>
          </a:p>
          <a:p>
            <a:pPr lvl="1" algn="l" fontAlgn="auto">
              <a:lnSpc>
                <a:spcPct val="160000"/>
              </a:lnSpc>
            </a:pPr>
            <a:r>
              <a:rPr sz="1600" dirty="0" err="1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用微笑、点头等表示对家长的尊重，用身体前倾间或以“对”或“是”等短语回应来表示对话题饶有兴趣，最好能动笔记录家长谈话的要点</a:t>
            </a:r>
            <a:r>
              <a:rPr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。</a:t>
            </a:r>
            <a:endParaRPr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  <a:sym typeface="+mn-ea"/>
            </a:endParaRPr>
          </a:p>
          <a:p>
            <a:pPr lvl="1" algn="l" fontAlgn="auto">
              <a:lnSpc>
                <a:spcPct val="160000"/>
              </a:lnSpc>
            </a:pPr>
            <a:r>
              <a:rPr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 </a:t>
            </a:r>
            <a:r>
              <a:rPr sz="1600" dirty="0" err="1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注意力集中，不要边谈边干其他事情，心不在焉</a:t>
            </a:r>
            <a:r>
              <a:rPr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。</a:t>
            </a:r>
            <a:endParaRPr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  <a:sym typeface="+mn-ea"/>
            </a:endParaRPr>
          </a:p>
          <a:p>
            <a:pPr lvl="1" algn="l" fontAlgn="auto">
              <a:lnSpc>
                <a:spcPct val="160000"/>
              </a:lnSpc>
            </a:pPr>
            <a:r>
              <a:rPr sz="1600" dirty="0" err="1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在和家长沟通前、沟通中，要注意观察家长的情绪。当家长情绪不好时，最好不要“追”着家长谈话，可等家长情绪好转时再沟通</a:t>
            </a:r>
            <a:r>
              <a:rPr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。</a:t>
            </a:r>
            <a:endParaRPr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96142" y="1981198"/>
            <a:ext cx="300005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dirty="0">
                <a:solidFill>
                  <a:srgbClr val="F8691E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sym typeface="+mn-ea"/>
              </a:rPr>
              <a:t>掌握沟通中的非言语技巧</a:t>
            </a:r>
            <a:endParaRPr lang="zh-CN" altLang="en-US" dirty="0">
              <a:solidFill>
                <a:srgbClr val="F8691E"/>
              </a:solidFill>
              <a:latin typeface="标小智龙珠体" panose="02020500000000000000" pitchFamily="18" charset="-122"/>
              <a:ea typeface="标小智龙珠体" panose="02020500000000000000" pitchFamily="18" charset="-122"/>
              <a:sym typeface="+mn-ea"/>
            </a:endParaRPr>
          </a:p>
        </p:txBody>
      </p:sp>
      <p:pic>
        <p:nvPicPr>
          <p:cNvPr id="2" name="图片 1" descr="e7647fe0-e979-44a6-8936-2a2dbaf9a9a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070" y="2559685"/>
            <a:ext cx="4643755" cy="32791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 txBox="1">
            <a:spLocks noGrp="1"/>
          </p:cNvSpPr>
          <p:nvPr/>
        </p:nvSpPr>
        <p:spPr>
          <a:xfrm>
            <a:off x="1267460" y="2209800"/>
            <a:ext cx="6685915" cy="390119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fontAlgn="auto">
              <a:lnSpc>
                <a:spcPct val="150000"/>
              </a:lnSpc>
              <a:buClrTx/>
              <a:buSzTx/>
            </a:pPr>
            <a:r>
              <a:rPr sz="1600" dirty="0" err="1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起居自理的能力</a:t>
            </a:r>
            <a:r>
              <a:rPr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──</a:t>
            </a:r>
            <a:r>
              <a:rPr sz="1600" dirty="0" err="1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放手让孩子尝试</a:t>
            </a:r>
            <a:r>
              <a:rPr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。 </a:t>
            </a:r>
            <a:endParaRPr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  <a:sym typeface="+mn-ea"/>
            </a:endParaRPr>
          </a:p>
          <a:p>
            <a:pPr lvl="0" algn="l" fontAlgn="auto">
              <a:lnSpc>
                <a:spcPct val="150000"/>
              </a:lnSpc>
              <a:buClrTx/>
              <a:buSzTx/>
            </a:pPr>
            <a:r>
              <a:rPr sz="1600" dirty="0" err="1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整理物品的能力</a:t>
            </a:r>
            <a:r>
              <a:rPr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──</a:t>
            </a:r>
            <a:r>
              <a:rPr sz="1600" dirty="0" err="1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取用或放回，不要剥夺他独立自主的权利</a:t>
            </a:r>
            <a:r>
              <a:rPr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。 </a:t>
            </a:r>
            <a:endParaRPr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  <a:sym typeface="+mn-ea"/>
            </a:endParaRPr>
          </a:p>
          <a:p>
            <a:pPr lvl="0" algn="l" fontAlgn="auto">
              <a:lnSpc>
                <a:spcPct val="150000"/>
              </a:lnSpc>
              <a:buClrTx/>
              <a:buSzTx/>
            </a:pPr>
            <a:r>
              <a:rPr sz="1600" dirty="0" err="1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有始有终的耐力</a:t>
            </a:r>
            <a:r>
              <a:rPr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──</a:t>
            </a:r>
            <a:r>
              <a:rPr sz="1600" dirty="0" err="1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不要常常虎头蛇尾，半途而废</a:t>
            </a:r>
            <a:r>
              <a:rPr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。 </a:t>
            </a:r>
            <a:endParaRPr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  <a:sym typeface="+mn-ea"/>
            </a:endParaRPr>
          </a:p>
          <a:p>
            <a:pPr lvl="0" algn="l" fontAlgn="auto">
              <a:lnSpc>
                <a:spcPct val="150000"/>
              </a:lnSpc>
              <a:buClrTx/>
              <a:buSzTx/>
            </a:pPr>
            <a:r>
              <a:rPr sz="1600" dirty="0" err="1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与人相处的能力</a:t>
            </a:r>
            <a:r>
              <a:rPr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──</a:t>
            </a:r>
            <a:r>
              <a:rPr sz="1600" dirty="0" err="1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尊重別人、原谅別人</a:t>
            </a:r>
            <a:r>
              <a:rPr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。 </a:t>
            </a:r>
            <a:endParaRPr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  <a:sym typeface="+mn-ea"/>
            </a:endParaRPr>
          </a:p>
          <a:p>
            <a:pPr lvl="0" algn="l" fontAlgn="auto">
              <a:lnSpc>
                <a:spcPct val="150000"/>
              </a:lnSpc>
              <a:buClrTx/>
              <a:buSzTx/>
            </a:pPr>
            <a:r>
              <a:rPr sz="1600" dirty="0" err="1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创造思考的能力。协助父母陪孩子一起成长</a:t>
            </a:r>
            <a:r>
              <a:rPr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。</a:t>
            </a:r>
            <a:endParaRPr lang="en-US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  <a:sym typeface="+mn-ea"/>
            </a:endParaRPr>
          </a:p>
          <a:p>
            <a:pPr lvl="0">
              <a:lnSpc>
                <a:spcPct val="150000"/>
              </a:lnSpc>
            </a:pPr>
            <a:r>
              <a:rPr lang="zh-CN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协助父母扮演好父母的角色。</a:t>
            </a:r>
            <a:endParaRPr lang="zh-CN" altLang="en-US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  <a:sym typeface="+mn-ea"/>
            </a:endParaRPr>
          </a:p>
          <a:p>
            <a:pPr lvl="0">
              <a:lnSpc>
                <a:spcPct val="150000"/>
              </a:lnSpc>
            </a:pPr>
            <a:r>
              <a:rPr lang="zh-CN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在很多时候不是你为他们做什么，而是你教导他们能为自己做什么</a:t>
            </a:r>
            <a:endParaRPr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  <a:sym typeface="+mn-ea"/>
            </a:endParaRPr>
          </a:p>
          <a:p>
            <a:pPr lvl="0" algn="l" fontAlgn="auto">
              <a:lnSpc>
                <a:spcPct val="150000"/>
              </a:lnSpc>
              <a:buClrTx/>
              <a:buSzTx/>
            </a:pPr>
            <a:endParaRPr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74140" y="1677035"/>
            <a:ext cx="344170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dirty="0">
                <a:solidFill>
                  <a:srgbClr val="F8691E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sym typeface="+mn-ea"/>
              </a:rPr>
              <a:t>教导父母培养孩子的生活能力 </a:t>
            </a:r>
            <a:endParaRPr lang="zh-CN" altLang="en-US" dirty="0">
              <a:solidFill>
                <a:srgbClr val="F8691E"/>
              </a:solidFill>
              <a:latin typeface="标小智龙珠体" panose="02020500000000000000" pitchFamily="18" charset="-122"/>
              <a:ea typeface="标小智龙珠体" panose="02020500000000000000" pitchFamily="18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188476"/>
            <a:ext cx="4922520" cy="49225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/>
          </p:cNvSpPr>
          <p:nvPr>
            <p:ph idx="4294967295"/>
          </p:nvPr>
        </p:nvSpPr>
        <p:spPr>
          <a:xfrm>
            <a:off x="5889002" y="3060700"/>
            <a:ext cx="4294505" cy="2256155"/>
          </a:xfr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200000"/>
              </a:lnSpc>
              <a:spcBef>
                <a:spcPct val="0"/>
              </a:spcBef>
              <a:buNone/>
            </a:pPr>
            <a:r>
              <a: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</a:rPr>
              <a:t>记住</a:t>
            </a:r>
            <a:r>
              <a:rPr lang="zh-TW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</a:rPr>
              <a:t>，</a:t>
            </a:r>
            <a:r>
              <a: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</a:rPr>
              <a:t>无论</a:t>
            </a:r>
            <a:r>
              <a:rPr lang="zh-TW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</a:rPr>
              <a:t>在任何時候，“家</a:t>
            </a:r>
            <a:r>
              <a: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</a:rPr>
              <a:t>长</a:t>
            </a:r>
            <a:r>
              <a:rPr lang="zh-TW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</a:rPr>
              <a:t>是你最</a:t>
            </a:r>
            <a:r>
              <a: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</a:rPr>
              <a:t>亲</a:t>
            </a:r>
            <a:r>
              <a:rPr lang="zh-TW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</a:rPr>
              <a:t>密的盟友”，</a:t>
            </a:r>
            <a:r>
              <a: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</a:rPr>
              <a:t>让</a:t>
            </a:r>
            <a:r>
              <a:rPr lang="zh-TW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</a:rPr>
              <a:t>家</a:t>
            </a:r>
            <a:r>
              <a: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</a:rPr>
              <a:t>长</a:t>
            </a:r>
            <a:r>
              <a:rPr lang="zh-TW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</a:rPr>
              <a:t>知道你的</a:t>
            </a:r>
            <a:r>
              <a: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</a:rPr>
              <a:t>这个</a:t>
            </a:r>
            <a:r>
              <a:rPr lang="zh-TW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</a:rPr>
              <a:t>想法，並表</a:t>
            </a:r>
            <a:r>
              <a: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</a:rPr>
              <a:t>达</a:t>
            </a:r>
            <a:r>
              <a:rPr lang="zh-TW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</a:rPr>
              <a:t>出你也一</a:t>
            </a:r>
            <a:r>
              <a: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</a:rPr>
              <a:t>样愿</a:t>
            </a:r>
            <a:r>
              <a:rPr lang="zh-TW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</a:rPr>
              <a:t>意</a:t>
            </a:r>
            <a:r>
              <a: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</a:rPr>
              <a:t>，尽</a:t>
            </a:r>
            <a:r>
              <a:rPr lang="zh-TW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</a:rPr>
              <a:t>可能地</a:t>
            </a:r>
            <a:r>
              <a: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</a:rPr>
              <a:t>给</a:t>
            </a:r>
            <a:r>
              <a:rPr lang="zh-TW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</a:rPr>
              <a:t>他的子女最好的教育。</a:t>
            </a:r>
            <a:r>
              <a: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</a:rPr>
              <a:t> </a:t>
            </a:r>
            <a:endParaRPr lang="zh-CN" altLang="en-US" sz="1800" dirty="0">
              <a:solidFill>
                <a:schemeClr val="tx1">
                  <a:lumMod val="85000"/>
                  <a:lumOff val="15000"/>
                </a:schemeClr>
              </a:solidFill>
              <a:latin typeface="标小智龙珠体" panose="02020500000000000000" pitchFamily="18" charset="-122"/>
              <a:ea typeface="标小智龙珠体" panose="02020500000000000000" pitchFamily="18" charset="-122"/>
            </a:endParaRPr>
          </a:p>
        </p:txBody>
      </p:sp>
      <p:sp>
        <p:nvSpPr>
          <p:cNvPr id="44" name="矩形 43"/>
          <p:cNvSpPr/>
          <p:nvPr>
            <p:custDataLst>
              <p:tags r:id="rId1"/>
            </p:custDataLst>
          </p:nvPr>
        </p:nvSpPr>
        <p:spPr>
          <a:xfrm>
            <a:off x="6764667" y="2452370"/>
            <a:ext cx="3285490" cy="608330"/>
          </a:xfrm>
          <a:prstGeom prst="rect">
            <a:avLst/>
          </a:prstGeom>
          <a:noFill/>
          <a:ln>
            <a:noFill/>
          </a:ln>
        </p:spPr>
        <p:txBody>
          <a:bodyPr wrap="square" bIns="36195" rtlCol="0" anchor="ctr" anchorCtr="0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dirty="0">
                <a:ln w="12700">
                  <a:noFill/>
                </a:ln>
                <a:solidFill>
                  <a:srgbClr val="F8691E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sym typeface="思源黑体 CN Normal" panose="020B0400000000000000" charset="-122"/>
              </a:rPr>
              <a:t>教师如何与家长沟通</a:t>
            </a:r>
            <a:endParaRPr lang="zh-CN" altLang="en-US" sz="2400" dirty="0">
              <a:ln w="12700">
                <a:noFill/>
              </a:ln>
              <a:solidFill>
                <a:srgbClr val="F8691E"/>
              </a:solidFill>
              <a:latin typeface="标小智龙珠体" panose="02020500000000000000" pitchFamily="18" charset="-122"/>
              <a:ea typeface="标小智龙珠体" panose="02020500000000000000" pitchFamily="18" charset="-122"/>
              <a:sym typeface="思源黑体 CN Normal" panose="020B0400000000000000" charset="-122"/>
            </a:endParaRPr>
          </a:p>
        </p:txBody>
      </p:sp>
      <p:pic>
        <p:nvPicPr>
          <p:cNvPr id="2" name="图片 1" descr="f184a737b543a08f4f6343199f4231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7010" y="1140460"/>
            <a:ext cx="6096000" cy="6096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09ef717337038750df188a3361e837e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635"/>
            <a:ext cx="12192000" cy="6857365"/>
          </a:xfrm>
          <a:prstGeom prst="rect">
            <a:avLst/>
          </a:prstGeom>
        </p:spPr>
      </p:pic>
      <p:pic>
        <p:nvPicPr>
          <p:cNvPr id="3" name="图片 2" descr="5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95" y="0"/>
            <a:ext cx="11356975" cy="652907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5549265" y="1547495"/>
            <a:ext cx="6096000" cy="3345815"/>
            <a:chOff x="5874" y="2435"/>
            <a:chExt cx="9600" cy="5269"/>
          </a:xfrm>
        </p:grpSpPr>
        <p:sp>
          <p:nvSpPr>
            <p:cNvPr id="7" name="文本框 6"/>
            <p:cNvSpPr txBox="1"/>
            <p:nvPr>
              <p:custDataLst>
                <p:tags r:id="rId4"/>
              </p:custDataLst>
            </p:nvPr>
          </p:nvSpPr>
          <p:spPr bwMode="auto">
            <a:xfrm>
              <a:off x="8374" y="2435"/>
              <a:ext cx="2777" cy="1309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>
              <a:defPPr>
                <a:defRPr lang="zh-CN"/>
              </a:defPPr>
              <a:lvl1pPr algn="just">
                <a:lnSpc>
                  <a:spcPct val="100000"/>
                </a:lnSpc>
                <a:spcBef>
                  <a:spcPct val="0"/>
                </a:spcBef>
                <a:buNone/>
                <a:defRPr sz="4800">
                  <a:ln w="12700">
                    <a:noFill/>
                  </a:ln>
                  <a:solidFill>
                    <a:srgbClr val="F96620"/>
                  </a:solidFill>
                  <a:latin typeface="标小智龙珠体" panose="02020500000000000000" pitchFamily="18" charset="-122"/>
                  <a:ea typeface="标小智龙珠体" panose="02020500000000000000" pitchFamily="18" charset="-122"/>
                  <a:cs typeface="獅尾B2黑體-Bold" panose="020B0500000000000000" charset="-120"/>
                </a:defRPr>
              </a:lvl1pPr>
            </a:lstStyle>
            <a:p>
              <a:r>
                <a:rPr lang="zh-CN" altLang="en-US" dirty="0">
                  <a:sym typeface="+mn-ea"/>
                </a:rPr>
                <a:t>目录</a:t>
              </a:r>
              <a:endParaRPr lang="zh-CN" altLang="en-US" dirty="0">
                <a:sym typeface="+mn-ea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5"/>
              </p:custDataLst>
            </p:nvPr>
          </p:nvSpPr>
          <p:spPr>
            <a:xfrm>
              <a:off x="5874" y="4083"/>
              <a:ext cx="9600" cy="9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0" algn="just" fontAlgn="auto">
                <a:buClrTx/>
                <a:buSzTx/>
                <a:buFont typeface="+mj-ea"/>
                <a:buNone/>
              </a:pPr>
              <a:r>
                <a:rPr lang="zh-CN" altLang="en-US" sz="3200" dirty="0">
                  <a:ln w="15875">
                    <a:noFill/>
                  </a:ln>
                  <a:effectLst/>
                  <a:latin typeface="标小智龙珠体" panose="02020500000000000000" pitchFamily="18" charset="-122"/>
                  <a:ea typeface="标小智龙珠体" panose="02020500000000000000" pitchFamily="18" charset="-122"/>
                  <a:cs typeface="汉仪劲楷简" panose="00020600040101010101" charset="-122"/>
                  <a:sym typeface="+mn-ea"/>
                </a:rPr>
                <a:t>家校沟通遵循的三个原则</a:t>
              </a:r>
              <a:endParaRPr lang="zh-CN" altLang="en-US" sz="3200" dirty="0">
                <a:ln w="15875">
                  <a:noFill/>
                </a:ln>
                <a:effectLst/>
                <a:latin typeface="标小智龙珠体" panose="02020500000000000000" pitchFamily="18" charset="-122"/>
                <a:ea typeface="标小智龙珠体" panose="02020500000000000000" pitchFamily="18" charset="-122"/>
                <a:cs typeface="汉仪劲楷简" panose="00020600040101010101" charset="-122"/>
                <a:sym typeface="+mn-ea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6"/>
              </p:custDataLst>
            </p:nvPr>
          </p:nvSpPr>
          <p:spPr>
            <a:xfrm>
              <a:off x="5874" y="5434"/>
              <a:ext cx="9600" cy="9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indent="0" algn="just" fontAlgn="auto">
                <a:lnSpc>
                  <a:spcPct val="168000"/>
                </a:lnSpc>
                <a:buClrTx/>
                <a:buSzTx/>
                <a:buFont typeface="+mj-ea"/>
                <a:buNone/>
                <a:defRPr sz="3200">
                  <a:ln w="15875">
                    <a:noFill/>
                  </a:ln>
                  <a:effectLst/>
                  <a:latin typeface="标小智龙珠体" panose="02020500000000000000" pitchFamily="18" charset="-122"/>
                  <a:ea typeface="标小智龙珠体" panose="02020500000000000000" pitchFamily="18" charset="-122"/>
                  <a:cs typeface="汉仪劲楷简" panose="00020600040101010101" charset="-122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zh-CN" altLang="en-US" dirty="0">
                  <a:sym typeface="+mn-ea"/>
                </a:rPr>
                <a:t>家校沟通的主要途径 </a:t>
              </a:r>
              <a:endParaRPr lang="zh-CN" altLang="en-US" dirty="0">
                <a:sym typeface="+mn-ea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5874" y="6784"/>
              <a:ext cx="9600" cy="9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indent="0" algn="just" fontAlgn="auto">
                <a:lnSpc>
                  <a:spcPct val="168000"/>
                </a:lnSpc>
                <a:buClrTx/>
                <a:buSzTx/>
                <a:buFont typeface="+mj-ea"/>
                <a:buNone/>
                <a:defRPr sz="3200">
                  <a:ln w="15875">
                    <a:noFill/>
                  </a:ln>
                  <a:effectLst/>
                  <a:latin typeface="标小智龙珠体" panose="02020500000000000000" pitchFamily="18" charset="-122"/>
                  <a:ea typeface="标小智龙珠体" panose="02020500000000000000" pitchFamily="18" charset="-122"/>
                  <a:cs typeface="汉仪劲楷简" panose="00020600040101010101" charset="-122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zh-CN" altLang="en-US" dirty="0">
                  <a:sym typeface="+mn-ea"/>
                </a:rPr>
                <a:t>家校沟通的方法技巧 </a:t>
              </a:r>
              <a:endParaRPr lang="zh-CN" altLang="en-US" dirty="0">
                <a:sym typeface="+mn-ea"/>
              </a:endParaRPr>
            </a:p>
          </p:txBody>
        </p:sp>
      </p:grpSp>
      <p:pic>
        <p:nvPicPr>
          <p:cNvPr id="10" name="图片 9" descr="1ca6282054441cc96d2d69fef54b56f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4705" y="2424430"/>
            <a:ext cx="924560" cy="924560"/>
          </a:xfrm>
          <a:prstGeom prst="rect">
            <a:avLst/>
          </a:prstGeom>
        </p:spPr>
      </p:pic>
      <p:pic>
        <p:nvPicPr>
          <p:cNvPr id="12" name="图片 11" descr="1ca6282054441cc96d2d69fef54b56fe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624705" y="3215005"/>
            <a:ext cx="924560" cy="924560"/>
          </a:xfrm>
          <a:prstGeom prst="rect">
            <a:avLst/>
          </a:prstGeom>
        </p:spPr>
      </p:pic>
      <p:pic>
        <p:nvPicPr>
          <p:cNvPr id="13" name="图片 12" descr="1ca6282054441cc96d2d69fef54b56fe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624705" y="4139565"/>
            <a:ext cx="924560" cy="924560"/>
          </a:xfrm>
          <a:prstGeom prst="rect">
            <a:avLst/>
          </a:prstGeom>
        </p:spPr>
      </p:pic>
      <p:pic>
        <p:nvPicPr>
          <p:cNvPr id="14" name="图片 13" descr="553cfa8750cb044db12bb0ac13077dc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8175" y="2378710"/>
            <a:ext cx="3657600" cy="3657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09ef717337038750df188a3361e837e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635"/>
            <a:ext cx="12192000" cy="6857365"/>
          </a:xfrm>
          <a:prstGeom prst="rect">
            <a:avLst/>
          </a:prstGeom>
        </p:spPr>
      </p:pic>
      <p:pic>
        <p:nvPicPr>
          <p:cNvPr id="3" name="图片 2" descr="5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95" y="0"/>
            <a:ext cx="11356975" cy="6529070"/>
          </a:xfrm>
          <a:prstGeom prst="rect">
            <a:avLst/>
          </a:prstGeom>
        </p:spPr>
      </p:pic>
      <p:sp>
        <p:nvSpPr>
          <p:cNvPr id="4" name="标题 1"/>
          <p:cNvSpPr txBox="1"/>
          <p:nvPr>
            <p:custDataLst>
              <p:tags r:id="rId4"/>
            </p:custDataLst>
          </p:nvPr>
        </p:nvSpPr>
        <p:spPr bwMode="auto">
          <a:xfrm>
            <a:off x="919480" y="2685414"/>
            <a:ext cx="6477000" cy="2115185"/>
          </a:xfrm>
          <a:noFill/>
        </p:spPr>
        <p:txBody>
          <a:bodyPr wrap="square">
            <a:spAutoFit/>
          </a:bodyPr>
          <a:lstStyle>
            <a:defPPr>
              <a:defRPr lang="zh-CN"/>
            </a:defPPr>
            <a:lvl1pPr indent="0" algn="just" fontAlgn="auto">
              <a:buClrTx/>
              <a:buSzTx/>
              <a:buFont typeface="+mj-ea"/>
              <a:buNone/>
              <a:defRPr sz="3200">
                <a:ln w="15875">
                  <a:noFill/>
                </a:ln>
                <a:effectLst/>
                <a:latin typeface="标小智龙珠体" panose="02020500000000000000" pitchFamily="18" charset="-122"/>
                <a:ea typeface="标小智龙珠体" panose="02020500000000000000" pitchFamily="18" charset="-122"/>
                <a:cs typeface="汉仪劲楷简" panose="00020600040101010101" charset="-122"/>
              </a:defRPr>
            </a:lvl1pPr>
          </a:lstStyle>
          <a:p>
            <a:pPr algn="ctr"/>
            <a:r>
              <a:rPr lang="zh-CN" altLang="en-US" sz="4800" dirty="0">
                <a:sym typeface="+mn-ea"/>
              </a:rPr>
              <a:t>家校沟通遵循的</a:t>
            </a:r>
            <a:endParaRPr lang="en-US" altLang="zh-CN" sz="4800" dirty="0">
              <a:sym typeface="+mn-ea"/>
            </a:endParaRPr>
          </a:p>
          <a:p>
            <a:pPr algn="ctr"/>
            <a:r>
              <a:rPr lang="zh-CN" altLang="en-US" sz="4800" dirty="0">
                <a:sym typeface="+mn-ea"/>
              </a:rPr>
              <a:t>三个原则</a:t>
            </a:r>
            <a:endParaRPr lang="zh-CN" altLang="en-US" sz="4800" dirty="0">
              <a:sym typeface="+mn-ea"/>
            </a:endParaRPr>
          </a:p>
        </p:txBody>
      </p:sp>
      <p:sp>
        <p:nvSpPr>
          <p:cNvPr id="26" name="矩形: 圆角 25"/>
          <p:cNvSpPr/>
          <p:nvPr>
            <p:custDataLst>
              <p:tags r:id="rId5"/>
            </p:custDataLst>
          </p:nvPr>
        </p:nvSpPr>
        <p:spPr>
          <a:xfrm>
            <a:off x="2905441" y="1965960"/>
            <a:ext cx="2475867" cy="483657"/>
          </a:xfrm>
          <a:prstGeom prst="roundRect">
            <a:avLst>
              <a:gd name="adj" fmla="val 50000"/>
            </a:avLst>
          </a:prstGeom>
          <a:solidFill>
            <a:srgbClr val="F8691E"/>
          </a:solidFill>
          <a:ln>
            <a:solidFill>
              <a:srgbClr val="E88764"/>
            </a:solidFill>
          </a:ln>
        </p:spPr>
        <p:txBody>
          <a:bodyPr wrap="square" bIns="36195" rtlCol="0" anchor="ctr" anchorCtr="0">
            <a:noAutofit/>
          </a:bodyPr>
          <a:lstStyle/>
          <a:p>
            <a:pPr algn="ctr"/>
            <a:r>
              <a:rPr lang="zh-CN" altLang="en-US" dirty="0">
                <a:ln w="12700">
                  <a:noFill/>
                </a:ln>
                <a:solidFill>
                  <a:schemeClr val="bg1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</a:rPr>
              <a:t>第一部分</a:t>
            </a:r>
            <a:endParaRPr lang="zh-CN" altLang="en-US" dirty="0">
              <a:ln w="12700">
                <a:noFill/>
              </a:ln>
              <a:solidFill>
                <a:schemeClr val="bg1"/>
              </a:solidFill>
              <a:latin typeface="标小智龙珠体" panose="02020500000000000000" pitchFamily="18" charset="-122"/>
              <a:ea typeface="标小智龙珠体" panose="02020500000000000000" pitchFamily="18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6"/>
            </p:custDataLst>
          </p:nvPr>
        </p:nvSpPr>
        <p:spPr>
          <a:xfrm>
            <a:off x="1377315" y="4431029"/>
            <a:ext cx="530415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dist">
              <a:buClrTx/>
              <a:buSzTx/>
              <a:buFontTx/>
            </a:pPr>
            <a:r>
              <a:rPr dirty="0">
                <a:ln w="317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獅尾B2黑體-Medium" panose="020B0500000000000000" charset="-120"/>
                <a:sym typeface="+mn-ea"/>
              </a:rPr>
              <a:t>教师应该如何与家长进行有效沟通</a:t>
            </a:r>
            <a:endParaRPr dirty="0">
              <a:ln w="3175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獅尾B2黑體-Medium" panose="020B0500000000000000" charset="-120"/>
              <a:sym typeface="+mn-ea"/>
            </a:endParaRPr>
          </a:p>
        </p:txBody>
      </p:sp>
      <p:pic>
        <p:nvPicPr>
          <p:cNvPr id="5" name="图片 4" descr="564ef8937d99f5378227edbaaeeae2ac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4125" y="1990725"/>
            <a:ext cx="4867275" cy="4867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26" grpId="1" bldLvl="0" animBg="1"/>
      <p:bldP spid="2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>
            <a:off x="1494154" y="3230880"/>
            <a:ext cx="4998085" cy="1235751"/>
          </a:xfrm>
          <a:prstGeom prst="roundRect">
            <a:avLst>
              <a:gd name="adj" fmla="val 0"/>
            </a:avLst>
          </a:prstGeom>
          <a:solidFill>
            <a:srgbClr val="F8691E"/>
          </a:solidFill>
          <a:ln>
            <a:solidFill>
              <a:srgbClr val="E88764"/>
            </a:solidFill>
          </a:ln>
        </p:spPr>
        <p:txBody>
          <a:bodyPr wrap="square" bIns="36195" rtlCol="0" anchor="ctr" anchorCtr="0">
            <a:noAutofit/>
          </a:bodyPr>
          <a:lstStyle/>
          <a:p>
            <a:pPr algn="ctr"/>
            <a:endParaRPr lang="zh-CN" altLang="en-US">
              <a:ln w="12700">
                <a:noFill/>
              </a:ln>
              <a:solidFill>
                <a:schemeClr val="bg1"/>
              </a:solidFill>
              <a:latin typeface="标小智龙珠体" panose="02020500000000000000" pitchFamily="18" charset="-122"/>
              <a:ea typeface="标小智龙珠体" panose="02020500000000000000" pitchFamily="18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50645" y="4747002"/>
            <a:ext cx="55835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lvl="0" indent="0" fontAlgn="auto">
              <a:buClrTx/>
              <a:buSzTx/>
              <a:buFont typeface="+mj-ea"/>
              <a:buNone/>
              <a:defRPr sz="3200">
                <a:ln w="15875">
                  <a:noFill/>
                </a:ln>
                <a:effectLst/>
                <a:latin typeface="标小智龙珠体" panose="02020500000000000000" pitchFamily="18" charset="-122"/>
                <a:ea typeface="标小智龙珠体" panose="02020500000000000000" pitchFamily="18" charset="-122"/>
                <a:cs typeface="汉仪劲楷简" panose="00020600040101010101" charset="-122"/>
              </a:defRPr>
            </a:lvl1pPr>
          </a:lstStyle>
          <a:p>
            <a:r>
              <a:rPr lang="zh-CN" altLang="en-US" sz="2400" dirty="0">
                <a:solidFill>
                  <a:srgbClr val="F96620"/>
                </a:solidFill>
                <a:sym typeface="+mn-ea"/>
              </a:rPr>
              <a:t>沟通的前提是心态，沟通成功与否的关键是态度</a:t>
            </a:r>
            <a:endParaRPr lang="zh-CN" altLang="en-US" sz="2400" dirty="0">
              <a:solidFill>
                <a:srgbClr val="F9662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76680" y="1927860"/>
            <a:ext cx="53435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lvl="0" indent="0" fontAlgn="auto">
              <a:buClrTx/>
              <a:buSzTx/>
              <a:buFont typeface="+mj-ea"/>
              <a:buNone/>
              <a:defRPr sz="3200">
                <a:ln w="15875">
                  <a:noFill/>
                </a:ln>
                <a:effectLst/>
                <a:latin typeface="标小智龙珠体" panose="02020500000000000000" pitchFamily="18" charset="-122"/>
                <a:ea typeface="标小智龙珠体" panose="02020500000000000000" pitchFamily="18" charset="-122"/>
                <a:cs typeface="汉仪劲楷简" panose="00020600040101010101" charset="-122"/>
              </a:defRPr>
            </a:lvl1pPr>
          </a:lstStyle>
          <a:p>
            <a:r>
              <a:rPr lang="en-US" altLang="zh-CN" sz="2000" dirty="0">
                <a:sym typeface="+mn-ea"/>
              </a:rPr>
              <a:t>1</a:t>
            </a:r>
            <a:r>
              <a:rPr lang="zh-CN" altLang="en-US" sz="2000" dirty="0">
                <a:sym typeface="+mn-ea"/>
              </a:rPr>
              <a:t>、谦和而不迁怒，绝不居高临下，盛气凌人 。</a:t>
            </a:r>
            <a:endParaRPr lang="zh-CN" altLang="en-US" sz="2000" dirty="0"/>
          </a:p>
          <a:p>
            <a:r>
              <a:rPr lang="en-US" altLang="zh-CN" sz="2000" dirty="0">
                <a:sym typeface="+mn-ea"/>
              </a:rPr>
              <a:t>2</a:t>
            </a:r>
            <a:r>
              <a:rPr lang="zh-CN" altLang="en-US" sz="2000" dirty="0">
                <a:sym typeface="+mn-ea"/>
              </a:rPr>
              <a:t>、中正而不偏执，坚持因材施教，不计报酬。 </a:t>
            </a:r>
            <a:endParaRPr lang="zh-CN" altLang="en-US" sz="2000" dirty="0">
              <a:sym typeface="+mn-ea"/>
            </a:endParaRPr>
          </a:p>
          <a:p>
            <a:r>
              <a:rPr lang="en-US" altLang="zh-CN" sz="2000" dirty="0">
                <a:sym typeface="+mn-ea"/>
              </a:rPr>
              <a:t>3</a:t>
            </a:r>
            <a:r>
              <a:rPr lang="zh-CN" altLang="en-US" sz="2000" dirty="0">
                <a:sym typeface="+mn-ea"/>
              </a:rPr>
              <a:t>、理解而不拆台，务必相互包容，避免摩擦</a:t>
            </a:r>
            <a:endParaRPr lang="zh-CN" altLang="en-US" sz="2000" dirty="0"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936115" y="3306822"/>
            <a:ext cx="4129405" cy="10198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80000"/>
              </a:lnSpc>
              <a:buClrTx/>
              <a:buSzTx/>
              <a:buFontTx/>
            </a:pPr>
            <a:r>
              <a:rPr lang="zh-CN" altLang="en-US" b="1" dirty="0">
                <a:solidFill>
                  <a:schemeClr val="bg1"/>
                </a:solidFill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关键词：</a:t>
            </a:r>
            <a:r>
              <a:rPr lang="zh-CN" altLang="en-US" dirty="0">
                <a:solidFill>
                  <a:schemeClr val="bg1"/>
                </a:solidFill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尊重  态度  平等  肯定  </a:t>
            </a:r>
            <a:endParaRPr lang="zh-CN" altLang="en-US" dirty="0">
              <a:solidFill>
                <a:schemeClr val="bg1"/>
              </a:solidFill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  <a:sym typeface="+mn-ea"/>
            </a:endParaRPr>
          </a:p>
          <a:p>
            <a:pPr lvl="0" algn="l">
              <a:lnSpc>
                <a:spcPct val="18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1"/>
                </a:solidFill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协作 主动  专业  换位  朋友</a:t>
            </a:r>
            <a:endParaRPr lang="zh-CN" altLang="en-US" dirty="0">
              <a:solidFill>
                <a:schemeClr val="bg1"/>
              </a:solidFill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  <a:sym typeface="+mn-ea"/>
            </a:endParaRPr>
          </a:p>
        </p:txBody>
      </p:sp>
      <p:pic>
        <p:nvPicPr>
          <p:cNvPr id="4" name="图片 3" descr="1c1c746ecb78327dc08724d87f7adf7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96125" y="1638300"/>
            <a:ext cx="4238625" cy="42386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09ef717337038750df188a3361e837e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635"/>
            <a:ext cx="12192000" cy="6857365"/>
          </a:xfrm>
          <a:prstGeom prst="rect">
            <a:avLst/>
          </a:prstGeom>
        </p:spPr>
      </p:pic>
      <p:pic>
        <p:nvPicPr>
          <p:cNvPr id="3" name="图片 2" descr="5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95" y="0"/>
            <a:ext cx="11356975" cy="6529070"/>
          </a:xfrm>
          <a:prstGeom prst="rect">
            <a:avLst/>
          </a:prstGeom>
        </p:spPr>
      </p:pic>
      <p:sp>
        <p:nvSpPr>
          <p:cNvPr id="4" name="标题 1"/>
          <p:cNvSpPr txBox="1"/>
          <p:nvPr>
            <p:custDataLst>
              <p:tags r:id="rId4"/>
            </p:custDataLst>
          </p:nvPr>
        </p:nvSpPr>
        <p:spPr bwMode="auto">
          <a:xfrm>
            <a:off x="919480" y="2685414"/>
            <a:ext cx="6477000" cy="1568450"/>
          </a:xfrm>
          <a:noFill/>
        </p:spPr>
        <p:txBody>
          <a:bodyPr wrap="square">
            <a:spAutoFit/>
          </a:bodyPr>
          <a:lstStyle>
            <a:defPPr>
              <a:defRPr lang="zh-CN"/>
            </a:defPPr>
            <a:lvl1pPr indent="0" algn="just" fontAlgn="auto">
              <a:buClrTx/>
              <a:buSzTx/>
              <a:buFont typeface="+mj-ea"/>
              <a:buNone/>
              <a:defRPr sz="3200">
                <a:ln w="15875">
                  <a:noFill/>
                </a:ln>
                <a:effectLst/>
                <a:latin typeface="标小智龙珠体" panose="02020500000000000000" pitchFamily="18" charset="-122"/>
                <a:ea typeface="标小智龙珠体" panose="02020500000000000000" pitchFamily="18" charset="-122"/>
                <a:cs typeface="汉仪劲楷简" panose="00020600040101010101" charset="-122"/>
              </a:defRPr>
            </a:lvl1pPr>
          </a:lstStyle>
          <a:p>
            <a:pPr algn="ctr"/>
            <a:r>
              <a:rPr lang="zh-CN" altLang="en-US" sz="4800" dirty="0">
                <a:sym typeface="+mn-ea"/>
              </a:rPr>
              <a:t>家校沟通的</a:t>
            </a:r>
            <a:endParaRPr lang="en-US" altLang="zh-CN" sz="4800" dirty="0">
              <a:sym typeface="+mn-ea"/>
            </a:endParaRPr>
          </a:p>
          <a:p>
            <a:pPr algn="ctr"/>
            <a:r>
              <a:rPr lang="zh-CN" altLang="en-US" sz="4800" dirty="0">
                <a:sym typeface="+mn-ea"/>
              </a:rPr>
              <a:t>主要途径</a:t>
            </a:r>
            <a:endParaRPr lang="zh-CN" altLang="en-US" sz="4800" dirty="0">
              <a:sym typeface="+mn-ea"/>
            </a:endParaRPr>
          </a:p>
        </p:txBody>
      </p:sp>
      <p:sp>
        <p:nvSpPr>
          <p:cNvPr id="26" name="矩形: 圆角 25"/>
          <p:cNvSpPr/>
          <p:nvPr>
            <p:custDataLst>
              <p:tags r:id="rId5"/>
            </p:custDataLst>
          </p:nvPr>
        </p:nvSpPr>
        <p:spPr>
          <a:xfrm>
            <a:off x="2905441" y="1965960"/>
            <a:ext cx="2475867" cy="483657"/>
          </a:xfrm>
          <a:prstGeom prst="roundRect">
            <a:avLst>
              <a:gd name="adj" fmla="val 50000"/>
            </a:avLst>
          </a:prstGeom>
          <a:solidFill>
            <a:srgbClr val="F8691E"/>
          </a:solidFill>
          <a:ln>
            <a:solidFill>
              <a:srgbClr val="E88764"/>
            </a:solidFill>
          </a:ln>
        </p:spPr>
        <p:txBody>
          <a:bodyPr wrap="square" bIns="36195" rtlCol="0" anchor="ctr" anchorCtr="0">
            <a:noAutofit/>
          </a:bodyPr>
          <a:lstStyle/>
          <a:p>
            <a:pPr algn="ctr"/>
            <a:r>
              <a:rPr lang="zh-CN" altLang="en-US" dirty="0">
                <a:ln w="12700">
                  <a:noFill/>
                </a:ln>
                <a:solidFill>
                  <a:schemeClr val="bg1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</a:rPr>
              <a:t>第二部分</a:t>
            </a:r>
            <a:endParaRPr lang="zh-CN" altLang="en-US" dirty="0">
              <a:ln w="12700">
                <a:noFill/>
              </a:ln>
              <a:solidFill>
                <a:schemeClr val="bg1"/>
              </a:solidFill>
              <a:latin typeface="标小智龙珠体" panose="02020500000000000000" pitchFamily="18" charset="-122"/>
              <a:ea typeface="标小智龙珠体" panose="02020500000000000000" pitchFamily="18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6"/>
            </p:custDataLst>
          </p:nvPr>
        </p:nvSpPr>
        <p:spPr>
          <a:xfrm>
            <a:off x="1377315" y="4431029"/>
            <a:ext cx="5304155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dist">
              <a:buClrTx/>
              <a:buSzTx/>
              <a:buFontTx/>
            </a:pPr>
            <a:r>
              <a:rPr dirty="0">
                <a:ln w="317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獅尾B2黑體-Medium" panose="020B0500000000000000" charset="-120"/>
                <a:sym typeface="+mn-ea"/>
              </a:rPr>
              <a:t>教师应该如何与家长进行有效沟通</a:t>
            </a:r>
            <a:endParaRPr dirty="0">
              <a:ln w="3175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獅尾B2黑體-Medium" panose="020B0500000000000000" charset="-120"/>
              <a:sym typeface="+mn-ea"/>
            </a:endParaRPr>
          </a:p>
        </p:txBody>
      </p:sp>
      <p:pic>
        <p:nvPicPr>
          <p:cNvPr id="5" name="图片 4" descr="564ef8937d99f5378227edbaaeeae2ac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4125" y="1990725"/>
            <a:ext cx="4867275" cy="4867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26" grpId="1" bldLvl="0" animBg="1"/>
      <p:bldP spid="2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3992245" y="1297940"/>
            <a:ext cx="3977640" cy="1252220"/>
            <a:chOff x="929640" y="1252220"/>
            <a:chExt cx="3977640" cy="125222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519"/>
            <a:stretch>
              <a:fillRect/>
            </a:stretch>
          </p:blipFill>
          <p:spPr>
            <a:xfrm>
              <a:off x="929640" y="1252220"/>
              <a:ext cx="3977640" cy="1252220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>
              <p:custDataLst>
                <p:tags r:id="rId2"/>
              </p:custDataLst>
            </p:nvPr>
          </p:nvSpPr>
          <p:spPr>
            <a:xfrm>
              <a:off x="1678305" y="1798955"/>
              <a:ext cx="248031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lvl="0" indent="0" fontAlgn="auto">
                <a:buClrTx/>
                <a:buSzTx/>
                <a:buFont typeface="+mj-ea"/>
                <a:buNone/>
                <a:defRPr sz="2000">
                  <a:ln w="15875">
                    <a:noFill/>
                  </a:ln>
                  <a:effectLst/>
                  <a:latin typeface="标小智龙珠体" panose="02020500000000000000" pitchFamily="18" charset="-122"/>
                  <a:ea typeface="标小智龙珠体" panose="02020500000000000000" pitchFamily="18" charset="-122"/>
                  <a:cs typeface="汉仪劲楷简" panose="00020600040101010101" charset="-122"/>
                </a:defRPr>
              </a:lvl1pPr>
            </a:lstStyle>
            <a:p>
              <a:r>
                <a:rPr lang="zh-CN" altLang="zh-CN" dirty="0"/>
                <a:t>家长会的方式</a:t>
              </a:r>
              <a:endParaRPr lang="zh-CN" altLang="zh-CN" dirty="0"/>
            </a:p>
          </p:txBody>
        </p:sp>
      </p:grpSp>
      <p:sp>
        <p:nvSpPr>
          <p:cNvPr id="6" name="圆角矩形 5"/>
          <p:cNvSpPr/>
          <p:nvPr>
            <p:custDataLst>
              <p:tags r:id="rId3"/>
            </p:custDataLst>
          </p:nvPr>
        </p:nvSpPr>
        <p:spPr>
          <a:xfrm>
            <a:off x="1294130" y="2947670"/>
            <a:ext cx="2520315" cy="334645"/>
          </a:xfrm>
          <a:prstGeom prst="roundRect">
            <a:avLst>
              <a:gd name="adj" fmla="val 50000"/>
            </a:avLst>
          </a:prstGeom>
          <a:solidFill>
            <a:srgbClr val="F8691E"/>
          </a:solidFill>
          <a:ln>
            <a:solidFill>
              <a:srgbClr val="E88764"/>
            </a:solidFill>
          </a:ln>
        </p:spPr>
        <p:txBody>
          <a:bodyPr wrap="square" bIns="36195" rtlCol="0" anchor="ctr" anchorCtr="0">
            <a:noAutofit/>
          </a:bodyPr>
          <a:lstStyle/>
          <a:p>
            <a:pPr algn="ctr"/>
            <a:r>
              <a:rPr lang="en-US" altLang="zh-CN" sz="1600" dirty="0">
                <a:ln w="12700">
                  <a:noFill/>
                </a:ln>
                <a:solidFill>
                  <a:schemeClr val="bg1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sym typeface="+mn-ea"/>
              </a:rPr>
              <a:t>(</a:t>
            </a:r>
            <a:r>
              <a:rPr lang="zh-CN" altLang="en-US" sz="1600" dirty="0">
                <a:ln w="12700">
                  <a:noFill/>
                </a:ln>
                <a:solidFill>
                  <a:schemeClr val="bg1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sym typeface="+mn-ea"/>
              </a:rPr>
              <a:t>一）、建立家校联络簿</a:t>
            </a:r>
            <a:endParaRPr lang="zh-CN" altLang="en-US" sz="1600" dirty="0">
              <a:ln w="12700">
                <a:noFill/>
              </a:ln>
              <a:solidFill>
                <a:schemeClr val="bg1"/>
              </a:solidFill>
              <a:latin typeface="标小智龙珠体" panose="02020500000000000000" pitchFamily="18" charset="-122"/>
              <a:ea typeface="标小智龙珠体" panose="02020500000000000000" pitchFamily="18" charset="-122"/>
              <a:sym typeface="+mn-ea"/>
            </a:endParaRPr>
          </a:p>
        </p:txBody>
      </p:sp>
      <p:sp>
        <p:nvSpPr>
          <p:cNvPr id="8" name="圆角矩形 7"/>
          <p:cNvSpPr/>
          <p:nvPr>
            <p:custDataLst>
              <p:tags r:id="rId4"/>
            </p:custDataLst>
          </p:nvPr>
        </p:nvSpPr>
        <p:spPr>
          <a:xfrm>
            <a:off x="4385945" y="2947670"/>
            <a:ext cx="3571875" cy="334645"/>
          </a:xfrm>
          <a:prstGeom prst="roundRect">
            <a:avLst>
              <a:gd name="adj" fmla="val 50000"/>
            </a:avLst>
          </a:prstGeom>
          <a:solidFill>
            <a:srgbClr val="F8691E"/>
          </a:solidFill>
          <a:ln>
            <a:solidFill>
              <a:srgbClr val="E88764"/>
            </a:solidFill>
          </a:ln>
        </p:spPr>
        <p:txBody>
          <a:bodyPr wrap="square" bIns="36195" rtlCol="0" anchor="ctr" anchorCtr="0">
            <a:noAutofit/>
          </a:bodyPr>
          <a:lstStyle/>
          <a:p>
            <a:pPr algn="ctr"/>
            <a:r>
              <a:rPr lang="en-US" altLang="zh-CN" sz="1600" dirty="0">
                <a:ln w="12700">
                  <a:noFill/>
                </a:ln>
                <a:solidFill>
                  <a:schemeClr val="bg1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sym typeface="+mn-ea"/>
              </a:rPr>
              <a:t>（二）、精心组织好每一次家长会</a:t>
            </a:r>
            <a:endParaRPr lang="en-US" altLang="zh-CN" sz="1600" dirty="0">
              <a:ln w="12700">
                <a:noFill/>
              </a:ln>
              <a:solidFill>
                <a:schemeClr val="bg1"/>
              </a:solidFill>
              <a:latin typeface="标小智龙珠体" panose="02020500000000000000" pitchFamily="18" charset="-122"/>
              <a:ea typeface="标小智龙珠体" panose="02020500000000000000" pitchFamily="18" charset="-122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1198880" y="3282315"/>
            <a:ext cx="2615565" cy="174561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indent="0" algn="just" fontAlgn="auto">
              <a:lnSpc>
                <a:spcPct val="168000"/>
              </a:lnSpc>
            </a:pPr>
            <a:r>
              <a:rPr lang="en-US" altLang="zh-CN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1</a:t>
            </a:r>
            <a:r>
              <a:rPr lang="zh-CN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、设计要温馨、实用。 </a:t>
            </a:r>
            <a:endParaRPr lang="zh-CN" altLang="en-US" sz="1600" dirty="0">
              <a:solidFill>
                <a:schemeClr val="tx1"/>
              </a:solidFill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</a:endParaRPr>
          </a:p>
          <a:p>
            <a:pPr indent="0" algn="just" fontAlgn="auto">
              <a:lnSpc>
                <a:spcPct val="168000"/>
              </a:lnSpc>
            </a:pPr>
            <a:r>
              <a:rPr lang="en-US" altLang="zh-CN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2</a:t>
            </a:r>
            <a:r>
              <a:rPr lang="zh-CN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、批阅要持之以恒。</a:t>
            </a:r>
            <a:endParaRPr lang="zh-CN" altLang="en-US" sz="1600" dirty="0">
              <a:solidFill>
                <a:schemeClr val="tx1"/>
              </a:solidFill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</a:endParaRPr>
          </a:p>
          <a:p>
            <a:pPr indent="0" algn="just" fontAlgn="auto">
              <a:lnSpc>
                <a:spcPct val="168000"/>
              </a:lnSpc>
            </a:pPr>
            <a:r>
              <a:rPr lang="en-US" altLang="zh-CN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3</a:t>
            </a:r>
            <a:r>
              <a:rPr lang="zh-CN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、成长乐章的延伸。</a:t>
            </a:r>
            <a:endParaRPr lang="zh-CN" altLang="en-US" sz="1600" dirty="0">
              <a:solidFill>
                <a:schemeClr val="tx1"/>
              </a:solidFill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</a:endParaRPr>
          </a:p>
          <a:p>
            <a:pPr indent="0" algn="just" fontAlgn="auto">
              <a:lnSpc>
                <a:spcPct val="168000"/>
              </a:lnSpc>
            </a:pPr>
            <a:r>
              <a:rPr lang="en-US" altLang="zh-CN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4</a:t>
            </a:r>
            <a:r>
              <a:rPr lang="zh-CN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、纳入学生个人的档案袋。</a:t>
            </a:r>
            <a:endParaRPr lang="zh-CN" altLang="en-US" sz="160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</a:endParaRPr>
          </a:p>
        </p:txBody>
      </p:sp>
      <p:sp>
        <p:nvSpPr>
          <p:cNvPr id="3" name="Rectangle 10"/>
          <p:cNvSpPr txBox="1"/>
          <p:nvPr>
            <p:custDataLst>
              <p:tags r:id="rId6"/>
            </p:custDataLst>
          </p:nvPr>
        </p:nvSpPr>
        <p:spPr>
          <a:xfrm>
            <a:off x="4323715" y="3282315"/>
            <a:ext cx="3035935" cy="215900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342900" lvl="0" indent="-342900" algn="just">
              <a:lnSpc>
                <a:spcPct val="168000"/>
              </a:lnSpc>
              <a:buClrTx/>
              <a:buSzTx/>
              <a:buFont typeface="+mj-lt"/>
              <a:buAutoNum type="arabicPeriod"/>
            </a:pPr>
            <a:r>
              <a:rPr lang="en-US" altLang="zh-CN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关键词</a:t>
            </a:r>
            <a:endParaRPr lang="en-US" altLang="zh-CN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  <a:sym typeface="+mn-ea"/>
            </a:endParaRPr>
          </a:p>
          <a:p>
            <a:pPr marL="342900" lvl="0" indent="-342900" algn="just">
              <a:lnSpc>
                <a:spcPct val="168000"/>
              </a:lnSpc>
              <a:buClrTx/>
              <a:buSzTx/>
              <a:buFont typeface="+mj-lt"/>
              <a:buAutoNum type="arabicPeriod"/>
            </a:pPr>
            <a:r>
              <a:rPr lang="en-US" altLang="zh-CN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会前充分准备，目的明确，</a:t>
            </a:r>
            <a:endParaRPr lang="en-US" altLang="zh-CN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  <a:sym typeface="+mn-ea"/>
            </a:endParaRPr>
          </a:p>
          <a:p>
            <a:pPr marL="342900" lvl="0" indent="-342900" algn="just">
              <a:lnSpc>
                <a:spcPct val="168000"/>
              </a:lnSpc>
              <a:buClrTx/>
              <a:buSzTx/>
              <a:buFont typeface="+mj-lt"/>
              <a:buAutoNum type="arabicPeriod"/>
            </a:pPr>
            <a:r>
              <a:rPr lang="en-US" altLang="zh-CN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内容充实，中心突出 。</a:t>
            </a:r>
            <a:endParaRPr lang="en-US" altLang="zh-CN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  <a:sym typeface="+mn-ea"/>
            </a:endParaRPr>
          </a:p>
          <a:p>
            <a:pPr marL="342900" lvl="0" indent="-342900" algn="just">
              <a:lnSpc>
                <a:spcPct val="168000"/>
              </a:lnSpc>
              <a:buClrTx/>
              <a:buSzTx/>
              <a:buFont typeface="+mj-lt"/>
              <a:buAutoNum type="arabicPeriod"/>
            </a:pPr>
            <a:r>
              <a:rPr lang="en-US" altLang="zh-CN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事先充分调研、周密计划。</a:t>
            </a:r>
            <a:endParaRPr lang="en-US" altLang="zh-CN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  <a:sym typeface="+mn-ea"/>
            </a:endParaRPr>
          </a:p>
          <a:p>
            <a:pPr marL="342900" lvl="0" indent="-342900" algn="just">
              <a:lnSpc>
                <a:spcPct val="168000"/>
              </a:lnSpc>
              <a:buClrTx/>
              <a:buSzTx/>
              <a:buFont typeface="+mj-lt"/>
              <a:buAutoNum type="arabicPeriod"/>
            </a:pPr>
            <a:r>
              <a:rPr lang="en-US" altLang="zh-CN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仪表、装束要端庄。 </a:t>
            </a:r>
            <a:endParaRPr lang="en-US" altLang="zh-CN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  <a:sym typeface="+mn-ea"/>
            </a:endParaRPr>
          </a:p>
        </p:txBody>
      </p:sp>
      <p:sp>
        <p:nvSpPr>
          <p:cNvPr id="5" name="Rectangle 4"/>
          <p:cNvSpPr txBox="1"/>
          <p:nvPr>
            <p:custDataLst>
              <p:tags r:id="rId7"/>
            </p:custDataLst>
          </p:nvPr>
        </p:nvSpPr>
        <p:spPr>
          <a:xfrm>
            <a:off x="8469630" y="3263900"/>
            <a:ext cx="1266190" cy="229298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lstStyle/>
          <a:p>
            <a:pPr lvl="0" algn="l">
              <a:lnSpc>
                <a:spcPct val="168000"/>
              </a:lnSpc>
              <a:buClrTx/>
              <a:buSzTx/>
              <a:buFontTx/>
            </a:pPr>
            <a:r>
              <a:rPr lang="en-US" altLang="zh-CN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1、汇报式。 </a:t>
            </a:r>
            <a:endParaRPr lang="en-US" altLang="zh-CN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  <a:sym typeface="+mn-ea"/>
            </a:endParaRPr>
          </a:p>
          <a:p>
            <a:pPr lvl="0" algn="l">
              <a:lnSpc>
                <a:spcPct val="168000"/>
              </a:lnSpc>
              <a:buClrTx/>
              <a:buSzTx/>
              <a:buFontTx/>
            </a:pPr>
            <a:r>
              <a:rPr lang="en-US" altLang="zh-CN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2、讨论式。 </a:t>
            </a:r>
            <a:endParaRPr lang="en-US" altLang="zh-CN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  <a:sym typeface="+mn-ea"/>
            </a:endParaRPr>
          </a:p>
          <a:p>
            <a:pPr lvl="0" algn="l">
              <a:lnSpc>
                <a:spcPct val="168000"/>
              </a:lnSpc>
              <a:buClrTx/>
              <a:buSzTx/>
              <a:buFontTx/>
            </a:pPr>
            <a:r>
              <a:rPr lang="en-US" altLang="zh-CN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3、交流式。 </a:t>
            </a:r>
            <a:endParaRPr lang="en-US" altLang="zh-CN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  <a:sym typeface="+mn-ea"/>
            </a:endParaRPr>
          </a:p>
          <a:p>
            <a:pPr lvl="0" algn="l">
              <a:lnSpc>
                <a:spcPct val="168000"/>
              </a:lnSpc>
              <a:buClrTx/>
              <a:buSzTx/>
              <a:buFontTx/>
            </a:pPr>
            <a:r>
              <a:rPr lang="en-US" altLang="zh-CN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4、展评式。</a:t>
            </a:r>
            <a:endParaRPr lang="en-US" altLang="zh-CN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  <a:sym typeface="+mn-ea"/>
            </a:endParaRPr>
          </a:p>
          <a:p>
            <a:pPr lvl="0" algn="l">
              <a:lnSpc>
                <a:spcPct val="168000"/>
              </a:lnSpc>
              <a:buClrTx/>
              <a:buSzTx/>
              <a:buFontTx/>
            </a:pPr>
            <a:r>
              <a:rPr lang="en-US" altLang="zh-CN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5、表演式。 </a:t>
            </a:r>
            <a:endParaRPr lang="en-US" altLang="zh-CN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615170" y="3274695"/>
            <a:ext cx="1398905" cy="9182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lvl="0" indent="0" algn="just" fontAlgn="auto">
              <a:lnSpc>
                <a:spcPct val="168000"/>
              </a:lnSpc>
              <a:buClrTx/>
              <a:buSzTx/>
              <a:buFontTx/>
            </a:pPr>
            <a:r>
              <a:rPr lang="en-US" altLang="zh-CN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6、综合式。 </a:t>
            </a:r>
            <a:endParaRPr lang="en-US" altLang="zh-CN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  <a:sym typeface="+mn-ea"/>
            </a:endParaRPr>
          </a:p>
          <a:p>
            <a:pPr lvl="0" indent="0" algn="just" fontAlgn="auto">
              <a:lnSpc>
                <a:spcPct val="168000"/>
              </a:lnSpc>
              <a:buClrTx/>
              <a:buSzTx/>
              <a:buFontTx/>
            </a:pPr>
            <a:r>
              <a:rPr lang="en-US" altLang="zh-CN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切忌“告状会” </a:t>
            </a:r>
            <a:endParaRPr lang="en-US" altLang="zh-CN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  <a:sym typeface="+mn-ea"/>
            </a:endParaRPr>
          </a:p>
        </p:txBody>
      </p:sp>
      <p:sp>
        <p:nvSpPr>
          <p:cNvPr id="21" name="圆角矩形 7"/>
          <p:cNvSpPr/>
          <p:nvPr>
            <p:custDataLst>
              <p:tags r:id="rId8"/>
            </p:custDataLst>
          </p:nvPr>
        </p:nvSpPr>
        <p:spPr>
          <a:xfrm>
            <a:off x="8529321" y="2947670"/>
            <a:ext cx="2368550" cy="334645"/>
          </a:xfrm>
          <a:prstGeom prst="roundRect">
            <a:avLst>
              <a:gd name="adj" fmla="val 50000"/>
            </a:avLst>
          </a:prstGeom>
          <a:solidFill>
            <a:srgbClr val="F8691E"/>
          </a:solidFill>
          <a:ln>
            <a:solidFill>
              <a:srgbClr val="E88764"/>
            </a:solidFill>
          </a:ln>
        </p:spPr>
        <p:txBody>
          <a:bodyPr wrap="square" bIns="36195" rtlCol="0" anchor="ctr" anchorCtr="0">
            <a:noAutofit/>
          </a:bodyPr>
          <a:lstStyle/>
          <a:p>
            <a:pPr algn="ctr"/>
            <a:r>
              <a:rPr lang="en-US" altLang="zh-CN" sz="1600" dirty="0" err="1">
                <a:ln w="12700">
                  <a:noFill/>
                </a:ln>
                <a:solidFill>
                  <a:schemeClr val="bg1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sym typeface="+mn-ea"/>
              </a:rPr>
              <a:t>家长会的主要方式</a:t>
            </a:r>
            <a:endParaRPr lang="en-US" altLang="zh-CN" sz="1600" dirty="0">
              <a:ln w="12700">
                <a:noFill/>
              </a:ln>
              <a:solidFill>
                <a:schemeClr val="bg1"/>
              </a:solidFill>
              <a:latin typeface="标小智龙珠体" panose="02020500000000000000" pitchFamily="18" charset="-122"/>
              <a:ea typeface="标小智龙珠体" panose="02020500000000000000" pitchFamily="18" charset="-122"/>
              <a:sym typeface="+mn-ea"/>
            </a:endParaRPr>
          </a:p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5" grpId="0"/>
      <p:bldP spid="3" grpId="0"/>
      <p:bldP spid="5" grpId="0"/>
      <p:bldP spid="17" grpId="0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>
            <p:custDataLst>
              <p:tags r:id="rId1"/>
            </p:custDataLst>
          </p:nvPr>
        </p:nvSpPr>
        <p:spPr>
          <a:xfrm>
            <a:off x="1306830" y="1685925"/>
            <a:ext cx="3872230" cy="353060"/>
          </a:xfrm>
          <a:prstGeom prst="roundRect">
            <a:avLst>
              <a:gd name="adj" fmla="val 50000"/>
            </a:avLst>
          </a:prstGeom>
          <a:solidFill>
            <a:srgbClr val="F8691E"/>
          </a:solidFill>
          <a:ln>
            <a:solidFill>
              <a:srgbClr val="E88764"/>
            </a:solidFill>
          </a:ln>
        </p:spPr>
        <p:txBody>
          <a:bodyPr wrap="square" bIns="36195" rtlCol="0" anchor="ctr" anchorCtr="0">
            <a:noAutofit/>
          </a:bodyPr>
          <a:lstStyle/>
          <a:p>
            <a:pPr algn="ctr"/>
            <a:r>
              <a:rPr lang="zh-CN" altLang="en-US" dirty="0">
                <a:ln w="12700">
                  <a:noFill/>
                </a:ln>
                <a:solidFill>
                  <a:schemeClr val="bg1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sym typeface="+mn-ea"/>
              </a:rPr>
              <a:t>（三）、理性对待临时性的会面</a:t>
            </a:r>
            <a:endParaRPr lang="zh-CN" altLang="en-US" dirty="0">
              <a:ln w="12700">
                <a:noFill/>
              </a:ln>
              <a:solidFill>
                <a:schemeClr val="bg1"/>
              </a:solidFill>
              <a:latin typeface="标小智龙珠体" panose="02020500000000000000" pitchFamily="18" charset="-122"/>
              <a:ea typeface="标小智龙珠体" panose="02020500000000000000" pitchFamily="18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306830" y="2346582"/>
            <a:ext cx="829183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/>
            <a:r>
              <a:rPr lang="zh-CN" altLang="en-US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探讨问题，避免告状；专心聆听，了解感受：表示理解，肯定用心；心平气和，解决问题 。</a:t>
            </a:r>
            <a:endParaRPr lang="zh-CN" altLang="en-US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</a:endParaRPr>
          </a:p>
        </p:txBody>
      </p:sp>
      <p:sp>
        <p:nvSpPr>
          <p:cNvPr id="3" name="圆角矩形 2"/>
          <p:cNvSpPr/>
          <p:nvPr>
            <p:custDataLst>
              <p:tags r:id="rId3"/>
            </p:custDataLst>
          </p:nvPr>
        </p:nvSpPr>
        <p:spPr>
          <a:xfrm>
            <a:off x="1306830" y="3252470"/>
            <a:ext cx="3872230" cy="353060"/>
          </a:xfrm>
          <a:prstGeom prst="roundRect">
            <a:avLst>
              <a:gd name="adj" fmla="val 50000"/>
            </a:avLst>
          </a:prstGeom>
          <a:solidFill>
            <a:srgbClr val="F8691E"/>
          </a:solidFill>
          <a:ln>
            <a:solidFill>
              <a:srgbClr val="E88764"/>
            </a:solidFill>
          </a:ln>
        </p:spPr>
        <p:txBody>
          <a:bodyPr wrap="square" bIns="36195" rtlCol="0" anchor="ctr" anchorCtr="0">
            <a:noAutofit/>
          </a:bodyPr>
          <a:lstStyle/>
          <a:p>
            <a:pPr algn="ctr"/>
            <a:r>
              <a:rPr lang="zh-CN" altLang="en-US" dirty="0">
                <a:ln w="12700">
                  <a:noFill/>
                </a:ln>
                <a:solidFill>
                  <a:schemeClr val="bg1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sym typeface="+mn-ea"/>
              </a:rPr>
              <a:t>（四）、适时进行家庭访问</a:t>
            </a:r>
            <a:endParaRPr lang="zh-CN" altLang="en-US" dirty="0">
              <a:ln w="12700">
                <a:noFill/>
              </a:ln>
              <a:solidFill>
                <a:schemeClr val="bg1"/>
              </a:solidFill>
              <a:latin typeface="标小智龙珠体" panose="02020500000000000000" pitchFamily="18" charset="-122"/>
              <a:ea typeface="标小智龙珠体" panose="02020500000000000000" pitchFamily="18" charset="-122"/>
              <a:sym typeface="+mn-ea"/>
            </a:endParaRPr>
          </a:p>
        </p:txBody>
      </p:sp>
      <p:sp>
        <p:nvSpPr>
          <p:cNvPr id="13321" name="Rectangle 10"/>
          <p:cNvSpPr/>
          <p:nvPr>
            <p:custDataLst>
              <p:tags r:id="rId4"/>
            </p:custDataLst>
          </p:nvPr>
        </p:nvSpPr>
        <p:spPr>
          <a:xfrm>
            <a:off x="1306830" y="3935730"/>
            <a:ext cx="9206230" cy="184467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200000"/>
              </a:lnSpc>
              <a:spcAft>
                <a:spcPts val="0"/>
              </a:spcAft>
            </a:pPr>
            <a:r>
              <a:rPr lang="en-US" altLang="zh-CN" sz="2000" dirty="0">
                <a:ln w="15875">
                  <a:noFill/>
                </a:ln>
                <a:solidFill>
                  <a:srgbClr val="F8691E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</a:rPr>
              <a:t>1</a:t>
            </a:r>
            <a:r>
              <a:rPr lang="zh-CN" altLang="en-US" sz="2000" dirty="0">
                <a:ln w="15875">
                  <a:noFill/>
                </a:ln>
                <a:solidFill>
                  <a:srgbClr val="F8691E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</a:rPr>
              <a:t>、沟通式 </a:t>
            </a:r>
            <a:r>
              <a:rPr lang="en-US" altLang="zh-CN" sz="1600" dirty="0">
                <a:solidFill>
                  <a:schemeClr val="tx1"/>
                </a:solidFill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</a:rPr>
              <a:t>—</a:t>
            </a:r>
            <a:r>
              <a:rPr lang="zh-CN" altLang="en-US" sz="1600" dirty="0">
                <a:solidFill>
                  <a:schemeClr val="tx1"/>
                </a:solidFill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</a:rPr>
              <a:t>交换建议、共同商量 ；态度诚恳，切忌强硬 。具有不可替代性。</a:t>
            </a:r>
            <a:endParaRPr lang="en-US" altLang="zh-CN" sz="1600" dirty="0">
              <a:solidFill>
                <a:schemeClr val="tx1"/>
              </a:solidFill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</a:endParaRPr>
          </a:p>
          <a:p>
            <a:pPr indent="0" fontAlgn="auto">
              <a:lnSpc>
                <a:spcPct val="200000"/>
              </a:lnSpc>
              <a:spcAft>
                <a:spcPts val="0"/>
              </a:spcAft>
            </a:pPr>
            <a:r>
              <a:rPr lang="en-US" altLang="zh-CN" sz="2000" dirty="0">
                <a:ln w="15875">
                  <a:noFill/>
                </a:ln>
                <a:solidFill>
                  <a:srgbClr val="F8691E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</a:rPr>
              <a:t>2、谈心式 </a:t>
            </a:r>
            <a:r>
              <a:rPr lang="en-US" altLang="zh-CN" sz="1600" dirty="0">
                <a:solidFill>
                  <a:schemeClr val="tx1"/>
                </a:solidFill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</a:rPr>
              <a:t>—</a:t>
            </a:r>
            <a:r>
              <a:rPr lang="zh-CN" altLang="en-US" sz="1600" dirty="0">
                <a:solidFill>
                  <a:schemeClr val="tx1"/>
                </a:solidFill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</a:rPr>
              <a:t>交流学校及班级管理、学生本人情况、家长素质、教育方法。培养相互的情感。</a:t>
            </a:r>
            <a:endParaRPr lang="en-US" altLang="zh-CN" sz="1600" dirty="0">
              <a:solidFill>
                <a:schemeClr val="tx1"/>
              </a:solidFill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</a:endParaRPr>
          </a:p>
          <a:p>
            <a:pPr indent="0" fontAlgn="auto">
              <a:lnSpc>
                <a:spcPct val="200000"/>
              </a:lnSpc>
              <a:spcAft>
                <a:spcPts val="0"/>
              </a:spcAft>
            </a:pPr>
            <a:r>
              <a:rPr lang="en-US" altLang="zh-CN" sz="2000" dirty="0">
                <a:ln w="15875">
                  <a:noFill/>
                </a:ln>
                <a:solidFill>
                  <a:srgbClr val="F8691E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</a:rPr>
              <a:t>3、相助式</a:t>
            </a:r>
            <a:r>
              <a:rPr lang="en-US" altLang="zh-CN" sz="1600" dirty="0">
                <a:solidFill>
                  <a:schemeClr val="tx1"/>
                </a:solidFill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</a:rPr>
              <a:t>—</a:t>
            </a:r>
            <a:r>
              <a:rPr lang="zh-CN" altLang="en-US" sz="1600" dirty="0">
                <a:solidFill>
                  <a:schemeClr val="tx1"/>
                </a:solidFill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</a:rPr>
              <a:t>拉近关系，了解学生家庭背景，注意学生心理变化，提供新的帮助。 </a:t>
            </a:r>
            <a:endParaRPr lang="zh-CN" altLang="en-US" sz="1600" dirty="0">
              <a:solidFill>
                <a:schemeClr val="tx1"/>
              </a:solidFill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85740" y="3237230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lvl="0" indent="0" fontAlgn="auto">
              <a:buClrTx/>
              <a:buSzTx/>
              <a:buFont typeface="+mj-ea"/>
              <a:buNone/>
              <a:defRPr sz="2000">
                <a:ln w="15875">
                  <a:noFill/>
                </a:ln>
                <a:effectLst/>
                <a:latin typeface="标小智龙珠体" panose="02020500000000000000" pitchFamily="18" charset="-122"/>
                <a:ea typeface="标小智龙珠体" panose="02020500000000000000" pitchFamily="18" charset="-122"/>
                <a:cs typeface="汉仪劲楷简" panose="00020600040101010101" charset="-122"/>
              </a:defRPr>
            </a:lvl1pPr>
          </a:lstStyle>
          <a:p>
            <a:r>
              <a:rPr lang="zh-CN" altLang="en-US" dirty="0">
                <a:sym typeface="+mn-ea"/>
              </a:rPr>
              <a:t>整天键对键，也要面对面</a:t>
            </a:r>
            <a:endParaRPr lang="zh-CN" altLang="en-US" dirty="0"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285740" y="1706245"/>
            <a:ext cx="13741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lvl="0" indent="0" fontAlgn="auto">
              <a:buClrTx/>
              <a:buSzTx/>
              <a:buFont typeface="+mj-ea"/>
              <a:buNone/>
              <a:defRPr sz="2000">
                <a:ln w="15875">
                  <a:noFill/>
                </a:ln>
                <a:effectLst/>
                <a:latin typeface="标小智龙珠体" panose="02020500000000000000" pitchFamily="18" charset="-122"/>
                <a:ea typeface="标小智龙珠体" panose="02020500000000000000" pitchFamily="18" charset="-122"/>
                <a:cs typeface="汉仪劲楷简" panose="00020600040101010101" charset="-122"/>
              </a:defRPr>
            </a:lvl1pPr>
          </a:lstStyle>
          <a:p>
            <a:r>
              <a:rPr lang="zh-CN" altLang="en-US" dirty="0">
                <a:sym typeface="+mn-ea"/>
              </a:rPr>
              <a:t>关键词</a:t>
            </a:r>
            <a:endParaRPr lang="zh-CN" altLang="en-US" dirty="0"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3" grpId="0" animBg="1"/>
      <p:bldP spid="13321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096000" y="2099945"/>
            <a:ext cx="4843145" cy="18637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80000"/>
              </a:lnSpc>
              <a:buClrTx/>
              <a:buSzTx/>
              <a:buFontTx/>
            </a:pPr>
            <a:r>
              <a:rPr lang="en-US" altLang="zh-CN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1、多赞美，少批评，谈问题，少报告。 </a:t>
            </a:r>
            <a:endParaRPr lang="en-US" altLang="zh-CN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  <a:sym typeface="+mn-ea"/>
            </a:endParaRPr>
          </a:p>
          <a:p>
            <a:pPr lvl="0" algn="l">
              <a:lnSpc>
                <a:spcPct val="180000"/>
              </a:lnSpc>
              <a:buClrTx/>
              <a:buSzTx/>
              <a:buFontTx/>
            </a:pPr>
            <a:r>
              <a:rPr lang="en-US" altLang="zh-CN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2、因人而异，运用共同语言。 </a:t>
            </a:r>
            <a:endParaRPr lang="en-US" altLang="zh-CN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  <a:sym typeface="+mn-ea"/>
            </a:endParaRPr>
          </a:p>
          <a:p>
            <a:pPr lvl="0" algn="l">
              <a:lnSpc>
                <a:spcPct val="180000"/>
              </a:lnSpc>
              <a:buClrTx/>
              <a:buSzTx/>
              <a:buFontTx/>
            </a:pPr>
            <a:r>
              <a:rPr lang="en-US" altLang="zh-CN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3、注意电话或短信中的语辞和声调。 </a:t>
            </a:r>
            <a:endParaRPr lang="en-US" altLang="zh-CN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  <a:sym typeface="+mn-ea"/>
            </a:endParaRPr>
          </a:p>
          <a:p>
            <a:pPr lvl="0" algn="l">
              <a:lnSpc>
                <a:spcPct val="180000"/>
              </a:lnSpc>
              <a:buClrTx/>
              <a:buSzTx/>
              <a:buFontTx/>
            </a:pPr>
            <a:r>
              <a:rPr lang="en-US" altLang="zh-CN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4、要充分发挥语言艺术的魅力。 </a:t>
            </a:r>
            <a:endParaRPr lang="en-US" altLang="zh-CN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  <a:sym typeface="+mn-ea"/>
            </a:endParaRPr>
          </a:p>
        </p:txBody>
      </p:sp>
      <p:sp>
        <p:nvSpPr>
          <p:cNvPr id="6" name="圆角矩形 5"/>
          <p:cNvSpPr/>
          <p:nvPr>
            <p:custDataLst>
              <p:tags r:id="rId1"/>
            </p:custDataLst>
          </p:nvPr>
        </p:nvSpPr>
        <p:spPr>
          <a:xfrm>
            <a:off x="6195060" y="1783080"/>
            <a:ext cx="3914775" cy="334645"/>
          </a:xfrm>
          <a:prstGeom prst="roundRect">
            <a:avLst>
              <a:gd name="adj" fmla="val 50000"/>
            </a:avLst>
          </a:prstGeom>
          <a:solidFill>
            <a:srgbClr val="F8691E"/>
          </a:solidFill>
          <a:ln>
            <a:solidFill>
              <a:srgbClr val="E88764"/>
            </a:solidFill>
          </a:ln>
        </p:spPr>
        <p:txBody>
          <a:bodyPr wrap="square" bIns="36195" rtlCol="0" anchor="ctr" anchorCtr="0">
            <a:noAutofit/>
          </a:bodyPr>
          <a:lstStyle/>
          <a:p>
            <a:pPr algn="ctr"/>
            <a:r>
              <a:rPr lang="zh-CN" altLang="en-US" sz="1600" dirty="0">
                <a:ln w="12700">
                  <a:noFill/>
                </a:ln>
                <a:solidFill>
                  <a:schemeClr val="bg1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sym typeface="+mn-ea"/>
              </a:rPr>
              <a:t>（五）、运用现代通讯手段进行联络</a:t>
            </a:r>
            <a:endParaRPr lang="zh-CN" altLang="en-US" sz="1600" dirty="0">
              <a:ln w="12700">
                <a:noFill/>
              </a:ln>
              <a:solidFill>
                <a:schemeClr val="bg1"/>
              </a:solidFill>
              <a:latin typeface="标小智龙珠体" panose="02020500000000000000" pitchFamily="18" charset="-122"/>
              <a:ea typeface="标小智龙珠体" panose="02020500000000000000" pitchFamily="18" charset="-122"/>
              <a:sym typeface="+mn-ea"/>
            </a:endParaRPr>
          </a:p>
        </p:txBody>
      </p:sp>
      <p:sp>
        <p:nvSpPr>
          <p:cNvPr id="4" name="圆角矩形 3"/>
          <p:cNvSpPr/>
          <p:nvPr>
            <p:custDataLst>
              <p:tags r:id="rId2"/>
            </p:custDataLst>
          </p:nvPr>
        </p:nvSpPr>
        <p:spPr>
          <a:xfrm>
            <a:off x="6193790" y="4413250"/>
            <a:ext cx="2973070" cy="334645"/>
          </a:xfrm>
          <a:prstGeom prst="roundRect">
            <a:avLst>
              <a:gd name="adj" fmla="val 50000"/>
            </a:avLst>
          </a:prstGeom>
          <a:solidFill>
            <a:srgbClr val="F8691E"/>
          </a:solidFill>
          <a:ln>
            <a:solidFill>
              <a:srgbClr val="E88764"/>
            </a:solidFill>
          </a:ln>
        </p:spPr>
        <p:txBody>
          <a:bodyPr wrap="square" bIns="36195" rtlCol="0" anchor="ctr" anchorCtr="0">
            <a:noAutofit/>
          </a:bodyPr>
          <a:lstStyle/>
          <a:p>
            <a:pPr algn="ctr"/>
            <a:r>
              <a:rPr lang="zh-CN" altLang="en-US" sz="1600" dirty="0">
                <a:ln w="12700">
                  <a:noFill/>
                </a:ln>
                <a:solidFill>
                  <a:schemeClr val="bg1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sym typeface="+mn-ea"/>
              </a:rPr>
              <a:t>（六）、运用网络进行联络</a:t>
            </a:r>
            <a:endParaRPr lang="zh-CN" altLang="en-US" sz="1600" dirty="0">
              <a:ln w="12700">
                <a:noFill/>
              </a:ln>
              <a:solidFill>
                <a:schemeClr val="bg1"/>
              </a:solidFill>
              <a:latin typeface="标小智龙珠体" panose="02020500000000000000" pitchFamily="18" charset="-122"/>
              <a:ea typeface="标小智龙珠体" panose="02020500000000000000" pitchFamily="18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96000" y="4740275"/>
            <a:ext cx="4637405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80000"/>
              </a:lnSpc>
              <a:buClrTx/>
              <a:buSzTx/>
              <a:buFontTx/>
            </a:pPr>
            <a:r>
              <a:rPr lang="en-US" altLang="zh-CN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1、QQ群、微信群和钉钉讨论。 </a:t>
            </a:r>
            <a:endParaRPr lang="en-US" altLang="zh-CN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  <a:sym typeface="+mn-ea"/>
            </a:endParaRPr>
          </a:p>
          <a:p>
            <a:pPr lvl="0" algn="l">
              <a:lnSpc>
                <a:spcPct val="180000"/>
              </a:lnSpc>
              <a:buClrTx/>
              <a:buSzTx/>
              <a:buFontTx/>
            </a:pPr>
            <a:r>
              <a:rPr lang="en-US" altLang="zh-CN" sz="1600" dirty="0">
                <a:latin typeface="阿里巴巴普惠体 2.0 45 Light" panose="00020600040101010101" charset="-122"/>
                <a:ea typeface="阿里巴巴普惠体 2.0 45 Light" panose="00020600040101010101" charset="-122"/>
                <a:cs typeface="阿里巴巴普惠体 2.0 45 Light" panose="00020600040101010101" charset="-122"/>
                <a:sym typeface="+mn-ea"/>
              </a:rPr>
              <a:t>2、推荐家长关注学校公众号了解学校相关信息 </a:t>
            </a:r>
            <a:endParaRPr lang="en-US" altLang="zh-CN" sz="1600" dirty="0">
              <a:latin typeface="阿里巴巴普惠体 2.0 45 Light" panose="00020600040101010101" charset="-122"/>
              <a:ea typeface="阿里巴巴普惠体 2.0 45 Light" panose="00020600040101010101" charset="-122"/>
              <a:cs typeface="阿里巴巴普惠体 2.0 45 Light" panose="00020600040101010101" charset="-122"/>
              <a:sym typeface="+mn-ea"/>
            </a:endParaRPr>
          </a:p>
        </p:txBody>
      </p:sp>
      <p:pic>
        <p:nvPicPr>
          <p:cNvPr id="5" name="图片 4" descr="7cbc155ccbbd22813d1f8d83ba11ea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775" y="2000250"/>
            <a:ext cx="4495800" cy="44958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4" grpId="0" animBg="1"/>
      <p:bldP spid="7" grpId="0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PLACING_PICTURE_USER_VIEWPORT" val="{&quot;height&quot;:10000,&quot;width&quot;:19200}"/>
</p:tagLst>
</file>

<file path=ppt/tags/tag100.xml><?xml version="1.0" encoding="utf-8"?>
<p:tagLst xmlns:p="http://schemas.openxmlformats.org/presentationml/2006/main">
  <p:tag name="KSO_WM_SPECIAL_SOURCE" val="bdnull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SPECIAL_SOURCE" val="bdnull"/>
</p:tagLst>
</file>

<file path=ppt/tags/tag103.xml><?xml version="1.0" encoding="utf-8"?>
<p:tagLst xmlns:p="http://schemas.openxmlformats.org/presentationml/2006/main">
  <p:tag name="COMMONDATA" val="eyJoZGlkIjoiNjE5ZDAwOTRkYjRkMTYwMjk0ZDIxMjllYTc4NGY2ZTIifQ=="/>
  <p:tag name="KSO_WPP_MARK_KEY" val="36d263bf-d003-4324-8755-92a2ec886266"/>
  <p:tag name="commondata" val="eyJoZGlkIjoiNDdkZTE3ZmE0OTE0MWQ2ZDc5NTkyMWVkODFiNmU4YmUifQ==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PLACING_PICTURE_USER_VIEWPORT" val="{&quot;height&quot;:10000,&quot;width&quot;:19200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UNIT_PLACING_PICTURE_USER_VIEWPORT" val="{&quot;height&quot;:10000,&quot;width&quot;:19200}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UNIT_PLACING_PICTURE_USER_VIEWPORT" val="{&quot;height&quot;:10000,&quot;width&quot;:19200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SPECIAL_SOURCE" val="bdnull"/>
</p:tagLst>
</file>

<file path=ppt/tags/tag34.xml><?xml version="1.0" encoding="utf-8"?>
<p:tagLst xmlns:p="http://schemas.openxmlformats.org/presentationml/2006/main">
  <p:tag name="KSO_WM_UNIT_PLACING_PICTURE_USER_VIEWPORT" val="{&quot;height&quot;:10000,&quot;width&quot;:19200}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SPECIAL_SOURCE" val="bdnull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SPECIAL_SOURCE" val="bdnull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SPECIAL_SOURCE" val="bdnull"/>
</p:tagLst>
</file>

<file path=ppt/tags/tag54.xml><?xml version="1.0" encoding="utf-8"?>
<p:tagLst xmlns:p="http://schemas.openxmlformats.org/presentationml/2006/main">
  <p:tag name="KSO_WM_UNIT_PLACING_PICTURE_USER_VIEWPORT" val="{&quot;height&quot;:10000,&quot;width&quot;:19200}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SPECIAL_SOURCE" val="bdnull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SPECIAL_SOURCE" val="bdnull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SPECIAL_SOURCE" val="bdnull"/>
</p:tagLst>
</file>

<file path=ppt/tags/tag75.xml><?xml version="1.0" encoding="utf-8"?>
<p:tagLst xmlns:p="http://schemas.openxmlformats.org/presentationml/2006/main">
  <p:tag name="KSO_WM_SPECIAL_SOURCE" val="bdnull"/>
</p:tagLst>
</file>

<file path=ppt/tags/tag76.xml><?xml version="1.0" encoding="utf-8"?>
<p:tagLst xmlns:p="http://schemas.openxmlformats.org/presentationml/2006/main">
  <p:tag name="KSO_WM_SPECIAL_SOURCE" val="bdnull"/>
</p:tagLst>
</file>

<file path=ppt/tags/tag77.xml><?xml version="1.0" encoding="utf-8"?>
<p:tagLst xmlns:p="http://schemas.openxmlformats.org/presentationml/2006/main">
  <p:tag name="KSO_WM_SPECIAL_SOURCE" val="bdnull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SPECIAL_SOURCE" val="bdnull"/>
</p:tagLst>
</file>

<file path=ppt/tags/tag81.xml><?xml version="1.0" encoding="utf-8"?>
<p:tagLst xmlns:p="http://schemas.openxmlformats.org/presentationml/2006/main">
  <p:tag name="KSO_WM_SPECIAL_SOURCE" val="bdnull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SPECIAL_SOURCE" val="bdnull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SPECIAL_SOURCE" val="bdnull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SPECIAL_SOURCE" val="bdnull"/>
</p:tagLst>
</file>

<file path=ppt/tags/tag89.xml><?xml version="1.0" encoding="utf-8"?>
<p:tagLst xmlns:p="http://schemas.openxmlformats.org/presentationml/2006/main">
  <p:tag name="KSO_WM_SPECIAL_SOURCE" val="bdnull"/>
</p:tagLst>
</file>

<file path=ppt/tags/tag9.xml><?xml version="1.0" encoding="utf-8"?>
<p:tagLst xmlns:p="http://schemas.openxmlformats.org/presentationml/2006/main">
  <p:tag name="KSO_WM_UNIT_PLACING_PICTURE_USER_VIEWPORT" val="{&quot;height&quot;:10000,&quot;width&quot;:19200}"/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SPECIAL_SOURCE" val="bdnull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SPECIAL_SOURCE" val="bdnull"/>
</p:tagLst>
</file>

<file path=ppt/tags/tag99.xml><?xml version="1.0" encoding="utf-8"?>
<p:tagLst xmlns:p="http://schemas.openxmlformats.org/presentationml/2006/main">
  <p:tag name="KSO_WM_SPECIAL_SOURCE" val="bdnull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阿里巴巴普惠体 Heavy"/>
        <a:cs typeface=""/>
      </a:majorFont>
      <a:minorFont>
        <a:latin typeface="等线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4374</Words>
  <Application>WPS 演示</Application>
  <PresentationFormat>宽屏</PresentationFormat>
  <Paragraphs>296</Paragraphs>
  <Slides>27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52" baseType="lpstr">
      <vt:lpstr>Arial</vt:lpstr>
      <vt:lpstr>宋体</vt:lpstr>
      <vt:lpstr>Wingdings</vt:lpstr>
      <vt:lpstr>思源黑体 CN Normal</vt:lpstr>
      <vt:lpstr>标小智龙珠体</vt:lpstr>
      <vt:lpstr>汉仪劲楷简</vt:lpstr>
      <vt:lpstr>楷体_GB2312</vt:lpstr>
      <vt:lpstr>黑体</vt:lpstr>
      <vt:lpstr>阿里巴巴普惠体 2.0 55 Regular</vt:lpstr>
      <vt:lpstr>阿里巴巴普惠体 2.0 65 Medium</vt:lpstr>
      <vt:lpstr>卢文辉经典粗黑简体</vt:lpstr>
      <vt:lpstr>汉仪粗圆简</vt:lpstr>
      <vt:lpstr>Aa凯铭体</vt:lpstr>
      <vt:lpstr>阿里巴巴普惠体</vt:lpstr>
      <vt:lpstr>獅尾B2黑體-Bold</vt:lpstr>
      <vt:lpstr>獅尾B2黑體-Medium</vt:lpstr>
      <vt:lpstr>阿里巴巴普惠体 2.0 45 Light</vt:lpstr>
      <vt:lpstr>等线</vt:lpstr>
      <vt:lpstr>微软雅黑</vt:lpstr>
      <vt:lpstr>Arial Unicode MS</vt:lpstr>
      <vt:lpstr>等线 Light</vt:lpstr>
      <vt:lpstr>阿里巴巴普惠体 Heavy</vt:lpstr>
      <vt:lpstr>Segoe Print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（四 ） 教师指导家长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素材来源网站当图网-www.99ppt.com</dc:title>
  <dc:creator>素材来源网站当图网-www.99ppt.com</dc:creator>
  <dc:description>素材来源网站当图网-www.99ppt.com</dc:description>
  <dc:subject>素材来源网站当图网-www.99ppt.com</dc:subject>
  <cp:lastModifiedBy>安闲自得</cp:lastModifiedBy>
  <cp:revision>2</cp:revision>
  <dcterms:created xsi:type="dcterms:W3CDTF">2023-09-22T03:49:00Z</dcterms:created>
  <dcterms:modified xsi:type="dcterms:W3CDTF">2023-09-22T04:37:05Z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0DDBE493AD664E92A0DBA98D77654E62_13</vt:lpwstr>
  </property>
  <property fmtid="{D5CDD505-2E9C-101B-9397-08002B2CF9AE}" pid="3" name="KSOProductBuildVer">
    <vt:lpwstr>2052-12.1.0.15374</vt:lpwstr>
  </property>
</Properties>
</file>