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9" r:id="rId3"/>
    <p:sldId id="264" r:id="rId4"/>
    <p:sldId id="265" r:id="rId5"/>
    <p:sldId id="256" r:id="rId6"/>
    <p:sldId id="287" r:id="rId7"/>
    <p:sldId id="257" r:id="rId8"/>
    <p:sldId id="261" r:id="rId9"/>
    <p:sldId id="262" r:id="rId10"/>
    <p:sldId id="263" r:id="rId11"/>
    <p:sldId id="260" r:id="rId12"/>
    <p:sldId id="266" r:id="rId13"/>
    <p:sldId id="267" r:id="rId14"/>
    <p:sldId id="268" r:id="rId15"/>
    <p:sldId id="271" r:id="rId16"/>
    <p:sldId id="270" r:id="rId17"/>
    <p:sldId id="275" r:id="rId18"/>
    <p:sldId id="273" r:id="rId19"/>
    <p:sldId id="269" r:id="rId20"/>
    <p:sldId id="276" r:id="rId21"/>
    <p:sldId id="277" r:id="rId22"/>
    <p:sldId id="272" r:id="rId23"/>
    <p:sldId id="274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1" r:id="rId36"/>
    <p:sldId id="292" r:id="rId37"/>
    <p:sldId id="290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3E023-D75C-4BEB-AD3E-221A1527DB5F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5667D-E46B-4C84-AFA6-D085C59F7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36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5AD3-BB63-4BCF-9194-A145FDDDE6F6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0761-C30B-4941-9506-D700DD80B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3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5AD3-BB63-4BCF-9194-A145FDDDE6F6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0761-C30B-4941-9506-D700DD80B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0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5AD3-BB63-4BCF-9194-A145FDDDE6F6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0761-C30B-4941-9506-D700DD80B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68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5AD3-BB63-4BCF-9194-A145FDDDE6F6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0761-C30B-4941-9506-D700DD80B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4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5AD3-BB63-4BCF-9194-A145FDDDE6F6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0761-C30B-4941-9506-D700DD80B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0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5AD3-BB63-4BCF-9194-A145FDDDE6F6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0761-C30B-4941-9506-D700DD80B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77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5AD3-BB63-4BCF-9194-A145FDDDE6F6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0761-C30B-4941-9506-D700DD80B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0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5AD3-BB63-4BCF-9194-A145FDDDE6F6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0761-C30B-4941-9506-D700DD80B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26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5AD3-BB63-4BCF-9194-A145FDDDE6F6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0761-C30B-4941-9506-D700DD80B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96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5AD3-BB63-4BCF-9194-A145FDDDE6F6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0761-C30B-4941-9506-D700DD80B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77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5AD3-BB63-4BCF-9194-A145FDDDE6F6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0761-C30B-4941-9506-D700DD80B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2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5AD3-BB63-4BCF-9194-A145FDDDE6F6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0761-C30B-4941-9506-D700DD80B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59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解析几何教学建议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泸县二中陈赣青</a:t>
            </a:r>
            <a:endParaRPr lang="zh-CN" altLang="en-US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3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新高考双曲线解答题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730491"/>
              </p:ext>
            </p:extLst>
          </p:nvPr>
        </p:nvGraphicFramePr>
        <p:xfrm>
          <a:off x="39688" y="1604963"/>
          <a:ext cx="9132887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文档" r:id="rId3" imgW="5026282" imgH="2864000" progId="Word.Document.12">
                  <p:embed/>
                </p:oleObj>
              </mc:Choice>
              <mc:Fallback>
                <p:oleObj name="文档" r:id="rId3" imgW="5026282" imgH="286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88" y="1604963"/>
                        <a:ext cx="9132887" cy="520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3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疑问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dirty="0" smtClean="0"/>
              <a:t>、圆很简单，不会考也不需要复习？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567745"/>
              </p:ext>
            </p:extLst>
          </p:nvPr>
        </p:nvGraphicFramePr>
        <p:xfrm>
          <a:off x="727151" y="1484784"/>
          <a:ext cx="7517257" cy="124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040"/>
                <a:gridCol w="701040"/>
                <a:gridCol w="243840"/>
                <a:gridCol w="243840"/>
                <a:gridCol w="243840"/>
                <a:gridCol w="243840"/>
                <a:gridCol w="243840"/>
                <a:gridCol w="243840"/>
                <a:gridCol w="396240"/>
                <a:gridCol w="384937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701040"/>
              </a:tblGrid>
              <a:tr h="327660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zh-CN" altLang="en-US" sz="3200" b="1" u="none" strike="noStrike" dirty="0">
                          <a:effectLst/>
                        </a:rPr>
                        <a:t>圆考题统计表</a:t>
                      </a:r>
                      <a:endParaRPr lang="zh-CN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年份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文理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合计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合计</a:t>
                      </a:r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996952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、选做题中圆是重要内容，只和圆有关的大题、必须要用圆知识的大题都有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、相关知识点：弦长，切线，三种方程。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、前几年的圆题目既有选填又有大题，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年高考只放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题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389501"/>
              </p:ext>
            </p:extLst>
          </p:nvPr>
        </p:nvGraphicFramePr>
        <p:xfrm>
          <a:off x="9152" y="44624"/>
          <a:ext cx="9094107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文档" r:id="rId3" imgW="6088174" imgH="4512914" progId="Word.Document.12">
                  <p:embed/>
                </p:oleObj>
              </mc:Choice>
              <mc:Fallback>
                <p:oleObj name="文档" r:id="rId3" imgW="6088174" imgH="45129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52" y="44624"/>
                        <a:ext cx="9094107" cy="674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8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831299"/>
              </p:ext>
            </p:extLst>
          </p:nvPr>
        </p:nvGraphicFramePr>
        <p:xfrm>
          <a:off x="106363" y="404937"/>
          <a:ext cx="9000441" cy="604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文档" r:id="rId3" imgW="5040106" imgH="3388196" progId="Word.Document.12">
                  <p:embed/>
                </p:oleObj>
              </mc:Choice>
              <mc:Fallback>
                <p:oleObj name="文档" r:id="rId3" imgW="5040106" imgH="3388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63" y="404937"/>
                        <a:ext cx="9000441" cy="6048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2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595519"/>
              </p:ext>
            </p:extLst>
          </p:nvPr>
        </p:nvGraphicFramePr>
        <p:xfrm>
          <a:off x="257746" y="153654"/>
          <a:ext cx="8634734" cy="6515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文档" r:id="rId3" imgW="4102750" imgH="3095496" progId="Word.Document.12">
                  <p:embed/>
                </p:oleObj>
              </mc:Choice>
              <mc:Fallback>
                <p:oleObj name="文档" r:id="rId3" imgW="4102750" imgH="30954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746" y="153654"/>
                        <a:ext cx="8634734" cy="6515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5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402862"/>
              </p:ext>
            </p:extLst>
          </p:nvPr>
        </p:nvGraphicFramePr>
        <p:xfrm>
          <a:off x="70886" y="1412776"/>
          <a:ext cx="9073114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文档" r:id="rId3" imgW="4222514" imgH="2446010" progId="Word.Document.12">
                  <p:embed/>
                </p:oleObj>
              </mc:Choice>
              <mc:Fallback>
                <p:oleObj name="文档" r:id="rId3" imgW="4222514" imgH="2446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86" y="1412776"/>
                        <a:ext cx="9073114" cy="525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4046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难度很大的圆的综合题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疑问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3600" dirty="0" smtClean="0"/>
              <a:t>、弦长公式，点差法讲了但是感觉没考？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确实最近很少，但是是基本方法。</a:t>
            </a:r>
            <a:endParaRPr lang="en-US" altLang="zh-CN" dirty="0" smtClean="0"/>
          </a:p>
          <a:p>
            <a:r>
              <a:rPr lang="zh-CN" altLang="en-US" dirty="0" smtClean="0"/>
              <a:t>设而不求，联立求解是必要的技能，基本上解析几何解答题都需要。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03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211789"/>
              </p:ext>
            </p:extLst>
          </p:nvPr>
        </p:nvGraphicFramePr>
        <p:xfrm>
          <a:off x="106362" y="1277541"/>
          <a:ext cx="8960421" cy="539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文档" r:id="rId3" imgW="5941414" imgH="3575049" progId="Word.Document.12">
                  <p:embed/>
                </p:oleObj>
              </mc:Choice>
              <mc:Fallback>
                <p:oleObj name="文档" r:id="rId3" imgW="5941414" imgH="3575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62" y="1277541"/>
                        <a:ext cx="8960421" cy="5391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9632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/>
              <a:t>弦长与面积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43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039341"/>
              </p:ext>
            </p:extLst>
          </p:nvPr>
        </p:nvGraphicFramePr>
        <p:xfrm>
          <a:off x="48071" y="-26020"/>
          <a:ext cx="8988425" cy="698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文档" r:id="rId3" imgW="6550740" imgH="5104076" progId="Word.Document.12">
                  <p:embed/>
                </p:oleObj>
              </mc:Choice>
              <mc:Fallback>
                <p:oleObj name="文档" r:id="rId3" imgW="6550740" imgH="51040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71" y="-26020"/>
                        <a:ext cx="8988425" cy="698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96336" y="9924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点差法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452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疑问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dirty="0" smtClean="0"/>
              <a:t>、直线横截式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dirty="0" smtClean="0"/>
              <a:t>=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dirty="0" smtClean="0"/>
              <a:t>该不该讲？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应该讲，某些时候联立求解韦达定理后更简便</a:t>
            </a:r>
            <a:endParaRPr lang="en-US" altLang="zh-CN" dirty="0" smtClean="0"/>
          </a:p>
          <a:p>
            <a:r>
              <a:rPr lang="zh-CN" altLang="en-US" dirty="0" smtClean="0"/>
              <a:t>但是要教会学生判断何时用横截式还是斜截式。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9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特别说明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、本次分享的解析几何内容包括：圆，椭圆，双曲线，抛物线，及极坐标参数方程类型题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、所有内容皆为个人观点，仅供参考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541656"/>
              </p:ext>
            </p:extLst>
          </p:nvPr>
        </p:nvGraphicFramePr>
        <p:xfrm>
          <a:off x="27157" y="246888"/>
          <a:ext cx="9081347" cy="606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文档" r:id="rId3" imgW="6088174" imgH="4064323" progId="Word.Document.12">
                  <p:embed/>
                </p:oleObj>
              </mc:Choice>
              <mc:Fallback>
                <p:oleObj name="文档" r:id="rId3" imgW="6088174" imgH="4064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57" y="246888"/>
                        <a:ext cx="9081347" cy="6062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0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27285"/>
              </p:ext>
            </p:extLst>
          </p:nvPr>
        </p:nvGraphicFramePr>
        <p:xfrm>
          <a:off x="0" y="44624"/>
          <a:ext cx="8892480" cy="593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文档" r:id="rId3" imgW="6088174" imgH="4064323" progId="Word.Document.12">
                  <p:embed/>
                </p:oleObj>
              </mc:Choice>
              <mc:Fallback>
                <p:oleObj name="文档" r:id="rId3" imgW="6088174" imgH="4064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4624"/>
                        <a:ext cx="8892480" cy="593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7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疑问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dirty="0" smtClean="0"/>
              <a:t>、轨迹问题该不该讲？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前几年轨迹方程很流行，最近几乎没有了</a:t>
            </a:r>
            <a:endParaRPr lang="en-US" altLang="zh-CN" dirty="0" smtClean="0"/>
          </a:p>
          <a:p>
            <a:r>
              <a:rPr lang="zh-CN" altLang="en-US" dirty="0" smtClean="0"/>
              <a:t>最近都是根据图象的性质特点求方程。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794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843601"/>
              </p:ext>
            </p:extLst>
          </p:nvPr>
        </p:nvGraphicFramePr>
        <p:xfrm>
          <a:off x="106363" y="122063"/>
          <a:ext cx="8929687" cy="669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文档" r:id="rId3" imgW="5371140" imgH="4024000" progId="Word.Document.12">
                  <p:embed/>
                </p:oleObj>
              </mc:Choice>
              <mc:Fallback>
                <p:oleObj name="文档" r:id="rId3" imgW="5371140" imgH="402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63" y="122063"/>
                        <a:ext cx="8929687" cy="669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6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高频考点：离心率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01268"/>
              </p:ext>
            </p:extLst>
          </p:nvPr>
        </p:nvGraphicFramePr>
        <p:xfrm>
          <a:off x="179511" y="764704"/>
          <a:ext cx="8824183" cy="60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文档" r:id="rId3" imgW="6102508" imgH="4164175" progId="Word.Document.12">
                  <p:embed/>
                </p:oleObj>
              </mc:Choice>
              <mc:Fallback>
                <p:oleObj name="文档" r:id="rId3" imgW="6102508" imgH="41641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1" y="764704"/>
                        <a:ext cx="8824183" cy="602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0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365631"/>
              </p:ext>
            </p:extLst>
          </p:nvPr>
        </p:nvGraphicFramePr>
        <p:xfrm>
          <a:off x="179388" y="337715"/>
          <a:ext cx="8815387" cy="604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文档" r:id="rId3" imgW="6102508" imgH="4173173" progId="Word.Document.12">
                  <p:embed/>
                </p:oleObj>
              </mc:Choice>
              <mc:Fallback>
                <p:oleObj name="文档" r:id="rId3" imgW="6102508" imgH="4173173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37715"/>
                        <a:ext cx="8815387" cy="604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678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327500"/>
              </p:ext>
            </p:extLst>
          </p:nvPr>
        </p:nvGraphicFramePr>
        <p:xfrm>
          <a:off x="179388" y="188913"/>
          <a:ext cx="8815387" cy="611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文档" r:id="rId3" imgW="6102508" imgH="4225000" progId="Word.Document.12">
                  <p:embed/>
                </p:oleObj>
              </mc:Choice>
              <mc:Fallback>
                <p:oleObj name="文档" r:id="rId3" imgW="6102508" imgH="422500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8815387" cy="611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408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502243"/>
              </p:ext>
            </p:extLst>
          </p:nvPr>
        </p:nvGraphicFramePr>
        <p:xfrm>
          <a:off x="179388" y="-21828"/>
          <a:ext cx="8815387" cy="690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文档" r:id="rId3" imgW="6102508" imgH="4770986" progId="Word.Document.12">
                  <p:embed/>
                </p:oleObj>
              </mc:Choice>
              <mc:Fallback>
                <p:oleObj name="文档" r:id="rId3" imgW="6102508" imgH="4770986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-21828"/>
                        <a:ext cx="8815387" cy="690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525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821648"/>
              </p:ext>
            </p:extLst>
          </p:nvPr>
        </p:nvGraphicFramePr>
        <p:xfrm>
          <a:off x="179388" y="-79996"/>
          <a:ext cx="8815387" cy="703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文档" r:id="rId3" imgW="6102508" imgH="4862763" progId="Word.Document.12">
                  <p:embed/>
                </p:oleObj>
              </mc:Choice>
              <mc:Fallback>
                <p:oleObj name="文档" r:id="rId3" imgW="6102508" imgH="486276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-79996"/>
                        <a:ext cx="8815387" cy="703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818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97865"/>
              </p:ext>
            </p:extLst>
          </p:nvPr>
        </p:nvGraphicFramePr>
        <p:xfrm>
          <a:off x="179388" y="-79375"/>
          <a:ext cx="8815387" cy="703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文档" r:id="rId3" imgW="6102508" imgH="4861324" progId="Word.Document.12">
                  <p:embed/>
                </p:oleObj>
              </mc:Choice>
              <mc:Fallback>
                <p:oleObj name="文档" r:id="rId3" imgW="6102508" imgH="486132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-79375"/>
                        <a:ext cx="8815387" cy="703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5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圆的方程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 smtClean="0"/>
              <a:t>内容要求</a:t>
            </a:r>
            <a:endParaRPr lang="en-US" altLang="zh-CN" dirty="0" smtClean="0"/>
          </a:p>
          <a:p>
            <a:r>
              <a:rPr lang="zh-CN" altLang="en-US" dirty="0" smtClean="0"/>
              <a:t>①回顾确定圆的几何要素，在平面直角坐标系中，探索并掌握圆的标准方程与一般方程。</a:t>
            </a:r>
            <a:endParaRPr lang="en-US" altLang="zh-CN" dirty="0" smtClean="0"/>
          </a:p>
          <a:p>
            <a:r>
              <a:rPr lang="zh-CN" altLang="en-US" dirty="0" smtClean="0"/>
              <a:t>②能根据给定直线、圆的方程，判断直线与圆、圆与圆的位置关系。</a:t>
            </a:r>
            <a:endParaRPr lang="en-US" altLang="zh-CN" dirty="0" smtClean="0"/>
          </a:p>
          <a:p>
            <a:r>
              <a:rPr lang="zh-CN" altLang="en-US" dirty="0" smtClean="0"/>
              <a:t>③能用直线和圆的方程解决一些简单的数学问题与实际问题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35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575128"/>
              </p:ext>
            </p:extLst>
          </p:nvPr>
        </p:nvGraphicFramePr>
        <p:xfrm>
          <a:off x="179388" y="-79375"/>
          <a:ext cx="8815387" cy="703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文档" r:id="rId3" imgW="6102508" imgH="4859884" progId="Word.Document.12">
                  <p:embed/>
                </p:oleObj>
              </mc:Choice>
              <mc:Fallback>
                <p:oleObj name="文档" r:id="rId3" imgW="6102508" imgH="485988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-79375"/>
                        <a:ext cx="8815387" cy="703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957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00191"/>
              </p:ext>
            </p:extLst>
          </p:nvPr>
        </p:nvGraphicFramePr>
        <p:xfrm>
          <a:off x="179388" y="-79375"/>
          <a:ext cx="8815387" cy="702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文档" r:id="rId3" imgW="6102508" imgH="4858085" progId="Word.Document.12">
                  <p:embed/>
                </p:oleObj>
              </mc:Choice>
              <mc:Fallback>
                <p:oleObj name="文档" r:id="rId3" imgW="6102508" imgH="485808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-79375"/>
                        <a:ext cx="8815387" cy="702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921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高频考点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、抛物线的图象性质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几乎每年都有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89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新课教学建议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、动态演示椭圆，双曲线，抛物线的生成，让学生产生学习兴趣。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由浅入深，循序渐进，题型归纳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以椭圆为例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方程→焦点三角形→离心率→离心率问题→弦长问题→面积问题→轨迹问题→定值定点问题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同类训练，形成定式惯性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思维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、解析几何的共性和个性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、总结圆锥曲线放在一章的原因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28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高三复习课建议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、重点题型高频考点突出训练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比如离心率，比如抛物线的性质等等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、注意和其他知识的组合考法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比如和向量，和导数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、和学生一起分析题目中的关键词突破口，让学生尽量得分。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400685"/>
              </p:ext>
            </p:extLst>
          </p:nvPr>
        </p:nvGraphicFramePr>
        <p:xfrm>
          <a:off x="107504" y="188640"/>
          <a:ext cx="8204200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文档" r:id="rId3" imgW="6088174" imgH="4064323" progId="Word.Document.12">
                  <p:embed/>
                </p:oleObj>
              </mc:Choice>
              <mc:Fallback>
                <p:oleObj name="文档" r:id="rId3" imgW="6088174" imgH="4064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88640"/>
                        <a:ext cx="8204200" cy="547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0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134375"/>
              </p:ext>
            </p:extLst>
          </p:nvPr>
        </p:nvGraphicFramePr>
        <p:xfrm>
          <a:off x="107504" y="260648"/>
          <a:ext cx="8204200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文档" r:id="rId3" imgW="6088174" imgH="4064323" progId="Word.Document.12">
                  <p:embed/>
                </p:oleObj>
              </mc:Choice>
              <mc:Fallback>
                <p:oleObj name="文档" r:id="rId3" imgW="6088174" imgH="4064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260648"/>
                        <a:ext cx="8204200" cy="547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0459"/>
              </p:ext>
            </p:extLst>
          </p:nvPr>
        </p:nvGraphicFramePr>
        <p:xfrm>
          <a:off x="755576" y="116632"/>
          <a:ext cx="8352928" cy="6671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文档" r:id="rId3" imgW="6088174" imgH="4863219" progId="Word.Document.12">
                  <p:embed/>
                </p:oleObj>
              </mc:Choice>
              <mc:Fallback>
                <p:oleObj name="文档" r:id="rId3" imgW="6088174" imgH="48632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16632"/>
                        <a:ext cx="8352928" cy="6671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620688"/>
            <a:ext cx="360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与导数有关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024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圆锥曲线与方程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①了解圆锥曲线的实际背景，感受圆锥曲线在刻画现实世界和解决实际问题中的作用。</a:t>
            </a:r>
            <a:endParaRPr lang="en-US" altLang="zh-CN" dirty="0" smtClean="0"/>
          </a:p>
          <a:p>
            <a:r>
              <a:rPr lang="zh-CN" altLang="en-US" dirty="0" smtClean="0"/>
              <a:t>②经历从具体情境中抽象出椭圆的过程，掌握椭圆的定义、标准方程及简单几何性质。</a:t>
            </a:r>
            <a:endParaRPr lang="en-US" altLang="zh-CN" dirty="0" smtClean="0"/>
          </a:p>
          <a:p>
            <a:r>
              <a:rPr lang="zh-CN" altLang="en-US" dirty="0" smtClean="0"/>
              <a:t>③了解抛物线与双曲线的定义、几何图形和标准方程，以及它们的简单几何性质。</a:t>
            </a:r>
            <a:endParaRPr lang="en-US" altLang="zh-CN" dirty="0" smtClean="0"/>
          </a:p>
          <a:p>
            <a:r>
              <a:rPr lang="zh-CN" altLang="en-US" dirty="0" smtClean="0"/>
              <a:t>④通过圆锥曲线与方程的学习，进一步体会数形结合的思想。</a:t>
            </a:r>
            <a:endParaRPr lang="en-US" altLang="zh-CN" dirty="0" smtClean="0"/>
          </a:p>
          <a:p>
            <a:r>
              <a:rPr lang="zh-CN" altLang="en-US" dirty="0" smtClean="0"/>
              <a:t>⑤了解椭圆、抛物线的简单应用。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93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892480" cy="432048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、老高考每年最少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个，最多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个（含极坐标参数方程），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新高考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个，一个多选，两个填空，一个大题（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题）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、简单的选择多数放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题，难的选择多数放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10,11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题，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题相对较少。填空题集中后三题，除极坐标参数方程外，解答题集中在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20,21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题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、基本上每年都有直线，圆，椭圆，双曲线，抛物线。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23148"/>
              </p:ext>
            </p:extLst>
          </p:nvPr>
        </p:nvGraphicFramePr>
        <p:xfrm>
          <a:off x="527248" y="692696"/>
          <a:ext cx="8077200" cy="124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040"/>
                <a:gridCol w="701040"/>
                <a:gridCol w="243840"/>
                <a:gridCol w="396240"/>
                <a:gridCol w="243840"/>
                <a:gridCol w="243840"/>
                <a:gridCol w="243840"/>
                <a:gridCol w="2438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701040"/>
              </a:tblGrid>
              <a:tr h="327660"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zh-CN" altLang="en-US" sz="3200" b="1" u="none" strike="noStrike" dirty="0">
                          <a:effectLst/>
                        </a:rPr>
                        <a:t>解析几何考题统计表</a:t>
                      </a:r>
                      <a:endParaRPr lang="zh-CN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年份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文理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合计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合计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3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260901"/>
              </p:ext>
            </p:extLst>
          </p:nvPr>
        </p:nvGraphicFramePr>
        <p:xfrm>
          <a:off x="21752" y="0"/>
          <a:ext cx="9122251" cy="6857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0596"/>
                <a:gridCol w="538110"/>
                <a:gridCol w="538110"/>
                <a:gridCol w="384365"/>
                <a:gridCol w="538110"/>
                <a:gridCol w="730293"/>
                <a:gridCol w="730293"/>
                <a:gridCol w="1153093"/>
                <a:gridCol w="538110"/>
                <a:gridCol w="538110"/>
                <a:gridCol w="384365"/>
                <a:gridCol w="538110"/>
                <a:gridCol w="730293"/>
                <a:gridCol w="730293"/>
              </a:tblGrid>
              <a:tr h="406647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zh-CN" altLang="en-US" sz="1700" u="none" strike="noStrike" dirty="0">
                          <a:effectLst/>
                        </a:rPr>
                        <a:t>解析几何考题统计表</a:t>
                      </a:r>
                      <a:endParaRPr lang="zh-CN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893" marR="7893" marT="7893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年份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直线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圆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椭圆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双曲线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抛物线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年份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文理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直线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椭圆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双曲线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抛物线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年甲卷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zh-CN" alt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年甲卷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zh-CN" alt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年乙卷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zh-CN" alt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年乙卷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zh-CN" alt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年甲卷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altLang="zh-CN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年甲卷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年乙卷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年乙卷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893" marR="7893" marT="789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疑问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dirty="0" smtClean="0"/>
              <a:t>、双曲线考得不多？不考大题？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44233730"/>
              </p:ext>
            </p:extLst>
          </p:nvPr>
        </p:nvGraphicFramePr>
        <p:xfrm>
          <a:off x="683568" y="1700808"/>
          <a:ext cx="7517257" cy="124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040"/>
                <a:gridCol w="701040"/>
                <a:gridCol w="243840"/>
                <a:gridCol w="243840"/>
                <a:gridCol w="243840"/>
                <a:gridCol w="243840"/>
                <a:gridCol w="243840"/>
                <a:gridCol w="243840"/>
                <a:gridCol w="396240"/>
                <a:gridCol w="384937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701040"/>
              </a:tblGrid>
              <a:tr h="327660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zh-CN" altLang="en-US" sz="3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双曲线考题统计表</a:t>
                      </a:r>
                      <a:endParaRPr lang="zh-CN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年份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文理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合计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合计</a:t>
                      </a:r>
                      <a:endParaRPr lang="zh-CN" alt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3284984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、老高考双曲线解答题基本只出现在选做题，新高考今年两个相关大题；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、双曲线选填高频考点：离心率，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渐近线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，焦点三角形的性质，轨迹方程，与其他曲线的综合题等；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361519"/>
              </p:ext>
            </p:extLst>
          </p:nvPr>
        </p:nvGraphicFramePr>
        <p:xfrm>
          <a:off x="107950" y="49213"/>
          <a:ext cx="8975725" cy="678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文档" r:id="rId3" imgW="6920145" imgH="5227564" progId="Word.Document.12">
                  <p:embed/>
                </p:oleObj>
              </mc:Choice>
              <mc:Fallback>
                <p:oleObj name="文档" r:id="rId3" imgW="6920145" imgH="52275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49213"/>
                        <a:ext cx="8975725" cy="678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5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914425"/>
              </p:ext>
            </p:extLst>
          </p:nvPr>
        </p:nvGraphicFramePr>
        <p:xfrm>
          <a:off x="38100" y="1053579"/>
          <a:ext cx="9106697" cy="5687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文档" r:id="rId3" imgW="6240684" imgH="3897272" progId="Word.Document.12">
                  <p:embed/>
                </p:oleObj>
              </mc:Choice>
              <mc:Fallback>
                <p:oleObj name="文档" r:id="rId3" imgW="6240684" imgH="38972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" y="1053579"/>
                        <a:ext cx="9106697" cy="5687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4" name="TextBox 2083"/>
          <p:cNvSpPr txBox="1"/>
          <p:nvPr/>
        </p:nvSpPr>
        <p:spPr>
          <a:xfrm>
            <a:off x="107504" y="11663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/>
              <a:t>老高考双曲线解答题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802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1115</Words>
  <Application>Microsoft Office PowerPoint</Application>
  <PresentationFormat>全屏显示(4:3)</PresentationFormat>
  <Paragraphs>582</Paragraphs>
  <Slides>37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9" baseType="lpstr">
      <vt:lpstr>Office 主题​​</vt:lpstr>
      <vt:lpstr>文档</vt:lpstr>
      <vt:lpstr>解析几何教学建议</vt:lpstr>
      <vt:lpstr>特别说明</vt:lpstr>
      <vt:lpstr>圆的方程</vt:lpstr>
      <vt:lpstr>圆锥曲线与方程</vt:lpstr>
      <vt:lpstr>1、老高考每年最少3个，最多5个（含极坐标参数方程），2022新高考4个，一个多选，两个填空，一个大题（21题） 2、简单的选择多数放4,5题，难的选择多数放10,11题，12题相对较少。填空题集中后三题，除极坐标参数方程外，解答题集中在20,21题 3、基本上每年都有直线，圆，椭圆，双曲线，抛物线。</vt:lpstr>
      <vt:lpstr>PowerPoint 演示文稿</vt:lpstr>
      <vt:lpstr>疑问1、双曲线考得不多？不考大题？</vt:lpstr>
      <vt:lpstr>PowerPoint 演示文稿</vt:lpstr>
      <vt:lpstr>PowerPoint 演示文稿</vt:lpstr>
      <vt:lpstr>新高考双曲线解答题</vt:lpstr>
      <vt:lpstr>疑问2、圆很简单，不会考也不需要复习？</vt:lpstr>
      <vt:lpstr>PowerPoint 演示文稿</vt:lpstr>
      <vt:lpstr>PowerPoint 演示文稿</vt:lpstr>
      <vt:lpstr>PowerPoint 演示文稿</vt:lpstr>
      <vt:lpstr>PowerPoint 演示文稿</vt:lpstr>
      <vt:lpstr>疑问3、弦长公式，点差法讲了但是感觉没考？</vt:lpstr>
      <vt:lpstr>PowerPoint 演示文稿</vt:lpstr>
      <vt:lpstr>PowerPoint 演示文稿</vt:lpstr>
      <vt:lpstr>疑问4、直线横截式x=my+n该不该讲？</vt:lpstr>
      <vt:lpstr>PowerPoint 演示文稿</vt:lpstr>
      <vt:lpstr>PowerPoint 演示文稿</vt:lpstr>
      <vt:lpstr>疑问5、轨迹问题该不该讲？</vt:lpstr>
      <vt:lpstr>PowerPoint 演示文稿</vt:lpstr>
      <vt:lpstr>高频考点：离心率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高频考点2、抛物线的图象性质</vt:lpstr>
      <vt:lpstr>新课教学建议</vt:lpstr>
      <vt:lpstr>高三复习课建议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NINGMEI</dc:creator>
  <cp:lastModifiedBy>NINGMEI</cp:lastModifiedBy>
  <cp:revision>49</cp:revision>
  <dcterms:created xsi:type="dcterms:W3CDTF">2023-05-17T14:20:14Z</dcterms:created>
  <dcterms:modified xsi:type="dcterms:W3CDTF">2023-05-24T03:34:25Z</dcterms:modified>
</cp:coreProperties>
</file>