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0" r:id="rId3"/>
    <p:sldId id="257" r:id="rId4"/>
    <p:sldId id="319" r:id="rId5"/>
    <p:sldId id="298" r:id="rId6"/>
    <p:sldId id="263" r:id="rId7"/>
    <p:sldId id="321" r:id="rId8"/>
    <p:sldId id="268" r:id="rId9"/>
    <p:sldId id="270" r:id="rId10"/>
    <p:sldId id="325" r:id="rId11"/>
    <p:sldId id="315" r:id="rId12"/>
    <p:sldId id="323" r:id="rId13"/>
    <p:sldId id="288" r:id="rId14"/>
    <p:sldId id="306" r:id="rId15"/>
    <p:sldId id="289" r:id="rId16"/>
    <p:sldId id="317" r:id="rId17"/>
    <p:sldId id="310" r:id="rId18"/>
    <p:sldId id="312" r:id="rId19"/>
    <p:sldId id="313" r:id="rId20"/>
    <p:sldId id="314" r:id="rId21"/>
    <p:sldId id="305" r:id="rId22"/>
    <p:sldId id="303" r:id="rId23"/>
    <p:sldId id="304" r:id="rId24"/>
    <p:sldId id="299" r:id="rId25"/>
    <p:sldId id="293" r:id="rId26"/>
    <p:sldId id="300" r:id="rId27"/>
    <p:sldId id="301" r:id="rId28"/>
    <p:sldId id="324" r:id="rId29"/>
    <p:sldId id="302" r:id="rId30"/>
    <p:sldId id="311" r:id="rId31"/>
    <p:sldId id="296" r:id="rId32"/>
    <p:sldId id="322" r:id="rId33"/>
    <p:sldId id="295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94660"/>
  </p:normalViewPr>
  <p:slideViewPr>
    <p:cSldViewPr>
      <p:cViewPr varScale="1">
        <p:scale>
          <a:sx n="58" d="100"/>
          <a:sy n="58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1.emf"/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84309-D85F-4F34-80CA-E5268C986AF6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43C56-C6E1-4628-A953-E84A62866A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90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43C56-C6E1-4628-A953-E84A62866A1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855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43C56-C6E1-4628-A953-E84A62866A1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28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0717-75DB-4D17-8EE1-472DA729B4C2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34A4-8C2C-47A8-B438-815741C1FC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37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0717-75DB-4D17-8EE1-472DA729B4C2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34A4-8C2C-47A8-B438-815741C1FC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97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0717-75DB-4D17-8EE1-472DA729B4C2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34A4-8C2C-47A8-B438-815741C1FC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56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0717-75DB-4D17-8EE1-472DA729B4C2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34A4-8C2C-47A8-B438-815741C1FC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3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0717-75DB-4D17-8EE1-472DA729B4C2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34A4-8C2C-47A8-B438-815741C1FC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4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0717-75DB-4D17-8EE1-472DA729B4C2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34A4-8C2C-47A8-B438-815741C1FC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92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0717-75DB-4D17-8EE1-472DA729B4C2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34A4-8C2C-47A8-B438-815741C1FC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74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0717-75DB-4D17-8EE1-472DA729B4C2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34A4-8C2C-47A8-B438-815741C1FC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28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0717-75DB-4D17-8EE1-472DA729B4C2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34A4-8C2C-47A8-B438-815741C1FC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58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0717-75DB-4D17-8EE1-472DA729B4C2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34A4-8C2C-47A8-B438-815741C1FC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68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0717-75DB-4D17-8EE1-472DA729B4C2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34A4-8C2C-47A8-B438-815741C1FC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93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C0717-75DB-4D17-8EE1-472DA729B4C2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934A4-8C2C-47A8-B438-815741C1FC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82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5.wmf"/><Relationship Id="rId3" Type="http://schemas.openxmlformats.org/officeDocument/2006/relationships/image" Target="../media/image8.emf"/><Relationship Id="rId21" Type="http://schemas.openxmlformats.org/officeDocument/2006/relationships/oleObject" Target="../embeddings/oleObject14.bin"/><Relationship Id="rId7" Type="http://schemas.openxmlformats.org/officeDocument/2006/relationships/image" Target="../media/image12.emf"/><Relationship Id="rId12" Type="http://schemas.openxmlformats.org/officeDocument/2006/relationships/image" Target="../media/image2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20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0.emf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9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3.wmf"/><Relationship Id="rId22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1.emf"/><Relationship Id="rId4" Type="http://schemas.openxmlformats.org/officeDocument/2006/relationships/package" Target="../embeddings/Microsoft_Word___1.doc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package" Target="../embeddings/Microsoft_Word___7.docx"/><Relationship Id="rId7" Type="http://schemas.openxmlformats.org/officeDocument/2006/relationships/package" Target="../embeddings/Microsoft_Word___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Word___8.docx"/><Relationship Id="rId4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3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emf"/><Relationship Id="rId5" Type="http://schemas.openxmlformats.org/officeDocument/2006/relationships/package" Target="../embeddings/Microsoft_Word___14.docx"/><Relationship Id="rId4" Type="http://schemas.openxmlformats.org/officeDocument/2006/relationships/image" Target="../media/image5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5.wmf"/><Relationship Id="rId3" Type="http://schemas.openxmlformats.org/officeDocument/2006/relationships/image" Target="../media/image8.emf"/><Relationship Id="rId21" Type="http://schemas.openxmlformats.org/officeDocument/2006/relationships/oleObject" Target="../embeddings/oleObject7.bin"/><Relationship Id="rId7" Type="http://schemas.openxmlformats.org/officeDocument/2006/relationships/image" Target="../media/image12.emf"/><Relationship Id="rId12" Type="http://schemas.openxmlformats.org/officeDocument/2006/relationships/image" Target="../media/image2.wmf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20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1.wmf"/><Relationship Id="rId19" Type="http://schemas.openxmlformats.org/officeDocument/2006/relationships/oleObject" Target="../embeddings/oleObject6.bin"/><Relationship Id="rId4" Type="http://schemas.openxmlformats.org/officeDocument/2006/relationships/image" Target="../media/image9.emf"/><Relationship Id="rId9" Type="http://schemas.openxmlformats.org/officeDocument/2006/relationships/oleObject" Target="../embeddings/oleObject1.bin"/><Relationship Id="rId14" Type="http://schemas.openxmlformats.org/officeDocument/2006/relationships/image" Target="../media/image3.wmf"/><Relationship Id="rId22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zh-CN" altLang="zh-CN" b="1" dirty="0" smtClean="0">
                <a:solidFill>
                  <a:srgbClr val="C00000"/>
                </a:solidFill>
                <a:latin typeface="方正小标宋_GBK" pitchFamily="65" charset="-122"/>
                <a:ea typeface="方正小标宋_GBK" pitchFamily="65" charset="-122"/>
              </a:rPr>
              <a:t>直线与圆的位置关系</a:t>
            </a:r>
            <a:r>
              <a:rPr lang="zh-CN" altLang="en-US" b="1" dirty="0" smtClean="0">
                <a:solidFill>
                  <a:srgbClr val="C00000"/>
                </a:solidFill>
                <a:latin typeface="方正小标宋_GBK" pitchFamily="65" charset="-122"/>
                <a:ea typeface="方正小标宋_GBK" pitchFamily="65" charset="-122"/>
              </a:rPr>
              <a:t>复习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latin typeface="+mn-ea"/>
              </a:rPr>
              <a:t>泸县九中  邓清阳</a:t>
            </a:r>
            <a:endParaRPr lang="zh-CN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278092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优化探究</a:t>
            </a:r>
            <a:r>
              <a:rPr lang="en-US" altLang="zh-CN" sz="3200" dirty="0" smtClean="0">
                <a:solidFill>
                  <a:srgbClr val="FF0000"/>
                </a:solidFill>
              </a:rPr>
              <a:t>p234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4226" y="1988840"/>
            <a:ext cx="8500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070100" algn="l"/>
              </a:tabLst>
            </a:pPr>
            <a:r>
              <a:rPr lang="en-US" altLang="zh-CN" sz="2400" dirty="0" smtClean="0">
                <a:ea typeface="仿宋_GB2312" pitchFamily="49" charset="-122"/>
                <a:cs typeface="Courier New" pitchFamily="49" charset="0"/>
              </a:rPr>
              <a:t>(</a:t>
            </a:r>
            <a:r>
              <a:rPr lang="en-US" altLang="zh-CN" sz="2400" dirty="0">
                <a:ea typeface="仿宋_GB2312" pitchFamily="49" charset="-122"/>
                <a:cs typeface="Courier New" pitchFamily="49" charset="0"/>
              </a:rPr>
              <a:t>1)</a:t>
            </a:r>
            <a:r>
              <a:rPr lang="zh-CN" altLang="en-US" sz="2400" dirty="0">
                <a:ea typeface="仿宋_GB2312" pitchFamily="49" charset="-122"/>
                <a:cs typeface="Times New Roman" pitchFamily="18" charset="0"/>
              </a:rPr>
              <a:t>几何法：设切线方程为</a:t>
            </a:r>
            <a:r>
              <a:rPr lang="en-US" altLang="zh-CN" sz="2400" i="1" dirty="0">
                <a:ea typeface="仿宋_GB2312" pitchFamily="49" charset="-122"/>
              </a:rPr>
              <a:t>y</a:t>
            </a:r>
            <a:r>
              <a:rPr lang="zh-CN" altLang="en-US" sz="2400" dirty="0">
                <a:ea typeface="仿宋_GB2312" pitchFamily="49" charset="-122"/>
              </a:rPr>
              <a:t>－</a:t>
            </a:r>
            <a:r>
              <a:rPr lang="en-US" altLang="zh-CN" sz="2400" i="1" dirty="0">
                <a:ea typeface="仿宋_GB2312" pitchFamily="49" charset="-122"/>
              </a:rPr>
              <a:t>y</a:t>
            </a:r>
            <a:r>
              <a:rPr lang="en-US" altLang="zh-CN" sz="2400" baseline="-25000" dirty="0">
                <a:ea typeface="仿宋_GB2312" pitchFamily="49" charset="-122"/>
              </a:rPr>
              <a:t>0</a:t>
            </a:r>
            <a:r>
              <a:rPr lang="zh-CN" altLang="en-US" sz="2400" dirty="0">
                <a:ea typeface="仿宋_GB2312" pitchFamily="49" charset="-122"/>
              </a:rPr>
              <a:t>＝</a:t>
            </a:r>
            <a:r>
              <a:rPr lang="en-US" altLang="zh-CN" sz="2400" i="1" dirty="0">
                <a:ea typeface="仿宋_GB2312" pitchFamily="49" charset="-122"/>
              </a:rPr>
              <a:t>k</a:t>
            </a:r>
            <a:r>
              <a:rPr lang="en-US" altLang="zh-CN" sz="2400" dirty="0">
                <a:ea typeface="仿宋_GB2312" pitchFamily="49" charset="-122"/>
              </a:rPr>
              <a:t>(</a:t>
            </a:r>
            <a:r>
              <a:rPr lang="en-US" altLang="zh-CN" sz="2400" i="1" dirty="0">
                <a:ea typeface="仿宋_GB2312" pitchFamily="49" charset="-122"/>
              </a:rPr>
              <a:t>x</a:t>
            </a:r>
            <a:r>
              <a:rPr lang="zh-CN" altLang="en-US" sz="2400" dirty="0">
                <a:ea typeface="仿宋_GB2312" pitchFamily="49" charset="-122"/>
              </a:rPr>
              <a:t>－</a:t>
            </a:r>
            <a:r>
              <a:rPr lang="en-US" altLang="zh-CN" sz="2400" i="1" dirty="0">
                <a:ea typeface="仿宋_GB2312" pitchFamily="49" charset="-122"/>
              </a:rPr>
              <a:t>x</a:t>
            </a:r>
            <a:r>
              <a:rPr lang="en-US" altLang="zh-CN" sz="2400" baseline="-25000" dirty="0">
                <a:ea typeface="仿宋_GB2312" pitchFamily="49" charset="-122"/>
              </a:rPr>
              <a:t>0</a:t>
            </a:r>
            <a:r>
              <a:rPr lang="en-US" altLang="zh-CN" sz="2400" dirty="0">
                <a:ea typeface="仿宋_GB2312" pitchFamily="49" charset="-122"/>
              </a:rPr>
              <a:t>)</a:t>
            </a:r>
            <a:r>
              <a:rPr lang="zh-CN" altLang="en-US" sz="2400" dirty="0">
                <a:ea typeface="仿宋_GB2312" pitchFamily="49" charset="-122"/>
              </a:rPr>
              <a:t>，利用点到直线的距离公式表示出圆心到切线的距离</a:t>
            </a:r>
            <a:r>
              <a:rPr lang="en-US" altLang="zh-CN" sz="2400" i="1" dirty="0">
                <a:ea typeface="仿宋_GB2312" pitchFamily="49" charset="-122"/>
              </a:rPr>
              <a:t>d</a:t>
            </a:r>
            <a:r>
              <a:rPr lang="zh-CN" altLang="en-US" sz="2400" dirty="0">
                <a:ea typeface="仿宋_GB2312" pitchFamily="49" charset="-122"/>
              </a:rPr>
              <a:t>，然后令</a:t>
            </a:r>
            <a:r>
              <a:rPr lang="en-US" altLang="zh-CN" sz="2400" i="1" dirty="0">
                <a:ea typeface="仿宋_GB2312" pitchFamily="49" charset="-122"/>
              </a:rPr>
              <a:t>d</a:t>
            </a:r>
            <a:r>
              <a:rPr lang="zh-CN" altLang="en-US" sz="2400" dirty="0">
                <a:ea typeface="仿宋_GB2312" pitchFamily="49" charset="-122"/>
              </a:rPr>
              <a:t>＝</a:t>
            </a:r>
            <a:r>
              <a:rPr lang="en-US" altLang="zh-CN" sz="2400" i="1" dirty="0">
                <a:ea typeface="仿宋_GB2312" pitchFamily="49" charset="-122"/>
              </a:rPr>
              <a:t>r</a:t>
            </a:r>
            <a:r>
              <a:rPr lang="zh-CN" altLang="en-US" sz="2400" dirty="0">
                <a:ea typeface="仿宋_GB2312" pitchFamily="49" charset="-122"/>
              </a:rPr>
              <a:t>，进而求出</a:t>
            </a:r>
            <a:r>
              <a:rPr lang="en-US" altLang="zh-CN" sz="2400" i="1" dirty="0">
                <a:ea typeface="仿宋_GB2312" pitchFamily="49" charset="-122"/>
              </a:rPr>
              <a:t>k</a:t>
            </a:r>
            <a:r>
              <a:rPr lang="en-US" altLang="zh-CN" sz="2400" dirty="0">
                <a:ea typeface="仿宋_GB2312" pitchFamily="49" charset="-122"/>
              </a:rPr>
              <a:t>.</a:t>
            </a:r>
            <a:endParaRPr lang="zh-CN" altLang="en-US" sz="2400" dirty="0">
              <a:latin typeface="宋体" pitchFamily="2" charset="-122"/>
              <a:cs typeface="Courier New" pitchFamily="49" charset="0"/>
            </a:endParaRPr>
          </a:p>
          <a:p>
            <a:pPr algn="just">
              <a:tabLst>
                <a:tab pos="2070100" algn="l"/>
              </a:tabLst>
            </a:pPr>
            <a:r>
              <a:rPr lang="en-US" altLang="zh-CN" sz="2400" dirty="0">
                <a:ea typeface="仿宋_GB2312" pitchFamily="49" charset="-122"/>
              </a:rPr>
              <a:t>(2)</a:t>
            </a:r>
            <a:r>
              <a:rPr lang="zh-CN" altLang="en-US" sz="2400" dirty="0">
                <a:ea typeface="仿宋_GB2312" pitchFamily="49" charset="-122"/>
              </a:rPr>
              <a:t>代数法：设切线方程为</a:t>
            </a:r>
            <a:r>
              <a:rPr lang="en-US" altLang="zh-CN" sz="2400" i="1" dirty="0">
                <a:ea typeface="仿宋_GB2312" pitchFamily="49" charset="-122"/>
              </a:rPr>
              <a:t>y</a:t>
            </a:r>
            <a:r>
              <a:rPr lang="zh-CN" altLang="en-US" sz="2400" dirty="0">
                <a:ea typeface="仿宋_GB2312" pitchFamily="49" charset="-122"/>
              </a:rPr>
              <a:t>－</a:t>
            </a:r>
            <a:r>
              <a:rPr lang="en-US" altLang="zh-CN" sz="2400" i="1" dirty="0">
                <a:ea typeface="仿宋_GB2312" pitchFamily="49" charset="-122"/>
              </a:rPr>
              <a:t>y</a:t>
            </a:r>
            <a:r>
              <a:rPr lang="en-US" altLang="zh-CN" sz="2400" baseline="-25000" dirty="0">
                <a:ea typeface="仿宋_GB2312" pitchFamily="49" charset="-122"/>
              </a:rPr>
              <a:t>0</a:t>
            </a:r>
            <a:r>
              <a:rPr lang="zh-CN" altLang="en-US" sz="2400" dirty="0">
                <a:ea typeface="仿宋_GB2312" pitchFamily="49" charset="-122"/>
              </a:rPr>
              <a:t>＝</a:t>
            </a:r>
            <a:r>
              <a:rPr lang="en-US" altLang="zh-CN" sz="2400" i="1" dirty="0">
                <a:ea typeface="仿宋_GB2312" pitchFamily="49" charset="-122"/>
              </a:rPr>
              <a:t>k</a:t>
            </a:r>
            <a:r>
              <a:rPr lang="en-US" altLang="zh-CN" sz="2400" dirty="0">
                <a:ea typeface="仿宋_GB2312" pitchFamily="49" charset="-122"/>
              </a:rPr>
              <a:t>(</a:t>
            </a:r>
            <a:r>
              <a:rPr lang="en-US" altLang="zh-CN" sz="2400" i="1" dirty="0">
                <a:ea typeface="仿宋_GB2312" pitchFamily="49" charset="-122"/>
              </a:rPr>
              <a:t>x</a:t>
            </a:r>
            <a:r>
              <a:rPr lang="zh-CN" altLang="en-US" sz="2400" dirty="0">
                <a:ea typeface="仿宋_GB2312" pitchFamily="49" charset="-122"/>
              </a:rPr>
              <a:t>－</a:t>
            </a:r>
            <a:r>
              <a:rPr lang="en-US" altLang="zh-CN" sz="2400" i="1" dirty="0">
                <a:ea typeface="仿宋_GB2312" pitchFamily="49" charset="-122"/>
              </a:rPr>
              <a:t>x</a:t>
            </a:r>
            <a:r>
              <a:rPr lang="en-US" altLang="zh-CN" sz="2400" baseline="-25000" dirty="0">
                <a:ea typeface="仿宋_GB2312" pitchFamily="49" charset="-122"/>
              </a:rPr>
              <a:t>0</a:t>
            </a:r>
            <a:r>
              <a:rPr lang="en-US" altLang="zh-CN" sz="2400" dirty="0">
                <a:ea typeface="仿宋_GB2312" pitchFamily="49" charset="-122"/>
              </a:rPr>
              <a:t>)</a:t>
            </a:r>
            <a:r>
              <a:rPr lang="zh-CN" altLang="en-US" sz="2400" dirty="0">
                <a:ea typeface="仿宋_GB2312" pitchFamily="49" charset="-122"/>
              </a:rPr>
              <a:t>，与圆的方程组成方程组，消元后得到一个一元二次方程，然后令判别式</a:t>
            </a:r>
            <a:r>
              <a:rPr lang="en-US" altLang="zh-CN" sz="2400" i="1" dirty="0">
                <a:ea typeface="仿宋_GB2312" pitchFamily="49" charset="-122"/>
              </a:rPr>
              <a:t>Δ</a:t>
            </a:r>
            <a:r>
              <a:rPr lang="zh-CN" altLang="en-US" sz="2400" dirty="0">
                <a:ea typeface="仿宋_GB2312" pitchFamily="49" charset="-122"/>
              </a:rPr>
              <a:t>＝</a:t>
            </a:r>
            <a:r>
              <a:rPr lang="en-US" altLang="zh-CN" sz="2400" dirty="0">
                <a:ea typeface="仿宋_GB2312" pitchFamily="49" charset="-122"/>
              </a:rPr>
              <a:t>0</a:t>
            </a:r>
            <a:r>
              <a:rPr lang="zh-CN" altLang="en-US" sz="2400" dirty="0">
                <a:ea typeface="仿宋_GB2312" pitchFamily="49" charset="-122"/>
              </a:rPr>
              <a:t>，进而求得</a:t>
            </a:r>
            <a:r>
              <a:rPr lang="en-US" altLang="zh-CN" sz="2400" i="1" dirty="0">
                <a:ea typeface="仿宋_GB2312" pitchFamily="49" charset="-122"/>
              </a:rPr>
              <a:t>k</a:t>
            </a:r>
            <a:r>
              <a:rPr lang="en-US" altLang="zh-CN" sz="2400" dirty="0">
                <a:ea typeface="仿宋_GB2312" pitchFamily="49" charset="-122"/>
              </a:rPr>
              <a:t>.</a:t>
            </a:r>
            <a:endParaRPr lang="zh-CN" altLang="en-US" sz="2400" dirty="0">
              <a:latin typeface="宋体" pitchFamily="2" charset="-122"/>
              <a:cs typeface="Courier New" pitchFamily="49" charset="0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504226" y="4509120"/>
            <a:ext cx="8471284" cy="1102479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0"/>
              </a:spcAft>
              <a:buNone/>
              <a:tabLst>
                <a:tab pos="3870960" algn="l"/>
              </a:tabLst>
              <a:defRPr/>
            </a:pPr>
            <a:r>
              <a:rPr lang="en-US" altLang="zh-CN" sz="2400" kern="100" dirty="0" smtClean="0">
                <a:latin typeface="Times New Roman"/>
                <a:ea typeface="仿宋_GB2312"/>
                <a:cs typeface="Courier New"/>
              </a:rPr>
              <a:t>(</a:t>
            </a:r>
            <a:r>
              <a:rPr lang="en-US" altLang="zh-CN" sz="2400" kern="100" dirty="0">
                <a:latin typeface="Times New Roman"/>
                <a:ea typeface="仿宋_GB2312"/>
                <a:cs typeface="Courier New"/>
              </a:rPr>
              <a:t>1)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与圆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x</a:t>
            </a:r>
            <a:r>
              <a:rPr lang="en-US" altLang="zh-CN" sz="2400" kern="100" baseline="30000" dirty="0">
                <a:latin typeface="Times New Roman"/>
                <a:ea typeface="仿宋_GB2312"/>
                <a:cs typeface="Courier New"/>
              </a:rPr>
              <a:t>2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＋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y</a:t>
            </a:r>
            <a:r>
              <a:rPr lang="en-US" altLang="zh-CN" sz="2400" kern="100" baseline="30000" dirty="0">
                <a:latin typeface="Times New Roman"/>
                <a:ea typeface="仿宋_GB2312"/>
                <a:cs typeface="Courier New"/>
              </a:rPr>
              <a:t>2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＝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r</a:t>
            </a:r>
            <a:r>
              <a:rPr lang="en-US" altLang="zh-CN" sz="2400" kern="100" baseline="30000" dirty="0">
                <a:latin typeface="Times New Roman"/>
                <a:ea typeface="仿宋_GB2312"/>
                <a:cs typeface="Courier New"/>
              </a:rPr>
              <a:t>2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相切于点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P</a:t>
            </a:r>
            <a:r>
              <a:rPr lang="en-US" altLang="zh-CN" sz="2400" kern="100" dirty="0">
                <a:latin typeface="Times New Roman"/>
                <a:ea typeface="仿宋_GB2312"/>
                <a:cs typeface="Courier New"/>
              </a:rPr>
              <a:t>(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x</a:t>
            </a:r>
            <a:r>
              <a:rPr lang="en-US" altLang="zh-CN" sz="2400" kern="100" baseline="-25000" dirty="0">
                <a:latin typeface="Times New Roman"/>
                <a:ea typeface="仿宋_GB2312"/>
                <a:cs typeface="Courier New"/>
              </a:rPr>
              <a:t>0</a:t>
            </a:r>
            <a:r>
              <a:rPr lang="zh-CN" altLang="zh-CN" sz="2400" kern="100" dirty="0">
                <a:latin typeface="宋体"/>
                <a:ea typeface="仿宋_GB2312"/>
                <a:cs typeface="仿宋_GB2312"/>
              </a:rPr>
              <a:t>，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y</a:t>
            </a:r>
            <a:r>
              <a:rPr lang="en-US" altLang="zh-CN" sz="2400" kern="100" baseline="-25000" dirty="0">
                <a:latin typeface="Times New Roman"/>
                <a:ea typeface="仿宋_GB2312"/>
                <a:cs typeface="Courier New"/>
              </a:rPr>
              <a:t>0</a:t>
            </a:r>
            <a:r>
              <a:rPr lang="en-US" altLang="zh-CN" sz="2400" kern="100" dirty="0">
                <a:latin typeface="Times New Roman"/>
                <a:ea typeface="仿宋_GB2312"/>
                <a:cs typeface="Courier New"/>
              </a:rPr>
              <a:t>)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的切线方程为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x</a:t>
            </a:r>
            <a:r>
              <a:rPr lang="en-US" altLang="zh-CN" sz="2400" kern="100" baseline="-25000" dirty="0">
                <a:latin typeface="Times New Roman"/>
                <a:ea typeface="仿宋_GB2312"/>
                <a:cs typeface="Courier New"/>
              </a:rPr>
              <a:t>0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x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＋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y</a:t>
            </a:r>
            <a:r>
              <a:rPr lang="en-US" altLang="zh-CN" sz="2400" kern="100" baseline="-25000" dirty="0">
                <a:latin typeface="Times New Roman"/>
                <a:ea typeface="仿宋_GB2312"/>
                <a:cs typeface="Courier New"/>
              </a:rPr>
              <a:t>0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y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＝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r</a:t>
            </a:r>
            <a:r>
              <a:rPr lang="en-US" altLang="zh-CN" sz="2400" kern="100" baseline="30000" dirty="0">
                <a:latin typeface="Times New Roman"/>
                <a:ea typeface="仿宋_GB2312"/>
                <a:cs typeface="Courier New"/>
              </a:rPr>
              <a:t>2</a:t>
            </a:r>
            <a:r>
              <a:rPr lang="en-US" altLang="zh-CN" sz="2400" kern="100" dirty="0">
                <a:latin typeface="Times New Roman"/>
                <a:ea typeface="仿宋_GB2312"/>
                <a:cs typeface="Courier New"/>
              </a:rPr>
              <a:t>.</a:t>
            </a:r>
            <a:endParaRPr lang="zh-CN" altLang="zh-CN" sz="2400" kern="100" dirty="0">
              <a:latin typeface="宋体"/>
              <a:cs typeface="Courier New"/>
            </a:endParaRPr>
          </a:p>
          <a:p>
            <a:pPr marL="0" indent="0">
              <a:spcAft>
                <a:spcPts val="0"/>
              </a:spcAft>
              <a:buNone/>
              <a:tabLst>
                <a:tab pos="3870960" algn="l"/>
              </a:tabLst>
              <a:defRPr/>
            </a:pPr>
            <a:r>
              <a:rPr lang="en-US" altLang="zh-CN" sz="2400" kern="100" dirty="0">
                <a:latin typeface="Times New Roman"/>
                <a:ea typeface="仿宋_GB2312"/>
                <a:cs typeface="Courier New"/>
              </a:rPr>
              <a:t>(2)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与圆</a:t>
            </a:r>
            <a:r>
              <a:rPr lang="en-US" altLang="zh-CN" sz="2400" kern="100" dirty="0">
                <a:latin typeface="Times New Roman"/>
                <a:ea typeface="仿宋_GB2312"/>
                <a:cs typeface="Courier New"/>
              </a:rPr>
              <a:t>(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x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－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a</a:t>
            </a:r>
            <a:r>
              <a:rPr lang="en-US" altLang="zh-CN" sz="2400" kern="100" dirty="0">
                <a:latin typeface="Times New Roman"/>
                <a:ea typeface="仿宋_GB2312"/>
                <a:cs typeface="Courier New"/>
              </a:rPr>
              <a:t>)</a:t>
            </a:r>
            <a:r>
              <a:rPr lang="en-US" altLang="zh-CN" sz="2400" kern="100" baseline="30000" dirty="0">
                <a:latin typeface="Times New Roman"/>
                <a:ea typeface="仿宋_GB2312"/>
                <a:cs typeface="Courier New"/>
              </a:rPr>
              <a:t>2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＋</a:t>
            </a:r>
            <a:r>
              <a:rPr lang="en-US" altLang="zh-CN" sz="2400" kern="100" dirty="0">
                <a:latin typeface="Times New Roman"/>
                <a:ea typeface="仿宋_GB2312"/>
                <a:cs typeface="Courier New"/>
              </a:rPr>
              <a:t>(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y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－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b</a:t>
            </a:r>
            <a:r>
              <a:rPr lang="en-US" altLang="zh-CN" sz="2400" kern="100" dirty="0">
                <a:latin typeface="Times New Roman"/>
                <a:ea typeface="仿宋_GB2312"/>
                <a:cs typeface="Courier New"/>
              </a:rPr>
              <a:t>)</a:t>
            </a:r>
            <a:r>
              <a:rPr lang="en-US" altLang="zh-CN" sz="2400" kern="100" baseline="30000" dirty="0">
                <a:latin typeface="Times New Roman"/>
                <a:ea typeface="仿宋_GB2312"/>
                <a:cs typeface="Courier New"/>
              </a:rPr>
              <a:t>2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＝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r</a:t>
            </a:r>
            <a:r>
              <a:rPr lang="en-US" altLang="zh-CN" sz="2400" kern="100" baseline="30000" dirty="0">
                <a:latin typeface="Times New Roman"/>
                <a:ea typeface="仿宋_GB2312"/>
                <a:cs typeface="Courier New"/>
              </a:rPr>
              <a:t>2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相切于点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P</a:t>
            </a:r>
            <a:r>
              <a:rPr lang="en-US" altLang="zh-CN" sz="2400" kern="100" dirty="0">
                <a:latin typeface="Times New Roman"/>
                <a:ea typeface="仿宋_GB2312"/>
                <a:cs typeface="Courier New"/>
              </a:rPr>
              <a:t>(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x</a:t>
            </a:r>
            <a:r>
              <a:rPr lang="en-US" altLang="zh-CN" sz="2400" kern="100" baseline="-25000" dirty="0">
                <a:latin typeface="Times New Roman"/>
                <a:ea typeface="仿宋_GB2312"/>
                <a:cs typeface="Courier New"/>
              </a:rPr>
              <a:t>0</a:t>
            </a:r>
            <a:r>
              <a:rPr lang="zh-CN" altLang="zh-CN" sz="2400" kern="100" dirty="0">
                <a:latin typeface="宋体"/>
                <a:ea typeface="仿宋_GB2312"/>
                <a:cs typeface="仿宋_GB2312"/>
              </a:rPr>
              <a:t>，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y</a:t>
            </a:r>
            <a:r>
              <a:rPr lang="en-US" altLang="zh-CN" sz="2400" kern="100" baseline="-25000" dirty="0">
                <a:latin typeface="Times New Roman"/>
                <a:ea typeface="仿宋_GB2312"/>
                <a:cs typeface="Courier New"/>
              </a:rPr>
              <a:t>0</a:t>
            </a:r>
            <a:r>
              <a:rPr lang="en-US" altLang="zh-CN" sz="2400" kern="100" dirty="0">
                <a:latin typeface="Times New Roman"/>
                <a:ea typeface="仿宋_GB2312"/>
                <a:cs typeface="Courier New"/>
              </a:rPr>
              <a:t>)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的切线方程为</a:t>
            </a:r>
            <a:r>
              <a:rPr lang="en-US" altLang="zh-CN" sz="2400" kern="100" dirty="0">
                <a:latin typeface="Times New Roman"/>
                <a:ea typeface="仿宋_GB2312"/>
                <a:cs typeface="Courier New"/>
              </a:rPr>
              <a:t>(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x</a:t>
            </a:r>
            <a:r>
              <a:rPr lang="en-US" altLang="zh-CN" sz="2400" kern="100" baseline="-25000" dirty="0">
                <a:latin typeface="Times New Roman"/>
                <a:ea typeface="仿宋_GB2312"/>
                <a:cs typeface="Courier New"/>
              </a:rPr>
              <a:t>0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－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a</a:t>
            </a:r>
            <a:r>
              <a:rPr lang="en-US" altLang="zh-CN" sz="2400" kern="100" dirty="0">
                <a:latin typeface="Times New Roman"/>
                <a:ea typeface="仿宋_GB2312"/>
                <a:cs typeface="Courier New"/>
              </a:rPr>
              <a:t>)(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x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－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a</a:t>
            </a:r>
            <a:r>
              <a:rPr lang="en-US" altLang="zh-CN" sz="2400" kern="100" dirty="0">
                <a:latin typeface="Times New Roman"/>
                <a:ea typeface="仿宋_GB2312"/>
                <a:cs typeface="Courier New"/>
              </a:rPr>
              <a:t>)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＋</a:t>
            </a:r>
            <a:r>
              <a:rPr lang="en-US" altLang="zh-CN" sz="2400" kern="100" dirty="0">
                <a:latin typeface="Times New Roman"/>
                <a:ea typeface="仿宋_GB2312"/>
                <a:cs typeface="Courier New"/>
              </a:rPr>
              <a:t>(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y</a:t>
            </a:r>
            <a:r>
              <a:rPr lang="en-US" altLang="zh-CN" sz="2400" kern="100" baseline="-25000" dirty="0">
                <a:latin typeface="Times New Roman"/>
                <a:ea typeface="仿宋_GB2312"/>
                <a:cs typeface="Courier New"/>
              </a:rPr>
              <a:t>0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－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b</a:t>
            </a:r>
            <a:r>
              <a:rPr lang="en-US" altLang="zh-CN" sz="2400" kern="100" dirty="0">
                <a:latin typeface="Times New Roman"/>
                <a:ea typeface="仿宋_GB2312"/>
                <a:cs typeface="Courier New"/>
              </a:rPr>
              <a:t>)(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y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－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b</a:t>
            </a:r>
            <a:r>
              <a:rPr lang="en-US" altLang="zh-CN" sz="2400" kern="100" dirty="0">
                <a:latin typeface="Times New Roman"/>
                <a:ea typeface="仿宋_GB2312"/>
                <a:cs typeface="Courier New"/>
              </a:rPr>
              <a:t>)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＝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r</a:t>
            </a:r>
            <a:r>
              <a:rPr lang="en-US" altLang="zh-CN" sz="2400" kern="100" baseline="30000" dirty="0">
                <a:latin typeface="Times New Roman"/>
                <a:ea typeface="仿宋_GB2312"/>
                <a:cs typeface="Courier New"/>
              </a:rPr>
              <a:t>2</a:t>
            </a:r>
            <a:r>
              <a:rPr lang="en-US" altLang="zh-CN" sz="2400" kern="100" dirty="0" smtClean="0">
                <a:latin typeface="Times New Roman"/>
                <a:ea typeface="仿宋_GB2312"/>
                <a:cs typeface="Courier New"/>
              </a:rPr>
              <a:t>.</a:t>
            </a:r>
            <a:endParaRPr lang="zh-CN" altLang="zh-CN" sz="2400" kern="100" dirty="0">
              <a:latin typeface="宋体"/>
              <a:cs typeface="Courier New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4226" y="3927832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 smtClean="0">
                <a:solidFill>
                  <a:srgbClr val="FF0000"/>
                </a:solidFill>
                <a:latin typeface="等线" pitchFamily="2" charset="-122"/>
                <a:ea typeface="等线" pitchFamily="2" charset="-122"/>
                <a:cs typeface="Times New Roman"/>
              </a:rPr>
              <a:t>2</a:t>
            </a:r>
            <a:r>
              <a:rPr lang="zh-CN" altLang="zh-CN" kern="100" dirty="0" smtClean="0">
                <a:solidFill>
                  <a:srgbClr val="FF0000"/>
                </a:solidFill>
                <a:latin typeface="等线" pitchFamily="2" charset="-122"/>
                <a:ea typeface="等线" pitchFamily="2" charset="-122"/>
                <a:cs typeface="Times New Roman"/>
              </a:rPr>
              <a:t>与</a:t>
            </a:r>
            <a:r>
              <a:rPr lang="zh-CN" altLang="zh-CN" kern="100" dirty="0">
                <a:solidFill>
                  <a:srgbClr val="FF0000"/>
                </a:solidFill>
                <a:latin typeface="等线" pitchFamily="2" charset="-122"/>
                <a:ea typeface="等线" pitchFamily="2" charset="-122"/>
                <a:cs typeface="Times New Roman"/>
              </a:rPr>
              <a:t>圆的切线有关的结论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4226" y="1340768"/>
            <a:ext cx="4939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070100" algn="l"/>
              </a:tabLst>
            </a:pPr>
            <a:r>
              <a:rPr lang="en-US" altLang="zh-CN" sz="2400" dirty="0">
                <a:solidFill>
                  <a:srgbClr val="FF0000"/>
                </a:solidFill>
                <a:latin typeface="等线" pitchFamily="2" charset="-122"/>
                <a:ea typeface="等线" pitchFamily="2" charset="-122"/>
                <a:cs typeface="Times New Roman" pitchFamily="18" charset="0"/>
              </a:rPr>
              <a:t>1</a:t>
            </a:r>
            <a:r>
              <a:rPr lang="zh-CN" altLang="en-US" sz="2000" dirty="0">
                <a:solidFill>
                  <a:srgbClr val="FF0000"/>
                </a:solidFill>
                <a:latin typeface="等线" pitchFamily="2" charset="-122"/>
                <a:ea typeface="等线" pitchFamily="2" charset="-122"/>
                <a:cs typeface="Times New Roman" pitchFamily="18" charset="0"/>
              </a:rPr>
              <a:t>圆的切线方程</a:t>
            </a:r>
            <a:r>
              <a:rPr lang="zh-CN" altLang="en-US" sz="2000" dirty="0" smtClean="0">
                <a:solidFill>
                  <a:srgbClr val="FF0000"/>
                </a:solidFill>
                <a:latin typeface="等线" pitchFamily="2" charset="-122"/>
                <a:ea typeface="等线" pitchFamily="2" charset="-122"/>
                <a:cs typeface="Times New Roman" pitchFamily="18" charset="0"/>
              </a:rPr>
              <a:t>的</a:t>
            </a:r>
            <a:r>
              <a:rPr lang="zh-CN" altLang="en-US" sz="2000" b="1" dirty="0" smtClean="0">
                <a:solidFill>
                  <a:srgbClr val="FF0000"/>
                </a:solidFill>
                <a:latin typeface="等线" pitchFamily="2" charset="-122"/>
                <a:ea typeface="等线" pitchFamily="2" charset="-122"/>
                <a:cs typeface="Times New Roman" pitchFamily="18" charset="0"/>
              </a:rPr>
              <a:t>常规</a:t>
            </a:r>
            <a:r>
              <a:rPr lang="zh-CN" altLang="en-US" sz="2000" dirty="0" smtClean="0">
                <a:solidFill>
                  <a:srgbClr val="FF0000"/>
                </a:solidFill>
                <a:latin typeface="等线" pitchFamily="2" charset="-122"/>
                <a:ea typeface="等线" pitchFamily="2" charset="-122"/>
                <a:cs typeface="Times New Roman" pitchFamily="18" charset="0"/>
              </a:rPr>
              <a:t>求法</a:t>
            </a:r>
            <a:r>
              <a:rPr lang="en-US" altLang="zh-CN" sz="2000" dirty="0" smtClean="0">
                <a:solidFill>
                  <a:srgbClr val="FF0000"/>
                </a:solidFill>
                <a:latin typeface="等线" pitchFamily="2" charset="-122"/>
                <a:ea typeface="等线" pitchFamily="2" charset="-122"/>
                <a:cs typeface="Times New Roman" pitchFamily="18" charset="0"/>
              </a:rPr>
              <a:t>(</a:t>
            </a:r>
            <a:r>
              <a:rPr lang="zh-CN" altLang="en-US" sz="2000" dirty="0" smtClean="0">
                <a:solidFill>
                  <a:srgbClr val="FF0000"/>
                </a:solidFill>
                <a:latin typeface="等线" pitchFamily="2" charset="-122"/>
                <a:ea typeface="等线" pitchFamily="2" charset="-122"/>
                <a:cs typeface="Times New Roman" pitchFamily="18" charset="0"/>
              </a:rPr>
              <a:t>待定系数法求</a:t>
            </a:r>
            <a:r>
              <a:rPr lang="en-US" altLang="zh-CN" sz="2000" dirty="0" smtClean="0">
                <a:solidFill>
                  <a:srgbClr val="FF0000"/>
                </a:solidFill>
                <a:latin typeface="等线" pitchFamily="2" charset="-122"/>
                <a:ea typeface="等线" pitchFamily="2" charset="-122"/>
                <a:cs typeface="Times New Roman" pitchFamily="18" charset="0"/>
              </a:rPr>
              <a:t>k)</a:t>
            </a:r>
            <a:endParaRPr lang="zh-CN" altLang="en-US" sz="2000" dirty="0">
              <a:solidFill>
                <a:srgbClr val="FF0000"/>
              </a:solidFill>
              <a:latin typeface="等线" pitchFamily="2" charset="-122"/>
              <a:ea typeface="等线" pitchFamily="2" charset="-122"/>
              <a:cs typeface="Courier New" pitchFamily="49" charset="0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04226" y="188640"/>
            <a:ext cx="2614818" cy="92211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kern="100" dirty="0" smtClean="0">
                <a:solidFill>
                  <a:srgbClr val="FF0000"/>
                </a:solidFill>
                <a:latin typeface="Times New Roman"/>
                <a:ea typeface="黑体"/>
                <a:cs typeface="Times New Roman"/>
              </a:rPr>
              <a:t>四、</a:t>
            </a:r>
            <a:r>
              <a:rPr lang="zh-CN" altLang="zh-CN" sz="3200" kern="100" dirty="0" smtClean="0">
                <a:solidFill>
                  <a:srgbClr val="FF0000"/>
                </a:solidFill>
                <a:latin typeface="Times New Roman"/>
                <a:ea typeface="黑体"/>
                <a:cs typeface="Times New Roman"/>
              </a:rPr>
              <a:t>方法总结</a:t>
            </a:r>
            <a:r>
              <a:rPr lang="en-US" altLang="zh-CN" sz="3200" kern="100" dirty="0" smtClean="0">
                <a:solidFill>
                  <a:srgbClr val="FF0000"/>
                </a:solidFill>
                <a:latin typeface="Times New Roman"/>
                <a:ea typeface="黑体"/>
                <a:cs typeface="Times New Roman"/>
              </a:rPr>
              <a:t>2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7927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59077" y="908720"/>
            <a:ext cx="858964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  <a:tabLst>
                <a:tab pos="3870960" algn="l"/>
              </a:tabLst>
              <a:defRPr/>
            </a:pPr>
            <a:r>
              <a:rPr lang="zh-CN" altLang="en-US" sz="2400" kern="100" dirty="0" smtClean="0">
                <a:latin typeface="Times New Roman"/>
                <a:cs typeface="Times New Roman"/>
              </a:rPr>
              <a:t>练习</a:t>
            </a:r>
            <a:r>
              <a:rPr lang="en-US" altLang="zh-CN" sz="2400" kern="100" dirty="0" smtClean="0">
                <a:latin typeface="Times New Roman"/>
                <a:cs typeface="Times New Roman"/>
              </a:rPr>
              <a:t>2</a:t>
            </a:r>
            <a:r>
              <a:rPr lang="zh-CN" altLang="en-US" sz="2400" kern="100" dirty="0" smtClean="0">
                <a:latin typeface="Times New Roman"/>
                <a:cs typeface="Times New Roman"/>
              </a:rPr>
              <a:t> </a:t>
            </a:r>
            <a:r>
              <a:rPr lang="zh-CN" altLang="zh-CN" sz="2400" kern="100" dirty="0" smtClean="0">
                <a:latin typeface="Times New Roman"/>
                <a:cs typeface="Times New Roman"/>
              </a:rPr>
              <a:t>．已知圆</a:t>
            </a:r>
            <a:r>
              <a:rPr lang="en-US" altLang="zh-CN" sz="2400" i="1" kern="100" dirty="0" smtClean="0">
                <a:latin typeface="Times New Roman"/>
                <a:cs typeface="Courier New"/>
              </a:rPr>
              <a:t>C</a:t>
            </a:r>
            <a:r>
              <a:rPr lang="zh-CN" altLang="zh-CN" sz="2400" kern="100" dirty="0" smtClean="0">
                <a:latin typeface="Times New Roman"/>
                <a:cs typeface="Times New Roman"/>
              </a:rPr>
              <a:t>：</a:t>
            </a:r>
            <a:r>
              <a:rPr lang="en-US" altLang="zh-CN" sz="2400" i="1" kern="100" dirty="0" smtClean="0">
                <a:latin typeface="Times New Roman"/>
                <a:cs typeface="Courier New"/>
              </a:rPr>
              <a:t>x</a:t>
            </a:r>
            <a:r>
              <a:rPr lang="en-US" altLang="zh-CN" sz="2400" kern="100" baseline="30000" dirty="0" smtClean="0">
                <a:latin typeface="Times New Roman"/>
                <a:cs typeface="Courier New"/>
              </a:rPr>
              <a:t>2</a:t>
            </a:r>
            <a:r>
              <a:rPr lang="zh-CN" altLang="zh-CN" sz="2400" kern="100" dirty="0" smtClean="0">
                <a:latin typeface="Times New Roman"/>
                <a:cs typeface="Times New Roman"/>
              </a:rPr>
              <a:t>＋</a:t>
            </a:r>
            <a:r>
              <a:rPr lang="en-US" altLang="zh-CN" sz="2400" i="1" kern="100" dirty="0" smtClean="0">
                <a:latin typeface="Times New Roman"/>
                <a:cs typeface="Courier New"/>
              </a:rPr>
              <a:t>y</a:t>
            </a:r>
            <a:r>
              <a:rPr lang="en-US" altLang="zh-CN" sz="2400" kern="100" baseline="30000" dirty="0" smtClean="0">
                <a:latin typeface="Times New Roman"/>
                <a:cs typeface="Courier New"/>
              </a:rPr>
              <a:t>2</a:t>
            </a:r>
            <a:r>
              <a:rPr lang="zh-CN" altLang="zh-CN" sz="2400" kern="100" dirty="0" smtClean="0">
                <a:latin typeface="Times New Roman"/>
                <a:cs typeface="Times New Roman"/>
              </a:rPr>
              <a:t>＝</a:t>
            </a:r>
            <a:r>
              <a:rPr lang="en-US" altLang="zh-CN" sz="2400" kern="100" dirty="0" smtClean="0">
                <a:latin typeface="Times New Roman"/>
                <a:cs typeface="Courier New"/>
              </a:rPr>
              <a:t>9</a:t>
            </a:r>
            <a:r>
              <a:rPr lang="zh-CN" altLang="zh-CN" sz="2400" kern="100" dirty="0" smtClean="0">
                <a:latin typeface="Times New Roman"/>
                <a:cs typeface="Times New Roman"/>
              </a:rPr>
              <a:t>，过点</a:t>
            </a:r>
            <a:r>
              <a:rPr lang="en-US" altLang="zh-CN" sz="2400" i="1" kern="100" dirty="0" smtClean="0">
                <a:latin typeface="Times New Roman"/>
                <a:cs typeface="Courier New"/>
              </a:rPr>
              <a:t>P</a:t>
            </a:r>
            <a:r>
              <a:rPr lang="en-US" altLang="zh-CN" sz="2400" kern="100" dirty="0" smtClean="0">
                <a:latin typeface="Times New Roman"/>
                <a:cs typeface="Courier New"/>
              </a:rPr>
              <a:t>(3</a:t>
            </a:r>
            <a:r>
              <a:rPr lang="zh-CN" altLang="zh-CN" sz="2400" kern="100" dirty="0" smtClean="0">
                <a:latin typeface="Times New Roman"/>
                <a:cs typeface="Times New Roman"/>
              </a:rPr>
              <a:t>，</a:t>
            </a:r>
            <a:r>
              <a:rPr lang="en-US" altLang="zh-CN" sz="2400" kern="100" dirty="0" smtClean="0">
                <a:latin typeface="Times New Roman"/>
                <a:cs typeface="Courier New"/>
              </a:rPr>
              <a:t>1)</a:t>
            </a:r>
            <a:r>
              <a:rPr lang="zh-CN" altLang="zh-CN" sz="2400" kern="100" dirty="0" smtClean="0">
                <a:latin typeface="Times New Roman"/>
                <a:cs typeface="Times New Roman"/>
              </a:rPr>
              <a:t>作圆</a:t>
            </a:r>
            <a:r>
              <a:rPr lang="en-US" altLang="zh-CN" sz="2400" i="1" kern="100" dirty="0" smtClean="0">
                <a:latin typeface="Times New Roman"/>
                <a:cs typeface="Courier New"/>
              </a:rPr>
              <a:t>C</a:t>
            </a:r>
            <a:r>
              <a:rPr lang="zh-CN" altLang="zh-CN" sz="2400" kern="100" dirty="0" smtClean="0">
                <a:latin typeface="Times New Roman"/>
                <a:cs typeface="Times New Roman"/>
              </a:rPr>
              <a:t>的切线，则切线方程为</a:t>
            </a:r>
            <a:r>
              <a:rPr lang="en-US" altLang="zh-CN" sz="2400" kern="100" dirty="0" smtClean="0">
                <a:latin typeface="Times New Roman"/>
                <a:cs typeface="Courier New"/>
              </a:rPr>
              <a:t>__</a:t>
            </a:r>
            <a:r>
              <a:rPr lang="en-US" altLang="zh-CN" sz="2400" kern="100" dirty="0" smtClean="0">
                <a:solidFill>
                  <a:srgbClr val="FF0000"/>
                </a:solidFill>
                <a:latin typeface="Times New Roman"/>
                <a:cs typeface="Courier New"/>
              </a:rPr>
              <a:t>____________</a:t>
            </a:r>
            <a:r>
              <a:rPr lang="en-US" altLang="zh-CN" sz="2400" kern="100" dirty="0" smtClean="0">
                <a:latin typeface="Times New Roman"/>
                <a:cs typeface="Courier New"/>
              </a:rPr>
              <a:t>_______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1547664" y="1520788"/>
            <a:ext cx="3533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i="1" kern="100" dirty="0">
                <a:solidFill>
                  <a:srgbClr val="FF0000"/>
                </a:solidFill>
                <a:latin typeface="Times New Roman"/>
                <a:ea typeface="宋体"/>
              </a:rPr>
              <a:t>x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/>
                <a:ea typeface="宋体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/>
                <a:ea typeface="宋体"/>
              </a:rPr>
              <a:t>3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/>
                <a:ea typeface="宋体"/>
                <a:cs typeface="Times New Roman"/>
              </a:rPr>
              <a:t>或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/>
                <a:ea typeface="宋体"/>
              </a:rPr>
              <a:t>4</a:t>
            </a:r>
            <a:r>
              <a:rPr lang="en-US" altLang="zh-CN" sz="2800" i="1" kern="100" dirty="0">
                <a:solidFill>
                  <a:srgbClr val="FF0000"/>
                </a:solidFill>
                <a:latin typeface="Times New Roman"/>
                <a:ea typeface="宋体"/>
              </a:rPr>
              <a:t>x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/>
                <a:ea typeface="宋体"/>
                <a:cs typeface="Times New Roman"/>
              </a:rPr>
              <a:t>＋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/>
                <a:ea typeface="宋体"/>
              </a:rPr>
              <a:t>3</a:t>
            </a:r>
            <a:r>
              <a:rPr lang="en-US" altLang="zh-CN" sz="2800" i="1" kern="100" dirty="0">
                <a:solidFill>
                  <a:srgbClr val="FF0000"/>
                </a:solidFill>
                <a:latin typeface="Times New Roman"/>
                <a:ea typeface="宋体"/>
              </a:rPr>
              <a:t>y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/>
                <a:ea typeface="宋体"/>
                <a:cs typeface="Times New Roman"/>
              </a:rPr>
              <a:t>－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/>
                <a:ea typeface="宋体"/>
              </a:rPr>
              <a:t>15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/>
                <a:ea typeface="宋体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/>
                <a:ea typeface="宋体"/>
              </a:rPr>
              <a:t>0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6588223" y="1412776"/>
            <a:ext cx="2260493" cy="2376264"/>
          </a:xfrm>
          <a:prstGeom prst="wedgeEllipseCallout">
            <a:avLst>
              <a:gd name="adj1" fmla="val -107751"/>
              <a:gd name="adj2" fmla="val -49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/>
              <a:t>注</a:t>
            </a:r>
            <a:r>
              <a:rPr lang="zh-CN" altLang="en-US" sz="2400" dirty="0"/>
              <a:t>意设切线的方程时要讨论斜率存在与不存在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11561" y="3207671"/>
            <a:ext cx="4071502" cy="2938059"/>
            <a:chOff x="611561" y="3207671"/>
            <a:chExt cx="4071502" cy="2938059"/>
          </a:xfrm>
        </p:grpSpPr>
        <p:sp>
          <p:nvSpPr>
            <p:cNvPr id="2" name="TextBox 1"/>
            <p:cNvSpPr txBox="1"/>
            <p:nvPr/>
          </p:nvSpPr>
          <p:spPr>
            <a:xfrm>
              <a:off x="611561" y="3207671"/>
              <a:ext cx="40715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/>
                <a:t>设所求切线方程为</a:t>
              </a:r>
              <a:r>
                <a:rPr lang="en-US" altLang="zh-CN" sz="2400" dirty="0" smtClean="0"/>
                <a:t>y-1=k(x-3)</a:t>
              </a:r>
            </a:p>
            <a:p>
              <a:r>
                <a:rPr lang="zh-CN" altLang="en-US" sz="2400" dirty="0" smtClean="0"/>
                <a:t>即</a:t>
              </a:r>
              <a:r>
                <a:rPr lang="en-US" altLang="zh-CN" sz="2400" dirty="0" smtClean="0"/>
                <a:t>kx-y+1-3k=0</a:t>
              </a:r>
              <a:endParaRPr lang="zh-CN" altLang="en-US" sz="2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11561" y="4038668"/>
                  <a:ext cx="2448272" cy="6528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dirty="0" smtClean="0"/>
                    <a:t>由</a:t>
                  </a:r>
                  <a:r>
                    <a:rPr lang="en-US" altLang="zh-CN" sz="2400" dirty="0" smtClean="0"/>
                    <a:t>d=r</a:t>
                  </a:r>
                  <a:r>
                    <a:rPr lang="zh-CN" altLang="en-US" sz="2400" dirty="0" smtClean="0"/>
                    <a:t>得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/>
                            </a:rPr>
                            <m:t>|1−3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|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2+1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altLang="zh-CN" sz="2400" dirty="0" smtClean="0"/>
                    <a:t>=3</a:t>
                  </a:r>
                  <a:endParaRPr lang="zh-CN" altLang="en-US" sz="2400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1" y="4038668"/>
                  <a:ext cx="2448272" cy="65287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3731" b="-560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99592" y="4708220"/>
                  <a:ext cx="1618554" cy="609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/>
                          </a:rPr>
                          <m:t>∴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4708220"/>
                  <a:ext cx="1618554" cy="60991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11561" y="5318131"/>
                  <a:ext cx="3338892" cy="8275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400" i="1" smtClean="0">
                            <a:latin typeface="Cambria Math"/>
                          </a:rPr>
                          <m:t>∴</m:t>
                        </m:r>
                        <m:r>
                          <a:rPr lang="zh-CN" altLang="en-US" sz="2400" b="0" i="1" smtClean="0">
                            <a:latin typeface="Cambria Math"/>
                          </a:rPr>
                          <m:t>所求的切线</m:t>
                        </m:r>
                        <m:r>
                          <a:rPr lang="zh-CN" altLang="en-US" sz="2400" i="1">
                            <a:latin typeface="Cambria Math"/>
                          </a:rPr>
                          <m:t>方程</m:t>
                        </m:r>
                        <m:r>
                          <a:rPr lang="zh-CN" altLang="en-US" sz="2400" b="0" i="1" smtClean="0">
                            <a:latin typeface="Cambria Math"/>
                          </a:rPr>
                          <m:t>为</m:t>
                        </m:r>
                      </m:oMath>
                    </m:oMathPara>
                  </a14:m>
                  <a:endParaRPr lang="en-US" altLang="zh-CN" sz="2400" b="0" i="1" dirty="0" smtClean="0">
                    <a:latin typeface="Cambria Math"/>
                  </a:endParaRPr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/>
                          </a:rPr>
                          <m:t>4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+3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−15=0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1" y="5318131"/>
                  <a:ext cx="3338892" cy="82759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8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/>
          <p:cNvSpPr txBox="1"/>
          <p:nvPr/>
        </p:nvSpPr>
        <p:spPr>
          <a:xfrm>
            <a:off x="611561" y="2277742"/>
            <a:ext cx="4608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若斜率不存在时，过</a:t>
            </a:r>
            <a:r>
              <a:rPr lang="en-US" altLang="zh-CN" sz="2400" dirty="0" smtClean="0"/>
              <a:t>P</a:t>
            </a:r>
            <a:r>
              <a:rPr lang="zh-CN" altLang="en-US" sz="2400" dirty="0" smtClean="0"/>
              <a:t>的直线为</a:t>
            </a:r>
            <a:r>
              <a:rPr lang="en-US" altLang="zh-CN" sz="2400" dirty="0" smtClean="0"/>
              <a:t>x=3,O</a:t>
            </a:r>
            <a:r>
              <a:rPr lang="zh-CN" altLang="en-US" sz="2400" dirty="0" smtClean="0"/>
              <a:t>到其距离为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，所以</a:t>
            </a:r>
            <a:r>
              <a:rPr lang="en-US" altLang="zh-CN" sz="2400" dirty="0" smtClean="0"/>
              <a:t>x=3</a:t>
            </a:r>
            <a:r>
              <a:rPr lang="zh-CN" altLang="en-US" sz="2400" dirty="0" smtClean="0"/>
              <a:t>合题。</a:t>
            </a:r>
            <a:endParaRPr lang="zh-CN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5307517"/>
            <a:ext cx="3628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综上所求的方程为</a:t>
            </a:r>
            <a:endParaRPr lang="en-US" altLang="zh-CN" sz="2800" dirty="0" smtClean="0"/>
          </a:p>
          <a:p>
            <a:r>
              <a:rPr lang="en-US" altLang="zh-CN" sz="2800" i="1" kern="100" dirty="0">
                <a:solidFill>
                  <a:srgbClr val="FF0000"/>
                </a:solidFill>
                <a:latin typeface="Times New Roman"/>
              </a:rPr>
              <a:t>x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/>
              </a:rPr>
              <a:t>3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/>
                <a:cs typeface="Times New Roman"/>
              </a:rPr>
              <a:t>或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/>
              </a:rPr>
              <a:t>4</a:t>
            </a:r>
            <a:r>
              <a:rPr lang="en-US" altLang="zh-CN" sz="2800" i="1" kern="100" dirty="0">
                <a:solidFill>
                  <a:srgbClr val="FF0000"/>
                </a:solidFill>
                <a:latin typeface="Times New Roman"/>
              </a:rPr>
              <a:t>x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/>
                <a:cs typeface="Times New Roman"/>
              </a:rPr>
              <a:t>＋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/>
              </a:rPr>
              <a:t>3</a:t>
            </a:r>
            <a:r>
              <a:rPr lang="en-US" altLang="zh-CN" sz="2800" i="1" kern="100" dirty="0">
                <a:solidFill>
                  <a:srgbClr val="FF0000"/>
                </a:solidFill>
                <a:latin typeface="Times New Roman"/>
              </a:rPr>
              <a:t>y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/>
                <a:cs typeface="Times New Roman"/>
              </a:rPr>
              <a:t>－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/>
              </a:rPr>
              <a:t>15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/>
                <a:cs typeface="Times New Roman"/>
              </a:rPr>
              <a:t>＝</a:t>
            </a:r>
            <a:r>
              <a:rPr lang="en-US" altLang="zh-CN" sz="2800" kern="100" dirty="0" smtClean="0">
                <a:solidFill>
                  <a:srgbClr val="FF0000"/>
                </a:solidFill>
                <a:latin typeface="Times New Roman"/>
              </a:rPr>
              <a:t>0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45227" cy="778098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</a:rPr>
              <a:t>五、课堂知识小结：</a:t>
            </a:r>
            <a:endParaRPr lang="zh-CN" altLang="en-US" sz="28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138423"/>
              </p:ext>
            </p:extLst>
          </p:nvPr>
        </p:nvGraphicFramePr>
        <p:xfrm>
          <a:off x="608839" y="2008325"/>
          <a:ext cx="7920880" cy="3925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/>
                <a:gridCol w="936104"/>
                <a:gridCol w="1728192"/>
                <a:gridCol w="2298341"/>
                <a:gridCol w="1734108"/>
              </a:tblGrid>
              <a:tr h="494432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位置关系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相交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相切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相离</a:t>
                      </a:r>
                    </a:p>
                  </a:txBody>
                  <a:tcPr/>
                </a:tc>
              </a:tr>
              <a:tr h="416704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定义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</a:tr>
              <a:tr h="1792848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图形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54631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判定方法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代数法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56727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几何法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13255871-EE7F-40B4-9C0F-A6411B9DFC9D}"/>
              </a:ext>
            </a:extLst>
          </p:cNvPr>
          <p:cNvGrpSpPr/>
          <p:nvPr/>
        </p:nvGrpSpPr>
        <p:grpSpPr>
          <a:xfrm>
            <a:off x="2843808" y="3308498"/>
            <a:ext cx="1512168" cy="1080120"/>
            <a:chOff x="1613173" y="2418643"/>
            <a:chExt cx="1937818" cy="146073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9AB586B7-CF96-4D73-9DBE-B95D7CC01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9672" y="2425701"/>
              <a:ext cx="1931319" cy="1453681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652F6162-90E4-47BD-82AD-272A0A89F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3173" y="2418643"/>
              <a:ext cx="1930845" cy="1453324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BC6A3B6C-71FD-444A-A459-DA0F755463BD}"/>
              </a:ext>
            </a:extLst>
          </p:cNvPr>
          <p:cNvGrpSpPr/>
          <p:nvPr/>
        </p:nvGrpSpPr>
        <p:grpSpPr>
          <a:xfrm>
            <a:off x="4808811" y="3270753"/>
            <a:ext cx="1570483" cy="1094462"/>
            <a:chOff x="4513685" y="2454571"/>
            <a:chExt cx="1972299" cy="141087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5C4FDD41-9AC7-466D-AFCC-274CC634E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3685" y="2461442"/>
              <a:ext cx="1970222" cy="1404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DA0AC199-45B8-4454-968B-04343F371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5757" y="2454571"/>
              <a:ext cx="1970227" cy="140400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5487682D-7BA1-4CDF-863B-C41222B5F16F}"/>
              </a:ext>
            </a:extLst>
          </p:cNvPr>
          <p:cNvGrpSpPr/>
          <p:nvPr/>
        </p:nvGrpSpPr>
        <p:grpSpPr>
          <a:xfrm>
            <a:off x="6752029" y="3341177"/>
            <a:ext cx="1581579" cy="1118336"/>
            <a:chOff x="5578550" y="2499742"/>
            <a:chExt cx="2047562" cy="14400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DBF769FA-0CE6-42AD-B704-4C7917B35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8550" y="2499742"/>
              <a:ext cx="2046000" cy="1440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F6DA2DCA-CD12-4C9D-B2B9-0F0DBBC51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80112" y="2499742"/>
              <a:ext cx="2046000" cy="1440000"/>
            </a:xfrm>
            <a:prstGeom prst="rect">
              <a:avLst/>
            </a:prstGeom>
          </p:spPr>
        </p:pic>
      </p:grp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327399"/>
              </p:ext>
            </p:extLst>
          </p:nvPr>
        </p:nvGraphicFramePr>
        <p:xfrm>
          <a:off x="2843808" y="4941168"/>
          <a:ext cx="1719262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5" name="Equation" r:id="rId9" imgW="1104900" imgH="203200" progId="">
                  <p:embed/>
                </p:oleObj>
              </mc:Choice>
              <mc:Fallback>
                <p:oleObj name="Equation" r:id="rId9" imgW="1104900" imgH="20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941168"/>
                        <a:ext cx="1719262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967786"/>
              </p:ext>
            </p:extLst>
          </p:nvPr>
        </p:nvGraphicFramePr>
        <p:xfrm>
          <a:off x="4768334" y="4941168"/>
          <a:ext cx="172085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6" name="Equation" r:id="rId11" imgW="1104900" imgH="203200" progId="">
                  <p:embed/>
                </p:oleObj>
              </mc:Choice>
              <mc:Fallback>
                <p:oleObj name="Equation" r:id="rId11" imgW="1104900" imgH="20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334" y="4941168"/>
                        <a:ext cx="1720850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35411"/>
              </p:ext>
            </p:extLst>
          </p:nvPr>
        </p:nvGraphicFramePr>
        <p:xfrm>
          <a:off x="6899332" y="4869160"/>
          <a:ext cx="12461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7" name="Equation" r:id="rId13" imgW="799753" imgH="203112" progId="">
                  <p:embed/>
                </p:oleObj>
              </mc:Choice>
              <mc:Fallback>
                <p:oleObj name="Equation" r:id="rId13" imgW="799753" imgH="20311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332" y="4869160"/>
                        <a:ext cx="12461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778525"/>
              </p:ext>
            </p:extLst>
          </p:nvPr>
        </p:nvGraphicFramePr>
        <p:xfrm>
          <a:off x="3138877" y="5373216"/>
          <a:ext cx="9271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8" name="Equation" r:id="rId15" imgW="355138" imgH="177569" progId="">
                  <p:embed/>
                </p:oleObj>
              </mc:Choice>
              <mc:Fallback>
                <p:oleObj name="Equation" r:id="rId15" imgW="355138" imgH="17756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877" y="5373216"/>
                        <a:ext cx="9271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925550"/>
              </p:ext>
            </p:extLst>
          </p:nvPr>
        </p:nvGraphicFramePr>
        <p:xfrm>
          <a:off x="5076056" y="5373216"/>
          <a:ext cx="76200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9" name="Equation" r:id="rId17" imgW="291847" imgH="177646" progId="">
                  <p:embed/>
                </p:oleObj>
              </mc:Choice>
              <mc:Fallback>
                <p:oleObj name="Equation" r:id="rId17" imgW="291847" imgH="1776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5373216"/>
                        <a:ext cx="762000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598532"/>
              </p:ext>
            </p:extLst>
          </p:nvPr>
        </p:nvGraphicFramePr>
        <p:xfrm>
          <a:off x="7060083" y="5373216"/>
          <a:ext cx="9271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0" name="Equation" r:id="rId19" imgW="355138" imgH="177569" progId="">
                  <p:embed/>
                </p:oleObj>
              </mc:Choice>
              <mc:Fallback>
                <p:oleObj name="Equation" r:id="rId19" imgW="355138" imgH="17756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0083" y="5373216"/>
                        <a:ext cx="9271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612289"/>
              </p:ext>
            </p:extLst>
          </p:nvPr>
        </p:nvGraphicFramePr>
        <p:xfrm>
          <a:off x="651264" y="1406816"/>
          <a:ext cx="59023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1" name="Equation" r:id="rId21" imgW="2794000" imgH="203200" progId="">
                  <p:embed/>
                </p:oleObj>
              </mc:Choice>
              <mc:Fallback>
                <p:oleObj name="Equation" r:id="rId21" imgW="2794000" imgH="20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264" y="1406816"/>
                        <a:ext cx="590232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8839" y="944893"/>
            <a:ext cx="835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直线</a:t>
            </a:r>
            <a:r>
              <a:rPr lang="en-US" altLang="zh-CN" sz="2400" dirty="0" smtClean="0">
                <a:solidFill>
                  <a:srgbClr val="FF0000"/>
                </a:solidFill>
              </a:rPr>
              <a:t>l:Ax+By+C=0</a:t>
            </a:r>
            <a:r>
              <a:rPr lang="zh-CN" altLang="en-US" sz="2400" dirty="0" smtClean="0">
                <a:solidFill>
                  <a:srgbClr val="FF0000"/>
                </a:solidFill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</a:rPr>
              <a:t>A</a:t>
            </a:r>
            <a:r>
              <a:rPr lang="zh-CN" altLang="en-US" sz="2400" dirty="0" smtClean="0">
                <a:solidFill>
                  <a:srgbClr val="FF0000"/>
                </a:solidFill>
              </a:rPr>
              <a:t>、</a:t>
            </a:r>
            <a:r>
              <a:rPr lang="en-US" altLang="zh-CN" sz="2400" dirty="0" smtClean="0">
                <a:solidFill>
                  <a:srgbClr val="FF0000"/>
                </a:solidFill>
              </a:rPr>
              <a:t>B</a:t>
            </a:r>
            <a:r>
              <a:rPr lang="zh-CN" altLang="en-US" sz="2400" dirty="0" smtClean="0">
                <a:solidFill>
                  <a:srgbClr val="FF0000"/>
                </a:solidFill>
              </a:rPr>
              <a:t>不同时为</a:t>
            </a:r>
            <a:r>
              <a:rPr lang="en-US" altLang="zh-CN" sz="2400" dirty="0" smtClean="0">
                <a:solidFill>
                  <a:srgbClr val="FF0000"/>
                </a:solidFill>
              </a:rPr>
              <a:t>0</a:t>
            </a:r>
            <a:r>
              <a:rPr lang="zh-CN" altLang="en-US" sz="2400" dirty="0" smtClean="0">
                <a:solidFill>
                  <a:srgbClr val="FF0000"/>
                </a:solidFill>
              </a:rPr>
              <a:t>）</a:t>
            </a:r>
            <a:r>
              <a:rPr lang="en-US" altLang="zh-CN" sz="2400" dirty="0" smtClean="0">
                <a:solidFill>
                  <a:srgbClr val="FF0000"/>
                </a:solidFill>
              </a:rPr>
              <a:t>,</a:t>
            </a:r>
            <a:r>
              <a:rPr lang="zh-CN" altLang="en-US" sz="2400" dirty="0" smtClean="0">
                <a:solidFill>
                  <a:srgbClr val="FF0000"/>
                </a:solidFill>
              </a:rPr>
              <a:t>圆</a:t>
            </a:r>
            <a:r>
              <a:rPr lang="en-US" altLang="zh-CN" sz="2400" dirty="0" smtClean="0">
                <a:solidFill>
                  <a:srgbClr val="FF0000"/>
                </a:solidFill>
              </a:rPr>
              <a:t>C</a:t>
            </a:r>
            <a:r>
              <a:rPr lang="en-US" altLang="zh-CN" sz="2400" dirty="0" smtClean="0">
                <a:solidFill>
                  <a:srgbClr val="FF0000"/>
                </a:solidFill>
                <a:sym typeface="Wingdings" pitchFamily="2" charset="2"/>
              </a:rPr>
              <a:t>:(x-a)</a:t>
            </a:r>
            <a:r>
              <a:rPr lang="en-US" altLang="zh-CN" sz="2400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CN" sz="2400" dirty="0" smtClean="0">
                <a:solidFill>
                  <a:srgbClr val="FF0000"/>
                </a:solidFill>
                <a:sym typeface="Wingdings" pitchFamily="2" charset="2"/>
              </a:rPr>
              <a:t>+(y-b)</a:t>
            </a:r>
            <a:r>
              <a:rPr lang="en-US" altLang="zh-CN" sz="2400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CN" sz="2400" dirty="0" smtClean="0">
                <a:solidFill>
                  <a:srgbClr val="FF0000"/>
                </a:solidFill>
                <a:sym typeface="Wingdings" pitchFamily="2" charset="2"/>
              </a:rPr>
              <a:t>=r</a:t>
            </a:r>
            <a:r>
              <a:rPr lang="en-US" altLang="zh-CN" sz="2400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  <a:sym typeface="Wingdings" pitchFamily="2" charset="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sym typeface="Wingdings" pitchFamily="2" charset="2"/>
              </a:rPr>
              <a:t>r&gt;0).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4535" y="2492896"/>
            <a:ext cx="180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有两个公共点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37990" y="2492896"/>
            <a:ext cx="23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有且仅有一个公共点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47912" y="2492896"/>
            <a:ext cx="138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没有公共点</a:t>
            </a:r>
          </a:p>
        </p:txBody>
      </p:sp>
    </p:spTree>
    <p:extLst>
      <p:ext uri="{BB962C8B-B14F-4D97-AF65-F5344CB8AC3E}">
        <p14:creationId xmlns:p14="http://schemas.microsoft.com/office/powerpoint/2010/main" val="25877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3568139" cy="706090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课堂技能经验小结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24745"/>
            <a:ext cx="8229600" cy="5760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zh-CN" altLang="zh-CN" dirty="0"/>
              <a:t>本节课复习什么知识？主要以什么题型出现？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8361" y="161104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</a:rPr>
              <a:t>直线与圆的位置关系</a:t>
            </a:r>
            <a:r>
              <a:rPr lang="zh-CN" altLang="zh-CN" sz="2800" dirty="0" smtClean="0">
                <a:solidFill>
                  <a:srgbClr val="FF0000"/>
                </a:solidFill>
              </a:rPr>
              <a:t>，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zh-CN" sz="2800" dirty="0" smtClean="0">
                <a:solidFill>
                  <a:srgbClr val="FF0000"/>
                </a:solidFill>
              </a:rPr>
              <a:t>一般</a:t>
            </a:r>
            <a:r>
              <a:rPr lang="zh-CN" altLang="zh-CN" sz="2800" dirty="0">
                <a:solidFill>
                  <a:srgbClr val="FF0000"/>
                </a:solidFill>
              </a:rPr>
              <a:t>以选择题和填空题的形式</a:t>
            </a:r>
            <a:r>
              <a:rPr lang="zh-CN" altLang="zh-CN" sz="2800" dirty="0" smtClean="0">
                <a:solidFill>
                  <a:srgbClr val="FF0000"/>
                </a:solidFill>
              </a:rPr>
              <a:t>出现</a:t>
            </a:r>
            <a:r>
              <a:rPr lang="en-US" altLang="zh-CN" sz="2800" dirty="0" smtClean="0">
                <a:solidFill>
                  <a:srgbClr val="FF0000"/>
                </a:solidFill>
              </a:rPr>
              <a:t>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618" y="2534841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2</a:t>
            </a:r>
            <a:r>
              <a:rPr lang="zh-CN" altLang="zh-CN" sz="3200" dirty="0"/>
              <a:t>本节获得了什么知识储备？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98361" y="3384575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</a:rPr>
              <a:t>直线与圆的位置关系</a:t>
            </a:r>
            <a:r>
              <a:rPr lang="zh-CN" altLang="zh-CN" sz="2800" dirty="0" smtClean="0">
                <a:solidFill>
                  <a:srgbClr val="FF0000"/>
                </a:solidFill>
              </a:rPr>
              <a:t>，切线</a:t>
            </a:r>
            <a:r>
              <a:rPr lang="zh-CN" altLang="zh-CN" sz="2800" dirty="0">
                <a:solidFill>
                  <a:srgbClr val="FF0000"/>
                </a:solidFill>
              </a:rPr>
              <a:t>问题解题技能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07707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3</a:t>
            </a:r>
            <a:r>
              <a:rPr lang="zh-CN" altLang="zh-CN" sz="3200" dirty="0"/>
              <a:t>本节主要涉及到了哪些数学思想与方法？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494116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</a:rPr>
              <a:t>数形结合思想与类比学习方法</a:t>
            </a:r>
          </a:p>
        </p:txBody>
      </p:sp>
    </p:spTree>
    <p:extLst>
      <p:ext uri="{BB962C8B-B14F-4D97-AF65-F5344CB8AC3E}">
        <p14:creationId xmlns:p14="http://schemas.microsoft.com/office/powerpoint/2010/main" val="185699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323223" y="2650196"/>
            <a:ext cx="8229600" cy="1684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  <a:tabLst>
                <a:tab pos="3870960" algn="l"/>
              </a:tabLst>
              <a:defRPr/>
            </a:pPr>
            <a:r>
              <a:rPr lang="en-US" altLang="zh-CN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altLang="zh-CN" kern="100" dirty="0" smtClean="0">
                <a:latin typeface="Times New Roman"/>
                <a:cs typeface="Times New Roman"/>
              </a:rPr>
              <a:t>.</a:t>
            </a:r>
            <a:r>
              <a:rPr lang="zh-CN" altLang="zh-CN" kern="100" dirty="0" smtClean="0">
                <a:latin typeface="Times New Roman"/>
                <a:cs typeface="Times New Roman"/>
              </a:rPr>
              <a:t>已知过点</a:t>
            </a:r>
            <a:r>
              <a:rPr lang="en-US" altLang="zh-CN" i="1" kern="100" dirty="0" smtClean="0">
                <a:latin typeface="Times New Roman"/>
                <a:cs typeface="Courier New"/>
              </a:rPr>
              <a:t>A</a:t>
            </a:r>
            <a:r>
              <a:rPr lang="en-US" altLang="zh-CN" kern="100" dirty="0" smtClean="0">
                <a:latin typeface="Times New Roman"/>
                <a:cs typeface="Courier New"/>
              </a:rPr>
              <a:t>(0</a:t>
            </a:r>
            <a:r>
              <a:rPr lang="zh-CN" altLang="zh-CN" kern="100" dirty="0" smtClean="0">
                <a:latin typeface="Times New Roman"/>
                <a:cs typeface="Times New Roman"/>
              </a:rPr>
              <a:t>，</a:t>
            </a:r>
            <a:r>
              <a:rPr lang="en-US" altLang="zh-CN" kern="100" dirty="0" smtClean="0">
                <a:latin typeface="Times New Roman"/>
                <a:cs typeface="Courier New"/>
              </a:rPr>
              <a:t>1)</a:t>
            </a:r>
            <a:r>
              <a:rPr lang="zh-CN" altLang="zh-CN" kern="100" dirty="0" smtClean="0">
                <a:latin typeface="Times New Roman"/>
                <a:cs typeface="Times New Roman"/>
              </a:rPr>
              <a:t>且斜率为</a:t>
            </a:r>
            <a:r>
              <a:rPr lang="en-US" altLang="zh-CN" i="1" kern="100" dirty="0" smtClean="0">
                <a:latin typeface="Times New Roman"/>
                <a:cs typeface="Courier New"/>
              </a:rPr>
              <a:t>k</a:t>
            </a:r>
            <a:r>
              <a:rPr lang="zh-CN" altLang="zh-CN" kern="100" dirty="0" smtClean="0">
                <a:latin typeface="Times New Roman"/>
                <a:cs typeface="Times New Roman"/>
              </a:rPr>
              <a:t>的直线</a:t>
            </a:r>
            <a:r>
              <a:rPr lang="en-US" altLang="zh-CN" i="1" kern="100" dirty="0" smtClean="0">
                <a:latin typeface="Times New Roman"/>
                <a:cs typeface="Courier New"/>
              </a:rPr>
              <a:t>l</a:t>
            </a:r>
            <a:r>
              <a:rPr lang="zh-CN" altLang="zh-CN" kern="100" dirty="0" smtClean="0">
                <a:latin typeface="Times New Roman"/>
                <a:cs typeface="Times New Roman"/>
              </a:rPr>
              <a:t>与圆</a:t>
            </a:r>
            <a:r>
              <a:rPr lang="en-US" altLang="zh-CN" i="1" kern="100" dirty="0" smtClean="0">
                <a:latin typeface="Times New Roman"/>
                <a:cs typeface="Courier New"/>
              </a:rPr>
              <a:t>C</a:t>
            </a:r>
            <a:r>
              <a:rPr lang="zh-CN" altLang="zh-CN" kern="100" dirty="0" smtClean="0">
                <a:latin typeface="Times New Roman"/>
                <a:cs typeface="Times New Roman"/>
              </a:rPr>
              <a:t>：</a:t>
            </a:r>
            <a:r>
              <a:rPr lang="en-US" altLang="zh-CN" kern="100" dirty="0" smtClean="0">
                <a:latin typeface="Times New Roman"/>
                <a:cs typeface="Courier New"/>
              </a:rPr>
              <a:t>(</a:t>
            </a:r>
            <a:r>
              <a:rPr lang="en-US" altLang="zh-CN" i="1" kern="100" dirty="0" smtClean="0">
                <a:latin typeface="Times New Roman"/>
                <a:cs typeface="Courier New"/>
              </a:rPr>
              <a:t>x</a:t>
            </a:r>
            <a:r>
              <a:rPr lang="zh-CN" altLang="zh-CN" kern="100" dirty="0" smtClean="0">
                <a:latin typeface="Times New Roman"/>
                <a:cs typeface="Times New Roman"/>
              </a:rPr>
              <a:t>－</a:t>
            </a:r>
            <a:r>
              <a:rPr lang="en-US" altLang="zh-CN" kern="100" dirty="0" smtClean="0">
                <a:latin typeface="Times New Roman"/>
                <a:cs typeface="Courier New"/>
              </a:rPr>
              <a:t>2)</a:t>
            </a:r>
            <a:r>
              <a:rPr lang="en-US" altLang="zh-CN" kern="100" baseline="30000" dirty="0" smtClean="0">
                <a:latin typeface="Times New Roman"/>
                <a:cs typeface="Courier New"/>
              </a:rPr>
              <a:t>2</a:t>
            </a:r>
            <a:r>
              <a:rPr lang="zh-CN" altLang="zh-CN" kern="100" dirty="0" smtClean="0">
                <a:latin typeface="Times New Roman"/>
                <a:cs typeface="Times New Roman"/>
              </a:rPr>
              <a:t>＋</a:t>
            </a:r>
            <a:r>
              <a:rPr lang="en-US" altLang="zh-CN" kern="100" dirty="0" smtClean="0">
                <a:latin typeface="Times New Roman"/>
                <a:cs typeface="Courier New"/>
              </a:rPr>
              <a:t>(</a:t>
            </a:r>
            <a:r>
              <a:rPr lang="en-US" altLang="zh-CN" i="1" kern="100" dirty="0" smtClean="0">
                <a:latin typeface="Times New Roman"/>
                <a:cs typeface="Courier New"/>
              </a:rPr>
              <a:t>y</a:t>
            </a:r>
            <a:r>
              <a:rPr lang="zh-CN" altLang="zh-CN" kern="100" dirty="0" smtClean="0">
                <a:latin typeface="Times New Roman"/>
                <a:cs typeface="Times New Roman"/>
              </a:rPr>
              <a:t>－</a:t>
            </a:r>
            <a:r>
              <a:rPr lang="en-US" altLang="zh-CN" kern="100" dirty="0" smtClean="0">
                <a:latin typeface="Times New Roman"/>
                <a:cs typeface="Courier New"/>
              </a:rPr>
              <a:t>3)</a:t>
            </a:r>
            <a:r>
              <a:rPr lang="en-US" altLang="zh-CN" kern="100" baseline="30000" dirty="0" smtClean="0">
                <a:latin typeface="Times New Roman"/>
                <a:cs typeface="Courier New"/>
              </a:rPr>
              <a:t>2</a:t>
            </a:r>
            <a:r>
              <a:rPr lang="zh-CN" altLang="zh-CN" kern="100" dirty="0" smtClean="0">
                <a:latin typeface="Times New Roman"/>
                <a:cs typeface="Times New Roman"/>
              </a:rPr>
              <a:t>＝</a:t>
            </a:r>
            <a:r>
              <a:rPr lang="en-US" altLang="zh-CN" kern="100" dirty="0" smtClean="0">
                <a:latin typeface="Times New Roman"/>
                <a:cs typeface="Courier New"/>
              </a:rPr>
              <a:t>1</a:t>
            </a:r>
            <a:r>
              <a:rPr lang="zh-CN" altLang="zh-CN" kern="100" dirty="0" smtClean="0">
                <a:latin typeface="Times New Roman"/>
                <a:cs typeface="Times New Roman"/>
              </a:rPr>
              <a:t>交于</a:t>
            </a:r>
            <a:r>
              <a:rPr lang="en-US" altLang="zh-CN" i="1" kern="100" dirty="0" smtClean="0">
                <a:latin typeface="Times New Roman"/>
                <a:cs typeface="Courier New"/>
              </a:rPr>
              <a:t>M</a:t>
            </a:r>
            <a:r>
              <a:rPr lang="zh-CN" altLang="zh-CN" kern="100" dirty="0" smtClean="0">
                <a:latin typeface="Times New Roman"/>
                <a:cs typeface="Times New Roman"/>
              </a:rPr>
              <a:t>，</a:t>
            </a:r>
            <a:r>
              <a:rPr lang="en-US" altLang="zh-CN" i="1" kern="100" dirty="0" smtClean="0">
                <a:latin typeface="Times New Roman"/>
                <a:cs typeface="Courier New"/>
              </a:rPr>
              <a:t>N</a:t>
            </a:r>
            <a:r>
              <a:rPr lang="zh-CN" altLang="zh-CN" kern="100" dirty="0" smtClean="0">
                <a:latin typeface="Times New Roman"/>
                <a:cs typeface="Times New Roman"/>
              </a:rPr>
              <a:t>两点．</a:t>
            </a:r>
            <a:endParaRPr lang="zh-CN" altLang="zh-CN" sz="1100" kern="100" dirty="0" smtClean="0">
              <a:latin typeface="宋体"/>
              <a:cs typeface="Courier New"/>
            </a:endParaRPr>
          </a:p>
          <a:p>
            <a:pPr marL="0" indent="0" algn="just">
              <a:buFont typeface="Arial" pitchFamily="34" charset="0"/>
              <a:buNone/>
              <a:tabLst>
                <a:tab pos="3870960" algn="l"/>
              </a:tabLst>
              <a:defRPr/>
            </a:pPr>
            <a:r>
              <a:rPr lang="en-US" altLang="zh-CN" kern="100" dirty="0" smtClean="0">
                <a:latin typeface="Times New Roman"/>
                <a:cs typeface="Courier New"/>
              </a:rPr>
              <a:t>(1)</a:t>
            </a:r>
            <a:r>
              <a:rPr lang="zh-CN" altLang="zh-CN" kern="100" dirty="0" smtClean="0">
                <a:latin typeface="Times New Roman"/>
                <a:cs typeface="Times New Roman"/>
              </a:rPr>
              <a:t>求</a:t>
            </a:r>
            <a:r>
              <a:rPr lang="en-US" altLang="zh-CN" i="1" kern="100" dirty="0" smtClean="0">
                <a:latin typeface="Times New Roman"/>
                <a:cs typeface="Courier New"/>
              </a:rPr>
              <a:t>k</a:t>
            </a:r>
            <a:r>
              <a:rPr lang="zh-CN" altLang="zh-CN" kern="100" dirty="0" smtClean="0">
                <a:latin typeface="Times New Roman"/>
                <a:cs typeface="Times New Roman"/>
              </a:rPr>
              <a:t>的取值范围；</a:t>
            </a:r>
            <a:endParaRPr lang="zh-CN" altLang="zh-CN" sz="1100" kern="100" dirty="0">
              <a:latin typeface="宋体"/>
              <a:cs typeface="Courier New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140657"/>
              </p:ext>
            </p:extLst>
          </p:nvPr>
        </p:nvGraphicFramePr>
        <p:xfrm>
          <a:off x="323223" y="4334979"/>
          <a:ext cx="112331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0" name="文档" r:id="rId4" imgW="11233352" imgH="894928" progId="Word.Document.12">
                  <p:embed/>
                </p:oleObj>
              </mc:Choice>
              <mc:Fallback>
                <p:oleObj name="文档" r:id="rId4" imgW="11233352" imgH="894928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23" y="4334979"/>
                        <a:ext cx="1123315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4824536" cy="634082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课外作业：合作探究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563" y="834314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en-US" altLang="zh-CN" sz="2800" kern="100" dirty="0" smtClean="0">
                <a:latin typeface="Times New Roman"/>
                <a:cs typeface="Times New Roman"/>
              </a:rPr>
              <a:t>.</a:t>
            </a:r>
            <a:r>
              <a:rPr lang="zh-CN" altLang="zh-CN" sz="2800" kern="100" dirty="0" smtClean="0">
                <a:latin typeface="Times New Roman"/>
                <a:cs typeface="Times New Roman"/>
              </a:rPr>
              <a:t>已知</a:t>
            </a:r>
            <a:r>
              <a:rPr lang="zh-CN" altLang="zh-CN" sz="2800" kern="100" dirty="0">
                <a:latin typeface="Times New Roman"/>
                <a:cs typeface="Times New Roman"/>
              </a:rPr>
              <a:t>圆</a:t>
            </a:r>
            <a:r>
              <a:rPr lang="en-US" altLang="zh-CN" sz="2800" i="1" kern="100" dirty="0">
                <a:latin typeface="Times New Roman"/>
                <a:cs typeface="Courier New"/>
              </a:rPr>
              <a:t>C</a:t>
            </a:r>
            <a:r>
              <a:rPr lang="zh-CN" altLang="zh-CN" sz="2800" kern="100" dirty="0">
                <a:latin typeface="Times New Roman"/>
                <a:cs typeface="Times New Roman"/>
              </a:rPr>
              <a:t>：</a:t>
            </a:r>
            <a:r>
              <a:rPr lang="en-US" altLang="zh-CN" sz="2800" i="1" kern="100" dirty="0">
                <a:latin typeface="Times New Roman"/>
                <a:cs typeface="Courier New"/>
              </a:rPr>
              <a:t>x</a:t>
            </a:r>
            <a:r>
              <a:rPr lang="en-US" altLang="zh-CN" sz="2800" kern="100" baseline="30000" dirty="0">
                <a:latin typeface="Times New Roman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cs typeface="Times New Roman"/>
              </a:rPr>
              <a:t>＋</a:t>
            </a:r>
            <a:r>
              <a:rPr lang="en-US" altLang="zh-CN" sz="2800" i="1" kern="100" dirty="0">
                <a:latin typeface="Times New Roman"/>
                <a:cs typeface="Courier New"/>
              </a:rPr>
              <a:t>y</a:t>
            </a:r>
            <a:r>
              <a:rPr lang="en-US" altLang="zh-CN" sz="2800" kern="100" baseline="30000" dirty="0">
                <a:latin typeface="Times New Roman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cs typeface="Courier New"/>
              </a:rPr>
              <a:t>9</a:t>
            </a:r>
            <a:r>
              <a:rPr lang="zh-CN" altLang="zh-CN" sz="2800" kern="100" dirty="0">
                <a:latin typeface="Times New Roman"/>
                <a:cs typeface="Times New Roman"/>
              </a:rPr>
              <a:t>，过点</a:t>
            </a:r>
            <a:r>
              <a:rPr lang="en-US" altLang="zh-CN" sz="2800" i="1" kern="100" dirty="0">
                <a:latin typeface="Times New Roman"/>
                <a:cs typeface="Courier New"/>
              </a:rPr>
              <a:t>P</a:t>
            </a:r>
            <a:r>
              <a:rPr lang="en-US" altLang="zh-CN" sz="2800" kern="100" dirty="0">
                <a:latin typeface="Times New Roman"/>
                <a:cs typeface="Courier New"/>
              </a:rPr>
              <a:t>(3</a:t>
            </a:r>
            <a:r>
              <a:rPr lang="zh-CN" altLang="zh-CN" sz="2800" kern="100" dirty="0">
                <a:latin typeface="Times New Roman"/>
                <a:cs typeface="Times New Roman"/>
              </a:rPr>
              <a:t>，</a:t>
            </a:r>
            <a:r>
              <a:rPr lang="en-US" altLang="zh-CN" sz="2800" kern="100" dirty="0">
                <a:latin typeface="Times New Roman"/>
                <a:cs typeface="Courier New"/>
              </a:rPr>
              <a:t>1)</a:t>
            </a:r>
            <a:r>
              <a:rPr lang="zh-CN" altLang="zh-CN" sz="2800" kern="100" dirty="0">
                <a:latin typeface="Times New Roman"/>
                <a:cs typeface="Times New Roman"/>
              </a:rPr>
              <a:t>作圆</a:t>
            </a:r>
            <a:r>
              <a:rPr lang="en-US" altLang="zh-CN" sz="2800" i="1" kern="100" dirty="0">
                <a:latin typeface="Times New Roman"/>
                <a:cs typeface="Courier New"/>
              </a:rPr>
              <a:t>C</a:t>
            </a:r>
            <a:r>
              <a:rPr lang="zh-CN" altLang="zh-CN" sz="2800" kern="100" dirty="0">
                <a:latin typeface="Times New Roman"/>
                <a:cs typeface="Times New Roman"/>
              </a:rPr>
              <a:t>的切线</a:t>
            </a:r>
            <a:r>
              <a:rPr lang="en-US" altLang="zh-CN" sz="2800" kern="100" dirty="0">
                <a:latin typeface="Times New Roman"/>
                <a:cs typeface="Times New Roman"/>
              </a:rPr>
              <a:t>PA,PB</a:t>
            </a:r>
            <a:r>
              <a:rPr lang="zh-CN" altLang="zh-CN" sz="2800" kern="100" dirty="0">
                <a:latin typeface="Times New Roman"/>
                <a:cs typeface="Times New Roman"/>
              </a:rPr>
              <a:t>，则</a:t>
            </a:r>
            <a:r>
              <a:rPr lang="zh-CN" altLang="en-US" sz="2800" kern="100" dirty="0">
                <a:latin typeface="Times New Roman"/>
                <a:cs typeface="Times New Roman"/>
              </a:rPr>
              <a:t>直</a:t>
            </a:r>
            <a:r>
              <a:rPr lang="zh-CN" altLang="zh-CN" sz="2800" kern="100" dirty="0">
                <a:latin typeface="Times New Roman"/>
                <a:cs typeface="Times New Roman"/>
              </a:rPr>
              <a:t>线</a:t>
            </a:r>
            <a:r>
              <a:rPr lang="en-US" altLang="zh-CN" sz="2800" kern="100" dirty="0">
                <a:latin typeface="Times New Roman"/>
                <a:cs typeface="Times New Roman"/>
              </a:rPr>
              <a:t>AB</a:t>
            </a:r>
            <a:r>
              <a:rPr lang="zh-CN" altLang="zh-CN" sz="2800" kern="100" dirty="0">
                <a:latin typeface="Times New Roman"/>
                <a:cs typeface="Times New Roman"/>
              </a:rPr>
              <a:t>方程为</a:t>
            </a:r>
            <a:r>
              <a:rPr lang="en-US" altLang="zh-CN" sz="2800" kern="100" dirty="0">
                <a:latin typeface="Times New Roman"/>
                <a:cs typeface="Courier New"/>
              </a:rPr>
              <a:t>__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/>
                <a:cs typeface="Courier New"/>
              </a:rPr>
              <a:t>_______</a:t>
            </a:r>
            <a:r>
              <a:rPr lang="en-US" altLang="zh-CN" sz="2800" kern="100" dirty="0">
                <a:latin typeface="Times New Roman"/>
                <a:cs typeface="Courier New"/>
              </a:rPr>
              <a:t>_____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598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51522" y="2625387"/>
            <a:ext cx="43247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zh-CN" altLang="en-US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下课了</a:t>
            </a:r>
            <a:endParaRPr lang="zh-CN" altLang="en-U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23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5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0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4114800" cy="706090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关键能力     重点探究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68761"/>
            <a:ext cx="8229600" cy="2808312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  <a:tabLst>
                <a:tab pos="3870960" algn="l"/>
              </a:tabLst>
              <a:defRPr/>
            </a:pP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角度</a:t>
            </a:r>
            <a:r>
              <a:rPr lang="en-US" altLang="zh-CN" kern="100" dirty="0">
                <a:latin typeface="Times New Roman"/>
                <a:ea typeface="黑体"/>
                <a:cs typeface="Courier New"/>
              </a:rPr>
              <a:t>(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二</a:t>
            </a:r>
            <a:r>
              <a:rPr lang="en-US" altLang="zh-CN" kern="100" dirty="0">
                <a:latin typeface="Times New Roman"/>
                <a:ea typeface="黑体"/>
                <a:cs typeface="Courier New"/>
              </a:rPr>
              <a:t>)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　弦长问题</a:t>
            </a:r>
            <a:endParaRPr lang="zh-CN" altLang="zh-CN" sz="1100" kern="100" dirty="0">
              <a:latin typeface="宋体"/>
              <a:cs typeface="Courier New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3870960" algn="l"/>
              </a:tabLst>
              <a:defRPr/>
            </a:pPr>
            <a:r>
              <a:rPr lang="zh-CN" altLang="zh-CN" kern="100" dirty="0" smtClean="0">
                <a:latin typeface="Times New Roman"/>
                <a:ea typeface="黑体"/>
                <a:cs typeface="Times New Roman"/>
              </a:rPr>
              <a:t>例</a:t>
            </a:r>
            <a:r>
              <a:rPr lang="en-US" altLang="zh-CN" kern="100" dirty="0" smtClean="0">
                <a:latin typeface="Times New Roman"/>
                <a:ea typeface="黑体"/>
                <a:cs typeface="Courier New"/>
              </a:rPr>
              <a:t>3</a:t>
            </a:r>
            <a:r>
              <a:rPr lang="zh-CN" altLang="zh-CN" kern="100" dirty="0" smtClean="0">
                <a:latin typeface="Times New Roman"/>
                <a:cs typeface="Times New Roman"/>
              </a:rPr>
              <a:t> 已知圆</a:t>
            </a:r>
            <a:r>
              <a:rPr lang="en-US" altLang="zh-CN" kern="100" dirty="0" smtClean="0">
                <a:latin typeface="Times New Roman"/>
                <a:cs typeface="Times New Roman"/>
              </a:rPr>
              <a:t>C:</a:t>
            </a:r>
            <a:r>
              <a:rPr lang="en-US" altLang="zh-CN" i="1" kern="100" dirty="0" smtClean="0">
                <a:latin typeface="Times New Roman"/>
                <a:cs typeface="Courier New"/>
              </a:rPr>
              <a:t>x</a:t>
            </a:r>
            <a:r>
              <a:rPr lang="en-US" altLang="zh-CN" kern="100" baseline="30000" dirty="0" smtClean="0">
                <a:latin typeface="Times New Roman"/>
                <a:cs typeface="Courier New"/>
              </a:rPr>
              <a:t>2</a:t>
            </a:r>
            <a:r>
              <a:rPr lang="zh-CN" altLang="zh-CN" kern="100" dirty="0">
                <a:latin typeface="Times New Roman"/>
                <a:cs typeface="Times New Roman"/>
              </a:rPr>
              <a:t>＋</a:t>
            </a:r>
            <a:r>
              <a:rPr lang="en-US" altLang="zh-CN" i="1" kern="100" dirty="0">
                <a:latin typeface="Times New Roman"/>
                <a:cs typeface="Courier New"/>
              </a:rPr>
              <a:t>y</a:t>
            </a:r>
            <a:r>
              <a:rPr lang="en-US" altLang="zh-CN" kern="100" baseline="30000" dirty="0">
                <a:latin typeface="Times New Roman"/>
                <a:cs typeface="Courier New"/>
              </a:rPr>
              <a:t>2</a:t>
            </a:r>
            <a:r>
              <a:rPr lang="zh-CN" altLang="zh-CN" kern="100" dirty="0">
                <a:latin typeface="Times New Roman"/>
                <a:cs typeface="Times New Roman"/>
              </a:rPr>
              <a:t>－</a:t>
            </a:r>
            <a:r>
              <a:rPr lang="en-US" altLang="zh-CN" kern="100" dirty="0">
                <a:latin typeface="Times New Roman"/>
                <a:cs typeface="Courier New"/>
              </a:rPr>
              <a:t>6</a:t>
            </a:r>
            <a:r>
              <a:rPr lang="en-US" altLang="zh-CN" i="1" kern="100" dirty="0">
                <a:latin typeface="Times New Roman"/>
                <a:cs typeface="Courier New"/>
              </a:rPr>
              <a:t>x</a:t>
            </a:r>
            <a:r>
              <a:rPr lang="zh-CN" altLang="zh-CN" kern="100" dirty="0">
                <a:latin typeface="Times New Roman"/>
                <a:cs typeface="Times New Roman"/>
              </a:rPr>
              <a:t>＝</a:t>
            </a:r>
            <a:r>
              <a:rPr lang="en-US" altLang="zh-CN" kern="100" dirty="0">
                <a:latin typeface="Times New Roman"/>
                <a:cs typeface="Courier New"/>
              </a:rPr>
              <a:t>0</a:t>
            </a:r>
            <a:r>
              <a:rPr lang="zh-CN" altLang="zh-CN" kern="100" dirty="0">
                <a:latin typeface="Times New Roman"/>
                <a:cs typeface="Times New Roman"/>
              </a:rPr>
              <a:t>，过</a:t>
            </a:r>
            <a:r>
              <a:rPr lang="zh-CN" altLang="zh-CN" kern="100" dirty="0" smtClean="0">
                <a:latin typeface="Times New Roman"/>
                <a:cs typeface="Times New Roman"/>
              </a:rPr>
              <a:t>点</a:t>
            </a:r>
            <a:r>
              <a:rPr lang="en-US" altLang="zh-CN" kern="100" dirty="0" smtClean="0">
                <a:latin typeface="Times New Roman"/>
                <a:cs typeface="Times New Roman"/>
              </a:rPr>
              <a:t>M</a:t>
            </a:r>
            <a:r>
              <a:rPr lang="en-US" altLang="zh-CN" kern="100" dirty="0" smtClean="0">
                <a:latin typeface="Times New Roman"/>
                <a:cs typeface="Courier New"/>
              </a:rPr>
              <a:t>(1</a:t>
            </a:r>
            <a:r>
              <a:rPr lang="zh-CN" altLang="zh-CN" kern="100" dirty="0">
                <a:latin typeface="Times New Roman"/>
                <a:cs typeface="Times New Roman"/>
              </a:rPr>
              <a:t>，</a:t>
            </a:r>
            <a:r>
              <a:rPr lang="en-US" altLang="zh-CN" kern="100" dirty="0">
                <a:latin typeface="Times New Roman"/>
                <a:cs typeface="Courier New"/>
              </a:rPr>
              <a:t>2)</a:t>
            </a:r>
            <a:r>
              <a:rPr lang="zh-CN" altLang="zh-CN" kern="100" dirty="0">
                <a:latin typeface="Times New Roman"/>
                <a:cs typeface="Times New Roman"/>
              </a:rPr>
              <a:t>的直线被该圆所截得的弦的长度的最小值为</a:t>
            </a:r>
            <a:r>
              <a:rPr lang="en-US" altLang="zh-CN" kern="100" dirty="0">
                <a:latin typeface="Times New Roman"/>
                <a:cs typeface="Courier New"/>
              </a:rPr>
              <a:t>(</a:t>
            </a:r>
            <a:r>
              <a:rPr lang="zh-CN" altLang="zh-CN" kern="100" dirty="0">
                <a:latin typeface="Times New Roman"/>
                <a:cs typeface="Times New Roman"/>
              </a:rPr>
              <a:t>　　</a:t>
            </a:r>
            <a:r>
              <a:rPr lang="en-US" altLang="zh-CN" kern="100" dirty="0">
                <a:latin typeface="Times New Roman"/>
                <a:cs typeface="Courier New"/>
              </a:rPr>
              <a:t>)</a:t>
            </a:r>
            <a:endParaRPr lang="zh-CN" altLang="zh-CN" sz="1100" kern="100" dirty="0">
              <a:latin typeface="宋体"/>
              <a:cs typeface="Courier New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3870960" algn="l"/>
              </a:tabLst>
              <a:defRPr/>
            </a:pPr>
            <a:r>
              <a:rPr lang="en-US" altLang="zh-CN" kern="100" dirty="0">
                <a:latin typeface="Times New Roman"/>
                <a:cs typeface="Courier New"/>
              </a:rPr>
              <a:t>A</a:t>
            </a:r>
            <a:r>
              <a:rPr lang="zh-CN" altLang="zh-CN" kern="100" dirty="0">
                <a:latin typeface="Times New Roman"/>
                <a:cs typeface="Times New Roman"/>
              </a:rPr>
              <a:t>．</a:t>
            </a:r>
            <a:r>
              <a:rPr lang="en-US" altLang="zh-CN" kern="100" dirty="0">
                <a:latin typeface="Times New Roman"/>
                <a:cs typeface="Courier New"/>
              </a:rPr>
              <a:t>1</a:t>
            </a:r>
            <a:r>
              <a:rPr lang="zh-CN" altLang="zh-CN" kern="100" dirty="0">
                <a:latin typeface="Times New Roman"/>
                <a:cs typeface="Times New Roman"/>
              </a:rPr>
              <a:t>　　</a:t>
            </a:r>
            <a:r>
              <a:rPr lang="en-US" altLang="zh-CN" kern="100" dirty="0" smtClean="0">
                <a:latin typeface="Times New Roman"/>
                <a:cs typeface="Courier New"/>
              </a:rPr>
              <a:t>B</a:t>
            </a:r>
            <a:r>
              <a:rPr lang="zh-CN" altLang="zh-CN" kern="100" dirty="0">
                <a:latin typeface="Times New Roman"/>
                <a:cs typeface="Times New Roman"/>
              </a:rPr>
              <a:t>．</a:t>
            </a:r>
            <a:r>
              <a:rPr lang="en-US" altLang="zh-CN" kern="100" dirty="0" smtClean="0">
                <a:latin typeface="Times New Roman"/>
                <a:cs typeface="Courier New"/>
              </a:rPr>
              <a:t>2</a:t>
            </a:r>
            <a:r>
              <a:rPr lang="en-US" altLang="zh-CN" sz="1100" kern="100" dirty="0" smtClean="0">
                <a:latin typeface="宋体"/>
                <a:cs typeface="Courier New"/>
              </a:rPr>
              <a:t>       </a:t>
            </a:r>
            <a:r>
              <a:rPr lang="en-US" altLang="zh-CN" kern="100" dirty="0" smtClean="0">
                <a:latin typeface="Times New Roman"/>
                <a:cs typeface="Courier New"/>
              </a:rPr>
              <a:t>C</a:t>
            </a:r>
            <a:r>
              <a:rPr lang="zh-CN" altLang="zh-CN" kern="100" dirty="0">
                <a:latin typeface="Times New Roman"/>
                <a:cs typeface="Times New Roman"/>
              </a:rPr>
              <a:t>．</a:t>
            </a:r>
            <a:r>
              <a:rPr lang="en-US" altLang="zh-CN" kern="100" dirty="0">
                <a:latin typeface="Times New Roman"/>
                <a:cs typeface="Courier New"/>
              </a:rPr>
              <a:t>3 </a:t>
            </a:r>
            <a:r>
              <a:rPr lang="en-US" altLang="zh-CN" kern="100" dirty="0" smtClean="0">
                <a:latin typeface="Times New Roman"/>
                <a:cs typeface="Courier New"/>
              </a:rPr>
              <a:t>        D</a:t>
            </a:r>
            <a:r>
              <a:rPr lang="zh-CN" altLang="zh-CN" kern="100" dirty="0">
                <a:latin typeface="Times New Roman"/>
                <a:cs typeface="Times New Roman"/>
              </a:rPr>
              <a:t>．</a:t>
            </a:r>
            <a:r>
              <a:rPr lang="en-US" altLang="zh-CN" kern="100" dirty="0" smtClean="0">
                <a:latin typeface="Times New Roman"/>
                <a:cs typeface="Courier New"/>
              </a:rPr>
              <a:t>4</a:t>
            </a:r>
            <a:endParaRPr lang="zh-CN" altLang="zh-CN" sz="1100" kern="100" dirty="0">
              <a:latin typeface="宋体"/>
              <a:cs typeface="Courier New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2852936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kern="100" dirty="0">
                <a:solidFill>
                  <a:srgbClr val="FF0000"/>
                </a:solidFill>
                <a:latin typeface="Times New Roman"/>
                <a:ea typeface="宋体"/>
              </a:rPr>
              <a:t>B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276144"/>
              </p:ext>
            </p:extLst>
          </p:nvPr>
        </p:nvGraphicFramePr>
        <p:xfrm>
          <a:off x="256966" y="4365104"/>
          <a:ext cx="8460096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1" name="文档" r:id="rId3" imgW="11233352" imgH="2103046" progId="Word.Document.12">
                  <p:embed/>
                </p:oleObj>
              </mc:Choice>
              <mc:Fallback>
                <p:oleObj name="文档" r:id="rId3" imgW="11233352" imgH="210304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966" y="4365104"/>
                        <a:ext cx="8460096" cy="1584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 descr="+D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6844"/>
            <a:ext cx="2376303" cy="202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55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049296"/>
            <a:ext cx="8229600" cy="16325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 smtClean="0"/>
              <a:t>练习</a:t>
            </a:r>
            <a:r>
              <a:rPr lang="en-US" altLang="zh-CN" dirty="0" smtClean="0"/>
              <a:t>4</a:t>
            </a:r>
            <a:r>
              <a:rPr lang="zh-CN" altLang="en-US" dirty="0" smtClean="0"/>
              <a:t>：</a:t>
            </a:r>
            <a:r>
              <a:rPr lang="zh-CN" altLang="zh-CN" dirty="0" smtClean="0"/>
              <a:t>设</a:t>
            </a:r>
            <a:r>
              <a:rPr lang="zh-CN" altLang="zh-CN" dirty="0"/>
              <a:t>直线</a:t>
            </a:r>
            <a:r>
              <a:rPr lang="en-US" altLang="zh-CN" i="1" dirty="0"/>
              <a:t>y</a:t>
            </a:r>
            <a:r>
              <a:rPr lang="zh-CN" altLang="zh-CN" dirty="0"/>
              <a:t>＝</a:t>
            </a:r>
            <a:r>
              <a:rPr lang="en-US" altLang="zh-CN" i="1" dirty="0"/>
              <a:t>x</a:t>
            </a:r>
            <a:r>
              <a:rPr lang="zh-CN" altLang="zh-CN" dirty="0"/>
              <a:t>＋</a:t>
            </a:r>
            <a:r>
              <a:rPr lang="en-US" altLang="zh-CN" dirty="0"/>
              <a:t>2</a:t>
            </a:r>
            <a:r>
              <a:rPr lang="en-US" altLang="zh-CN" i="1" dirty="0"/>
              <a:t>a</a:t>
            </a:r>
            <a:r>
              <a:rPr lang="zh-CN" altLang="zh-CN" dirty="0"/>
              <a:t>与圆</a:t>
            </a:r>
            <a:r>
              <a:rPr lang="en-US" altLang="zh-CN" i="1" dirty="0"/>
              <a:t>C</a:t>
            </a:r>
            <a:r>
              <a:rPr lang="zh-CN" altLang="zh-CN" dirty="0"/>
              <a:t>：</a:t>
            </a:r>
            <a:r>
              <a:rPr lang="en-US" altLang="zh-CN" i="1" dirty="0"/>
              <a:t>x</a:t>
            </a:r>
            <a:r>
              <a:rPr lang="en-US" altLang="zh-CN" baseline="30000" dirty="0"/>
              <a:t>2</a:t>
            </a:r>
            <a:r>
              <a:rPr lang="zh-CN" altLang="zh-CN" dirty="0"/>
              <a:t>＋</a:t>
            </a:r>
            <a:r>
              <a:rPr lang="en-US" altLang="zh-CN" i="1" dirty="0"/>
              <a:t>y</a:t>
            </a:r>
            <a:r>
              <a:rPr lang="en-US" altLang="zh-CN" baseline="30000" dirty="0"/>
              <a:t>2</a:t>
            </a:r>
            <a:r>
              <a:rPr lang="zh-CN" altLang="zh-CN" dirty="0"/>
              <a:t>－</a:t>
            </a:r>
            <a:r>
              <a:rPr lang="en-US" altLang="zh-CN" dirty="0"/>
              <a:t>2</a:t>
            </a:r>
            <a:r>
              <a:rPr lang="en-US" altLang="zh-CN" i="1" dirty="0"/>
              <a:t>ay</a:t>
            </a:r>
            <a:r>
              <a:rPr lang="zh-CN" altLang="zh-CN" dirty="0"/>
              <a:t>－</a:t>
            </a:r>
            <a:r>
              <a:rPr lang="en-US" altLang="zh-CN" dirty="0"/>
              <a:t>2</a:t>
            </a:r>
            <a:r>
              <a:rPr lang="zh-CN" altLang="zh-CN" dirty="0"/>
              <a:t>＝</a:t>
            </a:r>
            <a:r>
              <a:rPr lang="en-US" altLang="zh-CN" dirty="0"/>
              <a:t>0</a:t>
            </a:r>
            <a:r>
              <a:rPr lang="zh-CN" altLang="zh-CN" dirty="0"/>
              <a:t>相交于</a:t>
            </a:r>
            <a:r>
              <a:rPr lang="en-US" altLang="zh-CN" i="1" dirty="0"/>
              <a:t>A</a:t>
            </a:r>
            <a:r>
              <a:rPr lang="zh-CN" altLang="zh-CN" dirty="0"/>
              <a:t>，</a:t>
            </a:r>
            <a:r>
              <a:rPr lang="en-US" altLang="zh-CN" i="1" dirty="0"/>
              <a:t>B</a:t>
            </a:r>
            <a:r>
              <a:rPr lang="zh-CN" altLang="zh-CN" dirty="0"/>
              <a:t>两点．若</a:t>
            </a:r>
            <a:r>
              <a:rPr lang="en-US" altLang="zh-CN" dirty="0"/>
              <a:t>|</a:t>
            </a:r>
            <a:r>
              <a:rPr lang="en-US" altLang="zh-CN" i="1" dirty="0"/>
              <a:t>AB</a:t>
            </a:r>
            <a:r>
              <a:rPr lang="en-US" altLang="zh-CN" dirty="0"/>
              <a:t>|</a:t>
            </a:r>
            <a:r>
              <a:rPr lang="zh-CN" altLang="zh-CN" dirty="0"/>
              <a:t>＝</a:t>
            </a:r>
            <a:r>
              <a:rPr lang="en-US" altLang="zh-CN" dirty="0"/>
              <a:t>2</a:t>
            </a:r>
            <a:r>
              <a:rPr lang="zh-CN" altLang="zh-CN" dirty="0"/>
              <a:t>，则圆</a:t>
            </a:r>
            <a:r>
              <a:rPr lang="en-US" altLang="zh-CN" i="1" dirty="0"/>
              <a:t>C</a:t>
            </a:r>
            <a:r>
              <a:rPr lang="zh-CN" altLang="zh-CN" dirty="0"/>
              <a:t>的面积为</a:t>
            </a:r>
            <a:r>
              <a:rPr lang="en-US" altLang="zh-CN" dirty="0"/>
              <a:t>__</a:t>
            </a:r>
            <a:r>
              <a:rPr lang="en-US" altLang="zh-CN" sz="4400" dirty="0">
                <a:solidFill>
                  <a:srgbClr val="FF0000"/>
                </a:solidFill>
              </a:rPr>
              <a:t>__</a:t>
            </a:r>
            <a:r>
              <a:rPr lang="en-US" altLang="zh-CN" dirty="0"/>
              <a:t>____</a:t>
            </a:r>
            <a:r>
              <a:rPr lang="zh-CN" altLang="zh-CN" dirty="0" smtClean="0"/>
              <a:t>．</a:t>
            </a:r>
            <a:endParaRPr lang="zh-CN" altLang="zh-CN" dirty="0"/>
          </a:p>
        </p:txBody>
      </p:sp>
      <p:sp>
        <p:nvSpPr>
          <p:cNvPr id="4" name="矩形 3"/>
          <p:cNvSpPr/>
          <p:nvPr/>
        </p:nvSpPr>
        <p:spPr>
          <a:xfrm>
            <a:off x="2370231" y="1865155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Times New Roman"/>
                <a:ea typeface="宋体"/>
              </a:rPr>
              <a:t>4</a:t>
            </a:r>
            <a:r>
              <a:rPr lang="zh-CN" altLang="zh-CN" sz="3600" kern="100" dirty="0">
                <a:solidFill>
                  <a:srgbClr val="FF0000"/>
                </a:solidFill>
                <a:latin typeface="Times New Roman"/>
                <a:ea typeface="宋体"/>
                <a:cs typeface="Times New Roman"/>
              </a:rPr>
              <a:t>π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962360"/>
              </p:ext>
            </p:extLst>
          </p:nvPr>
        </p:nvGraphicFramePr>
        <p:xfrm>
          <a:off x="323528" y="3212976"/>
          <a:ext cx="8557312" cy="2745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5" name="文档" r:id="rId3" imgW="11233352" imgH="3603473" progId="Word.Document.12">
                  <p:embed/>
                </p:oleObj>
              </mc:Choice>
              <mc:Fallback>
                <p:oleObj name="文档" r:id="rId3" imgW="11233352" imgH="360347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212976"/>
                        <a:ext cx="8557312" cy="2745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286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38536" cy="778098"/>
          </a:xfrm>
        </p:spPr>
        <p:txBody>
          <a:bodyPr>
            <a:normAutofit fontScale="90000"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课程标准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能根据给定直线、圆的方程判定直线与圆的位置关系。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能根据直线与圆的方程解决一些简单问题。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zh-CN" altLang="en-US" dirty="0" smtClean="0"/>
              <a:t>初步了解用代数方法处理几何问题的思想。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67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38536" cy="634082"/>
          </a:xfrm>
        </p:spPr>
        <p:txBody>
          <a:bodyPr>
            <a:normAutofit fontScale="90000"/>
          </a:bodyPr>
          <a:lstStyle/>
          <a:p>
            <a:r>
              <a:rPr lang="zh-CN" altLang="zh-CN" sz="3200" kern="100" dirty="0" smtClean="0">
                <a:solidFill>
                  <a:srgbClr val="FF0000"/>
                </a:solidFill>
                <a:latin typeface="Times New Roman"/>
                <a:ea typeface="黑体"/>
                <a:cs typeface="Times New Roman"/>
              </a:rPr>
              <a:t>方法总结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求直线与圆相交弦长的常用</a:t>
            </a:r>
            <a:r>
              <a:rPr lang="zh-CN" altLang="zh-CN" kern="100" dirty="0" smtClean="0">
                <a:latin typeface="Times New Roman"/>
                <a:ea typeface="黑体"/>
                <a:cs typeface="Times New Roman"/>
              </a:rPr>
              <a:t>方法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0560"/>
              </p:ext>
            </p:extLst>
          </p:nvPr>
        </p:nvGraphicFramePr>
        <p:xfrm>
          <a:off x="251520" y="1700808"/>
          <a:ext cx="8501918" cy="2660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9" name="文档" r:id="rId3" imgW="11233352" imgH="3514196" progId="Word.Document.12">
                  <p:embed/>
                </p:oleObj>
              </mc:Choice>
              <mc:Fallback>
                <p:oleObj name="文档" r:id="rId3" imgW="11233352" imgH="351419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700808"/>
                        <a:ext cx="8501918" cy="2660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22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634082"/>
          </a:xfrm>
        </p:spPr>
        <p:txBody>
          <a:bodyPr>
            <a:normAutofit fontScale="90000"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合作探究  综合应用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684783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  <a:tabLst>
                <a:tab pos="3870960" algn="l"/>
              </a:tabLst>
              <a:defRPr/>
            </a:pPr>
            <a:r>
              <a:rPr lang="zh-CN" altLang="zh-CN" kern="100" dirty="0">
                <a:latin typeface="Times New Roman"/>
                <a:cs typeface="Times New Roman"/>
              </a:rPr>
              <a:t>已知过点</a:t>
            </a:r>
            <a:r>
              <a:rPr lang="en-US" altLang="zh-CN" i="1" kern="100" dirty="0">
                <a:latin typeface="Times New Roman"/>
                <a:cs typeface="Courier New"/>
              </a:rPr>
              <a:t>A</a:t>
            </a:r>
            <a:r>
              <a:rPr lang="en-US" altLang="zh-CN" kern="100" dirty="0">
                <a:latin typeface="Times New Roman"/>
                <a:cs typeface="Courier New"/>
              </a:rPr>
              <a:t>(0</a:t>
            </a:r>
            <a:r>
              <a:rPr lang="zh-CN" altLang="zh-CN" kern="100" dirty="0">
                <a:latin typeface="Times New Roman"/>
                <a:cs typeface="Times New Roman"/>
              </a:rPr>
              <a:t>，</a:t>
            </a:r>
            <a:r>
              <a:rPr lang="en-US" altLang="zh-CN" kern="100" dirty="0">
                <a:latin typeface="Times New Roman"/>
                <a:cs typeface="Courier New"/>
              </a:rPr>
              <a:t>1)</a:t>
            </a:r>
            <a:r>
              <a:rPr lang="zh-CN" altLang="zh-CN" kern="100" dirty="0">
                <a:latin typeface="Times New Roman"/>
                <a:cs typeface="Times New Roman"/>
              </a:rPr>
              <a:t>且斜率为</a:t>
            </a:r>
            <a:r>
              <a:rPr lang="en-US" altLang="zh-CN" i="1" kern="100" dirty="0">
                <a:latin typeface="Times New Roman"/>
                <a:cs typeface="Courier New"/>
              </a:rPr>
              <a:t>k</a:t>
            </a:r>
            <a:r>
              <a:rPr lang="zh-CN" altLang="zh-CN" kern="100" dirty="0">
                <a:latin typeface="Times New Roman"/>
                <a:cs typeface="Times New Roman"/>
              </a:rPr>
              <a:t>的直线</a:t>
            </a:r>
            <a:r>
              <a:rPr lang="en-US" altLang="zh-CN" i="1" kern="100" dirty="0">
                <a:latin typeface="Times New Roman"/>
                <a:cs typeface="Courier New"/>
              </a:rPr>
              <a:t>l</a:t>
            </a:r>
            <a:r>
              <a:rPr lang="zh-CN" altLang="zh-CN" kern="100" dirty="0">
                <a:latin typeface="Times New Roman"/>
                <a:cs typeface="Times New Roman"/>
              </a:rPr>
              <a:t>与圆</a:t>
            </a:r>
            <a:r>
              <a:rPr lang="en-US" altLang="zh-CN" i="1" kern="100" dirty="0">
                <a:latin typeface="Times New Roman"/>
                <a:cs typeface="Courier New"/>
              </a:rPr>
              <a:t>C</a:t>
            </a:r>
            <a:r>
              <a:rPr lang="zh-CN" altLang="zh-CN" kern="100" dirty="0">
                <a:latin typeface="Times New Roman"/>
                <a:cs typeface="Times New Roman"/>
              </a:rPr>
              <a:t>：</a:t>
            </a:r>
            <a:r>
              <a:rPr lang="en-US" altLang="zh-CN" kern="100" dirty="0">
                <a:latin typeface="Times New Roman"/>
                <a:cs typeface="Courier New"/>
              </a:rPr>
              <a:t>(</a:t>
            </a:r>
            <a:r>
              <a:rPr lang="en-US" altLang="zh-CN" i="1" kern="100" dirty="0">
                <a:latin typeface="Times New Roman"/>
                <a:cs typeface="Courier New"/>
              </a:rPr>
              <a:t>x</a:t>
            </a:r>
            <a:r>
              <a:rPr lang="zh-CN" altLang="zh-CN" kern="100" dirty="0">
                <a:latin typeface="Times New Roman"/>
                <a:cs typeface="Times New Roman"/>
              </a:rPr>
              <a:t>－</a:t>
            </a:r>
            <a:r>
              <a:rPr lang="en-US" altLang="zh-CN" kern="100" dirty="0">
                <a:latin typeface="Times New Roman"/>
                <a:cs typeface="Courier New"/>
              </a:rPr>
              <a:t>2)</a:t>
            </a:r>
            <a:r>
              <a:rPr lang="en-US" altLang="zh-CN" kern="100" baseline="30000" dirty="0">
                <a:latin typeface="Times New Roman"/>
                <a:cs typeface="Courier New"/>
              </a:rPr>
              <a:t>2</a:t>
            </a:r>
            <a:r>
              <a:rPr lang="zh-CN" altLang="zh-CN" kern="100" dirty="0">
                <a:latin typeface="Times New Roman"/>
                <a:cs typeface="Times New Roman"/>
              </a:rPr>
              <a:t>＋</a:t>
            </a:r>
            <a:r>
              <a:rPr lang="en-US" altLang="zh-CN" kern="100" dirty="0">
                <a:latin typeface="Times New Roman"/>
                <a:cs typeface="Courier New"/>
              </a:rPr>
              <a:t>(</a:t>
            </a:r>
            <a:r>
              <a:rPr lang="en-US" altLang="zh-CN" i="1" kern="100" dirty="0">
                <a:latin typeface="Times New Roman"/>
                <a:cs typeface="Courier New"/>
              </a:rPr>
              <a:t>y</a:t>
            </a:r>
            <a:r>
              <a:rPr lang="zh-CN" altLang="zh-CN" kern="100" dirty="0">
                <a:latin typeface="Times New Roman"/>
                <a:cs typeface="Times New Roman"/>
              </a:rPr>
              <a:t>－</a:t>
            </a:r>
            <a:r>
              <a:rPr lang="en-US" altLang="zh-CN" kern="100" dirty="0">
                <a:latin typeface="Times New Roman"/>
                <a:cs typeface="Courier New"/>
              </a:rPr>
              <a:t>3)</a:t>
            </a:r>
            <a:r>
              <a:rPr lang="en-US" altLang="zh-CN" kern="100" baseline="30000" dirty="0">
                <a:latin typeface="Times New Roman"/>
                <a:cs typeface="Courier New"/>
              </a:rPr>
              <a:t>2</a:t>
            </a:r>
            <a:r>
              <a:rPr lang="zh-CN" altLang="zh-CN" kern="100" dirty="0">
                <a:latin typeface="Times New Roman"/>
                <a:cs typeface="Times New Roman"/>
              </a:rPr>
              <a:t>＝</a:t>
            </a:r>
            <a:r>
              <a:rPr lang="en-US" altLang="zh-CN" kern="100" dirty="0">
                <a:latin typeface="Times New Roman"/>
                <a:cs typeface="Courier New"/>
              </a:rPr>
              <a:t>1</a:t>
            </a:r>
            <a:r>
              <a:rPr lang="zh-CN" altLang="zh-CN" kern="100" dirty="0">
                <a:latin typeface="Times New Roman"/>
                <a:cs typeface="Times New Roman"/>
              </a:rPr>
              <a:t>交于</a:t>
            </a:r>
            <a:r>
              <a:rPr lang="en-US" altLang="zh-CN" i="1" kern="100" dirty="0">
                <a:latin typeface="Times New Roman"/>
                <a:cs typeface="Courier New"/>
              </a:rPr>
              <a:t>M</a:t>
            </a:r>
            <a:r>
              <a:rPr lang="zh-CN" altLang="zh-CN" kern="100" dirty="0">
                <a:latin typeface="Times New Roman"/>
                <a:cs typeface="Times New Roman"/>
              </a:rPr>
              <a:t>，</a:t>
            </a:r>
            <a:r>
              <a:rPr lang="en-US" altLang="zh-CN" i="1" kern="100" dirty="0">
                <a:latin typeface="Times New Roman"/>
                <a:cs typeface="Courier New"/>
              </a:rPr>
              <a:t>N</a:t>
            </a:r>
            <a:r>
              <a:rPr lang="zh-CN" altLang="zh-CN" kern="100" dirty="0">
                <a:latin typeface="Times New Roman"/>
                <a:cs typeface="Times New Roman"/>
              </a:rPr>
              <a:t>两点．</a:t>
            </a:r>
            <a:endParaRPr lang="zh-CN" altLang="zh-CN" sz="1100" kern="100" dirty="0">
              <a:latin typeface="宋体"/>
              <a:cs typeface="Courier New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3870960" algn="l"/>
              </a:tabLst>
              <a:defRPr/>
            </a:pPr>
            <a:r>
              <a:rPr lang="en-US" altLang="zh-CN" kern="100" dirty="0">
                <a:latin typeface="Times New Roman"/>
                <a:cs typeface="Courier New"/>
              </a:rPr>
              <a:t>(1)</a:t>
            </a:r>
            <a:r>
              <a:rPr lang="zh-CN" altLang="zh-CN" kern="100" dirty="0">
                <a:latin typeface="Times New Roman"/>
                <a:cs typeface="Times New Roman"/>
              </a:rPr>
              <a:t>求</a:t>
            </a:r>
            <a:r>
              <a:rPr lang="en-US" altLang="zh-CN" i="1" kern="100" dirty="0">
                <a:latin typeface="Times New Roman"/>
                <a:cs typeface="Courier New"/>
              </a:rPr>
              <a:t>k</a:t>
            </a:r>
            <a:r>
              <a:rPr lang="zh-CN" altLang="zh-CN" kern="100" dirty="0">
                <a:latin typeface="Times New Roman"/>
                <a:cs typeface="Times New Roman"/>
              </a:rPr>
              <a:t>的取值范围</a:t>
            </a:r>
            <a:r>
              <a:rPr lang="zh-CN" altLang="zh-CN" kern="100" dirty="0" smtClean="0">
                <a:latin typeface="Times New Roman"/>
                <a:cs typeface="Times New Roman"/>
              </a:rPr>
              <a:t>；</a:t>
            </a:r>
            <a:endParaRPr lang="zh-CN" altLang="zh-CN" sz="1100" kern="100" dirty="0">
              <a:latin typeface="宋体"/>
              <a:cs typeface="Courier New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887719"/>
              </p:ext>
            </p:extLst>
          </p:nvPr>
        </p:nvGraphicFramePr>
        <p:xfrm>
          <a:off x="539552" y="2708920"/>
          <a:ext cx="112331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4" name="文档" r:id="rId3" imgW="11233352" imgH="894928" progId="Word.Document.12">
                  <p:embed/>
                </p:oleObj>
              </mc:Choice>
              <mc:Fallback>
                <p:oleObj name="文档" r:id="rId3" imgW="11233352" imgH="89492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708920"/>
                        <a:ext cx="1123315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58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5718"/>
            <a:ext cx="8229600" cy="1973122"/>
          </a:xfrm>
        </p:spPr>
        <p:txBody>
          <a:bodyPr>
            <a:normAutofit/>
          </a:bodyPr>
          <a:lstStyle/>
          <a:p>
            <a:pPr marL="0" indent="0" algn="l">
              <a:spcAft>
                <a:spcPts val="0"/>
              </a:spcAft>
              <a:tabLst>
                <a:tab pos="3870960" algn="l"/>
              </a:tabLst>
              <a:defRPr/>
            </a:pPr>
            <a:r>
              <a:rPr lang="zh-CN" altLang="zh-CN" sz="3200" kern="100" dirty="0">
                <a:latin typeface="Times New Roman"/>
                <a:cs typeface="Times New Roman"/>
              </a:rPr>
              <a:t>已知过点</a:t>
            </a:r>
            <a:r>
              <a:rPr lang="en-US" altLang="zh-CN" sz="3200" i="1" kern="100" dirty="0">
                <a:latin typeface="Times New Roman"/>
                <a:cs typeface="Courier New"/>
              </a:rPr>
              <a:t>A</a:t>
            </a:r>
            <a:r>
              <a:rPr lang="en-US" altLang="zh-CN" sz="3200" kern="100" dirty="0">
                <a:latin typeface="Times New Roman"/>
                <a:cs typeface="Courier New"/>
              </a:rPr>
              <a:t>(0</a:t>
            </a:r>
            <a:r>
              <a:rPr lang="zh-CN" altLang="zh-CN" sz="3200" kern="100" dirty="0">
                <a:latin typeface="Times New Roman"/>
                <a:cs typeface="Times New Roman"/>
              </a:rPr>
              <a:t>，</a:t>
            </a:r>
            <a:r>
              <a:rPr lang="en-US" altLang="zh-CN" sz="3200" kern="100" dirty="0">
                <a:latin typeface="Times New Roman"/>
                <a:cs typeface="Courier New"/>
              </a:rPr>
              <a:t>1)</a:t>
            </a:r>
            <a:r>
              <a:rPr lang="zh-CN" altLang="zh-CN" sz="3200" kern="100" dirty="0">
                <a:latin typeface="Times New Roman"/>
                <a:cs typeface="Times New Roman"/>
              </a:rPr>
              <a:t>且斜率为</a:t>
            </a:r>
            <a:r>
              <a:rPr lang="en-US" altLang="zh-CN" sz="3200" i="1" kern="100" dirty="0">
                <a:latin typeface="Times New Roman"/>
                <a:cs typeface="Courier New"/>
              </a:rPr>
              <a:t>k</a:t>
            </a:r>
            <a:r>
              <a:rPr lang="zh-CN" altLang="zh-CN" sz="3200" kern="100" dirty="0">
                <a:latin typeface="Times New Roman"/>
                <a:cs typeface="Times New Roman"/>
              </a:rPr>
              <a:t>的直线</a:t>
            </a:r>
            <a:r>
              <a:rPr lang="en-US" altLang="zh-CN" sz="3200" i="1" kern="100" dirty="0">
                <a:latin typeface="Times New Roman"/>
                <a:cs typeface="Courier New"/>
              </a:rPr>
              <a:t>l</a:t>
            </a:r>
            <a:r>
              <a:rPr lang="zh-CN" altLang="zh-CN" sz="3200" kern="100" dirty="0">
                <a:latin typeface="Times New Roman"/>
                <a:cs typeface="Times New Roman"/>
              </a:rPr>
              <a:t>与圆</a:t>
            </a:r>
            <a:r>
              <a:rPr lang="en-US" altLang="zh-CN" sz="3200" i="1" kern="100" dirty="0">
                <a:latin typeface="Times New Roman"/>
                <a:cs typeface="Courier New"/>
              </a:rPr>
              <a:t>C</a:t>
            </a:r>
            <a:r>
              <a:rPr lang="zh-CN" altLang="zh-CN" sz="3200" kern="100" dirty="0">
                <a:latin typeface="Times New Roman"/>
                <a:cs typeface="Times New Roman"/>
              </a:rPr>
              <a:t>：</a:t>
            </a:r>
            <a:r>
              <a:rPr lang="en-US" altLang="zh-CN" sz="3200" kern="100" dirty="0">
                <a:latin typeface="Times New Roman"/>
                <a:cs typeface="Courier New"/>
              </a:rPr>
              <a:t>(</a:t>
            </a:r>
            <a:r>
              <a:rPr lang="en-US" altLang="zh-CN" sz="3200" i="1" kern="100" dirty="0">
                <a:latin typeface="Times New Roman"/>
                <a:cs typeface="Courier New"/>
              </a:rPr>
              <a:t>x</a:t>
            </a:r>
            <a:r>
              <a:rPr lang="zh-CN" altLang="zh-CN" sz="3200" kern="100" dirty="0">
                <a:latin typeface="Times New Roman"/>
                <a:cs typeface="Times New Roman"/>
              </a:rPr>
              <a:t>－</a:t>
            </a:r>
            <a:r>
              <a:rPr lang="en-US" altLang="zh-CN" sz="3200" kern="100" dirty="0">
                <a:latin typeface="Times New Roman"/>
                <a:cs typeface="Courier New"/>
              </a:rPr>
              <a:t>2)</a:t>
            </a:r>
            <a:r>
              <a:rPr lang="en-US" altLang="zh-CN" sz="3200" kern="100" baseline="30000" dirty="0">
                <a:latin typeface="Times New Roman"/>
                <a:cs typeface="Courier New"/>
              </a:rPr>
              <a:t>2</a:t>
            </a:r>
            <a:r>
              <a:rPr lang="zh-CN" altLang="zh-CN" sz="3200" kern="100" dirty="0">
                <a:latin typeface="Times New Roman"/>
                <a:cs typeface="Times New Roman"/>
              </a:rPr>
              <a:t>＋</a:t>
            </a:r>
            <a:r>
              <a:rPr lang="en-US" altLang="zh-CN" sz="3200" kern="100" dirty="0">
                <a:latin typeface="Times New Roman"/>
                <a:cs typeface="Courier New"/>
              </a:rPr>
              <a:t>(</a:t>
            </a:r>
            <a:r>
              <a:rPr lang="en-US" altLang="zh-CN" sz="3200" i="1" kern="100" dirty="0">
                <a:latin typeface="Times New Roman"/>
                <a:cs typeface="Courier New"/>
              </a:rPr>
              <a:t>y</a:t>
            </a:r>
            <a:r>
              <a:rPr lang="zh-CN" altLang="zh-CN" sz="3200" kern="100" dirty="0">
                <a:latin typeface="Times New Roman"/>
                <a:cs typeface="Times New Roman"/>
              </a:rPr>
              <a:t>－</a:t>
            </a:r>
            <a:r>
              <a:rPr lang="en-US" altLang="zh-CN" sz="3200" kern="100" dirty="0">
                <a:latin typeface="Times New Roman"/>
                <a:cs typeface="Courier New"/>
              </a:rPr>
              <a:t>3)</a:t>
            </a:r>
            <a:r>
              <a:rPr lang="en-US" altLang="zh-CN" sz="3200" kern="100" baseline="30000" dirty="0">
                <a:latin typeface="Times New Roman"/>
                <a:cs typeface="Courier New"/>
              </a:rPr>
              <a:t>2</a:t>
            </a:r>
            <a:r>
              <a:rPr lang="zh-CN" altLang="zh-CN" sz="3200" kern="100" dirty="0">
                <a:latin typeface="Times New Roman"/>
                <a:cs typeface="Times New Roman"/>
              </a:rPr>
              <a:t>＝</a:t>
            </a:r>
            <a:r>
              <a:rPr lang="en-US" altLang="zh-CN" sz="3200" kern="100" dirty="0">
                <a:latin typeface="Times New Roman"/>
                <a:cs typeface="Courier New"/>
              </a:rPr>
              <a:t>1</a:t>
            </a:r>
            <a:r>
              <a:rPr lang="zh-CN" altLang="zh-CN" sz="3200" kern="100" dirty="0">
                <a:latin typeface="Times New Roman"/>
                <a:cs typeface="Times New Roman"/>
              </a:rPr>
              <a:t>交于</a:t>
            </a:r>
            <a:r>
              <a:rPr lang="en-US" altLang="zh-CN" sz="3200" i="1" kern="100" dirty="0">
                <a:latin typeface="Times New Roman"/>
                <a:cs typeface="Courier New"/>
              </a:rPr>
              <a:t>M</a:t>
            </a:r>
            <a:r>
              <a:rPr lang="zh-CN" altLang="zh-CN" sz="3200" kern="100" dirty="0">
                <a:latin typeface="Times New Roman"/>
                <a:cs typeface="Times New Roman"/>
              </a:rPr>
              <a:t>，</a:t>
            </a:r>
            <a:r>
              <a:rPr lang="en-US" altLang="zh-CN" sz="3200" i="1" kern="100" dirty="0">
                <a:latin typeface="Times New Roman"/>
                <a:cs typeface="Courier New"/>
              </a:rPr>
              <a:t>N</a:t>
            </a:r>
            <a:r>
              <a:rPr lang="zh-CN" altLang="zh-CN" sz="3200" kern="100" dirty="0">
                <a:latin typeface="Times New Roman"/>
                <a:cs typeface="Times New Roman"/>
              </a:rPr>
              <a:t>两点．</a:t>
            </a:r>
            <a:r>
              <a:rPr lang="zh-CN" altLang="zh-CN" sz="3200" kern="100" dirty="0">
                <a:latin typeface="宋体"/>
                <a:cs typeface="Courier New"/>
              </a:rPr>
              <a:t/>
            </a:r>
            <a:br>
              <a:rPr lang="zh-CN" altLang="zh-CN" sz="3200" kern="100" dirty="0">
                <a:latin typeface="宋体"/>
                <a:cs typeface="Courier New"/>
              </a:rPr>
            </a:br>
            <a:r>
              <a:rPr lang="en-US" altLang="zh-CN" sz="3200" kern="100" dirty="0">
                <a:latin typeface="Times New Roman"/>
                <a:cs typeface="Courier New"/>
              </a:rPr>
              <a:t>(1)</a:t>
            </a:r>
            <a:r>
              <a:rPr lang="zh-CN" altLang="zh-CN" sz="3200" kern="100" dirty="0">
                <a:latin typeface="Times New Roman"/>
                <a:cs typeface="Times New Roman"/>
              </a:rPr>
              <a:t>求</a:t>
            </a:r>
            <a:r>
              <a:rPr lang="en-US" altLang="zh-CN" sz="3200" i="1" kern="100" dirty="0">
                <a:latin typeface="Times New Roman"/>
                <a:cs typeface="Courier New"/>
              </a:rPr>
              <a:t>k</a:t>
            </a:r>
            <a:r>
              <a:rPr lang="zh-CN" altLang="zh-CN" sz="3200" kern="100" dirty="0">
                <a:latin typeface="Times New Roman"/>
                <a:cs typeface="Times New Roman"/>
              </a:rPr>
              <a:t>的取值范围</a:t>
            </a:r>
            <a:r>
              <a:rPr lang="zh-CN" altLang="zh-CN" sz="3200" kern="100" dirty="0" smtClean="0">
                <a:latin typeface="Times New Roman"/>
                <a:cs typeface="Times New Roman"/>
              </a:rPr>
              <a:t>；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1180728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  <a:tabLst>
                <a:tab pos="3870960" algn="l"/>
              </a:tabLst>
              <a:defRPr/>
            </a:pPr>
            <a:r>
              <a:rPr lang="zh-CN" altLang="zh-CN" kern="100" dirty="0">
                <a:solidFill>
                  <a:srgbClr val="0000FF"/>
                </a:solidFill>
                <a:latin typeface="Times New Roman"/>
                <a:ea typeface="黑体"/>
                <a:cs typeface="Times New Roman"/>
              </a:rPr>
              <a:t>解析：</a:t>
            </a:r>
            <a:r>
              <a:rPr lang="en-US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(1)</a:t>
            </a:r>
            <a:r>
              <a:rPr lang="zh-CN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Times New Roman"/>
              </a:rPr>
              <a:t>由题设可知直线</a:t>
            </a:r>
            <a:r>
              <a:rPr lang="en-US" altLang="zh-CN" i="1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l</a:t>
            </a:r>
            <a:r>
              <a:rPr lang="zh-CN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Times New Roman"/>
              </a:rPr>
              <a:t>的方程为</a:t>
            </a:r>
            <a:r>
              <a:rPr lang="en-US" altLang="zh-CN" i="1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y</a:t>
            </a:r>
            <a:r>
              <a:rPr lang="zh-CN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Times New Roman"/>
              </a:rPr>
              <a:t>＝</a:t>
            </a:r>
            <a:r>
              <a:rPr lang="en-US" altLang="zh-CN" i="1" kern="100" dirty="0" err="1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kx</a:t>
            </a:r>
            <a:r>
              <a:rPr lang="zh-CN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Times New Roman"/>
              </a:rPr>
              <a:t>＋</a:t>
            </a:r>
            <a:r>
              <a:rPr lang="en-US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1.</a:t>
            </a:r>
            <a:endParaRPr lang="zh-CN" altLang="zh-CN" sz="1100" kern="100" dirty="0">
              <a:latin typeface="宋体"/>
              <a:cs typeface="Courier New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3870960" algn="l"/>
              </a:tabLst>
              <a:defRPr/>
            </a:pPr>
            <a:r>
              <a:rPr lang="zh-CN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Times New Roman"/>
              </a:rPr>
              <a:t>因为直线</a:t>
            </a:r>
            <a:r>
              <a:rPr lang="en-US" altLang="zh-CN" i="1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l</a:t>
            </a:r>
            <a:r>
              <a:rPr lang="zh-CN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Times New Roman"/>
              </a:rPr>
              <a:t>与圆</a:t>
            </a:r>
            <a:r>
              <a:rPr lang="en-US" altLang="zh-CN" i="1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C</a:t>
            </a:r>
            <a:r>
              <a:rPr lang="zh-CN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Times New Roman"/>
              </a:rPr>
              <a:t>交于两点</a:t>
            </a:r>
            <a:r>
              <a:rPr lang="zh-CN" altLang="zh-CN" kern="100" dirty="0">
                <a:solidFill>
                  <a:srgbClr val="0000FF"/>
                </a:solidFill>
                <a:latin typeface="宋体"/>
                <a:ea typeface="楷体_GB2312"/>
                <a:cs typeface="楷体_GB2312"/>
              </a:rPr>
              <a:t>，</a:t>
            </a:r>
            <a:endParaRPr lang="zh-CN" altLang="zh-CN" sz="1100" kern="100" dirty="0">
              <a:latin typeface="宋体"/>
              <a:cs typeface="Courier New"/>
            </a:endParaRPr>
          </a:p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011162"/>
              </p:ext>
            </p:extLst>
          </p:nvPr>
        </p:nvGraphicFramePr>
        <p:xfrm>
          <a:off x="323528" y="3456476"/>
          <a:ext cx="11233150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7" name="文档" r:id="rId3" imgW="11233352" imgH="3419879" progId="Word.Document.12">
                  <p:embed/>
                </p:oleObj>
              </mc:Choice>
              <mc:Fallback>
                <p:oleObj name="文档" r:id="rId3" imgW="11233352" imgH="341987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456476"/>
                        <a:ext cx="11233150" cy="341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70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pPr algn="l"/>
            <a:r>
              <a:rPr lang="zh-CN" altLang="zh-CN" sz="3200" kern="100" dirty="0">
                <a:latin typeface="Times New Roman"/>
                <a:cs typeface="Times New Roman"/>
              </a:rPr>
              <a:t>已知过点</a:t>
            </a:r>
            <a:r>
              <a:rPr lang="en-US" altLang="zh-CN" sz="3200" i="1" kern="100" dirty="0">
                <a:latin typeface="Times New Roman"/>
                <a:cs typeface="Courier New"/>
              </a:rPr>
              <a:t>A</a:t>
            </a:r>
            <a:r>
              <a:rPr lang="en-US" altLang="zh-CN" sz="3200" kern="100" dirty="0">
                <a:latin typeface="Times New Roman"/>
                <a:cs typeface="Courier New"/>
              </a:rPr>
              <a:t>(0</a:t>
            </a:r>
            <a:r>
              <a:rPr lang="zh-CN" altLang="zh-CN" sz="3200" kern="100" dirty="0">
                <a:latin typeface="Times New Roman"/>
                <a:cs typeface="Times New Roman"/>
              </a:rPr>
              <a:t>，</a:t>
            </a:r>
            <a:r>
              <a:rPr lang="en-US" altLang="zh-CN" sz="3200" kern="100" dirty="0">
                <a:latin typeface="Times New Roman"/>
                <a:cs typeface="Courier New"/>
              </a:rPr>
              <a:t>1)</a:t>
            </a:r>
            <a:r>
              <a:rPr lang="zh-CN" altLang="zh-CN" sz="3200" kern="100" dirty="0">
                <a:latin typeface="Times New Roman"/>
                <a:cs typeface="Times New Roman"/>
              </a:rPr>
              <a:t>且斜率为</a:t>
            </a:r>
            <a:r>
              <a:rPr lang="en-US" altLang="zh-CN" sz="3200" i="1" kern="100" dirty="0">
                <a:latin typeface="Times New Roman"/>
                <a:cs typeface="Courier New"/>
              </a:rPr>
              <a:t>k</a:t>
            </a:r>
            <a:r>
              <a:rPr lang="zh-CN" altLang="zh-CN" sz="3200" kern="100" dirty="0">
                <a:latin typeface="Times New Roman"/>
                <a:cs typeface="Times New Roman"/>
              </a:rPr>
              <a:t>的直线</a:t>
            </a:r>
            <a:r>
              <a:rPr lang="en-US" altLang="zh-CN" sz="3200" i="1" kern="100" dirty="0">
                <a:latin typeface="Times New Roman"/>
                <a:cs typeface="Courier New"/>
              </a:rPr>
              <a:t>l</a:t>
            </a:r>
            <a:r>
              <a:rPr lang="zh-CN" altLang="zh-CN" sz="3200" kern="100" dirty="0">
                <a:latin typeface="Times New Roman"/>
                <a:cs typeface="Times New Roman"/>
              </a:rPr>
              <a:t>与圆</a:t>
            </a:r>
            <a:r>
              <a:rPr lang="en-US" altLang="zh-CN" sz="3200" i="1" kern="100" dirty="0">
                <a:latin typeface="Times New Roman"/>
                <a:cs typeface="Courier New"/>
              </a:rPr>
              <a:t>C</a:t>
            </a:r>
            <a:r>
              <a:rPr lang="zh-CN" altLang="zh-CN" sz="3200" kern="100" dirty="0">
                <a:latin typeface="Times New Roman"/>
                <a:cs typeface="Times New Roman"/>
              </a:rPr>
              <a:t>：</a:t>
            </a:r>
            <a:r>
              <a:rPr lang="en-US" altLang="zh-CN" sz="3200" kern="100" dirty="0">
                <a:latin typeface="Times New Roman"/>
                <a:cs typeface="Courier New"/>
              </a:rPr>
              <a:t>(</a:t>
            </a:r>
            <a:r>
              <a:rPr lang="en-US" altLang="zh-CN" sz="3200" i="1" kern="100" dirty="0">
                <a:latin typeface="Times New Roman"/>
                <a:cs typeface="Courier New"/>
              </a:rPr>
              <a:t>x</a:t>
            </a:r>
            <a:r>
              <a:rPr lang="zh-CN" altLang="zh-CN" sz="3200" kern="100" dirty="0">
                <a:latin typeface="Times New Roman"/>
                <a:cs typeface="Times New Roman"/>
              </a:rPr>
              <a:t>－</a:t>
            </a:r>
            <a:r>
              <a:rPr lang="en-US" altLang="zh-CN" sz="3200" kern="100" dirty="0">
                <a:latin typeface="Times New Roman"/>
                <a:cs typeface="Courier New"/>
              </a:rPr>
              <a:t>2)</a:t>
            </a:r>
            <a:r>
              <a:rPr lang="en-US" altLang="zh-CN" sz="3200" kern="100" baseline="30000" dirty="0">
                <a:latin typeface="Times New Roman"/>
                <a:cs typeface="Courier New"/>
              </a:rPr>
              <a:t>2</a:t>
            </a:r>
            <a:r>
              <a:rPr lang="zh-CN" altLang="zh-CN" sz="3200" kern="100" dirty="0">
                <a:latin typeface="Times New Roman"/>
                <a:cs typeface="Times New Roman"/>
              </a:rPr>
              <a:t>＋</a:t>
            </a:r>
            <a:r>
              <a:rPr lang="en-US" altLang="zh-CN" sz="3200" kern="100" dirty="0">
                <a:latin typeface="Times New Roman"/>
                <a:cs typeface="Courier New"/>
              </a:rPr>
              <a:t>(</a:t>
            </a:r>
            <a:r>
              <a:rPr lang="en-US" altLang="zh-CN" sz="3200" i="1" kern="100" dirty="0">
                <a:latin typeface="Times New Roman"/>
                <a:cs typeface="Courier New"/>
              </a:rPr>
              <a:t>y</a:t>
            </a:r>
            <a:r>
              <a:rPr lang="zh-CN" altLang="zh-CN" sz="3200" kern="100" dirty="0">
                <a:latin typeface="Times New Roman"/>
                <a:cs typeface="Times New Roman"/>
              </a:rPr>
              <a:t>－</a:t>
            </a:r>
            <a:r>
              <a:rPr lang="en-US" altLang="zh-CN" sz="3200" kern="100" dirty="0">
                <a:latin typeface="Times New Roman"/>
                <a:cs typeface="Courier New"/>
              </a:rPr>
              <a:t>3)</a:t>
            </a:r>
            <a:r>
              <a:rPr lang="en-US" altLang="zh-CN" sz="3200" kern="100" baseline="30000" dirty="0">
                <a:latin typeface="Times New Roman"/>
                <a:cs typeface="Courier New"/>
              </a:rPr>
              <a:t>2</a:t>
            </a:r>
            <a:r>
              <a:rPr lang="zh-CN" altLang="zh-CN" sz="3200" kern="100" dirty="0">
                <a:latin typeface="Times New Roman"/>
                <a:cs typeface="Times New Roman"/>
              </a:rPr>
              <a:t>＝</a:t>
            </a:r>
            <a:r>
              <a:rPr lang="en-US" altLang="zh-CN" sz="3200" kern="100" dirty="0">
                <a:latin typeface="Times New Roman"/>
                <a:cs typeface="Courier New"/>
              </a:rPr>
              <a:t>1</a:t>
            </a:r>
            <a:r>
              <a:rPr lang="zh-CN" altLang="zh-CN" sz="3200" kern="100" dirty="0">
                <a:latin typeface="Times New Roman"/>
                <a:cs typeface="Times New Roman"/>
              </a:rPr>
              <a:t>交于</a:t>
            </a:r>
            <a:r>
              <a:rPr lang="en-US" altLang="zh-CN" sz="3200" i="1" kern="100" dirty="0">
                <a:latin typeface="Times New Roman"/>
                <a:cs typeface="Courier New"/>
              </a:rPr>
              <a:t>M</a:t>
            </a:r>
            <a:r>
              <a:rPr lang="zh-CN" altLang="zh-CN" sz="3200" kern="100" dirty="0">
                <a:latin typeface="Times New Roman"/>
                <a:cs typeface="Times New Roman"/>
              </a:rPr>
              <a:t>，</a:t>
            </a:r>
            <a:r>
              <a:rPr lang="en-US" altLang="zh-CN" sz="3200" i="1" kern="100" dirty="0">
                <a:latin typeface="Times New Roman"/>
                <a:cs typeface="Courier New"/>
              </a:rPr>
              <a:t>N</a:t>
            </a:r>
            <a:r>
              <a:rPr lang="zh-CN" altLang="zh-CN" sz="3200" kern="100" dirty="0">
                <a:latin typeface="Times New Roman"/>
                <a:cs typeface="Times New Roman"/>
              </a:rPr>
              <a:t>两点</a:t>
            </a:r>
            <a:r>
              <a:rPr lang="zh-CN" altLang="zh-CN" sz="3200" kern="100" dirty="0" smtClean="0">
                <a:latin typeface="Times New Roman"/>
                <a:cs typeface="Times New Roman"/>
              </a:rPr>
              <a:t>．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988840"/>
            <a:ext cx="7920880" cy="2520280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  <a:tabLst>
                <a:tab pos="3870960" algn="l"/>
              </a:tabLst>
              <a:defRPr/>
            </a:pPr>
            <a:r>
              <a:rPr lang="en-US" altLang="zh-CN" kern="100" dirty="0" smtClean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(</a:t>
            </a:r>
            <a:r>
              <a:rPr lang="en-US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2)</a:t>
            </a:r>
            <a:r>
              <a:rPr lang="zh-CN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Times New Roman"/>
              </a:rPr>
              <a:t>设</a:t>
            </a:r>
            <a:r>
              <a:rPr lang="en-US" altLang="zh-CN" i="1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M</a:t>
            </a:r>
            <a:r>
              <a:rPr lang="en-US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(</a:t>
            </a:r>
            <a:r>
              <a:rPr lang="en-US" altLang="zh-CN" i="1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x</a:t>
            </a:r>
            <a:r>
              <a:rPr lang="en-US" altLang="zh-CN" kern="100" baseline="-250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1</a:t>
            </a:r>
            <a:r>
              <a:rPr lang="zh-CN" altLang="zh-CN" kern="100" dirty="0">
                <a:solidFill>
                  <a:srgbClr val="0000FF"/>
                </a:solidFill>
                <a:latin typeface="宋体"/>
                <a:ea typeface="楷体_GB2312"/>
                <a:cs typeface="楷体_GB2312"/>
              </a:rPr>
              <a:t>，</a:t>
            </a:r>
            <a:r>
              <a:rPr lang="en-US" altLang="zh-CN" i="1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y</a:t>
            </a:r>
            <a:r>
              <a:rPr lang="en-US" altLang="zh-CN" kern="100" baseline="-250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1</a:t>
            </a:r>
            <a:r>
              <a:rPr lang="en-US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)</a:t>
            </a:r>
            <a:r>
              <a:rPr lang="zh-CN" altLang="zh-CN" kern="100" dirty="0">
                <a:solidFill>
                  <a:srgbClr val="0000FF"/>
                </a:solidFill>
                <a:latin typeface="宋体"/>
                <a:ea typeface="楷体_GB2312"/>
                <a:cs typeface="楷体_GB2312"/>
              </a:rPr>
              <a:t>，</a:t>
            </a:r>
            <a:r>
              <a:rPr lang="en-US" altLang="zh-CN" i="1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N</a:t>
            </a:r>
            <a:r>
              <a:rPr lang="en-US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(</a:t>
            </a:r>
            <a:r>
              <a:rPr lang="en-US" altLang="zh-CN" i="1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x</a:t>
            </a:r>
            <a:r>
              <a:rPr lang="en-US" altLang="zh-CN" kern="100" baseline="-250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2</a:t>
            </a:r>
            <a:r>
              <a:rPr lang="zh-CN" altLang="zh-CN" kern="100" dirty="0">
                <a:solidFill>
                  <a:srgbClr val="0000FF"/>
                </a:solidFill>
                <a:latin typeface="宋体"/>
                <a:ea typeface="楷体_GB2312"/>
                <a:cs typeface="楷体_GB2312"/>
              </a:rPr>
              <a:t>，</a:t>
            </a:r>
            <a:r>
              <a:rPr lang="en-US" altLang="zh-CN" i="1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y</a:t>
            </a:r>
            <a:r>
              <a:rPr lang="en-US" altLang="zh-CN" kern="100" baseline="-250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2</a:t>
            </a:r>
            <a:r>
              <a:rPr lang="en-US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)</a:t>
            </a:r>
            <a:r>
              <a:rPr lang="zh-CN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Times New Roman"/>
              </a:rPr>
              <a:t>．</a:t>
            </a:r>
            <a:endParaRPr lang="zh-CN" altLang="zh-CN" sz="1100" kern="100" dirty="0">
              <a:latin typeface="宋体"/>
              <a:cs typeface="Courier New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3870960" algn="l"/>
              </a:tabLst>
              <a:defRPr/>
            </a:pPr>
            <a:r>
              <a:rPr lang="zh-CN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Times New Roman"/>
              </a:rPr>
              <a:t>将</a:t>
            </a:r>
            <a:r>
              <a:rPr lang="en-US" altLang="zh-CN" i="1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y</a:t>
            </a:r>
            <a:r>
              <a:rPr lang="zh-CN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Times New Roman"/>
              </a:rPr>
              <a:t>＝</a:t>
            </a:r>
            <a:r>
              <a:rPr lang="en-US" altLang="zh-CN" i="1" kern="100" dirty="0" err="1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kx</a:t>
            </a:r>
            <a:r>
              <a:rPr lang="zh-CN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Times New Roman"/>
              </a:rPr>
              <a:t>＋</a:t>
            </a:r>
            <a:r>
              <a:rPr lang="en-US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1</a:t>
            </a:r>
            <a:r>
              <a:rPr lang="zh-CN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Times New Roman"/>
              </a:rPr>
              <a:t>代入方程</a:t>
            </a:r>
            <a:r>
              <a:rPr lang="en-US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(</a:t>
            </a:r>
            <a:r>
              <a:rPr lang="en-US" altLang="zh-CN" i="1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x</a:t>
            </a:r>
            <a:r>
              <a:rPr lang="zh-CN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Times New Roman"/>
              </a:rPr>
              <a:t>－</a:t>
            </a:r>
            <a:r>
              <a:rPr lang="en-US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2)</a:t>
            </a:r>
            <a:r>
              <a:rPr lang="en-US" altLang="zh-CN" kern="100" baseline="300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2</a:t>
            </a:r>
            <a:r>
              <a:rPr lang="zh-CN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Times New Roman"/>
              </a:rPr>
              <a:t>＋</a:t>
            </a:r>
            <a:r>
              <a:rPr lang="en-US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(</a:t>
            </a:r>
            <a:r>
              <a:rPr lang="en-US" altLang="zh-CN" i="1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y</a:t>
            </a:r>
            <a:r>
              <a:rPr lang="zh-CN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Times New Roman"/>
              </a:rPr>
              <a:t>－</a:t>
            </a:r>
            <a:r>
              <a:rPr lang="en-US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3)</a:t>
            </a:r>
            <a:r>
              <a:rPr lang="en-US" altLang="zh-CN" kern="100" baseline="300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2</a:t>
            </a:r>
            <a:r>
              <a:rPr lang="zh-CN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Times New Roman"/>
              </a:rPr>
              <a:t>＝</a:t>
            </a:r>
            <a:r>
              <a:rPr lang="en-US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1</a:t>
            </a:r>
            <a:r>
              <a:rPr lang="zh-CN" altLang="zh-CN" kern="100" dirty="0">
                <a:solidFill>
                  <a:srgbClr val="0000FF"/>
                </a:solidFill>
                <a:latin typeface="宋体"/>
                <a:ea typeface="楷体_GB2312"/>
                <a:cs typeface="楷体_GB2312"/>
              </a:rPr>
              <a:t>，</a:t>
            </a:r>
            <a:endParaRPr lang="zh-CN" altLang="zh-CN" sz="1100" kern="100" dirty="0">
              <a:latin typeface="宋体"/>
              <a:cs typeface="Courier New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3870960" algn="l"/>
              </a:tabLst>
              <a:defRPr/>
            </a:pPr>
            <a:r>
              <a:rPr lang="zh-CN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Times New Roman"/>
              </a:rPr>
              <a:t>整理得</a:t>
            </a:r>
            <a:r>
              <a:rPr lang="en-US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(1</a:t>
            </a:r>
            <a:r>
              <a:rPr lang="zh-CN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Times New Roman"/>
              </a:rPr>
              <a:t>＋</a:t>
            </a:r>
            <a:r>
              <a:rPr lang="en-US" altLang="zh-CN" i="1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k</a:t>
            </a:r>
            <a:r>
              <a:rPr lang="en-US" altLang="zh-CN" kern="100" baseline="300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2</a:t>
            </a:r>
            <a:r>
              <a:rPr lang="en-US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)</a:t>
            </a:r>
            <a:r>
              <a:rPr lang="en-US" altLang="zh-CN" i="1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x</a:t>
            </a:r>
            <a:r>
              <a:rPr lang="en-US" altLang="zh-CN" kern="100" baseline="300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2</a:t>
            </a:r>
            <a:r>
              <a:rPr lang="zh-CN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Times New Roman"/>
              </a:rPr>
              <a:t>－</a:t>
            </a:r>
            <a:r>
              <a:rPr lang="en-US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4(1</a:t>
            </a:r>
            <a:r>
              <a:rPr lang="zh-CN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Times New Roman"/>
              </a:rPr>
              <a:t>＋</a:t>
            </a:r>
            <a:r>
              <a:rPr lang="en-US" altLang="zh-CN" i="1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k</a:t>
            </a:r>
            <a:r>
              <a:rPr lang="en-US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)</a:t>
            </a:r>
            <a:r>
              <a:rPr lang="en-US" altLang="zh-CN" i="1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x</a:t>
            </a:r>
            <a:r>
              <a:rPr lang="zh-CN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Times New Roman"/>
              </a:rPr>
              <a:t>＋</a:t>
            </a:r>
            <a:r>
              <a:rPr lang="en-US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7</a:t>
            </a:r>
            <a:r>
              <a:rPr lang="zh-CN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Times New Roman"/>
              </a:rPr>
              <a:t>＝</a:t>
            </a:r>
            <a:r>
              <a:rPr lang="en-US" altLang="zh-CN" kern="100" dirty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0</a:t>
            </a:r>
            <a:r>
              <a:rPr lang="en-US" altLang="zh-CN" kern="100" dirty="0" smtClean="0">
                <a:solidFill>
                  <a:srgbClr val="0000FF"/>
                </a:solidFill>
                <a:latin typeface="Times New Roman"/>
                <a:ea typeface="楷体_GB2312"/>
                <a:cs typeface="Courier New"/>
              </a:rPr>
              <a:t>.</a:t>
            </a:r>
            <a:endParaRPr lang="zh-CN" altLang="zh-CN" sz="1100" kern="100" dirty="0">
              <a:latin typeface="宋体"/>
              <a:cs typeface="Courier New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7148"/>
              </p:ext>
            </p:extLst>
          </p:nvPr>
        </p:nvGraphicFramePr>
        <p:xfrm>
          <a:off x="395536" y="3573016"/>
          <a:ext cx="1123315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9" name="文档" r:id="rId3" imgW="11233352" imgH="1165639" progId="Word.Document.12">
                  <p:embed/>
                </p:oleObj>
              </mc:Choice>
              <mc:Fallback>
                <p:oleObj name="文档" r:id="rId3" imgW="11233352" imgH="116563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573016"/>
                        <a:ext cx="1123315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170297"/>
              </p:ext>
            </p:extLst>
          </p:nvPr>
        </p:nvGraphicFramePr>
        <p:xfrm>
          <a:off x="539552" y="1340768"/>
          <a:ext cx="112331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0" name="文档" r:id="rId5" imgW="11233352" imgH="894928" progId="Word.Document.12">
                  <p:embed/>
                </p:oleObj>
              </mc:Choice>
              <mc:Fallback>
                <p:oleObj name="文档" r:id="rId5" imgW="11233352" imgH="89492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340768"/>
                        <a:ext cx="1123315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999205"/>
              </p:ext>
            </p:extLst>
          </p:nvPr>
        </p:nvGraphicFramePr>
        <p:xfrm>
          <a:off x="467544" y="4437112"/>
          <a:ext cx="9355138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1" name="文档" r:id="rId7" imgW="10772358" imgH="2549252" progId="Word.Document.12">
                  <p:embed/>
                </p:oleObj>
              </mc:Choice>
              <mc:Fallback>
                <p:oleObj name="文档" r:id="rId7" imgW="10772358" imgH="254925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437112"/>
                        <a:ext cx="9355138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43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692696"/>
                <a:ext cx="8229600" cy="276490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zh-CN" dirty="0" smtClean="0"/>
                  <a:t>2</a:t>
                </a:r>
                <a:r>
                  <a:rPr lang="zh-CN" altLang="zh-CN" dirty="0" smtClean="0"/>
                  <a:t>．</a:t>
                </a:r>
                <a:r>
                  <a:rPr lang="zh-CN" altLang="zh-CN" dirty="0"/>
                  <a:t>直线</a:t>
                </a:r>
                <a:r>
                  <a:rPr lang="en-US" altLang="zh-CN" i="1" dirty="0"/>
                  <a:t>y</a:t>
                </a:r>
                <a:r>
                  <a:rPr lang="zh-CN" altLang="zh-CN" dirty="0" smtClean="0"/>
                  <a:t>＝－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i="1" dirty="0" smtClean="0"/>
                  <a:t>x</a:t>
                </a:r>
                <a:r>
                  <a:rPr lang="zh-CN" altLang="zh-CN" dirty="0"/>
                  <a:t>＋</a:t>
                </a:r>
                <a:r>
                  <a:rPr lang="en-US" altLang="zh-CN" i="1" dirty="0"/>
                  <a:t>m</a:t>
                </a:r>
                <a:r>
                  <a:rPr lang="zh-CN" altLang="zh-CN" dirty="0"/>
                  <a:t>与圆</a:t>
                </a:r>
                <a:r>
                  <a:rPr lang="en-US" altLang="zh-CN" i="1" dirty="0"/>
                  <a:t>x</a:t>
                </a:r>
                <a:r>
                  <a:rPr lang="en-US" altLang="zh-CN" baseline="30000" dirty="0"/>
                  <a:t>2</a:t>
                </a:r>
                <a:r>
                  <a:rPr lang="zh-CN" altLang="zh-CN" dirty="0"/>
                  <a:t>＋</a:t>
                </a:r>
                <a:r>
                  <a:rPr lang="en-US" altLang="zh-CN" i="1" dirty="0"/>
                  <a:t>y</a:t>
                </a:r>
                <a:r>
                  <a:rPr lang="en-US" altLang="zh-CN" baseline="30000" dirty="0"/>
                  <a:t>2</a:t>
                </a:r>
                <a:r>
                  <a:rPr lang="zh-CN" altLang="zh-CN" dirty="0"/>
                  <a:t>＝</a:t>
                </a:r>
                <a:r>
                  <a:rPr lang="en-US" altLang="zh-CN" dirty="0"/>
                  <a:t>1</a:t>
                </a:r>
                <a:r>
                  <a:rPr lang="zh-CN" altLang="zh-CN" dirty="0"/>
                  <a:t>在第一</a:t>
                </a:r>
                <a:r>
                  <a:rPr lang="zh-CN" altLang="zh-CN" dirty="0" smtClean="0"/>
                  <a:t>象限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zh-CN" dirty="0" smtClean="0"/>
                  <a:t>内</a:t>
                </a:r>
                <a:r>
                  <a:rPr lang="zh-CN" altLang="zh-CN" dirty="0"/>
                  <a:t>有两个不同的交点，则</a:t>
                </a:r>
                <a:r>
                  <a:rPr lang="en-US" altLang="zh-CN" i="1" dirty="0"/>
                  <a:t>m</a:t>
                </a:r>
                <a:r>
                  <a:rPr lang="zh-CN" altLang="zh-CN" dirty="0"/>
                  <a:t>的取值范围是</a:t>
                </a:r>
                <a:r>
                  <a:rPr lang="en-US" altLang="zh-CN" dirty="0"/>
                  <a:t>(</a:t>
                </a:r>
                <a:r>
                  <a:rPr lang="zh-CN" altLang="zh-CN" dirty="0"/>
                  <a:t>　　</a:t>
                </a:r>
                <a:r>
                  <a:rPr lang="en-US" altLang="zh-CN" dirty="0"/>
                  <a:t>)</a:t>
                </a:r>
                <a:endParaRPr lang="zh-CN" altLang="zh-CN" dirty="0"/>
              </a:p>
              <a:p>
                <a:pPr marL="0" indent="0">
                  <a:buNone/>
                </a:pPr>
                <a:r>
                  <a:rPr lang="en-US" altLang="zh-CN" dirty="0" smtClean="0"/>
                  <a:t>A</a:t>
                </a:r>
                <a:r>
                  <a:rPr lang="zh-CN" altLang="zh-CN" dirty="0"/>
                  <a:t>．</a:t>
                </a:r>
                <a:r>
                  <a:rPr lang="en-US" altLang="zh-CN" dirty="0" smtClean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dirty="0" smtClean="0"/>
                  <a:t>，</a:t>
                </a:r>
                <a:r>
                  <a:rPr lang="en-US" altLang="zh-CN" dirty="0"/>
                  <a:t>2) 	B</a:t>
                </a:r>
                <a:r>
                  <a:rPr lang="zh-CN" altLang="zh-CN" dirty="0"/>
                  <a:t>．</a:t>
                </a:r>
                <a:r>
                  <a:rPr lang="en-US" altLang="zh-CN" dirty="0" smtClean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dirty="0" smtClean="0"/>
                  <a:t>，</a:t>
                </a:r>
                <a:r>
                  <a:rPr lang="en-US" altLang="zh-CN" dirty="0"/>
                  <a:t>3)  </a:t>
                </a:r>
                <a:endParaRPr lang="zh-CN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C. </a:t>
                </a:r>
                <a:r>
                  <a:rPr lang="zh-CN" altLang="en-US" dirty="0" smtClean="0"/>
                  <a:t>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dirty="0" smtClean="0"/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dirty="0" smtClean="0"/>
                  <a:t>）</a:t>
                </a:r>
                <a:r>
                  <a:rPr lang="en-US" altLang="zh-CN" dirty="0"/>
                  <a:t>	D</a:t>
                </a:r>
                <a:r>
                  <a:rPr lang="en-US" altLang="zh-CN" dirty="0" smtClean="0"/>
                  <a:t>.</a:t>
                </a:r>
                <a:r>
                  <a:rPr lang="zh-CN" altLang="en-US" dirty="0" smtClean="0"/>
                  <a:t>（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dirty="0" smtClean="0"/>
                  <a:t>）</a:t>
                </a:r>
                <a:endParaRPr lang="zh-CN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692696"/>
                <a:ext cx="8229600" cy="2764904"/>
              </a:xfrm>
              <a:blipFill rotWithShape="1">
                <a:blip r:embed="rId2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7596336" y="1340768"/>
            <a:ext cx="555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Times New Roman"/>
                <a:ea typeface="宋体"/>
              </a:rPr>
              <a:t>D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7719" y="0"/>
            <a:ext cx="9116281" cy="6858000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1810544" cy="706090"/>
          </a:xfrm>
        </p:spPr>
        <p:txBody>
          <a:bodyPr>
            <a:normAutofit fontScale="90000"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课堂小结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147404"/>
              </p:ext>
            </p:extLst>
          </p:nvPr>
        </p:nvGraphicFramePr>
        <p:xfrm>
          <a:off x="251520" y="1484784"/>
          <a:ext cx="8653132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9" name="文档" r:id="rId3" imgW="11233352" imgH="4018898" progId="Word.Document.12">
                  <p:embed/>
                </p:oleObj>
              </mc:Choice>
              <mc:Fallback>
                <p:oleObj name="文档" r:id="rId3" imgW="11233352" imgH="401889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484784"/>
                        <a:ext cx="8653132" cy="3096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2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  <a:tabLst>
                <a:tab pos="3870960" algn="l"/>
              </a:tabLst>
              <a:defRPr/>
            </a:pPr>
            <a:r>
              <a:rPr lang="en-US" altLang="zh-CN" sz="3200" kern="100" dirty="0">
                <a:latin typeface="Times New Roman"/>
                <a:cs typeface="Courier New"/>
              </a:rPr>
              <a:t>3</a:t>
            </a:r>
            <a:r>
              <a:rPr lang="zh-CN" altLang="zh-CN" sz="3200" kern="100" dirty="0">
                <a:latin typeface="Times New Roman"/>
                <a:cs typeface="Times New Roman"/>
              </a:rPr>
              <a:t>．圆</a:t>
            </a:r>
            <a:r>
              <a:rPr lang="en-US" altLang="zh-CN" sz="3200" kern="100" dirty="0">
                <a:latin typeface="Times New Roman"/>
                <a:cs typeface="Courier New"/>
              </a:rPr>
              <a:t>(</a:t>
            </a:r>
            <a:r>
              <a:rPr lang="en-US" altLang="zh-CN" sz="3200" i="1" kern="100" dirty="0">
                <a:latin typeface="Times New Roman"/>
                <a:cs typeface="Courier New"/>
              </a:rPr>
              <a:t>x</a:t>
            </a:r>
            <a:r>
              <a:rPr lang="zh-CN" altLang="zh-CN" sz="3200" kern="100" dirty="0">
                <a:latin typeface="Times New Roman"/>
                <a:cs typeface="Times New Roman"/>
              </a:rPr>
              <a:t>－</a:t>
            </a:r>
            <a:r>
              <a:rPr lang="en-US" altLang="zh-CN" sz="3200" kern="100" dirty="0">
                <a:latin typeface="Times New Roman"/>
                <a:cs typeface="Courier New"/>
              </a:rPr>
              <a:t>3)</a:t>
            </a:r>
            <a:r>
              <a:rPr lang="en-US" altLang="zh-CN" sz="3200" kern="100" baseline="30000" dirty="0">
                <a:latin typeface="Times New Roman"/>
                <a:cs typeface="Courier New"/>
              </a:rPr>
              <a:t>2</a:t>
            </a:r>
            <a:r>
              <a:rPr lang="zh-CN" altLang="zh-CN" sz="3200" kern="100" dirty="0">
                <a:latin typeface="Times New Roman"/>
                <a:cs typeface="Times New Roman"/>
              </a:rPr>
              <a:t>＋</a:t>
            </a:r>
            <a:r>
              <a:rPr lang="en-US" altLang="zh-CN" sz="3200" kern="100" dirty="0">
                <a:latin typeface="Times New Roman"/>
                <a:cs typeface="Courier New"/>
              </a:rPr>
              <a:t>(</a:t>
            </a:r>
            <a:r>
              <a:rPr lang="en-US" altLang="zh-CN" sz="3200" i="1" kern="100" dirty="0">
                <a:latin typeface="Times New Roman"/>
                <a:cs typeface="Courier New"/>
              </a:rPr>
              <a:t>y</a:t>
            </a:r>
            <a:r>
              <a:rPr lang="zh-CN" altLang="zh-CN" sz="3200" kern="100" dirty="0">
                <a:latin typeface="Times New Roman"/>
                <a:cs typeface="Times New Roman"/>
              </a:rPr>
              <a:t>－</a:t>
            </a:r>
            <a:r>
              <a:rPr lang="en-US" altLang="zh-CN" sz="3200" kern="100" dirty="0">
                <a:latin typeface="Times New Roman"/>
                <a:cs typeface="Courier New"/>
              </a:rPr>
              <a:t>3)</a:t>
            </a:r>
            <a:r>
              <a:rPr lang="en-US" altLang="zh-CN" sz="3200" kern="100" baseline="30000" dirty="0">
                <a:latin typeface="Times New Roman"/>
                <a:cs typeface="Courier New"/>
              </a:rPr>
              <a:t>2</a:t>
            </a:r>
            <a:r>
              <a:rPr lang="zh-CN" altLang="zh-CN" sz="3200" kern="100" dirty="0">
                <a:latin typeface="Times New Roman"/>
                <a:cs typeface="Times New Roman"/>
              </a:rPr>
              <a:t>＝</a:t>
            </a:r>
            <a:r>
              <a:rPr lang="en-US" altLang="zh-CN" sz="3200" kern="100" dirty="0">
                <a:latin typeface="Times New Roman"/>
                <a:cs typeface="Courier New"/>
              </a:rPr>
              <a:t>9</a:t>
            </a:r>
            <a:r>
              <a:rPr lang="zh-CN" altLang="zh-CN" sz="3200" kern="100" dirty="0">
                <a:latin typeface="Times New Roman"/>
                <a:cs typeface="Times New Roman"/>
              </a:rPr>
              <a:t>上到直线</a:t>
            </a:r>
            <a:r>
              <a:rPr lang="en-US" altLang="zh-CN" sz="3200" kern="100" dirty="0">
                <a:latin typeface="Times New Roman"/>
                <a:cs typeface="Courier New"/>
              </a:rPr>
              <a:t>3</a:t>
            </a:r>
            <a:r>
              <a:rPr lang="en-US" altLang="zh-CN" sz="3200" i="1" kern="100" dirty="0">
                <a:latin typeface="Times New Roman"/>
                <a:cs typeface="Courier New"/>
              </a:rPr>
              <a:t>x</a:t>
            </a:r>
            <a:r>
              <a:rPr lang="zh-CN" altLang="zh-CN" sz="3200" kern="100" dirty="0">
                <a:latin typeface="Times New Roman"/>
                <a:cs typeface="Times New Roman"/>
              </a:rPr>
              <a:t>＋</a:t>
            </a:r>
            <a:r>
              <a:rPr lang="en-US" altLang="zh-CN" sz="3200" kern="100" dirty="0">
                <a:latin typeface="Times New Roman"/>
                <a:cs typeface="Courier New"/>
              </a:rPr>
              <a:t>4</a:t>
            </a:r>
            <a:r>
              <a:rPr lang="en-US" altLang="zh-CN" sz="3200" i="1" kern="100" dirty="0">
                <a:latin typeface="Times New Roman"/>
                <a:cs typeface="Courier New"/>
              </a:rPr>
              <a:t>y</a:t>
            </a:r>
            <a:r>
              <a:rPr lang="zh-CN" altLang="zh-CN" sz="3200" kern="100" dirty="0">
                <a:latin typeface="Times New Roman"/>
                <a:cs typeface="Times New Roman"/>
              </a:rPr>
              <a:t>－</a:t>
            </a:r>
            <a:r>
              <a:rPr lang="en-US" altLang="zh-CN" sz="3200" kern="100" dirty="0">
                <a:latin typeface="Times New Roman"/>
                <a:cs typeface="Courier New"/>
              </a:rPr>
              <a:t>11</a:t>
            </a:r>
            <a:r>
              <a:rPr lang="zh-CN" altLang="zh-CN" sz="3200" kern="100" dirty="0">
                <a:latin typeface="Times New Roman"/>
                <a:cs typeface="Times New Roman"/>
              </a:rPr>
              <a:t>＝</a:t>
            </a:r>
            <a:r>
              <a:rPr lang="en-US" altLang="zh-CN" sz="3200" kern="100" dirty="0">
                <a:latin typeface="Times New Roman"/>
                <a:cs typeface="Courier New"/>
              </a:rPr>
              <a:t>0</a:t>
            </a:r>
            <a:r>
              <a:rPr lang="zh-CN" altLang="zh-CN" sz="3200" kern="100" dirty="0">
                <a:latin typeface="Times New Roman"/>
                <a:cs typeface="Times New Roman"/>
              </a:rPr>
              <a:t>的距离等于</a:t>
            </a:r>
            <a:r>
              <a:rPr lang="en-US" altLang="zh-CN" sz="3200" kern="100" dirty="0">
                <a:latin typeface="Times New Roman"/>
                <a:cs typeface="Courier New"/>
              </a:rPr>
              <a:t>1</a:t>
            </a:r>
            <a:r>
              <a:rPr lang="zh-CN" altLang="zh-CN" sz="3200" kern="100" dirty="0">
                <a:latin typeface="Times New Roman"/>
                <a:cs typeface="Times New Roman"/>
              </a:rPr>
              <a:t>的点的</a:t>
            </a:r>
            <a:r>
              <a:rPr lang="zh-CN" altLang="zh-CN" sz="3200" kern="100" dirty="0" smtClean="0">
                <a:latin typeface="Times New Roman"/>
                <a:cs typeface="Times New Roman"/>
              </a:rPr>
              <a:t>个数</a:t>
            </a:r>
            <a:r>
              <a:rPr lang="zh-CN" altLang="zh-CN" sz="3200" kern="100" dirty="0">
                <a:latin typeface="Times New Roman"/>
                <a:cs typeface="Times New Roman"/>
              </a:rPr>
              <a:t>为</a:t>
            </a:r>
            <a:r>
              <a:rPr lang="en-US" altLang="zh-CN" sz="3200" kern="100" dirty="0">
                <a:latin typeface="Times New Roman"/>
                <a:cs typeface="Courier New"/>
              </a:rPr>
              <a:t>(</a:t>
            </a:r>
            <a:r>
              <a:rPr lang="zh-CN" altLang="zh-CN" sz="3200" kern="100" dirty="0">
                <a:latin typeface="Times New Roman"/>
                <a:cs typeface="Times New Roman"/>
              </a:rPr>
              <a:t>　　</a:t>
            </a:r>
            <a:r>
              <a:rPr lang="en-US" altLang="zh-CN" sz="3200" kern="100" dirty="0">
                <a:latin typeface="Times New Roman"/>
                <a:cs typeface="Courier New"/>
              </a:rPr>
              <a:t>)</a:t>
            </a:r>
            <a:r>
              <a:rPr lang="zh-CN" altLang="zh-CN" sz="3200" kern="100" dirty="0">
                <a:latin typeface="宋体"/>
                <a:cs typeface="Courier New"/>
              </a:rPr>
              <a:t/>
            </a:r>
            <a:br>
              <a:rPr lang="zh-CN" altLang="zh-CN" sz="3200" kern="100" dirty="0">
                <a:latin typeface="宋体"/>
                <a:cs typeface="Courier New"/>
              </a:rPr>
            </a:br>
            <a:r>
              <a:rPr lang="en-US" altLang="zh-CN" sz="3200" kern="100" dirty="0">
                <a:latin typeface="Times New Roman"/>
                <a:cs typeface="Courier New"/>
              </a:rPr>
              <a:t>A</a:t>
            </a:r>
            <a:r>
              <a:rPr lang="zh-CN" altLang="zh-CN" sz="3200" kern="100" dirty="0">
                <a:latin typeface="Times New Roman"/>
                <a:cs typeface="Times New Roman"/>
              </a:rPr>
              <a:t>．</a:t>
            </a:r>
            <a:r>
              <a:rPr lang="en-US" altLang="zh-CN" sz="3200" kern="100" dirty="0">
                <a:latin typeface="Times New Roman"/>
                <a:cs typeface="Courier New"/>
              </a:rPr>
              <a:t>1</a:t>
            </a:r>
            <a:r>
              <a:rPr lang="zh-CN" altLang="zh-CN" sz="3200" kern="100" dirty="0">
                <a:latin typeface="Times New Roman"/>
                <a:cs typeface="Times New Roman"/>
              </a:rPr>
              <a:t>　　</a:t>
            </a:r>
            <a:r>
              <a:rPr lang="en-US" altLang="zh-CN" sz="3200" kern="100" dirty="0">
                <a:latin typeface="Times New Roman"/>
                <a:cs typeface="Courier New"/>
              </a:rPr>
              <a:t>	B</a:t>
            </a:r>
            <a:r>
              <a:rPr lang="zh-CN" altLang="zh-CN" sz="3200" kern="100" dirty="0">
                <a:latin typeface="Times New Roman"/>
                <a:cs typeface="Times New Roman"/>
              </a:rPr>
              <a:t>．</a:t>
            </a:r>
            <a:r>
              <a:rPr lang="en-US" altLang="zh-CN" sz="3200" kern="100" dirty="0">
                <a:latin typeface="Times New Roman"/>
                <a:cs typeface="Courier New"/>
              </a:rPr>
              <a:t>2</a:t>
            </a:r>
            <a:r>
              <a:rPr lang="zh-CN" altLang="zh-CN" sz="3200" kern="100" dirty="0">
                <a:latin typeface="Times New Roman"/>
                <a:cs typeface="Times New Roman"/>
              </a:rPr>
              <a:t>　　　</a:t>
            </a:r>
            <a:r>
              <a:rPr lang="zh-CN" altLang="zh-CN" sz="3200" kern="100" dirty="0">
                <a:latin typeface="宋体"/>
                <a:cs typeface="Courier New"/>
              </a:rPr>
              <a:t/>
            </a:r>
            <a:br>
              <a:rPr lang="zh-CN" altLang="zh-CN" sz="3200" kern="100" dirty="0">
                <a:latin typeface="宋体"/>
                <a:cs typeface="Courier New"/>
              </a:rPr>
            </a:br>
            <a:r>
              <a:rPr lang="en-US" altLang="zh-CN" sz="3200" kern="100" dirty="0">
                <a:latin typeface="Times New Roman"/>
                <a:cs typeface="Courier New"/>
              </a:rPr>
              <a:t>C</a:t>
            </a:r>
            <a:r>
              <a:rPr lang="zh-CN" altLang="zh-CN" sz="3200" kern="100" dirty="0">
                <a:latin typeface="Times New Roman"/>
                <a:cs typeface="Times New Roman"/>
              </a:rPr>
              <a:t>．</a:t>
            </a:r>
            <a:r>
              <a:rPr lang="en-US" altLang="zh-CN" sz="3200" kern="100" dirty="0">
                <a:latin typeface="Times New Roman"/>
                <a:cs typeface="Courier New"/>
              </a:rPr>
              <a:t>3</a:t>
            </a:r>
            <a:r>
              <a:rPr lang="zh-CN" altLang="zh-CN" sz="3200" kern="100" dirty="0">
                <a:latin typeface="Times New Roman"/>
                <a:cs typeface="Times New Roman"/>
              </a:rPr>
              <a:t>　　　</a:t>
            </a:r>
            <a:r>
              <a:rPr lang="en-US" altLang="zh-CN" sz="3200" kern="100" dirty="0">
                <a:latin typeface="Times New Roman"/>
                <a:cs typeface="Courier New"/>
              </a:rPr>
              <a:t>	D</a:t>
            </a:r>
            <a:r>
              <a:rPr lang="zh-CN" altLang="zh-CN" sz="3200" kern="100" dirty="0">
                <a:latin typeface="Times New Roman"/>
                <a:cs typeface="Times New Roman"/>
              </a:rPr>
              <a:t>．</a:t>
            </a:r>
            <a:r>
              <a:rPr lang="en-US" altLang="zh-CN" sz="3200" kern="100" dirty="0" smtClean="0">
                <a:latin typeface="Times New Roman"/>
                <a:cs typeface="Courier New"/>
              </a:rPr>
              <a:t>4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6084168" y="1305634"/>
            <a:ext cx="718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Times New Roman"/>
                <a:ea typeface="宋体"/>
              </a:rPr>
              <a:t>C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7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290" y="1196752"/>
            <a:ext cx="8570190" cy="290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引伸练习</a:t>
            </a:r>
            <a:r>
              <a:rPr lang="en-US" altLang="zh-CN" sz="3200" kern="100" dirty="0" smtClean="0">
                <a:latin typeface="Times New Roman"/>
                <a:cs typeface="Times New Roman"/>
              </a:rPr>
              <a:t>3</a:t>
            </a:r>
            <a:r>
              <a:rPr lang="zh-CN" altLang="en-US" sz="3200" kern="100" dirty="0" smtClean="0">
                <a:latin typeface="Times New Roman"/>
                <a:cs typeface="Times New Roman"/>
              </a:rPr>
              <a:t>：</a:t>
            </a:r>
            <a:r>
              <a:rPr lang="zh-CN" altLang="zh-CN" sz="3200" kern="100" dirty="0" smtClean="0">
                <a:latin typeface="Times New Roman"/>
                <a:cs typeface="Times New Roman"/>
              </a:rPr>
              <a:t>已知</a:t>
            </a:r>
            <a:r>
              <a:rPr lang="zh-CN" altLang="zh-CN" sz="3200" kern="100" dirty="0">
                <a:latin typeface="Times New Roman"/>
                <a:cs typeface="Times New Roman"/>
              </a:rPr>
              <a:t>圆</a:t>
            </a:r>
            <a:r>
              <a:rPr lang="en-US" altLang="zh-CN" sz="3200" i="1" kern="100" dirty="0">
                <a:latin typeface="Times New Roman"/>
                <a:cs typeface="Courier New"/>
              </a:rPr>
              <a:t>C</a:t>
            </a:r>
            <a:r>
              <a:rPr lang="zh-CN" altLang="zh-CN" sz="3200" kern="100" dirty="0">
                <a:latin typeface="Times New Roman"/>
                <a:cs typeface="Times New Roman"/>
              </a:rPr>
              <a:t>：</a:t>
            </a:r>
            <a:r>
              <a:rPr lang="en-US" altLang="zh-CN" sz="3200" i="1" kern="100" dirty="0">
                <a:latin typeface="Times New Roman"/>
                <a:cs typeface="Courier New"/>
              </a:rPr>
              <a:t>x</a:t>
            </a:r>
            <a:r>
              <a:rPr lang="en-US" altLang="zh-CN" sz="3200" kern="100" baseline="30000" dirty="0">
                <a:latin typeface="Times New Roman"/>
                <a:cs typeface="Courier New"/>
              </a:rPr>
              <a:t>2</a:t>
            </a:r>
            <a:r>
              <a:rPr lang="zh-CN" altLang="zh-CN" sz="3200" kern="100" dirty="0">
                <a:latin typeface="Times New Roman"/>
                <a:cs typeface="Times New Roman"/>
              </a:rPr>
              <a:t>＋</a:t>
            </a:r>
            <a:r>
              <a:rPr lang="en-US" altLang="zh-CN" sz="3200" i="1" kern="100" dirty="0">
                <a:latin typeface="Times New Roman"/>
                <a:cs typeface="Courier New"/>
              </a:rPr>
              <a:t>y</a:t>
            </a:r>
            <a:r>
              <a:rPr lang="en-US" altLang="zh-CN" sz="3200" kern="100" baseline="30000" dirty="0">
                <a:latin typeface="Times New Roman"/>
                <a:cs typeface="Courier New"/>
              </a:rPr>
              <a:t>2</a:t>
            </a:r>
            <a:r>
              <a:rPr lang="zh-CN" altLang="zh-CN" sz="3200" kern="100" dirty="0">
                <a:latin typeface="Times New Roman"/>
                <a:cs typeface="Times New Roman"/>
              </a:rPr>
              <a:t>＝</a:t>
            </a:r>
            <a:r>
              <a:rPr lang="en-US" altLang="zh-CN" sz="3200" kern="100" dirty="0">
                <a:latin typeface="Times New Roman"/>
                <a:cs typeface="Courier New"/>
              </a:rPr>
              <a:t>9</a:t>
            </a:r>
            <a:r>
              <a:rPr lang="zh-CN" altLang="zh-CN" sz="3200" kern="100" dirty="0">
                <a:latin typeface="Times New Roman"/>
                <a:cs typeface="Times New Roman"/>
              </a:rPr>
              <a:t>，过</a:t>
            </a:r>
            <a:r>
              <a:rPr lang="zh-CN" altLang="zh-CN" sz="3200" kern="100" dirty="0" smtClean="0">
                <a:latin typeface="Times New Roman"/>
                <a:cs typeface="Times New Roman"/>
              </a:rPr>
              <a:t>点</a:t>
            </a:r>
            <a:r>
              <a:rPr lang="en-US" altLang="zh-CN" sz="3200" i="1" kern="100" dirty="0" smtClean="0">
                <a:latin typeface="Times New Roman"/>
                <a:cs typeface="Courier New"/>
              </a:rPr>
              <a:t>P</a:t>
            </a:r>
            <a:r>
              <a:rPr lang="en-US" altLang="zh-CN" sz="3200" kern="100" dirty="0" smtClean="0">
                <a:latin typeface="Times New Roman"/>
                <a:cs typeface="Courier New"/>
              </a:rPr>
              <a:t>(3</a:t>
            </a:r>
            <a:r>
              <a:rPr lang="zh-CN" altLang="zh-CN" sz="3200" kern="100" dirty="0">
                <a:latin typeface="Times New Roman"/>
                <a:cs typeface="Times New Roman"/>
              </a:rPr>
              <a:t>，</a:t>
            </a:r>
            <a:r>
              <a:rPr lang="en-US" altLang="zh-CN" sz="3200" kern="100" dirty="0">
                <a:latin typeface="Times New Roman"/>
                <a:cs typeface="Courier New"/>
              </a:rPr>
              <a:t>1)</a:t>
            </a:r>
            <a:r>
              <a:rPr lang="zh-CN" altLang="zh-CN" sz="3200" kern="100" dirty="0">
                <a:latin typeface="Times New Roman"/>
                <a:cs typeface="Times New Roman"/>
              </a:rPr>
              <a:t>作圆</a:t>
            </a:r>
            <a:r>
              <a:rPr lang="en-US" altLang="zh-CN" sz="3200" i="1" kern="100" dirty="0">
                <a:latin typeface="Times New Roman"/>
                <a:cs typeface="Courier New"/>
              </a:rPr>
              <a:t>C</a:t>
            </a:r>
            <a:r>
              <a:rPr lang="zh-CN" altLang="zh-CN" sz="3200" kern="100" dirty="0">
                <a:latin typeface="Times New Roman"/>
                <a:cs typeface="Times New Roman"/>
              </a:rPr>
              <a:t>的</a:t>
            </a:r>
            <a:r>
              <a:rPr lang="zh-CN" altLang="zh-CN" sz="3200" kern="100" dirty="0" smtClean="0">
                <a:latin typeface="Times New Roman"/>
                <a:cs typeface="Times New Roman"/>
              </a:rPr>
              <a:t>切线</a:t>
            </a:r>
            <a:r>
              <a:rPr lang="en-US" altLang="zh-CN" sz="3200" kern="100" dirty="0" smtClean="0">
                <a:latin typeface="Times New Roman"/>
                <a:cs typeface="Times New Roman"/>
              </a:rPr>
              <a:t>PA,PB</a:t>
            </a:r>
            <a:r>
              <a:rPr lang="zh-CN" altLang="zh-CN" sz="3200" kern="100" dirty="0" smtClean="0">
                <a:latin typeface="Times New Roman"/>
                <a:cs typeface="Times New Roman"/>
              </a:rPr>
              <a:t>，则</a:t>
            </a:r>
            <a:r>
              <a:rPr lang="zh-CN" altLang="en-US" sz="3200" kern="100" dirty="0" smtClean="0">
                <a:latin typeface="Times New Roman"/>
                <a:cs typeface="Times New Roman"/>
              </a:rPr>
              <a:t>直</a:t>
            </a:r>
            <a:r>
              <a:rPr lang="zh-CN" altLang="zh-CN" sz="3200" kern="100" dirty="0" smtClean="0">
                <a:latin typeface="Times New Roman"/>
                <a:cs typeface="Times New Roman"/>
              </a:rPr>
              <a:t>线</a:t>
            </a:r>
            <a:r>
              <a:rPr lang="en-US" altLang="zh-CN" sz="3200" kern="100" dirty="0" smtClean="0">
                <a:latin typeface="Times New Roman"/>
                <a:cs typeface="Times New Roman"/>
              </a:rPr>
              <a:t>AB</a:t>
            </a:r>
            <a:r>
              <a:rPr lang="zh-CN" altLang="zh-CN" sz="3200" kern="100" dirty="0" smtClean="0">
                <a:latin typeface="Times New Roman"/>
                <a:cs typeface="Times New Roman"/>
              </a:rPr>
              <a:t>方程</a:t>
            </a:r>
            <a:r>
              <a:rPr lang="zh-CN" altLang="zh-CN" sz="3200" kern="100" dirty="0">
                <a:latin typeface="Times New Roman"/>
                <a:cs typeface="Times New Roman"/>
              </a:rPr>
              <a:t>为</a:t>
            </a:r>
            <a:r>
              <a:rPr lang="en-US" altLang="zh-CN" sz="3200" kern="100" dirty="0" smtClean="0">
                <a:latin typeface="Times New Roman"/>
                <a:cs typeface="Courier New"/>
              </a:rPr>
              <a:t>__</a:t>
            </a:r>
            <a:r>
              <a:rPr lang="en-US" altLang="zh-CN" sz="3200" kern="100" dirty="0" smtClean="0">
                <a:solidFill>
                  <a:srgbClr val="FF0000"/>
                </a:solidFill>
                <a:latin typeface="Times New Roman"/>
                <a:cs typeface="Courier New"/>
              </a:rPr>
              <a:t>_______</a:t>
            </a:r>
            <a:r>
              <a:rPr lang="en-US" altLang="zh-CN" sz="3200" kern="100" dirty="0" smtClean="0">
                <a:latin typeface="Times New Roman"/>
                <a:cs typeface="Courier New"/>
              </a:rPr>
              <a:t>_____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79468" y="3284984"/>
            <a:ext cx="161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3x+y-9=0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209" y="436510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870960" algn="l"/>
              </a:tabLst>
              <a:defRPr/>
            </a:pPr>
            <a:r>
              <a:rPr lang="zh-CN" altLang="zh-CN" sz="2400" kern="100" dirty="0" smtClean="0">
                <a:solidFill>
                  <a:srgbClr val="FF0000"/>
                </a:solidFill>
                <a:latin typeface="等线" pitchFamily="2" charset="-122"/>
                <a:ea typeface="等线" pitchFamily="2" charset="-122"/>
                <a:cs typeface="Times New Roman"/>
              </a:rPr>
              <a:t>与</a:t>
            </a:r>
            <a:r>
              <a:rPr lang="zh-CN" altLang="zh-CN" sz="2400" kern="100" dirty="0">
                <a:solidFill>
                  <a:srgbClr val="FF0000"/>
                </a:solidFill>
                <a:latin typeface="等线" pitchFamily="2" charset="-122"/>
                <a:ea typeface="等线" pitchFamily="2" charset="-122"/>
                <a:cs typeface="Times New Roman"/>
              </a:rPr>
              <a:t>圆的切线有关的结论</a:t>
            </a:r>
            <a:endParaRPr lang="zh-CN" altLang="zh-CN" sz="2400" kern="100" dirty="0">
              <a:solidFill>
                <a:srgbClr val="FF0000"/>
              </a:solidFill>
              <a:latin typeface="等线" pitchFamily="2" charset="-122"/>
              <a:ea typeface="等线" pitchFamily="2" charset="-122"/>
              <a:cs typeface="Courier New"/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322290" y="5013176"/>
            <a:ext cx="8471284" cy="917467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  <a:tabLst>
                <a:tab pos="3870960" algn="l"/>
              </a:tabLst>
              <a:defRPr/>
            </a:pPr>
            <a:r>
              <a:rPr lang="en-US" altLang="zh-CN" sz="2400" kern="100" dirty="0" smtClean="0">
                <a:latin typeface="Times New Roman"/>
                <a:ea typeface="仿宋_GB2312"/>
                <a:cs typeface="Courier New"/>
              </a:rPr>
              <a:t>(</a:t>
            </a:r>
            <a:r>
              <a:rPr lang="en-US" altLang="zh-CN" sz="2400" kern="100" dirty="0">
                <a:latin typeface="Times New Roman"/>
                <a:ea typeface="仿宋_GB2312"/>
                <a:cs typeface="Courier New"/>
              </a:rPr>
              <a:t>3)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过圆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x</a:t>
            </a:r>
            <a:r>
              <a:rPr lang="en-US" altLang="zh-CN" sz="2400" kern="100" baseline="30000" dirty="0">
                <a:latin typeface="Times New Roman"/>
                <a:ea typeface="仿宋_GB2312"/>
                <a:cs typeface="Courier New"/>
              </a:rPr>
              <a:t>2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＋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y</a:t>
            </a:r>
            <a:r>
              <a:rPr lang="en-US" altLang="zh-CN" sz="2400" kern="100" baseline="30000" dirty="0">
                <a:latin typeface="Times New Roman"/>
                <a:ea typeface="仿宋_GB2312"/>
                <a:cs typeface="Courier New"/>
              </a:rPr>
              <a:t>2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＝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r</a:t>
            </a:r>
            <a:r>
              <a:rPr lang="en-US" altLang="zh-CN" sz="2400" kern="100" baseline="30000" dirty="0">
                <a:latin typeface="Times New Roman"/>
                <a:ea typeface="仿宋_GB2312"/>
                <a:cs typeface="Courier New"/>
              </a:rPr>
              <a:t>2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外一点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P</a:t>
            </a:r>
            <a:r>
              <a:rPr lang="en-US" altLang="zh-CN" sz="2400" kern="100" dirty="0">
                <a:latin typeface="Times New Roman"/>
                <a:ea typeface="仿宋_GB2312"/>
                <a:cs typeface="Courier New"/>
              </a:rPr>
              <a:t>(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x</a:t>
            </a:r>
            <a:r>
              <a:rPr lang="en-US" altLang="zh-CN" sz="2400" kern="100" baseline="-25000" dirty="0">
                <a:latin typeface="Times New Roman"/>
                <a:ea typeface="仿宋_GB2312"/>
                <a:cs typeface="Courier New"/>
              </a:rPr>
              <a:t>0</a:t>
            </a:r>
            <a:r>
              <a:rPr lang="zh-CN" altLang="zh-CN" sz="2400" kern="100" dirty="0">
                <a:latin typeface="宋体"/>
                <a:ea typeface="仿宋_GB2312"/>
                <a:cs typeface="仿宋_GB2312"/>
              </a:rPr>
              <a:t>，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y</a:t>
            </a:r>
            <a:r>
              <a:rPr lang="en-US" altLang="zh-CN" sz="2400" kern="100" baseline="-25000" dirty="0">
                <a:latin typeface="Times New Roman"/>
                <a:ea typeface="仿宋_GB2312"/>
                <a:cs typeface="Courier New"/>
              </a:rPr>
              <a:t>0</a:t>
            </a:r>
            <a:r>
              <a:rPr lang="en-US" altLang="zh-CN" sz="2400" kern="100" dirty="0">
                <a:latin typeface="Times New Roman"/>
                <a:ea typeface="仿宋_GB2312"/>
                <a:cs typeface="Courier New"/>
              </a:rPr>
              <a:t>)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作圆的两条切线</a:t>
            </a:r>
            <a:r>
              <a:rPr lang="zh-CN" altLang="zh-CN" sz="2400" kern="100" dirty="0">
                <a:latin typeface="宋体"/>
                <a:ea typeface="仿宋_GB2312"/>
                <a:cs typeface="仿宋_GB2312"/>
              </a:rPr>
              <a:t>，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切点分别为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A</a:t>
            </a:r>
            <a:r>
              <a:rPr lang="zh-CN" altLang="zh-CN" sz="2400" kern="100" dirty="0">
                <a:latin typeface="宋体"/>
                <a:ea typeface="仿宋_GB2312"/>
                <a:cs typeface="仿宋_GB2312"/>
              </a:rPr>
              <a:t>，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B</a:t>
            </a:r>
            <a:r>
              <a:rPr lang="zh-CN" altLang="zh-CN" sz="2400" kern="100" dirty="0">
                <a:latin typeface="宋体"/>
                <a:ea typeface="仿宋_GB2312"/>
                <a:cs typeface="仿宋_GB2312"/>
              </a:rPr>
              <a:t>，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则过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A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、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B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两点的直线方程为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x</a:t>
            </a:r>
            <a:r>
              <a:rPr lang="en-US" altLang="zh-CN" sz="2400" kern="100" baseline="-25000" dirty="0">
                <a:latin typeface="Times New Roman"/>
                <a:ea typeface="仿宋_GB2312"/>
                <a:cs typeface="Courier New"/>
              </a:rPr>
              <a:t>0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x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＋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y</a:t>
            </a:r>
            <a:r>
              <a:rPr lang="en-US" altLang="zh-CN" sz="2400" kern="100" baseline="-25000" dirty="0">
                <a:latin typeface="Times New Roman"/>
                <a:ea typeface="仿宋_GB2312"/>
                <a:cs typeface="Courier New"/>
              </a:rPr>
              <a:t>0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y</a:t>
            </a:r>
            <a:r>
              <a:rPr lang="zh-CN" altLang="zh-CN" sz="2400" kern="100" dirty="0">
                <a:latin typeface="Times New Roman"/>
                <a:ea typeface="仿宋_GB2312"/>
                <a:cs typeface="Times New Roman"/>
              </a:rPr>
              <a:t>＝</a:t>
            </a:r>
            <a:r>
              <a:rPr lang="en-US" altLang="zh-CN" sz="2400" i="1" kern="100" dirty="0">
                <a:latin typeface="Times New Roman"/>
                <a:ea typeface="仿宋_GB2312"/>
                <a:cs typeface="Courier New"/>
              </a:rPr>
              <a:t>r</a:t>
            </a:r>
            <a:r>
              <a:rPr lang="en-US" altLang="zh-CN" sz="2400" kern="100" baseline="30000" dirty="0">
                <a:latin typeface="Times New Roman"/>
                <a:ea typeface="仿宋_GB2312"/>
                <a:cs typeface="Courier New"/>
              </a:rPr>
              <a:t>2</a:t>
            </a:r>
            <a:r>
              <a:rPr lang="en-US" altLang="zh-CN" sz="2400" kern="100" dirty="0" smtClean="0">
                <a:latin typeface="Times New Roman"/>
                <a:ea typeface="仿宋_GB2312"/>
                <a:cs typeface="Courier New"/>
              </a:rPr>
              <a:t>.</a:t>
            </a:r>
            <a:endParaRPr lang="zh-CN" altLang="zh-CN" sz="240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4947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755184"/>
              </p:ext>
            </p:extLst>
          </p:nvPr>
        </p:nvGraphicFramePr>
        <p:xfrm>
          <a:off x="179512" y="980728"/>
          <a:ext cx="8789434" cy="1953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3" name="文档" r:id="rId3" imgW="11233352" imgH="2496872" progId="Word.Document.12">
                  <p:embed/>
                </p:oleObj>
              </mc:Choice>
              <mc:Fallback>
                <p:oleObj name="文档" r:id="rId3" imgW="11233352" imgH="249687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980728"/>
                        <a:ext cx="8789434" cy="1953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99" y="3212976"/>
            <a:ext cx="279241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5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89324" y="764704"/>
            <a:ext cx="8291264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课</a:t>
            </a:r>
            <a:r>
              <a:rPr lang="zh-CN" altLang="zh-CN" sz="3200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题分析</a:t>
            </a:r>
            <a:r>
              <a:rPr lang="zh-CN" altLang="en-US" sz="3200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研究</a:t>
            </a:r>
            <a:r>
              <a:rPr lang="zh-CN" altLang="en-US" sz="3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</a:t>
            </a:r>
            <a:r>
              <a:rPr lang="en-US" altLang="zh-CN" sz="3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/>
            </a:r>
            <a:br>
              <a:rPr lang="en-US" altLang="zh-CN" sz="3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</a:br>
            <a:r>
              <a:rPr lang="zh-CN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本节是考</a:t>
            </a:r>
            <a:r>
              <a:rPr lang="zh-CN" altLang="en-US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试</a:t>
            </a:r>
            <a:r>
              <a:rPr lang="zh-CN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的重点，主要考查直线与圆的位置关系、弦长问题、切线问题，一般以选择题和填空题的形式出现，有时与椭圆、双曲线、抛物线交汇命题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Courier New" pitchFamily="49" charset="0"/>
              </a:rPr>
              <a:t>.</a:t>
            </a:r>
            <a:endParaRPr lang="zh-CN" altLang="en-US" sz="3200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741352" y="3591101"/>
            <a:ext cx="7787208" cy="2049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CN" altLang="zh-CN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学科核心素养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、数学思想方法研究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buNone/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本节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主要考查考生的数学运算、直观想象核心素养和数形结合思想的运用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Courier New" pitchFamily="49" charset="0"/>
              </a:rPr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515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1192" y="604247"/>
            <a:ext cx="8229600" cy="2304256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  <a:tabLst>
                <a:tab pos="3870960" algn="l"/>
              </a:tabLst>
              <a:defRPr/>
            </a:pPr>
            <a:r>
              <a:rPr lang="en-US" altLang="zh-CN" kern="100" dirty="0" smtClean="0">
                <a:latin typeface="Times New Roman"/>
                <a:cs typeface="Courier New"/>
              </a:rPr>
              <a:t>1</a:t>
            </a:r>
            <a:r>
              <a:rPr lang="zh-CN" altLang="zh-CN" kern="100" dirty="0">
                <a:latin typeface="Times New Roman"/>
                <a:cs typeface="Times New Roman"/>
              </a:rPr>
              <a:t>．若直线</a:t>
            </a:r>
            <a:r>
              <a:rPr lang="en-US" altLang="zh-CN" i="1" kern="100" dirty="0">
                <a:latin typeface="Times New Roman"/>
                <a:cs typeface="Courier New"/>
              </a:rPr>
              <a:t>x</a:t>
            </a:r>
            <a:r>
              <a:rPr lang="zh-CN" altLang="zh-CN" kern="100" dirty="0">
                <a:latin typeface="Times New Roman"/>
                <a:cs typeface="Times New Roman"/>
              </a:rPr>
              <a:t>－</a:t>
            </a:r>
            <a:r>
              <a:rPr lang="en-US" altLang="zh-CN" i="1" kern="100" dirty="0">
                <a:latin typeface="Times New Roman"/>
                <a:cs typeface="Courier New"/>
              </a:rPr>
              <a:t>y</a:t>
            </a:r>
            <a:r>
              <a:rPr lang="zh-CN" altLang="zh-CN" kern="100" dirty="0">
                <a:latin typeface="Times New Roman"/>
                <a:cs typeface="Times New Roman"/>
              </a:rPr>
              <a:t>＋</a:t>
            </a:r>
            <a:r>
              <a:rPr lang="en-US" altLang="zh-CN" kern="100" dirty="0">
                <a:latin typeface="Times New Roman"/>
                <a:cs typeface="Courier New"/>
              </a:rPr>
              <a:t>1</a:t>
            </a:r>
            <a:r>
              <a:rPr lang="zh-CN" altLang="zh-CN" kern="100" dirty="0">
                <a:latin typeface="Times New Roman"/>
                <a:cs typeface="Times New Roman"/>
              </a:rPr>
              <a:t>＝</a:t>
            </a:r>
            <a:r>
              <a:rPr lang="en-US" altLang="zh-CN" kern="100" dirty="0">
                <a:latin typeface="Times New Roman"/>
                <a:cs typeface="Courier New"/>
              </a:rPr>
              <a:t>0</a:t>
            </a:r>
            <a:r>
              <a:rPr lang="zh-CN" altLang="zh-CN" kern="100" dirty="0">
                <a:latin typeface="Times New Roman"/>
                <a:cs typeface="Times New Roman"/>
              </a:rPr>
              <a:t>与圆</a:t>
            </a:r>
            <a:r>
              <a:rPr lang="en-US" altLang="zh-CN" kern="100" dirty="0">
                <a:latin typeface="Times New Roman"/>
                <a:cs typeface="Courier New"/>
              </a:rPr>
              <a:t>(</a:t>
            </a:r>
            <a:r>
              <a:rPr lang="en-US" altLang="zh-CN" i="1" kern="100" dirty="0">
                <a:latin typeface="Times New Roman"/>
                <a:cs typeface="Courier New"/>
              </a:rPr>
              <a:t>x</a:t>
            </a:r>
            <a:r>
              <a:rPr lang="zh-CN" altLang="zh-CN" kern="100" dirty="0">
                <a:latin typeface="Times New Roman"/>
                <a:cs typeface="Times New Roman"/>
              </a:rPr>
              <a:t>－</a:t>
            </a:r>
            <a:r>
              <a:rPr lang="en-US" altLang="zh-CN" i="1" kern="100" dirty="0">
                <a:latin typeface="Times New Roman"/>
                <a:cs typeface="Courier New"/>
              </a:rPr>
              <a:t>a</a:t>
            </a:r>
            <a:r>
              <a:rPr lang="en-US" altLang="zh-CN" kern="100" dirty="0">
                <a:latin typeface="Times New Roman"/>
                <a:cs typeface="Courier New"/>
              </a:rPr>
              <a:t>)</a:t>
            </a:r>
            <a:r>
              <a:rPr lang="en-US" altLang="zh-CN" kern="100" baseline="30000" dirty="0">
                <a:latin typeface="Times New Roman"/>
                <a:cs typeface="Courier New"/>
              </a:rPr>
              <a:t>2</a:t>
            </a:r>
            <a:r>
              <a:rPr lang="zh-CN" altLang="zh-CN" kern="100" dirty="0">
                <a:latin typeface="Times New Roman"/>
                <a:cs typeface="Times New Roman"/>
              </a:rPr>
              <a:t>＋</a:t>
            </a:r>
            <a:r>
              <a:rPr lang="en-US" altLang="zh-CN" i="1" kern="100" dirty="0">
                <a:latin typeface="Times New Roman"/>
                <a:cs typeface="Courier New"/>
              </a:rPr>
              <a:t>y</a:t>
            </a:r>
            <a:r>
              <a:rPr lang="en-US" altLang="zh-CN" kern="100" baseline="30000" dirty="0">
                <a:latin typeface="Times New Roman"/>
                <a:cs typeface="Courier New"/>
              </a:rPr>
              <a:t>2</a:t>
            </a:r>
            <a:r>
              <a:rPr lang="zh-CN" altLang="zh-CN" kern="100" dirty="0">
                <a:latin typeface="Times New Roman"/>
                <a:cs typeface="Times New Roman"/>
              </a:rPr>
              <a:t>＝</a:t>
            </a:r>
            <a:r>
              <a:rPr lang="en-US" altLang="zh-CN" kern="100" dirty="0">
                <a:latin typeface="Times New Roman"/>
                <a:cs typeface="Courier New"/>
              </a:rPr>
              <a:t>2</a:t>
            </a:r>
            <a:r>
              <a:rPr lang="zh-CN" altLang="zh-CN" kern="100" dirty="0">
                <a:latin typeface="Times New Roman"/>
                <a:cs typeface="Times New Roman"/>
              </a:rPr>
              <a:t>有公共点，则实数</a:t>
            </a:r>
            <a:r>
              <a:rPr lang="en-US" altLang="zh-CN" i="1" kern="100" dirty="0">
                <a:latin typeface="Times New Roman"/>
                <a:cs typeface="Courier New"/>
              </a:rPr>
              <a:t>a</a:t>
            </a:r>
            <a:r>
              <a:rPr lang="zh-CN" altLang="zh-CN" kern="100" dirty="0">
                <a:latin typeface="Times New Roman"/>
                <a:cs typeface="Times New Roman"/>
              </a:rPr>
              <a:t>的取值</a:t>
            </a:r>
            <a:r>
              <a:rPr lang="zh-CN" altLang="zh-CN" kern="100" dirty="0" smtClean="0">
                <a:latin typeface="Times New Roman"/>
                <a:cs typeface="Times New Roman"/>
              </a:rPr>
              <a:t>范围是</a:t>
            </a:r>
            <a:r>
              <a:rPr lang="en-US" altLang="zh-CN" kern="100" dirty="0">
                <a:latin typeface="Times New Roman"/>
                <a:cs typeface="Courier New"/>
              </a:rPr>
              <a:t>(</a:t>
            </a:r>
            <a:r>
              <a:rPr lang="zh-CN" altLang="zh-CN" kern="100" dirty="0">
                <a:latin typeface="Times New Roman"/>
                <a:cs typeface="Times New Roman"/>
              </a:rPr>
              <a:t>　　</a:t>
            </a:r>
            <a:r>
              <a:rPr lang="en-US" altLang="zh-CN" kern="100" dirty="0">
                <a:latin typeface="Times New Roman"/>
                <a:cs typeface="Courier New"/>
              </a:rPr>
              <a:t>)</a:t>
            </a:r>
            <a:endParaRPr lang="zh-CN" altLang="zh-CN" sz="1100" kern="100" dirty="0">
              <a:latin typeface="宋体"/>
              <a:cs typeface="Courier New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3870960" algn="l"/>
              </a:tabLst>
              <a:defRPr/>
            </a:pPr>
            <a:r>
              <a:rPr lang="en-US" altLang="zh-CN" kern="100" dirty="0">
                <a:latin typeface="Times New Roman"/>
                <a:cs typeface="Courier New"/>
              </a:rPr>
              <a:t>A</a:t>
            </a:r>
            <a:r>
              <a:rPr lang="zh-CN" altLang="zh-CN" kern="100" dirty="0">
                <a:latin typeface="Times New Roman"/>
                <a:cs typeface="Times New Roman"/>
              </a:rPr>
              <a:t>．</a:t>
            </a:r>
            <a:r>
              <a:rPr lang="en-US" altLang="zh-CN" kern="100" dirty="0">
                <a:latin typeface="Times New Roman"/>
                <a:cs typeface="Courier New"/>
              </a:rPr>
              <a:t>[</a:t>
            </a:r>
            <a:r>
              <a:rPr lang="zh-CN" altLang="zh-CN" kern="100" dirty="0">
                <a:latin typeface="Times New Roman"/>
                <a:cs typeface="Times New Roman"/>
              </a:rPr>
              <a:t>－</a:t>
            </a:r>
            <a:r>
              <a:rPr lang="en-US" altLang="zh-CN" kern="100" dirty="0">
                <a:latin typeface="Times New Roman"/>
                <a:cs typeface="Courier New"/>
              </a:rPr>
              <a:t>3</a:t>
            </a:r>
            <a:r>
              <a:rPr lang="zh-CN" altLang="zh-CN" kern="100" dirty="0">
                <a:latin typeface="Times New Roman"/>
                <a:cs typeface="Times New Roman"/>
              </a:rPr>
              <a:t>，－</a:t>
            </a:r>
            <a:r>
              <a:rPr lang="en-US" altLang="zh-CN" kern="100" dirty="0" smtClean="0">
                <a:latin typeface="Times New Roman"/>
                <a:cs typeface="Courier New"/>
              </a:rPr>
              <a:t>1]    B</a:t>
            </a:r>
            <a:r>
              <a:rPr lang="zh-CN" altLang="zh-CN" kern="100" dirty="0">
                <a:latin typeface="Times New Roman"/>
                <a:cs typeface="Times New Roman"/>
              </a:rPr>
              <a:t>．</a:t>
            </a:r>
            <a:r>
              <a:rPr lang="en-US" altLang="zh-CN" kern="100" dirty="0">
                <a:latin typeface="Times New Roman"/>
                <a:cs typeface="Courier New"/>
              </a:rPr>
              <a:t>[</a:t>
            </a:r>
            <a:r>
              <a:rPr lang="zh-CN" altLang="zh-CN" kern="100" dirty="0">
                <a:latin typeface="Times New Roman"/>
                <a:cs typeface="Times New Roman"/>
              </a:rPr>
              <a:t>－</a:t>
            </a:r>
            <a:r>
              <a:rPr lang="en-US" altLang="zh-CN" kern="100" dirty="0">
                <a:latin typeface="Times New Roman"/>
                <a:cs typeface="Courier New"/>
              </a:rPr>
              <a:t>1</a:t>
            </a:r>
            <a:r>
              <a:rPr lang="zh-CN" altLang="zh-CN" kern="100" dirty="0">
                <a:latin typeface="Times New Roman"/>
                <a:cs typeface="Times New Roman"/>
              </a:rPr>
              <a:t>，</a:t>
            </a:r>
            <a:r>
              <a:rPr lang="en-US" altLang="zh-CN" kern="100" dirty="0">
                <a:latin typeface="Times New Roman"/>
                <a:cs typeface="Courier New"/>
              </a:rPr>
              <a:t>3]</a:t>
            </a:r>
            <a:endParaRPr lang="zh-CN" altLang="zh-CN" sz="1100" kern="100" dirty="0">
              <a:latin typeface="宋体"/>
              <a:cs typeface="Courier New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3870960" algn="l"/>
              </a:tabLst>
              <a:defRPr/>
            </a:pPr>
            <a:r>
              <a:rPr lang="en-US" altLang="zh-CN" kern="100" dirty="0">
                <a:latin typeface="Times New Roman"/>
                <a:cs typeface="Courier New"/>
              </a:rPr>
              <a:t>C</a:t>
            </a:r>
            <a:r>
              <a:rPr lang="zh-CN" altLang="zh-CN" kern="100" dirty="0">
                <a:latin typeface="Times New Roman"/>
                <a:cs typeface="Times New Roman"/>
              </a:rPr>
              <a:t>．</a:t>
            </a:r>
            <a:r>
              <a:rPr lang="en-US" altLang="zh-CN" kern="100" dirty="0">
                <a:latin typeface="Times New Roman"/>
                <a:cs typeface="Courier New"/>
              </a:rPr>
              <a:t>[</a:t>
            </a:r>
            <a:r>
              <a:rPr lang="zh-CN" altLang="zh-CN" kern="100" dirty="0">
                <a:latin typeface="Times New Roman"/>
                <a:cs typeface="Times New Roman"/>
              </a:rPr>
              <a:t>－</a:t>
            </a:r>
            <a:r>
              <a:rPr lang="en-US" altLang="zh-CN" kern="100" dirty="0">
                <a:latin typeface="Times New Roman"/>
                <a:cs typeface="Courier New"/>
              </a:rPr>
              <a:t>3</a:t>
            </a:r>
            <a:r>
              <a:rPr lang="zh-CN" altLang="zh-CN" kern="100" dirty="0">
                <a:latin typeface="Times New Roman"/>
                <a:cs typeface="Times New Roman"/>
              </a:rPr>
              <a:t>，</a:t>
            </a:r>
            <a:r>
              <a:rPr lang="en-US" altLang="zh-CN" kern="100" dirty="0" smtClean="0">
                <a:latin typeface="Times New Roman"/>
                <a:cs typeface="Courier New"/>
              </a:rPr>
              <a:t>1]</a:t>
            </a:r>
            <a:r>
              <a:rPr lang="en-US" altLang="zh-CN" sz="1100" kern="100" dirty="0">
                <a:latin typeface="宋体"/>
                <a:cs typeface="Courier New"/>
              </a:rPr>
              <a:t> </a:t>
            </a:r>
            <a:r>
              <a:rPr lang="en-US" altLang="zh-CN" sz="1100" kern="100" dirty="0" smtClean="0">
                <a:latin typeface="宋体"/>
                <a:cs typeface="Courier New"/>
              </a:rPr>
              <a:t>           </a:t>
            </a:r>
            <a:r>
              <a:rPr lang="en-US" altLang="zh-CN" kern="100" dirty="0" smtClean="0">
                <a:latin typeface="Times New Roman"/>
                <a:cs typeface="Courier New"/>
              </a:rPr>
              <a:t>D</a:t>
            </a:r>
            <a:r>
              <a:rPr lang="zh-CN" altLang="zh-CN" kern="100" dirty="0">
                <a:latin typeface="Times New Roman"/>
                <a:cs typeface="Times New Roman"/>
              </a:rPr>
              <a:t>．</a:t>
            </a:r>
            <a:r>
              <a:rPr lang="en-US" altLang="zh-CN" kern="100" dirty="0">
                <a:latin typeface="Times New Roman"/>
                <a:cs typeface="Courier New"/>
              </a:rPr>
              <a:t>(</a:t>
            </a:r>
            <a:r>
              <a:rPr lang="zh-CN" altLang="zh-CN" kern="100" dirty="0">
                <a:latin typeface="Times New Roman"/>
                <a:cs typeface="Times New Roman"/>
              </a:rPr>
              <a:t>－</a:t>
            </a:r>
            <a:r>
              <a:rPr lang="en-US" altLang="zh-CN" kern="100" dirty="0">
                <a:latin typeface="宋体"/>
                <a:cs typeface="Times New Roman"/>
              </a:rPr>
              <a:t>∞</a:t>
            </a:r>
            <a:r>
              <a:rPr lang="zh-CN" altLang="zh-CN" kern="100" dirty="0">
                <a:latin typeface="Times New Roman"/>
                <a:cs typeface="Times New Roman"/>
              </a:rPr>
              <a:t>，－</a:t>
            </a:r>
            <a:r>
              <a:rPr lang="en-US" altLang="zh-CN" kern="100" dirty="0">
                <a:latin typeface="Times New Roman"/>
                <a:cs typeface="Courier New"/>
              </a:rPr>
              <a:t>3]</a:t>
            </a:r>
            <a:r>
              <a:rPr lang="en-US" altLang="zh-CN" kern="100" dirty="0">
                <a:latin typeface="宋体"/>
                <a:cs typeface="Times New Roman"/>
              </a:rPr>
              <a:t>∪</a:t>
            </a:r>
            <a:r>
              <a:rPr lang="en-US" altLang="zh-CN" kern="100" dirty="0">
                <a:latin typeface="Times New Roman"/>
                <a:cs typeface="Courier New"/>
              </a:rPr>
              <a:t>[1</a:t>
            </a:r>
            <a:r>
              <a:rPr lang="zh-CN" altLang="zh-CN" kern="100" dirty="0">
                <a:latin typeface="Times New Roman"/>
                <a:cs typeface="Times New Roman"/>
              </a:rPr>
              <a:t>，＋</a:t>
            </a:r>
            <a:r>
              <a:rPr lang="en-US" altLang="zh-CN" kern="100" dirty="0">
                <a:latin typeface="宋体"/>
                <a:cs typeface="Times New Roman"/>
              </a:rPr>
              <a:t>∞</a:t>
            </a:r>
            <a:r>
              <a:rPr lang="en-US" altLang="zh-CN" kern="100" dirty="0" smtClean="0">
                <a:latin typeface="Times New Roman"/>
                <a:cs typeface="Courier New"/>
              </a:rPr>
              <a:t>)</a:t>
            </a:r>
            <a:endParaRPr lang="zh-CN" altLang="zh-CN" sz="1100" kern="100" dirty="0">
              <a:latin typeface="宋体"/>
              <a:cs typeface="Courier New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80230" y="1124744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kern="100" dirty="0">
                <a:solidFill>
                  <a:srgbClr val="FF0000"/>
                </a:solidFill>
                <a:latin typeface="Times New Roman"/>
                <a:cs typeface="Courier New"/>
              </a:rPr>
              <a:t>C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947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小题诊断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/>
              <p:cNvSpPr txBox="1">
                <a:spLocks/>
              </p:cNvSpPr>
              <p:nvPr/>
            </p:nvSpPr>
            <p:spPr>
              <a:xfrm>
                <a:off x="319496" y="3314361"/>
                <a:ext cx="8229600" cy="20882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itchFamily="34" charset="0"/>
                  <a:buNone/>
                  <a:tabLst>
                    <a:tab pos="3870960" algn="l"/>
                  </a:tabLst>
                  <a:defRPr/>
                </a:pPr>
                <a:r>
                  <a:rPr lang="en-US" altLang="zh-CN" kern="100" dirty="0" smtClean="0">
                    <a:latin typeface="Times New Roman"/>
                    <a:cs typeface="Courier New"/>
                  </a:rPr>
                  <a:t>2</a:t>
                </a:r>
                <a:r>
                  <a:rPr lang="zh-CN" altLang="zh-CN" kern="100" dirty="0">
                    <a:latin typeface="Times New Roman"/>
                    <a:cs typeface="Times New Roman"/>
                  </a:rPr>
                  <a:t>．直线</a:t>
                </a:r>
                <a:r>
                  <a:rPr lang="en-US" altLang="zh-CN" i="1" kern="100" dirty="0">
                    <a:latin typeface="Times New Roman"/>
                    <a:cs typeface="Courier New"/>
                  </a:rPr>
                  <a:t>x</a:t>
                </a:r>
                <a:r>
                  <a:rPr lang="zh-CN" altLang="zh-CN" kern="100" dirty="0">
                    <a:latin typeface="Times New Roman"/>
                    <a:cs typeface="Times New Roman"/>
                  </a:rPr>
                  <a:t>＋</a:t>
                </a:r>
                <a:r>
                  <a:rPr lang="en-US" altLang="zh-CN" i="1" kern="100" dirty="0">
                    <a:latin typeface="Times New Roman"/>
                    <a:cs typeface="Courier New"/>
                  </a:rPr>
                  <a:t>y</a:t>
                </a:r>
                <a:r>
                  <a:rPr lang="zh-CN" altLang="zh-CN" kern="100" dirty="0">
                    <a:latin typeface="Times New Roman"/>
                    <a:cs typeface="Times New Roman"/>
                  </a:rPr>
                  <a:t>－</a:t>
                </a:r>
                <a:r>
                  <a:rPr lang="en-US" altLang="zh-CN" kern="100" dirty="0">
                    <a:latin typeface="Times New Roman"/>
                    <a:cs typeface="Courier New"/>
                  </a:rPr>
                  <a:t>2</a:t>
                </a:r>
                <a:r>
                  <a:rPr lang="zh-CN" altLang="zh-CN" kern="100" dirty="0">
                    <a:latin typeface="Times New Roman"/>
                    <a:cs typeface="Times New Roman"/>
                  </a:rPr>
                  <a:t>＝</a:t>
                </a:r>
                <a:r>
                  <a:rPr lang="en-US" altLang="zh-CN" kern="100" dirty="0">
                    <a:latin typeface="Times New Roman"/>
                    <a:cs typeface="Courier New"/>
                  </a:rPr>
                  <a:t>0</a:t>
                </a:r>
                <a:r>
                  <a:rPr lang="zh-CN" altLang="zh-CN" kern="100" dirty="0">
                    <a:latin typeface="Times New Roman"/>
                    <a:cs typeface="Times New Roman"/>
                  </a:rPr>
                  <a:t>与圆</a:t>
                </a:r>
                <a:r>
                  <a:rPr lang="en-US" altLang="zh-CN" kern="100" dirty="0">
                    <a:latin typeface="Times New Roman"/>
                    <a:cs typeface="Courier New"/>
                  </a:rPr>
                  <a:t>(</a:t>
                </a:r>
                <a:r>
                  <a:rPr lang="en-US" altLang="zh-CN" i="1" kern="100" dirty="0">
                    <a:latin typeface="Times New Roman"/>
                    <a:cs typeface="Courier New"/>
                  </a:rPr>
                  <a:t>x</a:t>
                </a:r>
                <a:r>
                  <a:rPr lang="zh-CN" altLang="zh-CN" kern="100" dirty="0">
                    <a:latin typeface="Times New Roman"/>
                    <a:cs typeface="Times New Roman"/>
                  </a:rPr>
                  <a:t>－</a:t>
                </a:r>
                <a:r>
                  <a:rPr lang="en-US" altLang="zh-CN" kern="100" dirty="0">
                    <a:latin typeface="Times New Roman"/>
                    <a:cs typeface="Courier New"/>
                  </a:rPr>
                  <a:t>1)</a:t>
                </a:r>
                <a:r>
                  <a:rPr lang="en-US" altLang="zh-CN" kern="100" baseline="30000" dirty="0">
                    <a:latin typeface="Times New Roman"/>
                    <a:cs typeface="Courier New"/>
                  </a:rPr>
                  <a:t>2</a:t>
                </a:r>
                <a:r>
                  <a:rPr lang="zh-CN" altLang="zh-CN" kern="100" dirty="0">
                    <a:latin typeface="Times New Roman"/>
                    <a:cs typeface="Times New Roman"/>
                  </a:rPr>
                  <a:t>＋</a:t>
                </a:r>
                <a:r>
                  <a:rPr lang="en-US" altLang="zh-CN" kern="100" dirty="0">
                    <a:latin typeface="Times New Roman"/>
                    <a:cs typeface="Courier New"/>
                  </a:rPr>
                  <a:t>(</a:t>
                </a:r>
                <a:r>
                  <a:rPr lang="en-US" altLang="zh-CN" i="1" kern="100" dirty="0">
                    <a:latin typeface="Times New Roman"/>
                    <a:cs typeface="Courier New"/>
                  </a:rPr>
                  <a:t>y</a:t>
                </a:r>
                <a:r>
                  <a:rPr lang="zh-CN" altLang="zh-CN" kern="100" dirty="0">
                    <a:latin typeface="Times New Roman"/>
                    <a:cs typeface="Times New Roman"/>
                  </a:rPr>
                  <a:t>－</a:t>
                </a:r>
                <a:r>
                  <a:rPr lang="en-US" altLang="zh-CN" kern="100" dirty="0">
                    <a:latin typeface="Times New Roman"/>
                    <a:cs typeface="Courier New"/>
                  </a:rPr>
                  <a:t>2)</a:t>
                </a:r>
                <a:r>
                  <a:rPr lang="en-US" altLang="zh-CN" kern="100" baseline="30000" dirty="0">
                    <a:latin typeface="Times New Roman"/>
                    <a:cs typeface="Courier New"/>
                  </a:rPr>
                  <a:t>2</a:t>
                </a:r>
                <a:r>
                  <a:rPr lang="zh-CN" altLang="zh-CN" kern="100" dirty="0">
                    <a:latin typeface="Times New Roman"/>
                    <a:cs typeface="Times New Roman"/>
                  </a:rPr>
                  <a:t>＝</a:t>
                </a:r>
                <a:r>
                  <a:rPr lang="en-US" altLang="zh-CN" kern="100" dirty="0">
                    <a:latin typeface="Times New Roman"/>
                    <a:cs typeface="Courier New"/>
                  </a:rPr>
                  <a:t>1</a:t>
                </a:r>
                <a:r>
                  <a:rPr lang="zh-CN" altLang="zh-CN" kern="100" dirty="0">
                    <a:latin typeface="Times New Roman"/>
                    <a:cs typeface="Times New Roman"/>
                  </a:rPr>
                  <a:t>相交于</a:t>
                </a:r>
                <a:r>
                  <a:rPr lang="en-US" altLang="zh-CN" i="1" kern="100" dirty="0">
                    <a:latin typeface="Times New Roman"/>
                    <a:cs typeface="Courier New"/>
                  </a:rPr>
                  <a:t>A</a:t>
                </a:r>
                <a:r>
                  <a:rPr lang="zh-CN" altLang="zh-CN" kern="100" dirty="0">
                    <a:latin typeface="Times New Roman"/>
                    <a:cs typeface="Times New Roman"/>
                  </a:rPr>
                  <a:t>，</a:t>
                </a:r>
                <a:r>
                  <a:rPr lang="en-US" altLang="zh-CN" i="1" kern="100" dirty="0">
                    <a:latin typeface="Times New Roman"/>
                    <a:cs typeface="Courier New"/>
                  </a:rPr>
                  <a:t>B</a:t>
                </a:r>
                <a:r>
                  <a:rPr lang="zh-CN" altLang="zh-CN" kern="100" dirty="0">
                    <a:latin typeface="Times New Roman"/>
                    <a:cs typeface="Times New Roman"/>
                  </a:rPr>
                  <a:t>两点，则弦</a:t>
                </a:r>
                <a:r>
                  <a:rPr lang="en-US" altLang="zh-CN" kern="100" dirty="0">
                    <a:latin typeface="Times New Roman"/>
                    <a:cs typeface="Courier New"/>
                  </a:rPr>
                  <a:t>|</a:t>
                </a:r>
                <a:r>
                  <a:rPr lang="en-US" altLang="zh-CN" i="1" kern="100" dirty="0">
                    <a:latin typeface="Times New Roman"/>
                    <a:cs typeface="Courier New"/>
                  </a:rPr>
                  <a:t>AB</a:t>
                </a:r>
                <a:r>
                  <a:rPr lang="en-US" altLang="zh-CN" kern="100" dirty="0" smtClean="0">
                    <a:latin typeface="Times New Roman"/>
                    <a:cs typeface="Courier New"/>
                  </a:rPr>
                  <a:t>|</a:t>
                </a:r>
                <a:r>
                  <a:rPr lang="zh-CN" altLang="zh-CN" kern="100" dirty="0" smtClean="0">
                    <a:latin typeface="Times New Roman"/>
                    <a:cs typeface="Times New Roman"/>
                  </a:rPr>
                  <a:t>＝</a:t>
                </a:r>
                <a:r>
                  <a:rPr lang="en-US" altLang="zh-CN" kern="100" dirty="0">
                    <a:latin typeface="Times New Roman"/>
                    <a:cs typeface="Courier New"/>
                  </a:rPr>
                  <a:t>(</a:t>
                </a:r>
                <a:r>
                  <a:rPr lang="zh-CN" altLang="zh-CN" kern="100" dirty="0">
                    <a:latin typeface="Times New Roman"/>
                    <a:cs typeface="Times New Roman"/>
                  </a:rPr>
                  <a:t>　　</a:t>
                </a:r>
                <a:r>
                  <a:rPr lang="en-US" altLang="zh-CN" kern="100" dirty="0" smtClean="0">
                    <a:latin typeface="Times New Roman"/>
                    <a:cs typeface="Courier New"/>
                  </a:rPr>
                  <a:t>)</a:t>
                </a:r>
              </a:p>
              <a:p>
                <a:pPr marL="0" indent="0" algn="just">
                  <a:buFont typeface="Arial" pitchFamily="34" charset="0"/>
                  <a:buNone/>
                  <a:tabLst>
                    <a:tab pos="3870960" algn="l"/>
                  </a:tabLst>
                  <a:defRPr/>
                </a:pPr>
                <a:endParaRPr lang="en-US" altLang="zh-CN" sz="1100" kern="100" dirty="0">
                  <a:latin typeface="Times New Roman"/>
                  <a:cs typeface="Courier New"/>
                </a:endParaRPr>
              </a:p>
              <a:p>
                <a:pPr marL="0" indent="0" algn="just">
                  <a:buFont typeface="Arial" pitchFamily="34" charset="0"/>
                  <a:buNone/>
                  <a:tabLst>
                    <a:tab pos="3870960" algn="l"/>
                  </a:tabLst>
                  <a:defRPr/>
                </a:pPr>
                <a:r>
                  <a:rPr lang="en-US" altLang="zh-CN" sz="2800" kern="100" dirty="0" smtClean="0">
                    <a:latin typeface="Times New Roman"/>
                    <a:cs typeface="Courier New"/>
                  </a:rPr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100" smtClean="0">
                            <a:latin typeface="Cambria Math"/>
                            <a:cs typeface="Courier New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i="1" kern="100" smtClean="0">
                                <a:latin typeface="Cambria Math"/>
                                <a:cs typeface="Courier New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 kern="100" smtClean="0">
                                <a:latin typeface="Cambria Math"/>
                                <a:cs typeface="Courier New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2800" i="1" kern="100" smtClean="0">
                            <a:latin typeface="Cambria Math"/>
                            <a:cs typeface="Courier New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kern="100" dirty="0" smtClean="0">
                    <a:latin typeface="Times New Roman"/>
                    <a:cs typeface="Courier New"/>
                  </a:rPr>
                  <a:t>       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100" smtClean="0">
                            <a:latin typeface="Cambria Math"/>
                            <a:cs typeface="Courier New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i="1" kern="100" smtClean="0">
                                <a:latin typeface="Cambria Math"/>
                                <a:cs typeface="Courier New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 kern="100" smtClean="0">
                                <a:latin typeface="Cambria Math"/>
                                <a:cs typeface="Courier New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 i="1" kern="100" smtClean="0">
                            <a:latin typeface="Cambria Math"/>
                            <a:cs typeface="Courier New"/>
                          </a:rPr>
                          <m:t>2</m:t>
                        </m:r>
                      </m:den>
                    </m:f>
                    <m:r>
                      <a:rPr lang="en-US" altLang="zh-CN" sz="2800" b="0" i="0" kern="100" smtClean="0">
                        <a:latin typeface="Cambria Math"/>
                        <a:cs typeface="Courier New"/>
                      </a:rPr>
                      <m:t>       </m:t>
                    </m:r>
                  </m:oMath>
                </a14:m>
                <a:r>
                  <a:rPr lang="en-US" altLang="zh-CN" sz="2800" kern="100" dirty="0" smtClean="0">
                    <a:latin typeface="Times New Roman"/>
                    <a:cs typeface="Courier New"/>
                  </a:rPr>
                  <a:t>C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kern="100" smtClean="0">
                            <a:latin typeface="Cambria Math"/>
                            <a:cs typeface="Courier New"/>
                          </a:rPr>
                        </m:ctrlPr>
                      </m:radPr>
                      <m:deg/>
                      <m:e>
                        <m:r>
                          <a:rPr lang="en-US" altLang="zh-CN" sz="2800" i="1" kern="100" smtClean="0">
                            <a:latin typeface="Cambria Math"/>
                            <a:cs typeface="Courier New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 kern="100" dirty="0" smtClean="0">
                    <a:latin typeface="Times New Roman"/>
                    <a:cs typeface="Courier New"/>
                  </a:rPr>
                  <a:t>          D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kern="100" dirty="0" smtClean="0">
                            <a:latin typeface="Cambria Math"/>
                            <a:cs typeface="Courier New"/>
                          </a:rPr>
                        </m:ctrlPr>
                      </m:radPr>
                      <m:deg/>
                      <m:e>
                        <m:r>
                          <a:rPr lang="en-US" altLang="zh-CN" sz="2800" i="1" kern="100" dirty="0" smtClean="0">
                            <a:latin typeface="Cambria Math"/>
                            <a:cs typeface="Courier New"/>
                          </a:rPr>
                          <m:t>2</m:t>
                        </m:r>
                      </m:e>
                    </m:rad>
                  </m:oMath>
                </a14:m>
                <a:endParaRPr lang="en-US" altLang="zh-CN" sz="2800" kern="100" dirty="0" smtClean="0">
                  <a:latin typeface="Times New Roman"/>
                  <a:cs typeface="Courier New"/>
                </a:endParaRPr>
              </a:p>
              <a:p>
                <a:pPr marL="0" indent="0" algn="just">
                  <a:buFont typeface="Arial" pitchFamily="34" charset="0"/>
                  <a:buNone/>
                  <a:tabLst>
                    <a:tab pos="3870960" algn="l"/>
                  </a:tabLst>
                  <a:defRPr/>
                </a:pPr>
                <a:endParaRPr lang="en-US" altLang="zh-CN" sz="1100" kern="100" dirty="0">
                  <a:latin typeface="Times New Roman"/>
                  <a:cs typeface="Courier New"/>
                </a:endParaRPr>
              </a:p>
              <a:p>
                <a:pPr marL="0" indent="0" algn="just">
                  <a:buFont typeface="Arial" pitchFamily="34" charset="0"/>
                  <a:buNone/>
                  <a:tabLst>
                    <a:tab pos="3870960" algn="l"/>
                  </a:tabLst>
                  <a:defRPr/>
                </a:pPr>
                <a:endParaRPr lang="zh-CN" altLang="zh-CN" sz="1100" kern="100" dirty="0">
                  <a:latin typeface="宋体"/>
                  <a:cs typeface="Courier New"/>
                </a:endParaRPr>
              </a:p>
            </p:txBody>
          </p:sp>
        </mc:Choice>
        <mc:Fallback xmlns="">
          <p:sp>
            <p:nvSpPr>
              <p:cNvPr id="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96" y="3314361"/>
                <a:ext cx="8229600" cy="2088232"/>
              </a:xfrm>
              <a:prstGeom prst="rect">
                <a:avLst/>
              </a:prstGeom>
              <a:blipFill rotWithShape="1">
                <a:blip r:embed="rId2"/>
                <a:stretch>
                  <a:fillRect l="-1852" t="-4971" r="-1926" b="-35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5525192" y="3921251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Times New Roman"/>
                <a:ea typeface="宋体"/>
              </a:rPr>
              <a:t>D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6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810544" cy="778098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对点练习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3789040"/>
            <a:ext cx="8229600" cy="118499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spcAft>
                <a:spcPts val="0"/>
              </a:spcAft>
              <a:buNone/>
              <a:tabLst>
                <a:tab pos="3870960" algn="l"/>
              </a:tabLst>
              <a:defRPr/>
            </a:pPr>
            <a:r>
              <a:rPr lang="en-US" altLang="zh-CN" kern="100" dirty="0">
                <a:latin typeface="Times New Roman"/>
                <a:cs typeface="Courier New"/>
              </a:rPr>
              <a:t>2</a:t>
            </a:r>
            <a:r>
              <a:rPr lang="zh-CN" altLang="zh-CN" kern="100" dirty="0" smtClean="0">
                <a:latin typeface="Times New Roman"/>
                <a:cs typeface="Times New Roman"/>
              </a:rPr>
              <a:t>．已知</a:t>
            </a:r>
            <a:r>
              <a:rPr lang="zh-CN" altLang="zh-CN" kern="100" dirty="0">
                <a:latin typeface="Times New Roman"/>
                <a:cs typeface="Times New Roman"/>
              </a:rPr>
              <a:t>过点</a:t>
            </a:r>
            <a:r>
              <a:rPr lang="en-US" altLang="zh-CN" i="1" kern="100" dirty="0">
                <a:latin typeface="Times New Roman"/>
                <a:cs typeface="Courier New"/>
              </a:rPr>
              <a:t>P</a:t>
            </a:r>
            <a:r>
              <a:rPr lang="en-US" altLang="zh-CN" kern="100" dirty="0">
                <a:latin typeface="Times New Roman"/>
                <a:cs typeface="Courier New"/>
              </a:rPr>
              <a:t>(2</a:t>
            </a:r>
            <a:r>
              <a:rPr lang="zh-CN" altLang="zh-CN" kern="100" dirty="0">
                <a:latin typeface="Times New Roman"/>
                <a:cs typeface="Times New Roman"/>
              </a:rPr>
              <a:t>，</a:t>
            </a:r>
            <a:r>
              <a:rPr lang="en-US" altLang="zh-CN" kern="100" dirty="0">
                <a:latin typeface="Times New Roman"/>
                <a:cs typeface="Courier New"/>
              </a:rPr>
              <a:t>2)</a:t>
            </a:r>
            <a:r>
              <a:rPr lang="zh-CN" altLang="zh-CN" kern="100" dirty="0">
                <a:latin typeface="Times New Roman"/>
                <a:cs typeface="Times New Roman"/>
              </a:rPr>
              <a:t>的直线与圆</a:t>
            </a:r>
            <a:r>
              <a:rPr lang="en-US" altLang="zh-CN" kern="100" dirty="0">
                <a:latin typeface="Times New Roman"/>
                <a:cs typeface="Courier New"/>
              </a:rPr>
              <a:t>(</a:t>
            </a:r>
            <a:r>
              <a:rPr lang="en-US" altLang="zh-CN" i="1" kern="100" dirty="0">
                <a:latin typeface="Times New Roman"/>
                <a:cs typeface="Courier New"/>
              </a:rPr>
              <a:t>x</a:t>
            </a:r>
            <a:r>
              <a:rPr lang="zh-CN" altLang="zh-CN" kern="100" dirty="0">
                <a:latin typeface="Times New Roman"/>
                <a:cs typeface="Times New Roman"/>
              </a:rPr>
              <a:t>－</a:t>
            </a:r>
            <a:r>
              <a:rPr lang="en-US" altLang="zh-CN" kern="100" dirty="0">
                <a:latin typeface="Times New Roman"/>
                <a:cs typeface="Courier New"/>
              </a:rPr>
              <a:t>1)</a:t>
            </a:r>
            <a:r>
              <a:rPr lang="en-US" altLang="zh-CN" kern="100" baseline="30000" dirty="0">
                <a:latin typeface="Times New Roman"/>
                <a:cs typeface="Courier New"/>
              </a:rPr>
              <a:t>2</a:t>
            </a:r>
            <a:r>
              <a:rPr lang="zh-CN" altLang="zh-CN" kern="100" dirty="0">
                <a:latin typeface="Times New Roman"/>
                <a:cs typeface="Times New Roman"/>
              </a:rPr>
              <a:t>＋</a:t>
            </a:r>
            <a:r>
              <a:rPr lang="en-US" altLang="zh-CN" i="1" kern="100" dirty="0">
                <a:latin typeface="Times New Roman"/>
                <a:cs typeface="Courier New"/>
              </a:rPr>
              <a:t>y</a:t>
            </a:r>
            <a:r>
              <a:rPr lang="en-US" altLang="zh-CN" kern="100" baseline="30000" dirty="0">
                <a:latin typeface="Times New Roman"/>
                <a:cs typeface="Courier New"/>
              </a:rPr>
              <a:t>2</a:t>
            </a:r>
            <a:r>
              <a:rPr lang="zh-CN" altLang="zh-CN" kern="100" dirty="0">
                <a:latin typeface="Times New Roman"/>
                <a:cs typeface="Times New Roman"/>
              </a:rPr>
              <a:t>＝</a:t>
            </a:r>
            <a:r>
              <a:rPr lang="en-US" altLang="zh-CN" kern="100" dirty="0">
                <a:latin typeface="Times New Roman"/>
                <a:cs typeface="Courier New"/>
              </a:rPr>
              <a:t>5</a:t>
            </a:r>
            <a:r>
              <a:rPr lang="zh-CN" altLang="zh-CN" kern="100" dirty="0">
                <a:latin typeface="Times New Roman"/>
                <a:cs typeface="Times New Roman"/>
              </a:rPr>
              <a:t>相切，</a:t>
            </a:r>
            <a:endParaRPr lang="en-US" altLang="zh-CN" kern="100" dirty="0">
              <a:latin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3870960" algn="l"/>
              </a:tabLst>
              <a:defRPr/>
            </a:pPr>
            <a:r>
              <a:rPr lang="zh-CN" altLang="zh-CN" kern="100" dirty="0">
                <a:latin typeface="Times New Roman"/>
                <a:cs typeface="Times New Roman"/>
              </a:rPr>
              <a:t>且与直线</a:t>
            </a:r>
            <a:r>
              <a:rPr lang="en-US" altLang="zh-CN" i="1" kern="100" dirty="0">
                <a:latin typeface="Times New Roman"/>
                <a:cs typeface="Courier New"/>
              </a:rPr>
              <a:t>x</a:t>
            </a:r>
            <a:r>
              <a:rPr lang="zh-CN" altLang="zh-CN" kern="100" dirty="0">
                <a:latin typeface="Times New Roman"/>
                <a:cs typeface="Times New Roman"/>
              </a:rPr>
              <a:t>－</a:t>
            </a:r>
            <a:r>
              <a:rPr lang="en-US" altLang="zh-CN" i="1" kern="100" dirty="0">
                <a:latin typeface="Times New Roman"/>
                <a:cs typeface="Courier New"/>
              </a:rPr>
              <a:t>ay</a:t>
            </a:r>
            <a:r>
              <a:rPr lang="zh-CN" altLang="zh-CN" kern="100" dirty="0">
                <a:latin typeface="Times New Roman"/>
                <a:cs typeface="Times New Roman"/>
              </a:rPr>
              <a:t>＋</a:t>
            </a:r>
            <a:r>
              <a:rPr lang="en-US" altLang="zh-CN" kern="100" dirty="0">
                <a:latin typeface="Times New Roman"/>
                <a:cs typeface="Courier New"/>
              </a:rPr>
              <a:t>1</a:t>
            </a:r>
            <a:r>
              <a:rPr lang="zh-CN" altLang="zh-CN" kern="100" dirty="0">
                <a:latin typeface="Times New Roman"/>
                <a:cs typeface="Times New Roman"/>
              </a:rPr>
              <a:t>＝</a:t>
            </a:r>
            <a:r>
              <a:rPr lang="en-US" altLang="zh-CN" kern="100" dirty="0">
                <a:latin typeface="Times New Roman"/>
                <a:cs typeface="Courier New"/>
              </a:rPr>
              <a:t>0</a:t>
            </a:r>
            <a:r>
              <a:rPr lang="zh-CN" altLang="zh-CN" kern="100" dirty="0">
                <a:latin typeface="Times New Roman"/>
                <a:cs typeface="Times New Roman"/>
              </a:rPr>
              <a:t>平行，则</a:t>
            </a:r>
            <a:r>
              <a:rPr lang="en-US" altLang="zh-CN" i="1" kern="100" dirty="0">
                <a:latin typeface="Times New Roman"/>
                <a:cs typeface="Courier New"/>
              </a:rPr>
              <a:t>a</a:t>
            </a:r>
            <a:r>
              <a:rPr lang="zh-CN" altLang="zh-CN" kern="100" dirty="0">
                <a:latin typeface="Times New Roman"/>
                <a:cs typeface="Times New Roman"/>
              </a:rPr>
              <a:t>＝</a:t>
            </a:r>
            <a:r>
              <a:rPr lang="en-US" altLang="zh-CN" kern="100" dirty="0">
                <a:latin typeface="Times New Roman"/>
                <a:cs typeface="Courier New"/>
              </a:rPr>
              <a:t>___</a:t>
            </a:r>
            <a:r>
              <a:rPr lang="en-US" altLang="zh-CN" sz="4700" kern="100" dirty="0">
                <a:latin typeface="Times New Roman"/>
                <a:cs typeface="Courier New"/>
              </a:rPr>
              <a:t>___</a:t>
            </a:r>
            <a:r>
              <a:rPr lang="en-US" altLang="zh-CN" kern="100" dirty="0">
                <a:latin typeface="Times New Roman"/>
                <a:cs typeface="Courier New"/>
              </a:rPr>
              <a:t>__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974533"/>
              </p:ext>
            </p:extLst>
          </p:nvPr>
        </p:nvGraphicFramePr>
        <p:xfrm>
          <a:off x="539552" y="808821"/>
          <a:ext cx="8345239" cy="2569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7" name="文档" r:id="rId3" imgW="11233352" imgH="3458758" progId="Word.Document.12">
                  <p:embed/>
                </p:oleObj>
              </mc:Choice>
              <mc:Fallback>
                <p:oleObj name="文档" r:id="rId3" imgW="11233352" imgH="345875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808821"/>
                        <a:ext cx="8345239" cy="2569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7524328" y="1703646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kern="100" dirty="0">
                <a:solidFill>
                  <a:srgbClr val="FF0000"/>
                </a:solidFill>
                <a:latin typeface="Times New Roman"/>
                <a:ea typeface="宋体"/>
              </a:rPr>
              <a:t>C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08763" y="4252446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3200" kern="100" dirty="0">
                <a:solidFill>
                  <a:srgbClr val="FF0000"/>
                </a:solidFill>
                <a:latin typeface="Times New Roman"/>
                <a:cs typeface="Times New Roman"/>
              </a:rPr>
              <a:t>－</a:t>
            </a:r>
            <a:r>
              <a:rPr lang="en-US" altLang="zh-CN" sz="3200" kern="100" dirty="0">
                <a:solidFill>
                  <a:srgbClr val="FF0000"/>
                </a:solidFill>
                <a:latin typeface="Times New Roman"/>
                <a:cs typeface="Courier New"/>
              </a:rPr>
              <a:t>2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5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-148327" y="26214"/>
            <a:ext cx="9217023" cy="606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175679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  <a:tabLst>
                <a:tab pos="3870960" algn="l"/>
              </a:tabLst>
              <a:defRPr/>
            </a:pPr>
            <a:r>
              <a:rPr lang="en-US" altLang="zh-CN" kern="100" dirty="0">
                <a:latin typeface="Times New Roman"/>
                <a:cs typeface="Courier New"/>
              </a:rPr>
              <a:t>(2)</a:t>
            </a:r>
            <a:r>
              <a:rPr lang="zh-CN" altLang="zh-CN" kern="100" dirty="0">
                <a:latin typeface="Times New Roman"/>
                <a:cs typeface="Times New Roman"/>
              </a:rPr>
              <a:t>由直线</a:t>
            </a:r>
            <a:r>
              <a:rPr lang="en-US" altLang="zh-CN" i="1" kern="100" dirty="0">
                <a:latin typeface="Times New Roman"/>
                <a:cs typeface="Courier New"/>
              </a:rPr>
              <a:t>y</a:t>
            </a:r>
            <a:r>
              <a:rPr lang="zh-CN" altLang="zh-CN" kern="100" dirty="0">
                <a:latin typeface="Times New Roman"/>
                <a:cs typeface="Times New Roman"/>
              </a:rPr>
              <a:t>＝</a:t>
            </a:r>
            <a:r>
              <a:rPr lang="en-US" altLang="zh-CN" i="1" kern="100" dirty="0">
                <a:latin typeface="Times New Roman"/>
                <a:cs typeface="Courier New"/>
              </a:rPr>
              <a:t>x</a:t>
            </a:r>
            <a:r>
              <a:rPr lang="zh-CN" altLang="zh-CN" kern="100" dirty="0">
                <a:latin typeface="Times New Roman"/>
                <a:cs typeface="Times New Roman"/>
              </a:rPr>
              <a:t>＋</a:t>
            </a:r>
            <a:r>
              <a:rPr lang="en-US" altLang="zh-CN" kern="100" dirty="0">
                <a:latin typeface="Times New Roman"/>
                <a:cs typeface="Courier New"/>
              </a:rPr>
              <a:t>1</a:t>
            </a:r>
            <a:r>
              <a:rPr lang="zh-CN" altLang="zh-CN" kern="100" dirty="0">
                <a:latin typeface="Times New Roman"/>
                <a:cs typeface="Times New Roman"/>
              </a:rPr>
              <a:t>上的一点向圆</a:t>
            </a:r>
            <a:r>
              <a:rPr lang="en-US" altLang="zh-CN" kern="100" dirty="0">
                <a:latin typeface="Times New Roman"/>
                <a:cs typeface="Courier New"/>
              </a:rPr>
              <a:t>(</a:t>
            </a:r>
            <a:r>
              <a:rPr lang="en-US" altLang="zh-CN" i="1" kern="100" dirty="0">
                <a:latin typeface="Times New Roman"/>
                <a:cs typeface="Courier New"/>
              </a:rPr>
              <a:t>x</a:t>
            </a:r>
            <a:r>
              <a:rPr lang="zh-CN" altLang="zh-CN" kern="100" dirty="0">
                <a:latin typeface="Times New Roman"/>
                <a:cs typeface="Times New Roman"/>
              </a:rPr>
              <a:t>－</a:t>
            </a:r>
            <a:r>
              <a:rPr lang="en-US" altLang="zh-CN" kern="100" dirty="0">
                <a:latin typeface="Times New Roman"/>
                <a:cs typeface="Courier New"/>
              </a:rPr>
              <a:t>3)</a:t>
            </a:r>
            <a:r>
              <a:rPr lang="en-US" altLang="zh-CN" kern="100" baseline="30000" dirty="0">
                <a:latin typeface="Times New Roman"/>
                <a:cs typeface="Courier New"/>
              </a:rPr>
              <a:t>2</a:t>
            </a:r>
            <a:r>
              <a:rPr lang="zh-CN" altLang="zh-CN" kern="100" dirty="0">
                <a:latin typeface="Times New Roman"/>
                <a:cs typeface="Times New Roman"/>
              </a:rPr>
              <a:t>＋</a:t>
            </a:r>
            <a:r>
              <a:rPr lang="en-US" altLang="zh-CN" i="1" kern="100" dirty="0">
                <a:latin typeface="Times New Roman"/>
                <a:cs typeface="Courier New"/>
              </a:rPr>
              <a:t>y</a:t>
            </a:r>
            <a:r>
              <a:rPr lang="en-US" altLang="zh-CN" kern="100" baseline="30000" dirty="0">
                <a:latin typeface="Times New Roman"/>
                <a:cs typeface="Courier New"/>
              </a:rPr>
              <a:t>2</a:t>
            </a:r>
            <a:r>
              <a:rPr lang="zh-CN" altLang="zh-CN" kern="100" dirty="0">
                <a:latin typeface="Times New Roman"/>
                <a:cs typeface="Times New Roman"/>
              </a:rPr>
              <a:t>＝</a:t>
            </a:r>
            <a:r>
              <a:rPr lang="en-US" altLang="zh-CN" kern="100" dirty="0">
                <a:latin typeface="Times New Roman"/>
                <a:cs typeface="Courier New"/>
              </a:rPr>
              <a:t>1</a:t>
            </a:r>
            <a:r>
              <a:rPr lang="zh-CN" altLang="zh-CN" kern="100" dirty="0">
                <a:latin typeface="Times New Roman"/>
                <a:cs typeface="Times New Roman"/>
              </a:rPr>
              <a:t>引切线，则切线长的</a:t>
            </a:r>
            <a:r>
              <a:rPr lang="zh-CN" altLang="zh-CN" kern="100" dirty="0" smtClean="0">
                <a:latin typeface="Times New Roman"/>
                <a:cs typeface="Times New Roman"/>
              </a:rPr>
              <a:t>最小值</a:t>
            </a:r>
            <a:r>
              <a:rPr lang="zh-CN" altLang="zh-CN" kern="100" dirty="0">
                <a:latin typeface="Times New Roman"/>
                <a:cs typeface="Times New Roman"/>
              </a:rPr>
              <a:t>为</a:t>
            </a:r>
            <a:r>
              <a:rPr lang="en-US" altLang="zh-CN" kern="100" dirty="0">
                <a:latin typeface="Times New Roman"/>
                <a:cs typeface="Courier New"/>
              </a:rPr>
              <a:t>________</a:t>
            </a:r>
            <a:r>
              <a:rPr lang="zh-CN" altLang="zh-CN" kern="100" dirty="0">
                <a:latin typeface="Times New Roman"/>
                <a:cs typeface="Times New Roman"/>
              </a:rPr>
              <a:t>．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063717"/>
              </p:ext>
            </p:extLst>
          </p:nvPr>
        </p:nvGraphicFramePr>
        <p:xfrm>
          <a:off x="6300192" y="1844824"/>
          <a:ext cx="10096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0" name="文档" r:id="rId3" imgW="1012345" imgH="594339" progId="Word.Document.12">
                  <p:embed/>
                </p:oleObj>
              </mc:Choice>
              <mc:Fallback>
                <p:oleObj name="文档" r:id="rId3" imgW="1012345" imgH="59433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1844824"/>
                        <a:ext cx="10096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284211"/>
              </p:ext>
            </p:extLst>
          </p:nvPr>
        </p:nvGraphicFramePr>
        <p:xfrm>
          <a:off x="139536" y="2996952"/>
          <a:ext cx="9004464" cy="2088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1" name="文档" r:id="rId5" imgW="11233352" imgH="2604508" progId="Word.Document.12">
                  <p:embed/>
                </p:oleObj>
              </mc:Choice>
              <mc:Fallback>
                <p:oleObj name="文档" r:id="rId5" imgW="11233352" imgH="260450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36" y="2996952"/>
                        <a:ext cx="9004464" cy="2088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15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</a:rPr>
              <a:t>一、基础知识：直线</a:t>
            </a:r>
            <a:r>
              <a:rPr lang="zh-CN" altLang="en-US" sz="2800" dirty="0">
                <a:solidFill>
                  <a:srgbClr val="FF0000"/>
                </a:solidFill>
              </a:rPr>
              <a:t>与圆的位置关系及判定方法</a:t>
            </a:r>
            <a:endParaRPr lang="zh-CN" altLang="en-US" sz="28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354493"/>
              </p:ext>
            </p:extLst>
          </p:nvPr>
        </p:nvGraphicFramePr>
        <p:xfrm>
          <a:off x="608839" y="2008325"/>
          <a:ext cx="7920880" cy="3925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/>
                <a:gridCol w="936104"/>
                <a:gridCol w="1728192"/>
                <a:gridCol w="2298341"/>
                <a:gridCol w="1734108"/>
              </a:tblGrid>
              <a:tr h="494432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位置关系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相交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相切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 smtClean="0">
                          <a:solidFill>
                            <a:srgbClr val="FFFF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相离</a:t>
                      </a:r>
                    </a:p>
                  </a:txBody>
                  <a:tcPr/>
                </a:tc>
              </a:tr>
              <a:tr h="416704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定义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</a:tr>
              <a:tr h="1792848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图形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54631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判定方法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代数法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56727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几何法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13255871-EE7F-40B4-9C0F-A6411B9DFC9D}"/>
              </a:ext>
            </a:extLst>
          </p:cNvPr>
          <p:cNvGrpSpPr/>
          <p:nvPr/>
        </p:nvGrpSpPr>
        <p:grpSpPr>
          <a:xfrm>
            <a:off x="2843808" y="3308498"/>
            <a:ext cx="1512168" cy="1080120"/>
            <a:chOff x="1613173" y="2418643"/>
            <a:chExt cx="1937818" cy="146073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9AB586B7-CF96-4D73-9DBE-B95D7CC01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9672" y="2425701"/>
              <a:ext cx="1931319" cy="1453681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652F6162-90E4-47BD-82AD-272A0A89F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3173" y="2418643"/>
              <a:ext cx="1930845" cy="1453324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BC6A3B6C-71FD-444A-A459-DA0F755463BD}"/>
              </a:ext>
            </a:extLst>
          </p:cNvPr>
          <p:cNvGrpSpPr/>
          <p:nvPr/>
        </p:nvGrpSpPr>
        <p:grpSpPr>
          <a:xfrm>
            <a:off x="4808811" y="3270753"/>
            <a:ext cx="1570483" cy="1094462"/>
            <a:chOff x="4513685" y="2454571"/>
            <a:chExt cx="1972299" cy="141087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5C4FDD41-9AC7-466D-AFCC-274CC634E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3685" y="2461442"/>
              <a:ext cx="1970222" cy="1404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DA0AC199-45B8-4454-968B-04343F371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5757" y="2454571"/>
              <a:ext cx="1970227" cy="140400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5487682D-7BA1-4CDF-863B-C41222B5F16F}"/>
              </a:ext>
            </a:extLst>
          </p:cNvPr>
          <p:cNvGrpSpPr/>
          <p:nvPr/>
        </p:nvGrpSpPr>
        <p:grpSpPr>
          <a:xfrm>
            <a:off x="6752029" y="3341177"/>
            <a:ext cx="1581579" cy="1118336"/>
            <a:chOff x="5578550" y="2499742"/>
            <a:chExt cx="2047562" cy="14400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DBF769FA-0CE6-42AD-B704-4C7917B35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8550" y="2499742"/>
              <a:ext cx="2046000" cy="1440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F6DA2DCA-CD12-4C9D-B2B9-0F0DBBC51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80112" y="2499742"/>
              <a:ext cx="2046000" cy="1440000"/>
            </a:xfrm>
            <a:prstGeom prst="rect">
              <a:avLst/>
            </a:prstGeom>
          </p:spPr>
        </p:pic>
      </p:grp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370190"/>
              </p:ext>
            </p:extLst>
          </p:nvPr>
        </p:nvGraphicFramePr>
        <p:xfrm>
          <a:off x="2843808" y="4941168"/>
          <a:ext cx="1719262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8" name="Equation" r:id="rId9" imgW="1104900" imgH="203200" progId="">
                  <p:embed/>
                </p:oleObj>
              </mc:Choice>
              <mc:Fallback>
                <p:oleObj name="Equation" r:id="rId9" imgW="1104900" imgH="203200" progId="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941168"/>
                        <a:ext cx="1719262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980844"/>
              </p:ext>
            </p:extLst>
          </p:nvPr>
        </p:nvGraphicFramePr>
        <p:xfrm>
          <a:off x="4768334" y="4941168"/>
          <a:ext cx="172085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9" name="Equation" r:id="rId11" imgW="1104900" imgH="203200" progId="">
                  <p:embed/>
                </p:oleObj>
              </mc:Choice>
              <mc:Fallback>
                <p:oleObj name="Equation" r:id="rId11" imgW="1104900" imgH="203200" progId="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334" y="4941168"/>
                        <a:ext cx="1720850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955599"/>
              </p:ext>
            </p:extLst>
          </p:nvPr>
        </p:nvGraphicFramePr>
        <p:xfrm>
          <a:off x="6899332" y="4869160"/>
          <a:ext cx="12461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0" name="Equation" r:id="rId13" imgW="799753" imgH="203112" progId="">
                  <p:embed/>
                </p:oleObj>
              </mc:Choice>
              <mc:Fallback>
                <p:oleObj name="Equation" r:id="rId13" imgW="799753" imgH="203112" progId="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332" y="4869160"/>
                        <a:ext cx="12461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324018"/>
              </p:ext>
            </p:extLst>
          </p:nvPr>
        </p:nvGraphicFramePr>
        <p:xfrm>
          <a:off x="3138877" y="5373216"/>
          <a:ext cx="9271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1" name="Equation" r:id="rId15" imgW="355138" imgH="177569" progId="">
                  <p:embed/>
                </p:oleObj>
              </mc:Choice>
              <mc:Fallback>
                <p:oleObj name="Equation" r:id="rId15" imgW="355138" imgH="177569" progId="">
                  <p:embed/>
                  <p:pic>
                    <p:nvPicPr>
                      <p:cNvPr id="0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877" y="5373216"/>
                        <a:ext cx="9271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9094"/>
              </p:ext>
            </p:extLst>
          </p:nvPr>
        </p:nvGraphicFramePr>
        <p:xfrm>
          <a:off x="5076056" y="5373216"/>
          <a:ext cx="76200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2" name="Equation" r:id="rId17" imgW="291847" imgH="177646" progId="">
                  <p:embed/>
                </p:oleObj>
              </mc:Choice>
              <mc:Fallback>
                <p:oleObj name="Equation" r:id="rId17" imgW="291847" imgH="177646" progId="">
                  <p:embed/>
                  <p:pic>
                    <p:nvPicPr>
                      <p:cNvPr id="0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5373216"/>
                        <a:ext cx="762000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87170"/>
              </p:ext>
            </p:extLst>
          </p:nvPr>
        </p:nvGraphicFramePr>
        <p:xfrm>
          <a:off x="7060083" y="5373216"/>
          <a:ext cx="9271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3" name="Equation" r:id="rId19" imgW="355138" imgH="177569" progId="">
                  <p:embed/>
                </p:oleObj>
              </mc:Choice>
              <mc:Fallback>
                <p:oleObj name="Equation" r:id="rId19" imgW="355138" imgH="177569" progId="">
                  <p:embed/>
                  <p:pic>
                    <p:nvPicPr>
                      <p:cNvPr id="0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0083" y="5373216"/>
                        <a:ext cx="9271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70562"/>
              </p:ext>
            </p:extLst>
          </p:nvPr>
        </p:nvGraphicFramePr>
        <p:xfrm>
          <a:off x="651264" y="1406816"/>
          <a:ext cx="59023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4" name="Equation" r:id="rId21" imgW="2794000" imgH="203200" progId="">
                  <p:embed/>
                </p:oleObj>
              </mc:Choice>
              <mc:Fallback>
                <p:oleObj name="Equation" r:id="rId21" imgW="2794000" imgH="203200" progId="">
                  <p:embed/>
                  <p:pic>
                    <p:nvPicPr>
                      <p:cNvPr id="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264" y="1406816"/>
                        <a:ext cx="590232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8839" y="944893"/>
            <a:ext cx="835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直线</a:t>
            </a:r>
            <a:r>
              <a:rPr lang="en-US" altLang="zh-CN" sz="2400" dirty="0" smtClean="0">
                <a:solidFill>
                  <a:srgbClr val="FF0000"/>
                </a:solidFill>
              </a:rPr>
              <a:t>l:Ax+By+C=0</a:t>
            </a:r>
            <a:r>
              <a:rPr lang="zh-CN" altLang="en-US" sz="2400" dirty="0" smtClean="0">
                <a:solidFill>
                  <a:srgbClr val="FF0000"/>
                </a:solidFill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</a:rPr>
              <a:t>A</a:t>
            </a:r>
            <a:r>
              <a:rPr lang="zh-CN" altLang="en-US" sz="2400" dirty="0" smtClean="0">
                <a:solidFill>
                  <a:srgbClr val="FF0000"/>
                </a:solidFill>
              </a:rPr>
              <a:t>、</a:t>
            </a:r>
            <a:r>
              <a:rPr lang="en-US" altLang="zh-CN" sz="2400" dirty="0" smtClean="0">
                <a:solidFill>
                  <a:srgbClr val="FF0000"/>
                </a:solidFill>
              </a:rPr>
              <a:t>B</a:t>
            </a:r>
            <a:r>
              <a:rPr lang="zh-CN" altLang="en-US" sz="2400" dirty="0" smtClean="0">
                <a:solidFill>
                  <a:srgbClr val="FF0000"/>
                </a:solidFill>
              </a:rPr>
              <a:t>不同时为</a:t>
            </a:r>
            <a:r>
              <a:rPr lang="en-US" altLang="zh-CN" sz="2400" dirty="0" smtClean="0">
                <a:solidFill>
                  <a:srgbClr val="FF0000"/>
                </a:solidFill>
              </a:rPr>
              <a:t>0</a:t>
            </a:r>
            <a:r>
              <a:rPr lang="zh-CN" altLang="en-US" sz="2400" dirty="0" smtClean="0">
                <a:solidFill>
                  <a:srgbClr val="FF0000"/>
                </a:solidFill>
              </a:rPr>
              <a:t>）</a:t>
            </a:r>
            <a:r>
              <a:rPr lang="en-US" altLang="zh-CN" sz="2400" dirty="0" smtClean="0">
                <a:solidFill>
                  <a:srgbClr val="FF0000"/>
                </a:solidFill>
              </a:rPr>
              <a:t>,</a:t>
            </a:r>
            <a:r>
              <a:rPr lang="zh-CN" altLang="en-US" sz="2400" dirty="0" smtClean="0">
                <a:solidFill>
                  <a:srgbClr val="FF0000"/>
                </a:solidFill>
              </a:rPr>
              <a:t>圆</a:t>
            </a:r>
            <a:r>
              <a:rPr lang="en-US" altLang="zh-CN" sz="2400" dirty="0" smtClean="0">
                <a:solidFill>
                  <a:srgbClr val="FF0000"/>
                </a:solidFill>
              </a:rPr>
              <a:t>C</a:t>
            </a:r>
            <a:r>
              <a:rPr lang="en-US" altLang="zh-CN" sz="2400" dirty="0" smtClean="0">
                <a:solidFill>
                  <a:srgbClr val="FF0000"/>
                </a:solidFill>
                <a:sym typeface="Wingdings" pitchFamily="2" charset="2"/>
              </a:rPr>
              <a:t>:(x-a)</a:t>
            </a:r>
            <a:r>
              <a:rPr lang="en-US" altLang="zh-CN" sz="2400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CN" sz="2400" dirty="0" smtClean="0">
                <a:solidFill>
                  <a:srgbClr val="FF0000"/>
                </a:solidFill>
                <a:sym typeface="Wingdings" pitchFamily="2" charset="2"/>
              </a:rPr>
              <a:t>+(y-b)</a:t>
            </a:r>
            <a:r>
              <a:rPr lang="en-US" altLang="zh-CN" sz="2400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CN" sz="2400" dirty="0" smtClean="0">
                <a:solidFill>
                  <a:srgbClr val="FF0000"/>
                </a:solidFill>
                <a:sym typeface="Wingdings" pitchFamily="2" charset="2"/>
              </a:rPr>
              <a:t>=r</a:t>
            </a:r>
            <a:r>
              <a:rPr lang="en-US" altLang="zh-CN" sz="2400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  <a:sym typeface="Wingdings" pitchFamily="2" charset="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sym typeface="Wingdings" pitchFamily="2" charset="2"/>
              </a:rPr>
              <a:t>r&gt;0).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4535" y="2492896"/>
            <a:ext cx="180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有两个公共点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37990" y="2492896"/>
            <a:ext cx="23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有且仅有一个公共点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47912" y="2492896"/>
            <a:ext cx="138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没有公共点</a:t>
            </a:r>
          </a:p>
        </p:txBody>
      </p:sp>
    </p:spTree>
    <p:extLst>
      <p:ext uri="{BB962C8B-B14F-4D97-AF65-F5344CB8AC3E}">
        <p14:creationId xmlns:p14="http://schemas.microsoft.com/office/powerpoint/2010/main" val="208167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485285"/>
            <a:ext cx="4176464" cy="778098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题型一   直线与圆的位置关系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1134926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例</a:t>
            </a:r>
            <a:r>
              <a:rPr lang="en-US" altLang="zh-CN" dirty="0" smtClean="0"/>
              <a:t>1  </a:t>
            </a:r>
            <a:r>
              <a:rPr lang="zh-CN" altLang="en-US" dirty="0" smtClean="0"/>
              <a:t>已知直线</a:t>
            </a:r>
            <a:r>
              <a:rPr lang="en-US" altLang="zh-CN" dirty="0" smtClean="0"/>
              <a:t>l:3x+y-6=0</a:t>
            </a:r>
            <a:r>
              <a:rPr lang="zh-CN" altLang="en-US" dirty="0" smtClean="0"/>
              <a:t>与圆</a:t>
            </a:r>
            <a:r>
              <a:rPr lang="en-US" altLang="zh-CN" dirty="0" smtClean="0"/>
              <a:t>C:x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+y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-2y-4=0,</a:t>
            </a:r>
            <a:r>
              <a:rPr lang="zh-CN" altLang="en-US" dirty="0" smtClean="0"/>
              <a:t>判断直线</a:t>
            </a:r>
            <a:r>
              <a:rPr lang="en-US" altLang="zh-CN" dirty="0" smtClean="0"/>
              <a:t>l</a:t>
            </a:r>
            <a:r>
              <a:rPr lang="zh-CN" altLang="en-US" dirty="0" smtClean="0"/>
              <a:t>与圆</a:t>
            </a:r>
            <a:r>
              <a:rPr lang="en-US" altLang="zh-CN" dirty="0" smtClean="0"/>
              <a:t>C</a:t>
            </a:r>
            <a:r>
              <a:rPr lang="zh-CN" altLang="en-US" dirty="0" smtClean="0"/>
              <a:t>的位置关系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0"/>
            <a:ext cx="424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二、关键能力重点探究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3888" y="2175245"/>
            <a:ext cx="205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法二：几何法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12542" y="2755672"/>
                <a:ext cx="4250962" cy="1221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/>
                  <a:t>将圆</a:t>
                </a:r>
                <a:r>
                  <a:rPr lang="en-US" altLang="zh-CN" sz="2400" dirty="0" smtClean="0"/>
                  <a:t>C</a:t>
                </a:r>
                <a:r>
                  <a:rPr lang="zh-CN" altLang="en-US" sz="2400" dirty="0" smtClean="0"/>
                  <a:t>配方得：</a:t>
                </a:r>
                <a:r>
                  <a:rPr lang="en-US" altLang="zh-CN" sz="2400" dirty="0" smtClean="0"/>
                  <a:t>x</a:t>
                </a:r>
                <a:r>
                  <a:rPr lang="en-US" altLang="zh-CN" sz="2400" baseline="30000" dirty="0" smtClean="0"/>
                  <a:t>2</a:t>
                </a:r>
                <a:r>
                  <a:rPr lang="en-US" altLang="zh-CN" sz="2400" dirty="0" smtClean="0"/>
                  <a:t>+(y-1)</a:t>
                </a:r>
                <a:r>
                  <a:rPr lang="en-US" altLang="zh-CN" sz="2400" baseline="30000" dirty="0" smtClean="0"/>
                  <a:t>2</a:t>
                </a:r>
                <a:r>
                  <a:rPr lang="en-US" altLang="zh-CN" sz="2400" dirty="0" smtClean="0"/>
                  <a:t>=5</a:t>
                </a:r>
              </a:p>
              <a:p>
                <a:r>
                  <a:rPr lang="zh-CN" altLang="en-US" sz="2400" dirty="0" smtClean="0"/>
                  <a:t>得圆心</a:t>
                </a:r>
                <a:r>
                  <a:rPr lang="en-US" altLang="zh-CN" sz="2400" dirty="0" smtClean="0"/>
                  <a:t>C</a:t>
                </a:r>
                <a:r>
                  <a:rPr lang="zh-CN" altLang="en-US" sz="2400" dirty="0" smtClean="0"/>
                  <a:t>（</a:t>
                </a:r>
                <a:r>
                  <a:rPr lang="en-US" altLang="zh-CN" sz="2400" dirty="0" smtClean="0"/>
                  <a:t>0</a:t>
                </a:r>
                <a:r>
                  <a:rPr lang="zh-CN" altLang="en-US" sz="2400" dirty="0" smtClean="0"/>
                  <a:t>，</a:t>
                </a:r>
                <a:r>
                  <a:rPr lang="en-US" altLang="zh-CN" sz="2400" dirty="0" smtClean="0"/>
                  <a:t>1</a:t>
                </a:r>
                <a:r>
                  <a:rPr lang="zh-CN" altLang="en-US" sz="2400" dirty="0" smtClean="0"/>
                  <a:t>），半径</a:t>
                </a:r>
                <a:r>
                  <a:rPr lang="en-US" altLang="zh-CN" sz="2400" dirty="0" smtClean="0"/>
                  <a:t>r=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5 </m:t>
                        </m:r>
                      </m:e>
                    </m:rad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542" y="2755672"/>
                <a:ext cx="4250962" cy="1221671"/>
              </a:xfrm>
              <a:prstGeom prst="rect">
                <a:avLst/>
              </a:prstGeom>
              <a:blipFill rotWithShape="1">
                <a:blip r:embed="rId2"/>
                <a:stretch>
                  <a:fillRect l="-2149" t="-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15420" y="3977343"/>
                <a:ext cx="3745012" cy="1022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/>
                  <a:t>圆心</a:t>
                </a:r>
                <a:r>
                  <a:rPr lang="en-US" altLang="zh-CN" sz="2400" dirty="0" smtClean="0"/>
                  <a:t>C</a:t>
                </a:r>
                <a:r>
                  <a:rPr lang="zh-CN" altLang="en-US" sz="2400" dirty="0" smtClean="0"/>
                  <a:t>到直线</a:t>
                </a:r>
                <a:r>
                  <a:rPr lang="en-US" altLang="zh-CN" sz="2400" dirty="0" smtClean="0"/>
                  <a:t>l</a:t>
                </a:r>
                <a:r>
                  <a:rPr lang="zh-CN" altLang="en-US" sz="2400" dirty="0" smtClean="0"/>
                  <a:t>的距离</a:t>
                </a:r>
                <a:endParaRPr lang="en-US" altLang="zh-CN" sz="2400" dirty="0" smtClean="0"/>
              </a:p>
              <a:p>
                <a:r>
                  <a:rPr lang="en-US" altLang="zh-CN" sz="2400" dirty="0" smtClean="0"/>
                  <a:t>d=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/>
                          </a:rPr>
                          <m:t>|3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×0+1−6|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9+1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latin typeface="Cambria Math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zh-CN" altLang="en-US" sz="2400" b="0" i="1" dirty="0" smtClean="0">
                        <a:latin typeface="Cambria Math"/>
                      </a:rPr>
                      <m:t>，</m:t>
                    </m:r>
                    <m:r>
                      <a:rPr lang="en-US" altLang="zh-CN" sz="2400" b="0" i="1" dirty="0" smtClean="0">
                        <a:latin typeface="Cambria Math"/>
                      </a:rPr>
                      <m:t>𝑟</m:t>
                    </m:r>
                    <m:r>
                      <a:rPr lang="en-US" altLang="zh-CN" sz="2400" b="0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dirty="0" smtClean="0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420" y="3977343"/>
                <a:ext cx="3745012" cy="1022331"/>
              </a:xfrm>
              <a:prstGeom prst="rect">
                <a:avLst/>
              </a:prstGeom>
              <a:blipFill rotWithShape="1">
                <a:blip r:embed="rId3"/>
                <a:stretch>
                  <a:fillRect l="-2606" t="-7143" b="-2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887785" y="5724036"/>
            <a:ext cx="2683190" cy="648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则直线</a:t>
            </a:r>
            <a:r>
              <a:rPr lang="en-US" altLang="zh-CN" sz="2400" dirty="0" smtClean="0"/>
              <a:t>l</a:t>
            </a:r>
            <a:r>
              <a:rPr lang="zh-CN" altLang="en-US" sz="2400" dirty="0" smtClean="0"/>
              <a:t>与圆</a:t>
            </a:r>
            <a:r>
              <a:rPr lang="en-US" altLang="zh-CN" sz="2400" dirty="0" smtClean="0"/>
              <a:t>C</a:t>
            </a:r>
            <a:r>
              <a:rPr lang="zh-CN" altLang="en-US" sz="2400" dirty="0" smtClean="0"/>
              <a:t>相交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1948" y="217524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法一：代数法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9924" y="2854560"/>
                <a:ext cx="3440618" cy="728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联立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−6=0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CN" b="0" i="1" baseline="3000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CN" b="0" i="1" baseline="3000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−2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−4=0</m:t>
                            </m:r>
                          </m:e>
                        </m:eqAr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24" y="2854560"/>
                <a:ext cx="3440618" cy="728264"/>
              </a:xfrm>
              <a:prstGeom prst="rect">
                <a:avLst/>
              </a:prstGeom>
              <a:blipFill rotWithShape="1">
                <a:blip r:embed="rId4"/>
                <a:stretch>
                  <a:fillRect l="-1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12558" y="3691695"/>
            <a:ext cx="2523120" cy="551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得</a:t>
            </a:r>
            <a:r>
              <a:rPr lang="en-US" altLang="zh-CN" sz="2400" dirty="0" smtClean="0"/>
              <a:t>x</a:t>
            </a:r>
            <a:r>
              <a:rPr lang="en-US" altLang="zh-CN" sz="2400" baseline="30000" dirty="0" smtClean="0"/>
              <a:t>2</a:t>
            </a:r>
            <a:r>
              <a:rPr lang="en-US" altLang="zh-CN" sz="2400" dirty="0" smtClean="0"/>
              <a:t>-3x+2=0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2558" y="4289078"/>
                <a:ext cx="2879322" cy="94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/>
                  <a:t>判别式</a:t>
                </a:r>
                <a14:m>
                  <m:oMath xmlns:m="http://schemas.openxmlformats.org/officeDocument/2006/math">
                    <m:r>
                      <a:rPr lang="zh-CN" altLang="en-US" sz="3200" i="1" smtClean="0">
                        <a:latin typeface="Cambria Math"/>
                      </a:rPr>
                      <m:t>∆</m:t>
                    </m:r>
                    <m:r>
                      <a:rPr lang="en-US" altLang="zh-CN" sz="3200" b="0" i="1" smtClean="0">
                        <a:latin typeface="Cambria Math"/>
                      </a:rPr>
                      <m:t>=1</m:t>
                    </m:r>
                    <m:r>
                      <a:rPr lang="en-US" altLang="zh-CN" sz="32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n-US" altLang="zh-CN" sz="2400" dirty="0" smtClean="0"/>
                  <a:t>0</a:t>
                </a:r>
                <a:r>
                  <a:rPr lang="zh-CN" altLang="en-US" sz="2400" dirty="0" smtClean="0"/>
                  <a:t>，解得</a:t>
                </a:r>
                <a:r>
                  <a:rPr lang="en-US" altLang="zh-CN" sz="2400" dirty="0" smtClean="0"/>
                  <a:t>x</a:t>
                </a:r>
                <a:r>
                  <a:rPr lang="en-US" altLang="zh-CN" sz="2400" baseline="-25000" dirty="0" smtClean="0"/>
                  <a:t>1</a:t>
                </a:r>
                <a:r>
                  <a:rPr lang="en-US" altLang="zh-CN" sz="2400" dirty="0" smtClean="0"/>
                  <a:t>=1,x</a:t>
                </a:r>
                <a:r>
                  <a:rPr lang="en-US" altLang="zh-CN" sz="2400" baseline="-25000" dirty="0" smtClean="0"/>
                  <a:t>2</a:t>
                </a:r>
                <a:r>
                  <a:rPr lang="en-US" altLang="zh-CN" sz="2400" dirty="0" smtClean="0"/>
                  <a:t>=2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58" y="4289078"/>
                <a:ext cx="2879322" cy="942759"/>
              </a:xfrm>
              <a:prstGeom prst="rect">
                <a:avLst/>
              </a:prstGeom>
              <a:blipFill rotWithShape="1">
                <a:blip r:embed="rId5"/>
                <a:stretch>
                  <a:fillRect l="-3171" r="-2537" b="-149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35524" y="5322278"/>
            <a:ext cx="3205018" cy="551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所以直线</a:t>
            </a:r>
            <a:r>
              <a:rPr lang="en-US" altLang="zh-CN" sz="2400" dirty="0" smtClean="0"/>
              <a:t>l</a:t>
            </a:r>
            <a:r>
              <a:rPr lang="zh-CN" altLang="en-US" sz="2400" dirty="0" smtClean="0"/>
              <a:t>与</a:t>
            </a:r>
            <a:r>
              <a:rPr lang="en-US" altLang="zh-CN" sz="2400" dirty="0" smtClean="0"/>
              <a:t>C</a:t>
            </a:r>
            <a:r>
              <a:rPr lang="zh-CN" altLang="en-US" sz="2400" dirty="0" smtClean="0"/>
              <a:t>圆相交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216488" y="513926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d&lt;r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2204" y="611105"/>
            <a:ext cx="8784976" cy="230594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70960" algn="l"/>
              </a:tabLst>
              <a:defRPr/>
            </a:pPr>
            <a:r>
              <a:rPr lang="zh-CN" altLang="en-US" sz="3400" kern="100" dirty="0" smtClean="0">
                <a:latin typeface="Times New Roman"/>
                <a:cs typeface="Times New Roman"/>
              </a:rPr>
              <a:t>练习</a:t>
            </a:r>
            <a:r>
              <a:rPr lang="en-US" altLang="zh-CN" sz="3400" kern="100" dirty="0" smtClean="0">
                <a:latin typeface="Times New Roman"/>
                <a:cs typeface="Times New Roman"/>
              </a:rPr>
              <a:t>1</a:t>
            </a:r>
            <a:r>
              <a:rPr lang="zh-CN" altLang="zh-CN" sz="3400" kern="100" dirty="0" smtClean="0">
                <a:latin typeface="Times New Roman"/>
                <a:cs typeface="Times New Roman"/>
              </a:rPr>
              <a:t>．</a:t>
            </a:r>
            <a:r>
              <a:rPr lang="zh-CN" altLang="zh-CN" sz="3400" kern="100" dirty="0">
                <a:latin typeface="Times New Roman"/>
                <a:cs typeface="Times New Roman"/>
              </a:rPr>
              <a:t>直线</a:t>
            </a:r>
            <a:r>
              <a:rPr lang="en-US" altLang="zh-CN" sz="3400" i="1" kern="100" dirty="0">
                <a:latin typeface="Times New Roman"/>
                <a:cs typeface="Courier New"/>
              </a:rPr>
              <a:t>l</a:t>
            </a:r>
            <a:r>
              <a:rPr lang="zh-CN" altLang="zh-CN" sz="3400" kern="100" dirty="0">
                <a:latin typeface="Times New Roman"/>
                <a:cs typeface="Times New Roman"/>
              </a:rPr>
              <a:t>：</a:t>
            </a:r>
            <a:r>
              <a:rPr lang="en-US" altLang="zh-CN" sz="3400" i="1" kern="100" dirty="0">
                <a:latin typeface="Times New Roman"/>
                <a:cs typeface="Courier New"/>
              </a:rPr>
              <a:t>mx</a:t>
            </a:r>
            <a:r>
              <a:rPr lang="zh-CN" altLang="zh-CN" sz="3400" kern="100" dirty="0">
                <a:latin typeface="Times New Roman"/>
                <a:cs typeface="Times New Roman"/>
              </a:rPr>
              <a:t>－</a:t>
            </a:r>
            <a:r>
              <a:rPr lang="en-US" altLang="zh-CN" sz="3400" i="1" kern="100" dirty="0">
                <a:latin typeface="Times New Roman"/>
                <a:cs typeface="Courier New"/>
              </a:rPr>
              <a:t>y</a:t>
            </a:r>
            <a:r>
              <a:rPr lang="zh-CN" altLang="zh-CN" sz="3400" kern="100" dirty="0">
                <a:latin typeface="Times New Roman"/>
                <a:cs typeface="Times New Roman"/>
              </a:rPr>
              <a:t>＋</a:t>
            </a:r>
            <a:r>
              <a:rPr lang="en-US" altLang="zh-CN" sz="3400" kern="100" dirty="0">
                <a:latin typeface="Times New Roman"/>
                <a:cs typeface="Courier New"/>
              </a:rPr>
              <a:t>1</a:t>
            </a:r>
            <a:r>
              <a:rPr lang="zh-CN" altLang="zh-CN" sz="3400" kern="100" dirty="0">
                <a:latin typeface="Times New Roman"/>
                <a:cs typeface="Times New Roman"/>
              </a:rPr>
              <a:t>－</a:t>
            </a:r>
            <a:r>
              <a:rPr lang="en-US" altLang="zh-CN" sz="3400" i="1" kern="100" dirty="0">
                <a:latin typeface="Times New Roman"/>
                <a:cs typeface="Courier New"/>
              </a:rPr>
              <a:t>m</a:t>
            </a:r>
            <a:r>
              <a:rPr lang="zh-CN" altLang="zh-CN" sz="3400" kern="100" dirty="0">
                <a:latin typeface="Times New Roman"/>
                <a:cs typeface="Times New Roman"/>
              </a:rPr>
              <a:t>＝</a:t>
            </a:r>
            <a:r>
              <a:rPr lang="en-US" altLang="zh-CN" sz="3400" kern="100" dirty="0">
                <a:latin typeface="Times New Roman"/>
                <a:cs typeface="Courier New"/>
              </a:rPr>
              <a:t>0</a:t>
            </a:r>
            <a:r>
              <a:rPr lang="zh-CN" altLang="zh-CN" sz="3400" kern="100" dirty="0">
                <a:latin typeface="Times New Roman"/>
                <a:cs typeface="Times New Roman"/>
              </a:rPr>
              <a:t>与圆</a:t>
            </a:r>
            <a:r>
              <a:rPr lang="en-US" altLang="zh-CN" sz="3400" i="1" kern="100" dirty="0">
                <a:latin typeface="Times New Roman"/>
                <a:cs typeface="Courier New"/>
              </a:rPr>
              <a:t>C</a:t>
            </a:r>
            <a:r>
              <a:rPr lang="zh-CN" altLang="zh-CN" sz="3400" kern="100" dirty="0">
                <a:latin typeface="Times New Roman"/>
                <a:cs typeface="Times New Roman"/>
              </a:rPr>
              <a:t>：</a:t>
            </a:r>
            <a:r>
              <a:rPr lang="en-US" altLang="zh-CN" sz="3400" i="1" kern="100" dirty="0">
                <a:latin typeface="Times New Roman"/>
                <a:cs typeface="Courier New"/>
              </a:rPr>
              <a:t>x</a:t>
            </a:r>
            <a:r>
              <a:rPr lang="en-US" altLang="zh-CN" sz="3400" kern="100" baseline="30000" dirty="0">
                <a:latin typeface="Times New Roman"/>
                <a:cs typeface="Courier New"/>
              </a:rPr>
              <a:t>2</a:t>
            </a:r>
            <a:r>
              <a:rPr lang="zh-CN" altLang="zh-CN" sz="3400" kern="100" dirty="0">
                <a:latin typeface="Times New Roman"/>
                <a:cs typeface="Times New Roman"/>
              </a:rPr>
              <a:t>＋</a:t>
            </a:r>
            <a:r>
              <a:rPr lang="en-US" altLang="zh-CN" sz="3400" kern="100" dirty="0">
                <a:latin typeface="Times New Roman"/>
                <a:cs typeface="Courier New"/>
              </a:rPr>
              <a:t>(</a:t>
            </a:r>
            <a:r>
              <a:rPr lang="en-US" altLang="zh-CN" sz="3400" i="1" kern="100" dirty="0">
                <a:latin typeface="Times New Roman"/>
                <a:cs typeface="Courier New"/>
              </a:rPr>
              <a:t>y</a:t>
            </a:r>
            <a:r>
              <a:rPr lang="zh-CN" altLang="zh-CN" sz="3400" kern="100" dirty="0">
                <a:latin typeface="Times New Roman"/>
                <a:cs typeface="Times New Roman"/>
              </a:rPr>
              <a:t>－</a:t>
            </a:r>
            <a:r>
              <a:rPr lang="en-US" altLang="zh-CN" sz="3400" kern="100" dirty="0">
                <a:latin typeface="Times New Roman"/>
                <a:cs typeface="Courier New"/>
              </a:rPr>
              <a:t>1)</a:t>
            </a:r>
            <a:r>
              <a:rPr lang="en-US" altLang="zh-CN" sz="3400" kern="100" baseline="30000" dirty="0">
                <a:latin typeface="Times New Roman"/>
                <a:cs typeface="Courier New"/>
              </a:rPr>
              <a:t>2</a:t>
            </a:r>
            <a:r>
              <a:rPr lang="zh-CN" altLang="zh-CN" sz="3400" kern="100" dirty="0">
                <a:latin typeface="Times New Roman"/>
                <a:cs typeface="Times New Roman"/>
              </a:rPr>
              <a:t>＝</a:t>
            </a:r>
            <a:r>
              <a:rPr lang="en-US" altLang="zh-CN" sz="3400" kern="100" dirty="0">
                <a:latin typeface="Times New Roman"/>
                <a:cs typeface="Courier New"/>
              </a:rPr>
              <a:t>5</a:t>
            </a:r>
            <a:r>
              <a:rPr lang="zh-CN" altLang="zh-CN" sz="3400" kern="100" dirty="0">
                <a:latin typeface="Times New Roman"/>
                <a:cs typeface="Times New Roman"/>
              </a:rPr>
              <a:t>的位置关系是</a:t>
            </a:r>
            <a:r>
              <a:rPr lang="en-US" altLang="zh-CN" sz="3400" kern="100" dirty="0">
                <a:latin typeface="Times New Roman"/>
                <a:cs typeface="Courier New"/>
              </a:rPr>
              <a:t>(</a:t>
            </a:r>
            <a:r>
              <a:rPr lang="zh-CN" altLang="zh-CN" sz="3400" kern="100" dirty="0">
                <a:solidFill>
                  <a:srgbClr val="FF0000"/>
                </a:solidFill>
                <a:latin typeface="Times New Roman"/>
                <a:cs typeface="Times New Roman"/>
              </a:rPr>
              <a:t>　</a:t>
            </a:r>
            <a:r>
              <a:rPr lang="en-US" altLang="zh-CN" sz="3400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3400" kern="100" dirty="0" smtClean="0">
                <a:latin typeface="Times New Roman"/>
                <a:cs typeface="Courier New"/>
              </a:rPr>
              <a:t>)</a:t>
            </a:r>
            <a:endParaRPr lang="zh-CN" altLang="zh-CN" sz="3400" kern="100" dirty="0">
              <a:latin typeface="宋体"/>
              <a:cs typeface="Courier New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70960" algn="l"/>
              </a:tabLst>
              <a:defRPr/>
            </a:pPr>
            <a:r>
              <a:rPr lang="en-US" altLang="zh-CN" sz="3400" kern="100" dirty="0">
                <a:latin typeface="Times New Roman"/>
                <a:cs typeface="Courier New"/>
              </a:rPr>
              <a:t>A</a:t>
            </a:r>
            <a:r>
              <a:rPr lang="zh-CN" altLang="zh-CN" sz="3400" kern="100" dirty="0">
                <a:latin typeface="Times New Roman"/>
                <a:cs typeface="Times New Roman"/>
              </a:rPr>
              <a:t>．</a:t>
            </a:r>
            <a:r>
              <a:rPr lang="zh-CN" altLang="zh-CN" sz="3400" kern="100" dirty="0" smtClean="0">
                <a:latin typeface="Times New Roman"/>
                <a:cs typeface="Times New Roman"/>
              </a:rPr>
              <a:t>相交</a:t>
            </a:r>
            <a:r>
              <a:rPr lang="en-US" altLang="zh-CN" sz="3400" kern="100" dirty="0" smtClean="0">
                <a:latin typeface="Times New Roman"/>
                <a:cs typeface="Times New Roman"/>
              </a:rPr>
              <a:t> </a:t>
            </a:r>
            <a:r>
              <a:rPr lang="en-US" altLang="zh-CN" sz="3400" kern="100" dirty="0" smtClean="0">
                <a:latin typeface="Times New Roman"/>
                <a:cs typeface="Courier New"/>
              </a:rPr>
              <a:t>B</a:t>
            </a:r>
            <a:r>
              <a:rPr lang="zh-CN" altLang="zh-CN" sz="3400" kern="100" dirty="0">
                <a:latin typeface="Times New Roman"/>
                <a:cs typeface="Times New Roman"/>
              </a:rPr>
              <a:t>．</a:t>
            </a:r>
            <a:r>
              <a:rPr lang="zh-CN" altLang="zh-CN" sz="3400" kern="100" dirty="0" smtClean="0">
                <a:latin typeface="Times New Roman"/>
                <a:cs typeface="Times New Roman"/>
              </a:rPr>
              <a:t>相切</a:t>
            </a:r>
            <a:r>
              <a:rPr lang="en-US" altLang="zh-CN" sz="3400" kern="100" dirty="0" smtClean="0">
                <a:latin typeface="Times New Roman"/>
                <a:cs typeface="Times New Roman"/>
              </a:rPr>
              <a:t> </a:t>
            </a:r>
            <a:r>
              <a:rPr lang="en-US" altLang="zh-CN" sz="3400" kern="100" dirty="0" smtClean="0">
                <a:latin typeface="Times New Roman"/>
                <a:cs typeface="Courier New"/>
              </a:rPr>
              <a:t>C</a:t>
            </a:r>
            <a:r>
              <a:rPr lang="zh-CN" altLang="zh-CN" sz="3400" kern="100" dirty="0" smtClean="0">
                <a:latin typeface="Times New Roman"/>
                <a:cs typeface="Times New Roman"/>
              </a:rPr>
              <a:t>．相离</a:t>
            </a:r>
            <a:r>
              <a:rPr lang="en-US" altLang="zh-CN" sz="3400" kern="100" dirty="0" smtClean="0">
                <a:latin typeface="Times New Roman"/>
                <a:cs typeface="Times New Roman"/>
              </a:rPr>
              <a:t>  </a:t>
            </a:r>
            <a:r>
              <a:rPr lang="en-US" altLang="zh-CN" sz="3400" kern="100" dirty="0" smtClean="0">
                <a:latin typeface="Times New Roman"/>
                <a:cs typeface="Courier New"/>
              </a:rPr>
              <a:t>D</a:t>
            </a:r>
            <a:r>
              <a:rPr lang="zh-CN" altLang="zh-CN" sz="3400" kern="100" dirty="0" smtClean="0">
                <a:latin typeface="Times New Roman"/>
                <a:cs typeface="Times New Roman"/>
              </a:rPr>
              <a:t>．不确定</a:t>
            </a:r>
            <a:endParaRPr lang="zh-CN" altLang="zh-CN" sz="3400" kern="100" dirty="0" smtClean="0">
              <a:latin typeface="宋体"/>
              <a:cs typeface="Courier New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42184" y="1484784"/>
            <a:ext cx="792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kern="100" dirty="0">
                <a:solidFill>
                  <a:srgbClr val="FF0000"/>
                </a:solidFill>
                <a:latin typeface="Times New Roman"/>
                <a:cs typeface="Courier New"/>
              </a:rPr>
              <a:t>A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183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对</a:t>
            </a:r>
            <a:r>
              <a:rPr lang="zh-CN" altLang="en-US" sz="2800" dirty="0" smtClean="0">
                <a:solidFill>
                  <a:srgbClr val="FF0000"/>
                </a:solidFill>
              </a:rPr>
              <a:t>点训练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372" y="2917049"/>
            <a:ext cx="149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法</a:t>
            </a: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几何法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5362" y="3291867"/>
                <a:ext cx="2106234" cy="56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/>
                      </a:rPr>
                      <m:t>∵</m:t>
                    </m:r>
                  </m:oMath>
                </a14:m>
                <a:r>
                  <a:rPr lang="en-US" altLang="zh-CN" sz="2800" dirty="0" smtClean="0"/>
                  <a:t>C(0,1),r=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62" y="3291867"/>
                <a:ext cx="2106234" cy="568169"/>
              </a:xfrm>
              <a:prstGeom prst="rect">
                <a:avLst/>
              </a:prstGeom>
              <a:blipFill rotWithShape="1">
                <a:blip r:embed="rId2"/>
                <a:stretch>
                  <a:fillRect t="-2151" b="-30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5556" y="3909740"/>
                <a:ext cx="2880320" cy="668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/>
                      </a:rPr>
                      <m:t>∴</m:t>
                    </m:r>
                  </m:oMath>
                </a14:m>
                <a:r>
                  <a:rPr lang="en-US" altLang="zh-CN" sz="2400" dirty="0" smtClean="0"/>
                  <a:t>d=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/>
                          </a:rPr>
                          <m:t>|0−1+1−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𝑚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altLang="zh-CN" sz="2400" b="0" i="1" baseline="3000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CN" sz="2400" b="0" i="1" smtClean="0">
                                <a:latin typeface="Cambria Math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latin typeface="Cambria Math"/>
                          </a:rPr>
                          <m:t>|</m:t>
                        </m:r>
                        <m:r>
                          <a:rPr lang="en-US" altLang="zh-CN" sz="2400" b="0" i="1" dirty="0" smtClean="0">
                            <a:latin typeface="Cambria Math"/>
                          </a:rPr>
                          <m:t>𝑚</m:t>
                        </m:r>
                        <m:r>
                          <a:rPr lang="en-US" altLang="zh-CN" sz="2400" b="0" i="1" dirty="0" smtClean="0">
                            <a:latin typeface="Cambria Math"/>
                          </a:rPr>
                          <m:t>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dirty="0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altLang="zh-CN" sz="2400" b="0" i="1" baseline="30000" dirty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CN" sz="2400" b="0" i="1" dirty="0" smtClean="0">
                                <a:latin typeface="Cambria Math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3909740"/>
                <a:ext cx="2880320" cy="668068"/>
              </a:xfrm>
              <a:prstGeom prst="rect">
                <a:avLst/>
              </a:prstGeom>
              <a:blipFill rotWithShape="1">
                <a:blip r:embed="rId3"/>
                <a:stretch>
                  <a:fillRect b="-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3450" y="4633533"/>
                <a:ext cx="1656184" cy="75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/>
                  <a:t>d</a:t>
                </a:r>
                <a:r>
                  <a:rPr lang="en-US" altLang="zh-CN" sz="3200" baseline="30000" dirty="0" smtClean="0"/>
                  <a:t>2</a:t>
                </a:r>
                <a:r>
                  <a:rPr lang="en-US" altLang="zh-CN" sz="32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atin typeface="Cambria Math"/>
                          </a:rPr>
                          <m:t>𝑚</m:t>
                        </m:r>
                        <m:r>
                          <a:rPr lang="en-US" altLang="zh-CN" sz="3200" b="0" i="1" baseline="3000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CN" sz="3200" b="0" i="1" smtClean="0">
                            <a:latin typeface="Cambria Math"/>
                          </a:rPr>
                          <m:t>𝑚</m:t>
                        </m:r>
                        <m:r>
                          <a:rPr lang="en-US" altLang="zh-CN" sz="3200" b="0" i="1" baseline="30000" smtClean="0">
                            <a:latin typeface="Cambria Math"/>
                          </a:rPr>
                          <m:t>2</m:t>
                        </m:r>
                        <m:r>
                          <a:rPr lang="en-US" altLang="zh-CN" sz="3200" b="0" i="1" smtClean="0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50" y="4633533"/>
                <a:ext cx="1656184" cy="751296"/>
              </a:xfrm>
              <a:prstGeom prst="rect">
                <a:avLst/>
              </a:prstGeom>
              <a:blipFill rotWithShape="1">
                <a:blip r:embed="rId4"/>
                <a:stretch>
                  <a:fillRect l="-9191" t="-1626" b="-130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306116" y="475200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&lt;1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2245" y="5384829"/>
            <a:ext cx="118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而</a:t>
            </a:r>
            <a:r>
              <a:rPr lang="en-US" altLang="zh-CN" sz="2800" dirty="0" smtClean="0">
                <a:solidFill>
                  <a:srgbClr val="FF0000"/>
                </a:solidFill>
              </a:rPr>
              <a:t>r</a:t>
            </a:r>
            <a:r>
              <a:rPr lang="en-US" altLang="zh-CN" sz="28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sz="2800" dirty="0" smtClean="0">
                <a:solidFill>
                  <a:srgbClr val="FF0000"/>
                </a:solidFill>
              </a:rPr>
              <a:t>=5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80377" y="5877272"/>
                <a:ext cx="16561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∴</m:t>
                      </m:r>
                      <m:r>
                        <a:rPr lang="zh-CN" altLang="en-US" sz="32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选</m:t>
                      </m:r>
                      <m:r>
                        <m:rPr>
                          <m:sty m:val="p"/>
                        </m:rPr>
                        <a:rPr lang="en-US" altLang="zh-CN" sz="32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377" y="5877272"/>
                <a:ext cx="165618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5362" y="5908049"/>
                <a:ext cx="15841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∴</m:t>
                      </m:r>
                      <m:r>
                        <m:rPr>
                          <m:sty m:val="p"/>
                        </m:rPr>
                        <a:rPr lang="en-US" altLang="zh-CN" sz="28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d</m:t>
                      </m:r>
                      <m:r>
                        <a:rPr lang="en-US" altLang="zh-CN" sz="28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altLang="zh-CN" sz="28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r</m:t>
                      </m:r>
                    </m:oMath>
                  </m:oMathPara>
                </a14:m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62" y="5908049"/>
                <a:ext cx="158417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413464" y="3097311"/>
            <a:ext cx="162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法</a:t>
            </a:r>
            <a:r>
              <a:rPr lang="en-US" altLang="zh-CN" sz="2400" dirty="0" smtClean="0">
                <a:solidFill>
                  <a:srgbClr val="FF0000"/>
                </a:solidFill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</a:rPr>
              <a:t>代数法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3174" y="372055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由</a:t>
            </a:r>
            <a:r>
              <a:rPr lang="en-US" altLang="zh-CN" sz="2800" dirty="0" smtClean="0"/>
              <a:t>l</a:t>
            </a:r>
            <a:r>
              <a:rPr lang="zh-CN" altLang="en-US" sz="2800" dirty="0" smtClean="0"/>
              <a:t>得：</a:t>
            </a:r>
            <a:r>
              <a:rPr lang="en-US" altLang="zh-CN" sz="2800" dirty="0" smtClean="0"/>
              <a:t>y-1=m(x-1)</a:t>
            </a:r>
            <a:endParaRPr lang="zh-CN" alt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014192" y="422878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代入</a:t>
            </a:r>
            <a:r>
              <a:rPr lang="en-US" altLang="zh-CN" sz="2800" dirty="0" smtClean="0"/>
              <a:t>C</a:t>
            </a:r>
            <a:r>
              <a:rPr lang="zh-CN" altLang="en-US" sz="2800" dirty="0" smtClean="0"/>
              <a:t>得</a:t>
            </a:r>
            <a:r>
              <a:rPr lang="en-US" altLang="zh-CN" sz="2800" dirty="0" smtClean="0"/>
              <a:t>x</a:t>
            </a:r>
            <a:r>
              <a:rPr lang="en-US" altLang="zh-CN" sz="2800" baseline="30000" dirty="0" smtClean="0"/>
              <a:t>2</a:t>
            </a:r>
            <a:r>
              <a:rPr lang="en-US" altLang="zh-CN" sz="2800" dirty="0" smtClean="0"/>
              <a:t>+m</a:t>
            </a:r>
            <a:r>
              <a:rPr lang="en-US" altLang="zh-CN" sz="2800" baseline="30000" dirty="0" smtClean="0"/>
              <a:t>2</a:t>
            </a:r>
            <a:r>
              <a:rPr lang="en-US" altLang="zh-CN" sz="2800" dirty="0" smtClean="0"/>
              <a:t>(x-1)</a:t>
            </a:r>
            <a:r>
              <a:rPr lang="en-US" altLang="zh-CN" sz="2800" baseline="30000" dirty="0" smtClean="0"/>
              <a:t>2</a:t>
            </a:r>
            <a:r>
              <a:rPr lang="en-US" altLang="zh-CN" sz="2800" dirty="0" smtClean="0"/>
              <a:t>=5</a:t>
            </a:r>
            <a:endParaRPr lang="zh-CN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942184" y="4782781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(m</a:t>
            </a:r>
            <a:r>
              <a:rPr lang="en-US" altLang="zh-CN" sz="2800" baseline="30000" dirty="0" smtClean="0"/>
              <a:t>2</a:t>
            </a:r>
            <a:r>
              <a:rPr lang="en-US" altLang="zh-CN" sz="2800" dirty="0" smtClean="0"/>
              <a:t>+1)x</a:t>
            </a:r>
            <a:r>
              <a:rPr lang="en-US" altLang="zh-CN" sz="2800" baseline="30000" dirty="0" smtClean="0"/>
              <a:t>2</a:t>
            </a:r>
            <a:r>
              <a:rPr lang="en-US" altLang="zh-CN" sz="2800" dirty="0" smtClean="0"/>
              <a:t>-2m</a:t>
            </a:r>
            <a:r>
              <a:rPr lang="en-US" altLang="zh-CN" sz="2800" baseline="30000" dirty="0" smtClean="0"/>
              <a:t>2</a:t>
            </a:r>
            <a:r>
              <a:rPr lang="en-US" altLang="zh-CN" sz="2800" dirty="0" smtClean="0"/>
              <a:t>x+m</a:t>
            </a:r>
            <a:r>
              <a:rPr lang="en-US" altLang="zh-CN" sz="2800" baseline="30000" dirty="0" smtClean="0"/>
              <a:t>2</a:t>
            </a:r>
            <a:r>
              <a:rPr lang="en-US" altLang="zh-CN" sz="2800" dirty="0" smtClean="0"/>
              <a:t>-5=0</a:t>
            </a:r>
            <a:endParaRPr lang="zh-CN" alt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870176" y="5345567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400" dirty="0" smtClean="0"/>
              <a:t>Δ</a:t>
            </a:r>
            <a:r>
              <a:rPr lang="en-US" altLang="zh-CN" sz="2400" dirty="0" smtClean="0"/>
              <a:t>=4m</a:t>
            </a:r>
            <a:r>
              <a:rPr lang="en-US" altLang="zh-CN" sz="2400" baseline="30000" dirty="0" smtClean="0"/>
              <a:t>4</a:t>
            </a:r>
            <a:r>
              <a:rPr lang="en-US" altLang="zh-CN" sz="2400" dirty="0" smtClean="0"/>
              <a:t>-4(m</a:t>
            </a:r>
            <a:r>
              <a:rPr lang="en-US" altLang="zh-CN" sz="2400" baseline="30000" dirty="0" smtClean="0"/>
              <a:t>2</a:t>
            </a:r>
            <a:r>
              <a:rPr lang="en-US" altLang="zh-CN" sz="2400" dirty="0" smtClean="0"/>
              <a:t>+1)(m</a:t>
            </a:r>
            <a:r>
              <a:rPr lang="en-US" altLang="zh-CN" sz="2400" baseline="30000" dirty="0" smtClean="0"/>
              <a:t>2</a:t>
            </a:r>
            <a:r>
              <a:rPr lang="en-US" altLang="zh-CN" sz="2400" dirty="0" smtClean="0"/>
              <a:t>-5)=16m</a:t>
            </a:r>
            <a:r>
              <a:rPr lang="en-US" altLang="zh-CN" sz="2400" baseline="30000" dirty="0" smtClean="0"/>
              <a:t>2</a:t>
            </a:r>
            <a:r>
              <a:rPr lang="en-US" altLang="zh-CN" sz="2400" dirty="0" smtClean="0"/>
              <a:t>+20</a:t>
            </a:r>
            <a:endParaRPr lang="zh-CN" alt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866620" y="526171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&gt;0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44008" y="5846494"/>
                <a:ext cx="16561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∴</m:t>
                      </m:r>
                      <m:r>
                        <a:rPr lang="zh-CN" altLang="en-US" sz="32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选</m:t>
                      </m:r>
                      <m:r>
                        <m:rPr>
                          <m:sty m:val="p"/>
                        </m:rPr>
                        <a:rPr lang="en-US" altLang="zh-CN" sz="32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846494"/>
                <a:ext cx="1656184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97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53655" y="2449767"/>
                <a:ext cx="6624736" cy="144016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zh-CN" altLang="en-US" dirty="0" smtClean="0"/>
                  <a:t>法</a:t>
                </a:r>
                <a:r>
                  <a:rPr lang="en-US" altLang="zh-CN" dirty="0" smtClean="0"/>
                  <a:t>3</a:t>
                </a:r>
                <a:r>
                  <a:rPr lang="zh-CN" altLang="en-US" dirty="0" smtClean="0"/>
                  <a:t>：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过</a:t>
                </a:r>
                <a:r>
                  <a:rPr lang="zh-CN" altLang="en-US" dirty="0" smtClean="0">
                    <a:solidFill>
                      <a:srgbClr val="FF0000"/>
                    </a:solidFill>
                  </a:rPr>
                  <a:t>定点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法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∵</m:t>
                    </m:r>
                  </m:oMath>
                </a14:m>
                <a:r>
                  <a:rPr lang="en-US" altLang="zh-CN" i="1" kern="100" dirty="0">
                    <a:latin typeface="Times New Roman"/>
                    <a:cs typeface="Courier New"/>
                  </a:rPr>
                  <a:t> mx</a:t>
                </a:r>
                <a:r>
                  <a:rPr lang="zh-CN" altLang="zh-CN" kern="100" dirty="0">
                    <a:latin typeface="Times New Roman"/>
                    <a:cs typeface="Times New Roman"/>
                  </a:rPr>
                  <a:t>－</a:t>
                </a:r>
                <a:r>
                  <a:rPr lang="en-US" altLang="zh-CN" i="1" kern="100" dirty="0">
                    <a:latin typeface="Times New Roman"/>
                    <a:cs typeface="Courier New"/>
                  </a:rPr>
                  <a:t>y</a:t>
                </a:r>
                <a:r>
                  <a:rPr lang="zh-CN" altLang="zh-CN" kern="100" dirty="0">
                    <a:latin typeface="Times New Roman"/>
                    <a:cs typeface="Times New Roman"/>
                  </a:rPr>
                  <a:t>＋</a:t>
                </a:r>
                <a:r>
                  <a:rPr lang="en-US" altLang="zh-CN" kern="100" dirty="0">
                    <a:latin typeface="Times New Roman"/>
                    <a:cs typeface="Courier New"/>
                  </a:rPr>
                  <a:t>1</a:t>
                </a:r>
                <a:r>
                  <a:rPr lang="zh-CN" altLang="zh-CN" kern="100" dirty="0">
                    <a:latin typeface="Times New Roman"/>
                    <a:cs typeface="Times New Roman"/>
                  </a:rPr>
                  <a:t>－</a:t>
                </a:r>
                <a:r>
                  <a:rPr lang="en-US" altLang="zh-CN" i="1" kern="100" dirty="0">
                    <a:latin typeface="Times New Roman"/>
                    <a:cs typeface="Courier New"/>
                  </a:rPr>
                  <a:t>m</a:t>
                </a:r>
                <a:r>
                  <a:rPr lang="zh-CN" altLang="zh-CN" kern="100" dirty="0">
                    <a:latin typeface="Times New Roman"/>
                    <a:cs typeface="Times New Roman"/>
                  </a:rPr>
                  <a:t>＝</a:t>
                </a:r>
                <a:r>
                  <a:rPr lang="en-US" altLang="zh-CN" kern="100" dirty="0">
                    <a:latin typeface="Times New Roman"/>
                    <a:cs typeface="Courier New"/>
                  </a:rPr>
                  <a:t>0</a:t>
                </a:r>
                <a:endParaRPr lang="en-US" altLang="zh-CN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zh-CN" altLang="en-US" sz="2800" dirty="0" smtClean="0">
                    <a:latin typeface="Cambria Math"/>
                    <a:ea typeface="Cambria Math"/>
                  </a:rPr>
                  <a:t>恒过定点</a:t>
                </a:r>
                <a:r>
                  <a:rPr lang="en-US" altLang="zh-CN" sz="2800" dirty="0" smtClean="0">
                    <a:latin typeface="Cambria Math"/>
                    <a:ea typeface="Cambria Math"/>
                  </a:rPr>
                  <a:t>M</a:t>
                </a:r>
                <a:r>
                  <a:rPr lang="zh-CN" altLang="en-US" sz="2800" dirty="0" smtClean="0">
                    <a:latin typeface="Cambria Math"/>
                    <a:ea typeface="Cambria Math"/>
                  </a:rPr>
                  <a:t>（</a:t>
                </a:r>
                <a:r>
                  <a:rPr lang="en-US" altLang="zh-CN" sz="2800" dirty="0" smtClean="0">
                    <a:latin typeface="Cambria Math"/>
                    <a:ea typeface="Cambria Math"/>
                  </a:rPr>
                  <a:t>1</a:t>
                </a:r>
                <a:r>
                  <a:rPr lang="zh-CN" altLang="en-US" sz="2800" dirty="0" smtClean="0">
                    <a:latin typeface="Cambria Math"/>
                    <a:ea typeface="Cambria Math"/>
                  </a:rPr>
                  <a:t>，</a:t>
                </a:r>
                <a:r>
                  <a:rPr lang="en-US" altLang="zh-CN" sz="2800" dirty="0" smtClean="0">
                    <a:latin typeface="Cambria Math"/>
                    <a:ea typeface="Cambria Math"/>
                  </a:rPr>
                  <a:t>1</a:t>
                </a:r>
                <a:r>
                  <a:rPr lang="zh-CN" altLang="en-US" sz="2800" dirty="0" smtClean="0">
                    <a:latin typeface="Cambria Math"/>
                    <a:ea typeface="Cambria Math"/>
                  </a:rPr>
                  <a:t>），而</a:t>
                </a:r>
                <a:r>
                  <a:rPr lang="en-US" altLang="zh-CN" sz="2800" dirty="0" smtClean="0">
                    <a:latin typeface="Cambria Math"/>
                    <a:ea typeface="Cambria Math"/>
                  </a:rPr>
                  <a:t>C(0,1),r=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rad>
                  </m:oMath>
                </a14:m>
                <a:endParaRPr lang="en-US" altLang="zh-CN" sz="2800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655" y="2449767"/>
                <a:ext cx="6624736" cy="1440160"/>
              </a:xfrm>
              <a:blipFill rotWithShape="1">
                <a:blip r:embed="rId2"/>
                <a:stretch>
                  <a:fillRect l="-2116" t="-13559" b="-42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2"/>
          <p:cNvSpPr>
            <a:spLocks noGrp="1"/>
          </p:cNvSpPr>
          <p:nvPr>
            <p:ph type="title"/>
          </p:nvPr>
        </p:nvSpPr>
        <p:spPr>
          <a:xfrm>
            <a:off x="409903" y="332656"/>
            <a:ext cx="8229600" cy="2088232"/>
          </a:xfrm>
        </p:spPr>
        <p:txBody>
          <a:bodyPr>
            <a:normAutofit fontScale="9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70960" algn="l"/>
              </a:tabLst>
              <a:defRPr/>
            </a:pPr>
            <a:r>
              <a:rPr lang="zh-CN" altLang="en-US" sz="3100" kern="100" dirty="0" smtClean="0">
                <a:latin typeface="Times New Roman"/>
                <a:cs typeface="Times New Roman"/>
              </a:rPr>
              <a:t>练习</a:t>
            </a:r>
            <a:r>
              <a:rPr lang="en-US" altLang="zh-CN" sz="3100" kern="100" dirty="0" smtClean="0">
                <a:latin typeface="Times New Roman"/>
                <a:cs typeface="Times New Roman"/>
              </a:rPr>
              <a:t>1</a:t>
            </a:r>
            <a:r>
              <a:rPr lang="zh-CN" altLang="zh-CN" sz="3100" kern="100" dirty="0" smtClean="0">
                <a:latin typeface="Times New Roman"/>
                <a:cs typeface="Times New Roman"/>
              </a:rPr>
              <a:t>．</a:t>
            </a:r>
            <a:r>
              <a:rPr lang="zh-CN" altLang="zh-CN" sz="3100" kern="100" dirty="0">
                <a:latin typeface="Times New Roman"/>
                <a:cs typeface="Times New Roman"/>
              </a:rPr>
              <a:t>直线</a:t>
            </a:r>
            <a:r>
              <a:rPr lang="en-US" altLang="zh-CN" sz="3100" i="1" kern="100" dirty="0">
                <a:latin typeface="Times New Roman"/>
                <a:cs typeface="Courier New"/>
              </a:rPr>
              <a:t>l</a:t>
            </a:r>
            <a:r>
              <a:rPr lang="zh-CN" altLang="zh-CN" sz="3100" kern="100" dirty="0">
                <a:latin typeface="Times New Roman"/>
                <a:cs typeface="Times New Roman"/>
              </a:rPr>
              <a:t>：</a:t>
            </a:r>
            <a:r>
              <a:rPr lang="en-US" altLang="zh-CN" sz="3100" i="1" kern="100" dirty="0">
                <a:latin typeface="Times New Roman"/>
                <a:cs typeface="Courier New"/>
              </a:rPr>
              <a:t>mx</a:t>
            </a:r>
            <a:r>
              <a:rPr lang="zh-CN" altLang="zh-CN" sz="3100" kern="100" dirty="0">
                <a:latin typeface="Times New Roman"/>
                <a:cs typeface="Times New Roman"/>
              </a:rPr>
              <a:t>－</a:t>
            </a:r>
            <a:r>
              <a:rPr lang="en-US" altLang="zh-CN" sz="3100" i="1" kern="100" dirty="0">
                <a:latin typeface="Times New Roman"/>
                <a:cs typeface="Courier New"/>
              </a:rPr>
              <a:t>y</a:t>
            </a:r>
            <a:r>
              <a:rPr lang="zh-CN" altLang="zh-CN" sz="3100" kern="100" dirty="0">
                <a:latin typeface="Times New Roman"/>
                <a:cs typeface="Times New Roman"/>
              </a:rPr>
              <a:t>＋</a:t>
            </a:r>
            <a:r>
              <a:rPr lang="en-US" altLang="zh-CN" sz="3100" kern="100" dirty="0">
                <a:latin typeface="Times New Roman"/>
                <a:cs typeface="Courier New"/>
              </a:rPr>
              <a:t>1</a:t>
            </a:r>
            <a:r>
              <a:rPr lang="zh-CN" altLang="zh-CN" sz="3100" kern="100" dirty="0">
                <a:latin typeface="Times New Roman"/>
                <a:cs typeface="Times New Roman"/>
              </a:rPr>
              <a:t>－</a:t>
            </a:r>
            <a:r>
              <a:rPr lang="en-US" altLang="zh-CN" sz="3100" i="1" kern="100" dirty="0">
                <a:latin typeface="Times New Roman"/>
                <a:cs typeface="Courier New"/>
              </a:rPr>
              <a:t>m</a:t>
            </a:r>
            <a:r>
              <a:rPr lang="zh-CN" altLang="zh-CN" sz="3100" kern="100" dirty="0">
                <a:latin typeface="Times New Roman"/>
                <a:cs typeface="Times New Roman"/>
              </a:rPr>
              <a:t>＝</a:t>
            </a:r>
            <a:r>
              <a:rPr lang="en-US" altLang="zh-CN" sz="3100" kern="100" dirty="0">
                <a:latin typeface="Times New Roman"/>
                <a:cs typeface="Courier New"/>
              </a:rPr>
              <a:t>0</a:t>
            </a:r>
            <a:r>
              <a:rPr lang="zh-CN" altLang="zh-CN" sz="3100" kern="100" dirty="0">
                <a:latin typeface="Times New Roman"/>
                <a:cs typeface="Times New Roman"/>
              </a:rPr>
              <a:t>与圆</a:t>
            </a:r>
            <a:r>
              <a:rPr lang="en-US" altLang="zh-CN" sz="3100" i="1" kern="100" dirty="0">
                <a:latin typeface="Times New Roman"/>
                <a:cs typeface="Courier New"/>
              </a:rPr>
              <a:t>C</a:t>
            </a:r>
            <a:r>
              <a:rPr lang="zh-CN" altLang="zh-CN" sz="3100" kern="100" dirty="0">
                <a:latin typeface="Times New Roman"/>
                <a:cs typeface="Times New Roman"/>
              </a:rPr>
              <a:t>：</a:t>
            </a:r>
            <a:r>
              <a:rPr lang="en-US" altLang="zh-CN" sz="3100" i="1" kern="100" dirty="0">
                <a:latin typeface="Times New Roman"/>
                <a:cs typeface="Courier New"/>
              </a:rPr>
              <a:t>x</a:t>
            </a:r>
            <a:r>
              <a:rPr lang="en-US" altLang="zh-CN" sz="3100" kern="100" baseline="30000" dirty="0">
                <a:latin typeface="Times New Roman"/>
                <a:cs typeface="Courier New"/>
              </a:rPr>
              <a:t>2</a:t>
            </a:r>
            <a:r>
              <a:rPr lang="zh-CN" altLang="zh-CN" sz="3100" kern="100" dirty="0">
                <a:latin typeface="Times New Roman"/>
                <a:cs typeface="Times New Roman"/>
              </a:rPr>
              <a:t>＋</a:t>
            </a:r>
            <a:r>
              <a:rPr lang="en-US" altLang="zh-CN" sz="3100" kern="100" dirty="0">
                <a:latin typeface="Times New Roman"/>
                <a:cs typeface="Courier New"/>
              </a:rPr>
              <a:t>(</a:t>
            </a:r>
            <a:r>
              <a:rPr lang="en-US" altLang="zh-CN" sz="3100" i="1" kern="100" dirty="0">
                <a:latin typeface="Times New Roman"/>
                <a:cs typeface="Courier New"/>
              </a:rPr>
              <a:t>y</a:t>
            </a:r>
            <a:r>
              <a:rPr lang="zh-CN" altLang="zh-CN" sz="3100" kern="100" dirty="0">
                <a:latin typeface="Times New Roman"/>
                <a:cs typeface="Times New Roman"/>
              </a:rPr>
              <a:t>－</a:t>
            </a:r>
            <a:r>
              <a:rPr lang="en-US" altLang="zh-CN" sz="3100" kern="100" dirty="0">
                <a:latin typeface="Times New Roman"/>
                <a:cs typeface="Courier New"/>
              </a:rPr>
              <a:t>1)</a:t>
            </a:r>
            <a:r>
              <a:rPr lang="en-US" altLang="zh-CN" sz="3100" kern="100" baseline="30000" dirty="0">
                <a:latin typeface="Times New Roman"/>
                <a:cs typeface="Courier New"/>
              </a:rPr>
              <a:t>2</a:t>
            </a:r>
            <a:r>
              <a:rPr lang="zh-CN" altLang="zh-CN" sz="3100" kern="100" dirty="0">
                <a:latin typeface="Times New Roman"/>
                <a:cs typeface="Times New Roman"/>
              </a:rPr>
              <a:t>＝</a:t>
            </a:r>
            <a:r>
              <a:rPr lang="en-US" altLang="zh-CN" sz="3100" kern="100" dirty="0">
                <a:latin typeface="Times New Roman"/>
                <a:cs typeface="Courier New"/>
              </a:rPr>
              <a:t>5</a:t>
            </a:r>
            <a:r>
              <a:rPr lang="zh-CN" altLang="zh-CN" sz="3100" kern="100" dirty="0">
                <a:latin typeface="Times New Roman"/>
                <a:cs typeface="Times New Roman"/>
              </a:rPr>
              <a:t>的位置关系是</a:t>
            </a:r>
            <a:r>
              <a:rPr lang="en-US" altLang="zh-CN" sz="3100" kern="100" dirty="0">
                <a:latin typeface="Times New Roman"/>
                <a:cs typeface="Courier New"/>
              </a:rPr>
              <a:t>(</a:t>
            </a:r>
            <a:r>
              <a:rPr lang="zh-CN" altLang="zh-CN" sz="3100" kern="100" dirty="0">
                <a:solidFill>
                  <a:srgbClr val="FF0000"/>
                </a:solidFill>
                <a:latin typeface="Times New Roman"/>
                <a:cs typeface="Times New Roman"/>
              </a:rPr>
              <a:t>　</a:t>
            </a:r>
            <a:r>
              <a:rPr lang="en-US" altLang="zh-CN" sz="3100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3100" kern="100" dirty="0" smtClean="0">
                <a:latin typeface="Times New Roman"/>
                <a:cs typeface="Courier New"/>
              </a:rPr>
              <a:t>)</a:t>
            </a:r>
            <a:endParaRPr lang="zh-CN" altLang="zh-CN" sz="3100" kern="100" dirty="0">
              <a:latin typeface="宋体"/>
              <a:cs typeface="Courier New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70960" algn="l"/>
              </a:tabLst>
              <a:defRPr/>
            </a:pPr>
            <a:r>
              <a:rPr lang="en-US" altLang="zh-CN" sz="3100" kern="100" dirty="0">
                <a:latin typeface="Times New Roman"/>
                <a:cs typeface="Courier New"/>
              </a:rPr>
              <a:t>A</a:t>
            </a:r>
            <a:r>
              <a:rPr lang="zh-CN" altLang="zh-CN" sz="3100" kern="100" dirty="0">
                <a:latin typeface="Times New Roman"/>
                <a:cs typeface="Times New Roman"/>
              </a:rPr>
              <a:t>．</a:t>
            </a:r>
            <a:r>
              <a:rPr lang="zh-CN" altLang="zh-CN" sz="3100" kern="100" dirty="0" smtClean="0">
                <a:latin typeface="Times New Roman"/>
                <a:cs typeface="Times New Roman"/>
              </a:rPr>
              <a:t>相交</a:t>
            </a:r>
            <a:r>
              <a:rPr lang="en-US" altLang="zh-CN" sz="3100" kern="100" dirty="0" smtClean="0">
                <a:latin typeface="Times New Roman"/>
                <a:cs typeface="Times New Roman"/>
              </a:rPr>
              <a:t> </a:t>
            </a:r>
            <a:r>
              <a:rPr lang="en-US" altLang="zh-CN" sz="3100" kern="100" dirty="0" smtClean="0">
                <a:latin typeface="Times New Roman"/>
                <a:cs typeface="Courier New"/>
              </a:rPr>
              <a:t>B</a:t>
            </a:r>
            <a:r>
              <a:rPr lang="zh-CN" altLang="zh-CN" sz="3100" kern="100" dirty="0">
                <a:latin typeface="Times New Roman"/>
                <a:cs typeface="Times New Roman"/>
              </a:rPr>
              <a:t>．</a:t>
            </a:r>
            <a:r>
              <a:rPr lang="zh-CN" altLang="zh-CN" sz="3100" kern="100" dirty="0" smtClean="0">
                <a:latin typeface="Times New Roman"/>
                <a:cs typeface="Times New Roman"/>
              </a:rPr>
              <a:t>相切</a:t>
            </a:r>
            <a:r>
              <a:rPr lang="en-US" altLang="zh-CN" sz="3100" kern="100" dirty="0" smtClean="0">
                <a:latin typeface="Times New Roman"/>
                <a:cs typeface="Times New Roman"/>
              </a:rPr>
              <a:t> </a:t>
            </a:r>
            <a:r>
              <a:rPr lang="en-US" altLang="zh-CN" sz="3100" kern="100" dirty="0" smtClean="0">
                <a:latin typeface="Times New Roman"/>
                <a:cs typeface="Courier New"/>
              </a:rPr>
              <a:t>C</a:t>
            </a:r>
            <a:r>
              <a:rPr lang="zh-CN" altLang="zh-CN" sz="3100" kern="100" dirty="0" smtClean="0">
                <a:latin typeface="Times New Roman"/>
                <a:cs typeface="Times New Roman"/>
              </a:rPr>
              <a:t>．相离</a:t>
            </a:r>
            <a:r>
              <a:rPr lang="en-US" altLang="zh-CN" sz="3100" kern="100" dirty="0" smtClean="0">
                <a:latin typeface="Times New Roman"/>
                <a:cs typeface="Times New Roman"/>
              </a:rPr>
              <a:t>  </a:t>
            </a:r>
            <a:r>
              <a:rPr lang="en-US" altLang="zh-CN" sz="3100" kern="100" dirty="0" smtClean="0">
                <a:latin typeface="Times New Roman"/>
                <a:cs typeface="Courier New"/>
              </a:rPr>
              <a:t>D</a:t>
            </a:r>
            <a:r>
              <a:rPr lang="zh-CN" altLang="zh-CN" sz="3100" kern="100" dirty="0" smtClean="0">
                <a:latin typeface="Times New Roman"/>
                <a:cs typeface="Times New Roman"/>
              </a:rPr>
              <a:t>．不确定</a:t>
            </a:r>
            <a:endParaRPr lang="zh-CN" altLang="zh-CN" sz="3100" kern="100" dirty="0" smtClean="0">
              <a:latin typeface="宋体"/>
              <a:cs typeface="Courier New"/>
            </a:endParaRP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1702" y="3889927"/>
                <a:ext cx="4104456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altLang="zh-CN" sz="2400" dirty="0" smtClean="0"/>
                  <a:t>|MC|=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1−0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/>
                          </a:rPr>
                          <m:t>2+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1−1</m:t>
                            </m:r>
                          </m:e>
                        </m:d>
                        <m:r>
                          <a:rPr lang="en-US" altLang="zh-CN" sz="2400" b="0" i="1" baseline="30000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02" y="3889927"/>
                <a:ext cx="4104456" cy="539571"/>
              </a:xfrm>
              <a:prstGeom prst="rect">
                <a:avLst/>
              </a:prstGeom>
              <a:blipFill rotWithShape="1">
                <a:blip r:embed="rId3"/>
                <a:stretch>
                  <a:fillRect b="-23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1702" y="4437112"/>
                <a:ext cx="54726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altLang="zh-CN" sz="2800" dirty="0" smtClean="0">
                    <a:solidFill>
                      <a:srgbClr val="FF0000"/>
                    </a:solidFill>
                  </a:rPr>
                  <a:t>M</a:t>
                </a:r>
                <a:r>
                  <a:rPr lang="zh-CN" altLang="en-US" sz="2800" dirty="0" smtClean="0">
                    <a:solidFill>
                      <a:srgbClr val="FF0000"/>
                    </a:solidFill>
                  </a:rPr>
                  <a:t>在圆</a:t>
                </a: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O</a:t>
                </a:r>
                <a:r>
                  <a:rPr lang="zh-CN" altLang="en-US" sz="2800" dirty="0" smtClean="0">
                    <a:solidFill>
                      <a:srgbClr val="FF0000"/>
                    </a:solidFill>
                  </a:rPr>
                  <a:t>内，</a:t>
                </a: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l</a:t>
                </a:r>
                <a:r>
                  <a:rPr lang="zh-CN" altLang="en-US" sz="2800" dirty="0" smtClean="0">
                    <a:solidFill>
                      <a:srgbClr val="FF0000"/>
                    </a:solidFill>
                  </a:rPr>
                  <a:t>与圆</a:t>
                </a: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O</a:t>
                </a:r>
                <a:r>
                  <a:rPr lang="zh-CN" altLang="en-US" sz="2800" dirty="0" smtClean="0">
                    <a:solidFill>
                      <a:srgbClr val="FF0000"/>
                    </a:solidFill>
                  </a:rPr>
                  <a:t>相交，选</a:t>
                </a: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A</a:t>
                </a:r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02" y="4437112"/>
                <a:ext cx="5472608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6279" b="-337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24703" y="3889927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&lt;r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03848" y="836712"/>
            <a:ext cx="792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kern="100" dirty="0">
                <a:solidFill>
                  <a:srgbClr val="FF0000"/>
                </a:solidFill>
                <a:latin typeface="Times New Roman"/>
                <a:cs typeface="Courier New"/>
              </a:rPr>
              <a:t>A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1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2592288" cy="92211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kern="100" dirty="0" smtClean="0">
                <a:solidFill>
                  <a:srgbClr val="FF0000"/>
                </a:solidFill>
                <a:latin typeface="Times New Roman"/>
                <a:ea typeface="黑体"/>
                <a:cs typeface="Times New Roman"/>
              </a:rPr>
              <a:t>三、</a:t>
            </a:r>
            <a:r>
              <a:rPr lang="zh-CN" altLang="zh-CN" sz="3200" kern="100" dirty="0" smtClean="0">
                <a:solidFill>
                  <a:srgbClr val="FF0000"/>
                </a:solidFill>
                <a:latin typeface="Times New Roman"/>
                <a:ea typeface="黑体"/>
                <a:cs typeface="Times New Roman"/>
              </a:rPr>
              <a:t>方法总结</a:t>
            </a:r>
            <a:r>
              <a:rPr lang="en-US" altLang="zh-CN" sz="3200" kern="100" dirty="0" smtClean="0">
                <a:solidFill>
                  <a:srgbClr val="FF0000"/>
                </a:solidFill>
                <a:latin typeface="Times New Roman"/>
                <a:ea typeface="黑体"/>
                <a:cs typeface="Times New Roman"/>
              </a:rPr>
              <a:t>1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68052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870960" algn="l"/>
              </a:tabLst>
              <a:defRPr/>
            </a:pPr>
            <a:r>
              <a:rPr lang="en-US" altLang="zh-CN" sz="2800" kern="100" dirty="0" smtClean="0">
                <a:latin typeface="Times New Roman"/>
                <a:ea typeface="仿宋_GB2312"/>
                <a:cs typeface="Times New Roman"/>
              </a:rPr>
              <a:t>1</a:t>
            </a:r>
            <a:r>
              <a:rPr lang="zh-CN" altLang="zh-CN" sz="2800" kern="100" dirty="0" smtClean="0">
                <a:latin typeface="Times New Roman"/>
                <a:ea typeface="黑体"/>
                <a:cs typeface="Times New Roman"/>
              </a:rPr>
              <a:t>判断</a:t>
            </a:r>
            <a:r>
              <a:rPr lang="zh-CN" altLang="zh-CN" sz="2800" kern="100" dirty="0">
                <a:latin typeface="Times New Roman"/>
                <a:ea typeface="黑体"/>
                <a:cs typeface="Times New Roman"/>
              </a:rPr>
              <a:t>直线与圆的位置关系的两大策略</a:t>
            </a:r>
            <a:endParaRPr lang="zh-CN" altLang="zh-CN" sz="2800" kern="100" dirty="0">
              <a:latin typeface="宋体"/>
              <a:cs typeface="Courier New"/>
            </a:endParaRPr>
          </a:p>
          <a:p>
            <a:pPr marL="0" indent="0">
              <a:buNone/>
              <a:tabLst>
                <a:tab pos="3870960" algn="l"/>
              </a:tabLst>
              <a:defRPr/>
            </a:pPr>
            <a:r>
              <a:rPr lang="en-US" altLang="zh-CN" sz="2800" kern="100" dirty="0">
                <a:latin typeface="Times New Roman"/>
                <a:ea typeface="仿宋_GB2312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仿宋_GB2312"/>
                <a:cs typeface="Times New Roman"/>
              </a:rPr>
              <a:t>若两方程已知或圆心到直线的距离易表达</a:t>
            </a:r>
            <a:r>
              <a:rPr lang="zh-CN" altLang="zh-CN" sz="2800" kern="100" dirty="0">
                <a:latin typeface="宋体"/>
                <a:ea typeface="仿宋_GB2312"/>
                <a:cs typeface="仿宋_GB2312"/>
              </a:rPr>
              <a:t>，</a:t>
            </a:r>
            <a:r>
              <a:rPr lang="zh-CN" altLang="zh-CN" sz="2800" kern="100" dirty="0">
                <a:latin typeface="Times New Roman"/>
                <a:ea typeface="仿宋_GB2312"/>
                <a:cs typeface="Times New Roman"/>
              </a:rPr>
              <a:t>则用几何法．</a:t>
            </a:r>
            <a:endParaRPr lang="zh-CN" altLang="zh-CN" sz="2800" kern="100" dirty="0">
              <a:latin typeface="宋体"/>
              <a:cs typeface="Courier New"/>
            </a:endParaRPr>
          </a:p>
          <a:p>
            <a:pPr marL="0" indent="0">
              <a:buNone/>
              <a:tabLst>
                <a:tab pos="3870960" algn="l"/>
              </a:tabLst>
              <a:defRPr/>
            </a:pPr>
            <a:r>
              <a:rPr lang="en-US" altLang="zh-CN" sz="2800" kern="100" dirty="0">
                <a:latin typeface="Times New Roman"/>
                <a:ea typeface="仿宋_GB2312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仿宋_GB2312"/>
                <a:cs typeface="Times New Roman"/>
              </a:rPr>
              <a:t>若方程中含有参数</a:t>
            </a:r>
            <a:r>
              <a:rPr lang="zh-CN" altLang="zh-CN" sz="2800" kern="100" dirty="0">
                <a:latin typeface="宋体"/>
                <a:ea typeface="仿宋_GB2312"/>
                <a:cs typeface="仿宋_GB2312"/>
              </a:rPr>
              <a:t>，</a:t>
            </a:r>
            <a:r>
              <a:rPr lang="zh-CN" altLang="zh-CN" sz="2800" kern="100" dirty="0">
                <a:latin typeface="Times New Roman"/>
                <a:ea typeface="仿宋_GB2312"/>
                <a:cs typeface="Times New Roman"/>
              </a:rPr>
              <a:t>或圆心到直线的距离的表达较烦琐</a:t>
            </a:r>
            <a:r>
              <a:rPr lang="zh-CN" altLang="zh-CN" sz="2800" kern="100" dirty="0">
                <a:latin typeface="宋体"/>
                <a:ea typeface="仿宋_GB2312"/>
                <a:cs typeface="仿宋_GB2312"/>
              </a:rPr>
              <a:t>，</a:t>
            </a:r>
            <a:r>
              <a:rPr lang="zh-CN" altLang="zh-CN" sz="2800" kern="100" dirty="0">
                <a:latin typeface="Times New Roman"/>
                <a:ea typeface="仿宋_GB2312"/>
                <a:cs typeface="Times New Roman"/>
              </a:rPr>
              <a:t>则用代数法</a:t>
            </a:r>
            <a:r>
              <a:rPr lang="zh-CN" altLang="zh-CN" sz="2800" kern="100" dirty="0" smtClean="0">
                <a:latin typeface="Times New Roman"/>
                <a:ea typeface="仿宋_GB2312"/>
                <a:cs typeface="Times New Roman"/>
              </a:rPr>
              <a:t>．</a:t>
            </a:r>
            <a:endParaRPr lang="en-US" altLang="zh-CN" sz="2800" kern="100" dirty="0" smtClean="0">
              <a:latin typeface="Times New Roman"/>
              <a:ea typeface="仿宋_GB2312"/>
              <a:cs typeface="Times New Roman"/>
            </a:endParaRPr>
          </a:p>
          <a:p>
            <a:pPr marL="0" indent="0">
              <a:buNone/>
              <a:tabLst>
                <a:tab pos="3870960" algn="l"/>
              </a:tabLst>
              <a:defRPr/>
            </a:pPr>
            <a:r>
              <a:rPr lang="zh-CN" altLang="zh-CN" sz="2800" kern="100" dirty="0" smtClean="0">
                <a:latin typeface="Times New Roman"/>
                <a:ea typeface="仿宋_GB2312"/>
                <a:cs typeface="Times New Roman"/>
              </a:rPr>
              <a:t>能</a:t>
            </a:r>
            <a:r>
              <a:rPr lang="zh-CN" altLang="zh-CN" sz="2800" kern="100" dirty="0">
                <a:latin typeface="Times New Roman"/>
                <a:ea typeface="仿宋_GB2312"/>
                <a:cs typeface="Times New Roman"/>
              </a:rPr>
              <a:t>用几何法</a:t>
            </a:r>
            <a:r>
              <a:rPr lang="zh-CN" altLang="zh-CN" sz="2800" kern="100" dirty="0">
                <a:latin typeface="宋体"/>
                <a:ea typeface="仿宋_GB2312"/>
                <a:cs typeface="仿宋_GB2312"/>
              </a:rPr>
              <a:t>，</a:t>
            </a:r>
            <a:r>
              <a:rPr lang="zh-CN" altLang="zh-CN" sz="2800" kern="100" dirty="0">
                <a:latin typeface="Times New Roman"/>
                <a:ea typeface="仿宋_GB2312"/>
                <a:cs typeface="Times New Roman"/>
              </a:rPr>
              <a:t>尽量不用代数法</a:t>
            </a:r>
            <a:r>
              <a:rPr lang="zh-CN" altLang="zh-CN" sz="2800" kern="100" dirty="0" smtClean="0">
                <a:latin typeface="Times New Roman"/>
                <a:ea typeface="仿宋_GB2312"/>
                <a:cs typeface="Times New Roman"/>
              </a:rPr>
              <a:t>．</a:t>
            </a:r>
            <a:endParaRPr lang="en-US" altLang="zh-CN" sz="2800" kern="100" dirty="0" smtClean="0">
              <a:latin typeface="Times New Roman"/>
              <a:ea typeface="仿宋_GB2312"/>
              <a:cs typeface="Times New Roman"/>
            </a:endParaRPr>
          </a:p>
          <a:p>
            <a:pPr marL="0" indent="0">
              <a:buNone/>
              <a:tabLst>
                <a:tab pos="3870960" algn="l"/>
              </a:tabLst>
              <a:defRPr/>
            </a:pPr>
            <a:r>
              <a:rPr lang="en-US" altLang="zh-CN" kern="100" dirty="0" smtClean="0">
                <a:latin typeface="宋体"/>
                <a:cs typeface="Courier New"/>
              </a:rPr>
              <a:t>2</a:t>
            </a:r>
            <a:r>
              <a:rPr lang="zh-CN" altLang="en-US" b="1" kern="100" dirty="0" smtClean="0">
                <a:solidFill>
                  <a:srgbClr val="FF0000"/>
                </a:solidFill>
                <a:latin typeface="宋体"/>
                <a:cs typeface="Courier New"/>
              </a:rPr>
              <a:t>主元</a:t>
            </a:r>
            <a:r>
              <a:rPr lang="zh-CN" altLang="en-US" sz="2800" dirty="0" smtClean="0">
                <a:solidFill>
                  <a:srgbClr val="FF0000"/>
                </a:solidFill>
              </a:rPr>
              <a:t>含</a:t>
            </a:r>
            <a:r>
              <a:rPr lang="zh-CN" altLang="en-US" sz="2800" dirty="0">
                <a:solidFill>
                  <a:srgbClr val="FF0000"/>
                </a:solidFill>
              </a:rPr>
              <a:t>参的直线方程必恒过定点</a:t>
            </a:r>
            <a:r>
              <a:rPr lang="zh-CN" altLang="en-US" sz="2800" dirty="0" smtClean="0">
                <a:solidFill>
                  <a:srgbClr val="FF0000"/>
                </a:solidFill>
              </a:rPr>
              <a:t>问题</a:t>
            </a:r>
            <a:r>
              <a:rPr lang="en-US" altLang="zh-CN" sz="2800" dirty="0" smtClean="0">
                <a:solidFill>
                  <a:srgbClr val="FF0000"/>
                </a:solidFill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</a:rPr>
              <a:t>求定点法</a:t>
            </a:r>
            <a:r>
              <a:rPr lang="en-US" altLang="zh-CN" sz="2800" dirty="0" smtClean="0">
                <a:solidFill>
                  <a:srgbClr val="FF0000"/>
                </a:solidFill>
              </a:rPr>
              <a:t>)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600" dirty="0"/>
              <a:t>法一：赋值 </a:t>
            </a:r>
            <a:r>
              <a:rPr lang="zh-CN" altLang="en-US" sz="2600" dirty="0" smtClean="0"/>
              <a:t>法法；二</a:t>
            </a:r>
            <a:r>
              <a:rPr lang="zh-CN" altLang="en-US" sz="2600" dirty="0"/>
              <a:t>：变换主元</a:t>
            </a:r>
            <a:r>
              <a:rPr lang="zh-CN" altLang="en-US" sz="2600" dirty="0" smtClean="0"/>
              <a:t>法法；三</a:t>
            </a:r>
            <a:r>
              <a:rPr lang="zh-CN" altLang="en-US" sz="2600" dirty="0"/>
              <a:t>：点斜式方程法</a:t>
            </a:r>
          </a:p>
          <a:p>
            <a:pPr marL="0" indent="0">
              <a:buNone/>
              <a:tabLst>
                <a:tab pos="3870960" algn="l"/>
              </a:tabLst>
              <a:defRPr/>
            </a:pPr>
            <a:r>
              <a:rPr lang="zh-CN" altLang="en-US" kern="100" dirty="0" smtClean="0">
                <a:latin typeface="宋体"/>
                <a:cs typeface="Courier New"/>
              </a:rPr>
              <a:t>（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宋体"/>
                <a:cs typeface="Courier New"/>
              </a:rPr>
              <a:t>此法有局限，一般点在圆内时用此法）</a:t>
            </a:r>
            <a:endParaRPr lang="zh-CN" altLang="zh-CN" sz="2400" kern="100" dirty="0">
              <a:solidFill>
                <a:srgbClr val="FF0000"/>
              </a:solidFill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70900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关键能力     重点探究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4635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题型</a:t>
            </a:r>
            <a:r>
              <a:rPr lang="en-US" altLang="zh-CN" sz="2400" dirty="0" smtClean="0"/>
              <a:t>2       </a:t>
            </a:r>
            <a:r>
              <a:rPr lang="zh-CN" altLang="en-US" sz="2400" dirty="0" smtClean="0"/>
              <a:t>直线与圆的位置关系的</a:t>
            </a:r>
            <a:r>
              <a:rPr lang="zh-CN" altLang="en-US" sz="2400" dirty="0"/>
              <a:t>应用（一）切线问题</a:t>
            </a:r>
          </a:p>
          <a:p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0235" y="1161850"/>
                <a:ext cx="7776864" cy="1639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3200" dirty="0" smtClean="0"/>
                  <a:t>例</a:t>
                </a:r>
                <a:r>
                  <a:rPr lang="en-US" altLang="zh-CN" sz="3200" dirty="0" smtClean="0"/>
                  <a:t>2   </a:t>
                </a:r>
                <a:r>
                  <a:rPr lang="zh-CN" altLang="en-US" sz="3200" dirty="0" smtClean="0"/>
                  <a:t>已知点</a:t>
                </a:r>
                <a:r>
                  <a:rPr lang="en-US" altLang="zh-CN" sz="3200" dirty="0" smtClean="0"/>
                  <a:t>P(-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32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CN" sz="32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3200" dirty="0" smtClean="0"/>
                  <a:t>,1)</a:t>
                </a:r>
                <a:r>
                  <a:rPr lang="zh-CN" altLang="en-US" sz="3200" dirty="0" smtClean="0"/>
                  <a:t>，圆</a:t>
                </a:r>
                <a:r>
                  <a:rPr lang="en-US" altLang="zh-CN" sz="3200" dirty="0" smtClean="0"/>
                  <a:t>x</a:t>
                </a:r>
                <a:r>
                  <a:rPr lang="en-US" altLang="zh-CN" sz="3200" baseline="30000" dirty="0" smtClean="0"/>
                  <a:t>2</a:t>
                </a:r>
                <a:r>
                  <a:rPr lang="en-US" altLang="zh-CN" sz="3200" dirty="0" smtClean="0"/>
                  <a:t>+y</a:t>
                </a:r>
                <a:r>
                  <a:rPr lang="en-US" altLang="zh-CN" sz="3200" baseline="30000" dirty="0" smtClean="0"/>
                  <a:t>2</a:t>
                </a:r>
                <a:r>
                  <a:rPr lang="en-US" altLang="zh-CN" sz="3200" dirty="0" smtClean="0"/>
                  <a:t>=4</a:t>
                </a:r>
                <a:r>
                  <a:rPr lang="zh-CN" altLang="en-US" sz="3200" dirty="0" smtClean="0"/>
                  <a:t>。则过</a:t>
                </a:r>
                <a:r>
                  <a:rPr lang="en-US" altLang="zh-CN" sz="3200" dirty="0" smtClean="0"/>
                  <a:t>P</a:t>
                </a:r>
                <a:r>
                  <a:rPr lang="zh-CN" altLang="en-US" sz="3200" dirty="0" smtClean="0"/>
                  <a:t>的圆的切线</a:t>
                </a:r>
                <a:r>
                  <a:rPr lang="en-US" altLang="zh-CN" sz="3200" dirty="0" smtClean="0"/>
                  <a:t>l</a:t>
                </a:r>
                <a:r>
                  <a:rPr lang="zh-CN" altLang="en-US" sz="3200" dirty="0" smtClean="0"/>
                  <a:t>的方程为</a:t>
                </a:r>
                <a:r>
                  <a:rPr lang="en-US" altLang="zh-CN" sz="3200" dirty="0"/>
                  <a:t> </a:t>
                </a:r>
                <a:r>
                  <a:rPr lang="en-US" altLang="zh-CN" sz="3200" u="sng" dirty="0" smtClean="0"/>
                  <a:t>                                    </a:t>
                </a:r>
                <a:r>
                  <a:rPr lang="zh-CN" altLang="en-US" sz="3200" dirty="0" smtClean="0"/>
                  <a:t>。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35" y="1161850"/>
                <a:ext cx="7776864" cy="1639295"/>
              </a:xfrm>
              <a:prstGeom prst="rect">
                <a:avLst/>
              </a:prstGeom>
              <a:blipFill rotWithShape="1">
                <a:blip r:embed="rId2"/>
                <a:stretch>
                  <a:fillRect l="-2039" b="-66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4499992" y="2132856"/>
            <a:ext cx="2448419" cy="574315"/>
            <a:chOff x="10304" y="4086"/>
            <a:chExt cx="3652" cy="5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本框 11"/>
                <p:cNvSpPr txBox="1"/>
                <p:nvPr/>
              </p:nvSpPr>
              <p:spPr>
                <a:xfrm>
                  <a:off x="10304" y="4086"/>
                  <a:ext cx="690" cy="5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/>
                                <a:cs typeface="Cambria Math" panose="0204050305040603020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>
            <p:sp>
              <p:nvSpPr>
                <p:cNvPr id="10" name="文本框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4" y="4086"/>
                  <a:ext cx="690" cy="5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31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文本框 12"/>
            <p:cNvSpPr txBox="1"/>
            <p:nvPr/>
          </p:nvSpPr>
          <p:spPr>
            <a:xfrm>
              <a:off x="10943" y="4086"/>
              <a:ext cx="3013" cy="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x-y+4=0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39552" y="2881581"/>
            <a:ext cx="3370152" cy="3041051"/>
            <a:chOff x="539552" y="2881581"/>
            <a:chExt cx="3370152" cy="304105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/>
                <p:cNvSpPr txBox="1"/>
                <p:nvPr/>
              </p:nvSpPr>
              <p:spPr>
                <a:xfrm>
                  <a:off x="539552" y="3284984"/>
                  <a:ext cx="1872207" cy="728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800" i="1" smtClean="0">
                          <a:latin typeface="Cambria Math"/>
                          <a:ea typeface="Cambria Math"/>
                        </a:rPr>
                        <m:t>∵</m:t>
                      </m:r>
                    </m:oMath>
                  </a14:m>
                  <a:r>
                    <a:rPr lang="en-US" altLang="zh-CN" sz="2800" dirty="0" smtClean="0"/>
                    <a:t>K</a:t>
                  </a:r>
                  <a:r>
                    <a:rPr lang="en-US" altLang="zh-CN" sz="2800" baseline="-25000" dirty="0" smtClean="0"/>
                    <a:t>op</a:t>
                  </a:r>
                  <a:r>
                    <a:rPr lang="en-US" altLang="zh-CN" sz="2800" dirty="0" smtClean="0"/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altLang="zh-CN" sz="2800" dirty="0" smtClean="0"/>
                    <a:t>,</a:t>
                  </a:r>
                  <a:endParaRPr lang="zh-CN" altLang="en-US" sz="2800" dirty="0"/>
                </a:p>
              </p:txBody>
            </p:sp>
          </mc:Choice>
          <mc:Fallback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3284984"/>
                  <a:ext cx="1872207" cy="72808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40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223703" y="3410654"/>
                  <a:ext cx="1686001" cy="56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8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</m:oMath>
                  </a14:m>
                  <a:r>
                    <a:rPr lang="en-US" altLang="zh-CN" sz="2800" dirty="0" smtClean="0">
                      <a:solidFill>
                        <a:srgbClr val="FF0000"/>
                      </a:solidFill>
                    </a:rPr>
                    <a:t>K</a:t>
                  </a:r>
                  <a:r>
                    <a:rPr lang="en-US" altLang="zh-CN" sz="2800" baseline="-25000" dirty="0" smtClean="0">
                      <a:solidFill>
                        <a:srgbClr val="FF0000"/>
                      </a:solidFill>
                    </a:rPr>
                    <a:t>l</a:t>
                  </a:r>
                  <a:r>
                    <a:rPr lang="en-US" altLang="zh-CN" sz="2800" dirty="0" smtClean="0">
                      <a:solidFill>
                        <a:srgbClr val="FF0000"/>
                      </a:solidFill>
                    </a:rPr>
                    <a:t>=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a14:m>
                  <a:endParaRPr lang="zh-CN" alt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3703" y="3410654"/>
                  <a:ext cx="1686001" cy="56374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2151" b="-301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39552" y="4149080"/>
                  <a:ext cx="2880320" cy="9946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dirty="0" smtClean="0"/>
                    <a:t>直线</a:t>
                  </a:r>
                  <a:r>
                    <a:rPr lang="en-US" altLang="zh-CN" sz="2800" dirty="0" smtClean="0"/>
                    <a:t>l</a:t>
                  </a:r>
                  <a:r>
                    <a:rPr lang="zh-CN" altLang="en-US" sz="2800" dirty="0" smtClean="0"/>
                    <a:t>的方程为：</a:t>
                  </a:r>
                  <a:endParaRPr lang="en-US" altLang="zh-CN" sz="2800" dirty="0" smtClean="0"/>
                </a:p>
                <a:p>
                  <a:r>
                    <a:rPr lang="en-US" altLang="zh-CN" sz="2800" dirty="0" smtClean="0"/>
                    <a:t>y-1=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altLang="zh-CN" sz="2800" dirty="0" smtClean="0"/>
                    <a:t>(</a:t>
                  </a:r>
                  <a:r>
                    <a:rPr lang="en-US" altLang="zh-CN" sz="2800" dirty="0"/>
                    <a:t>x</a:t>
                  </a:r>
                  <a:r>
                    <a:rPr lang="en-US" altLang="zh-CN" sz="2800" dirty="0" smtClean="0"/>
                    <a:t>+)</a:t>
                  </a:r>
                  <a:endParaRPr lang="zh-CN" altLang="en-US" sz="2800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4149080"/>
                  <a:ext cx="2880320" cy="9946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449" t="-8589" b="-1717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55576" y="5358888"/>
                  <a:ext cx="2311127" cy="56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dirty="0" smtClean="0"/>
                    <a:t>即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28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altLang="zh-CN" sz="2800" dirty="0" smtClean="0"/>
                    <a:t>x-y+4=0</a:t>
                  </a:r>
                  <a:endParaRPr lang="zh-CN" altLang="en-US" sz="2800" dirty="0"/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5358888"/>
                  <a:ext cx="2311127" cy="56374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5541" t="-8602" b="-301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989192" y="2881581"/>
              <a:ext cx="936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法</a:t>
              </a:r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268414" y="2985811"/>
            <a:ext cx="4763128" cy="3481700"/>
            <a:chOff x="4268414" y="2985811"/>
            <a:chExt cx="4763128" cy="34817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802354" y="5143711"/>
                  <a:ext cx="2793982" cy="8006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dirty="0" smtClean="0"/>
                    <a:t>所以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/>
                            </a:rPr>
                            <m:t>|1+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US" altLang="zh-CN" sz="28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|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8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i="1">
                                  <a:latin typeface="Cambria Math"/>
                                </a:rPr>
                                <m:t>K</m:t>
                              </m:r>
                              <m:r>
                                <a:rPr lang="en-US" altLang="zh-CN" sz="2800" b="0" i="1" baseline="30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altLang="zh-CN" sz="2800" dirty="0" smtClean="0"/>
                    <a:t>=2</a:t>
                  </a:r>
                  <a:endParaRPr lang="zh-CN" altLang="en-US" sz="2800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2354" y="5143711"/>
                  <a:ext cx="2793982" cy="80060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4585" b="-763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731291" y="3170477"/>
                  <a:ext cx="4155536" cy="56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dirty="0" smtClean="0"/>
                    <a:t>设</a:t>
                  </a:r>
                  <a:r>
                    <a:rPr lang="en-US" altLang="zh-CN" sz="2800" dirty="0" smtClean="0"/>
                    <a:t>l</a:t>
                  </a:r>
                  <a:r>
                    <a:rPr lang="zh-CN" altLang="en-US" sz="2800" dirty="0" smtClean="0"/>
                    <a:t>的方程为</a:t>
                  </a:r>
                  <a:r>
                    <a:rPr lang="en-US" altLang="zh-CN" sz="2800" dirty="0"/>
                    <a:t>y-1=k</a:t>
                  </a:r>
                  <a14:m>
                    <m:oMath xmlns:m="http://schemas.openxmlformats.org/officeDocument/2006/math">
                      <m:r>
                        <a:rPr lang="en-US" altLang="zh-CN" sz="2800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altLang="zh-CN" sz="2800" dirty="0"/>
                    <a:t>(x</a:t>
                  </a:r>
                  <a:r>
                    <a:rPr lang="en-US" altLang="zh-CN" sz="2800" dirty="0" smtClean="0"/>
                    <a:t>+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altLang="zh-CN" sz="2800" dirty="0" smtClean="0"/>
                    <a:t>)</a:t>
                  </a:r>
                  <a:endParaRPr lang="zh-CN" altLang="en-US" sz="2800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1291" y="3170477"/>
                  <a:ext cx="4155536" cy="56374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2933" t="-8602" b="-301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705416" y="3966957"/>
                  <a:ext cx="4181411" cy="56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dirty="0" smtClean="0"/>
                    <a:t>化为一式为</a:t>
                  </a:r>
                  <a:r>
                    <a:rPr lang="en-US" altLang="zh-CN" sz="2800" dirty="0" smtClean="0"/>
                    <a:t>kx-y+1+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altLang="zh-CN" sz="2800" dirty="0" smtClean="0"/>
                    <a:t>k=0</a:t>
                  </a:r>
                  <a:endParaRPr lang="zh-CN" altLang="en-US" sz="2800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416" y="3966957"/>
                  <a:ext cx="4181411" cy="56374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3061" t="-8696" b="-315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5521144" y="2985811"/>
              <a:ext cx="936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法</a:t>
              </a:r>
              <a:r>
                <a:rPr lang="en-US" altLang="zh-CN" dirty="0" smtClean="0"/>
                <a:t>2</a:t>
              </a:r>
              <a:endParaRPr lang="zh-CN" alt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28398" y="4646395"/>
              <a:ext cx="3604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/>
                <a:t>因为相切，所以</a:t>
              </a:r>
              <a:r>
                <a:rPr lang="en-US" altLang="zh-CN" sz="2800" dirty="0" smtClean="0"/>
                <a:t>d=r</a:t>
              </a:r>
              <a:endParaRPr lang="zh-CN" altLang="en-US" sz="28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205262" y="5257043"/>
                  <a:ext cx="1763688" cy="5739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800" i="1" smtClean="0">
                            <a:latin typeface="Cambria Math"/>
                          </a:rPr>
                          <m:t>∴</m:t>
                        </m:r>
                        <m:r>
                          <a:rPr lang="en-US" altLang="zh-CN" sz="2800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CN" sz="2800" b="0" i="1" smtClean="0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altLang="zh-CN" sz="28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5262" y="5257043"/>
                  <a:ext cx="1763688" cy="57394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268414" y="5903767"/>
                  <a:ext cx="4763128" cy="56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dirty="0" smtClean="0">
                      <a:solidFill>
                        <a:srgbClr val="FF0000"/>
                      </a:solidFill>
                    </a:rPr>
                    <a:t>所以所求的方程为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altLang="zh-CN" sz="2800" dirty="0" smtClean="0">
                      <a:solidFill>
                        <a:srgbClr val="FF0000"/>
                      </a:solidFill>
                    </a:rPr>
                    <a:t>x-y+4=0</a:t>
                  </a:r>
                  <a:endParaRPr lang="zh-CN" alt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414" y="5903767"/>
                  <a:ext cx="4763128" cy="56374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2558" t="-8602" b="-301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2381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1903</Words>
  <Application>Microsoft Office PowerPoint</Application>
  <PresentationFormat>全屏显示(4:3)</PresentationFormat>
  <Paragraphs>187</Paragraphs>
  <Slides>33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36" baseType="lpstr">
      <vt:lpstr>Office 主题​​</vt:lpstr>
      <vt:lpstr>Equation</vt:lpstr>
      <vt:lpstr>文档</vt:lpstr>
      <vt:lpstr>直线与圆的位置关系复习</vt:lpstr>
      <vt:lpstr>课程标准</vt:lpstr>
      <vt:lpstr>PowerPoint 演示文稿</vt:lpstr>
      <vt:lpstr>一、基础知识：直线与圆的位置关系及判定方法</vt:lpstr>
      <vt:lpstr>题型一   直线与圆的位置关系</vt:lpstr>
      <vt:lpstr>PowerPoint 演示文稿</vt:lpstr>
      <vt:lpstr>练习1．直线l：mx－y＋1－m＝0与圆C：x2＋(y－1)2＝5的位置关系是(　  ) A．相交 B．相切 C．相离  D．不确定 </vt:lpstr>
      <vt:lpstr>三、方法总结1</vt:lpstr>
      <vt:lpstr>PowerPoint 演示文稿</vt:lpstr>
      <vt:lpstr>四、方法总结2</vt:lpstr>
      <vt:lpstr>PowerPoint 演示文稿</vt:lpstr>
      <vt:lpstr>五、课堂知识小结：</vt:lpstr>
      <vt:lpstr>课堂技能经验小结</vt:lpstr>
      <vt:lpstr>课外作业：合作探究</vt:lpstr>
      <vt:lpstr>PowerPoint 演示文稿</vt:lpstr>
      <vt:lpstr>PowerPoint 演示文稿</vt:lpstr>
      <vt:lpstr>PowerPoint 演示文稿</vt:lpstr>
      <vt:lpstr>关键能力     重点探究</vt:lpstr>
      <vt:lpstr>PowerPoint 演示文稿</vt:lpstr>
      <vt:lpstr>方法总结</vt:lpstr>
      <vt:lpstr>合作探究  综合应用</vt:lpstr>
      <vt:lpstr>已知过点A(0，1)且斜率为k的直线l与圆C：(x－2)2＋(y－3)2＝1交于M，N两点． (1)求k的取值范围；</vt:lpstr>
      <vt:lpstr>已知过点A(0，1)且斜率为k的直线l与圆C：(x－2)2＋(y－3)2＝1交于M，N两点．</vt:lpstr>
      <vt:lpstr>PowerPoint 演示文稿</vt:lpstr>
      <vt:lpstr>课堂小结</vt:lpstr>
      <vt:lpstr>PowerPoint 演示文稿</vt:lpstr>
      <vt:lpstr>3．圆(x－3)2＋(y－3)2＝9上到直线3x＋4y－11＝0的距离等于1的点的个数为(　　) A．1　　 B．2　　　 C．3　　　 D．4</vt:lpstr>
      <vt:lpstr>PowerPoint 演示文稿</vt:lpstr>
      <vt:lpstr>PowerPoint 演示文稿</vt:lpstr>
      <vt:lpstr>PowerPoint 演示文稿</vt:lpstr>
      <vt:lpstr>对点练习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直线与圆的位置关系复习 </dc:title>
  <dc:creator>邓清阳</dc:creator>
  <cp:lastModifiedBy>邓清阳</cp:lastModifiedBy>
  <cp:revision>130</cp:revision>
  <dcterms:created xsi:type="dcterms:W3CDTF">2023-05-13T14:13:03Z</dcterms:created>
  <dcterms:modified xsi:type="dcterms:W3CDTF">2023-05-20T16:01:10Z</dcterms:modified>
</cp:coreProperties>
</file>