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258" r:id="rId2"/>
    <p:sldId id="285" r:id="rId3"/>
    <p:sldId id="331" r:id="rId4"/>
    <p:sldId id="333" r:id="rId5"/>
    <p:sldId id="292" r:id="rId6"/>
    <p:sldId id="257" r:id="rId7"/>
    <p:sldId id="332" r:id="rId8"/>
    <p:sldId id="289" r:id="rId9"/>
    <p:sldId id="283" r:id="rId10"/>
    <p:sldId id="294" r:id="rId11"/>
    <p:sldId id="281" r:id="rId12"/>
    <p:sldId id="291" r:id="rId13"/>
    <p:sldId id="295" r:id="rId14"/>
    <p:sldId id="296" r:id="rId15"/>
    <p:sldId id="326" r:id="rId16"/>
    <p:sldId id="297" r:id="rId17"/>
    <p:sldId id="298" r:id="rId18"/>
    <p:sldId id="334" r:id="rId19"/>
    <p:sldId id="299" r:id="rId20"/>
    <p:sldId id="305" r:id="rId21"/>
    <p:sldId id="303" r:id="rId22"/>
    <p:sldId id="304" r:id="rId23"/>
    <p:sldId id="309" r:id="rId24"/>
    <p:sldId id="310" r:id="rId25"/>
    <p:sldId id="308" r:id="rId26"/>
    <p:sldId id="315" r:id="rId27"/>
    <p:sldId id="312" r:id="rId28"/>
    <p:sldId id="311" r:id="rId29"/>
    <p:sldId id="319" r:id="rId30"/>
    <p:sldId id="313" r:id="rId31"/>
    <p:sldId id="317" r:id="rId32"/>
    <p:sldId id="316" r:id="rId33"/>
    <p:sldId id="307" r:id="rId34"/>
    <p:sldId id="318" r:id="rId35"/>
    <p:sldId id="320" r:id="rId36"/>
    <p:sldId id="321" r:id="rId37"/>
    <p:sldId id="322" r:id="rId38"/>
    <p:sldId id="323" r:id="rId39"/>
    <p:sldId id="324" r:id="rId40"/>
    <p:sldId id="336" r:id="rId41"/>
    <p:sldId id="325" r:id="rId42"/>
    <p:sldId id="335" r:id="rId43"/>
    <p:sldId id="301" r:id="rId44"/>
    <p:sldId id="284" r:id="rId45"/>
    <p:sldId id="328" r:id="rId46"/>
  </p:sldIdLst>
  <p:sldSz cx="9144000" cy="5143500" type="screen16x9"/>
  <p:notesSz cx="6888163" cy="10018713"/>
  <p:custDataLst>
    <p:tags r:id="rId49"/>
  </p:custDataLst>
  <p:defaultText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65" algn="l" defTabSz="457130" rtl="0" eaLnBrk="1" latinLnBrk="0" hangingPunct="1">
      <a:defRPr sz="1800" kern="1200">
        <a:solidFill>
          <a:schemeClr val="tx1"/>
        </a:solidFill>
        <a:latin typeface="+mn-lt"/>
        <a:ea typeface="+mn-ea"/>
        <a:cs typeface="+mn-cs"/>
      </a:defRPr>
    </a:lvl3pPr>
    <a:lvl4pPr marL="1371396" algn="l" defTabSz="457130" rtl="0" eaLnBrk="1" latinLnBrk="0" hangingPunct="1">
      <a:defRPr sz="1800" kern="1200">
        <a:solidFill>
          <a:schemeClr val="tx1"/>
        </a:solidFill>
        <a:latin typeface="+mn-lt"/>
        <a:ea typeface="+mn-ea"/>
        <a:cs typeface="+mn-cs"/>
      </a:defRPr>
    </a:lvl4pPr>
    <a:lvl5pPr marL="1828529" algn="l" defTabSz="457130" rtl="0" eaLnBrk="1" latinLnBrk="0" hangingPunct="1">
      <a:defRPr sz="1800" kern="1200">
        <a:solidFill>
          <a:schemeClr val="tx1"/>
        </a:solidFill>
        <a:latin typeface="+mn-lt"/>
        <a:ea typeface="+mn-ea"/>
        <a:cs typeface="+mn-cs"/>
      </a:defRPr>
    </a:lvl5pPr>
    <a:lvl6pPr marL="2285658" algn="l" defTabSz="457130" rtl="0" eaLnBrk="1" latinLnBrk="0" hangingPunct="1">
      <a:defRPr sz="1800" kern="1200">
        <a:solidFill>
          <a:schemeClr val="tx1"/>
        </a:solidFill>
        <a:latin typeface="+mn-lt"/>
        <a:ea typeface="+mn-ea"/>
        <a:cs typeface="+mn-cs"/>
      </a:defRPr>
    </a:lvl6pPr>
    <a:lvl7pPr marL="2742788" algn="l" defTabSz="457130" rtl="0" eaLnBrk="1" latinLnBrk="0" hangingPunct="1">
      <a:defRPr sz="1800" kern="1200">
        <a:solidFill>
          <a:schemeClr val="tx1"/>
        </a:solidFill>
        <a:latin typeface="+mn-lt"/>
        <a:ea typeface="+mn-ea"/>
        <a:cs typeface="+mn-cs"/>
      </a:defRPr>
    </a:lvl7pPr>
    <a:lvl8pPr marL="3199920" algn="l" defTabSz="457130" rtl="0" eaLnBrk="1" latinLnBrk="0" hangingPunct="1">
      <a:defRPr sz="1800" kern="1200">
        <a:solidFill>
          <a:schemeClr val="tx1"/>
        </a:solidFill>
        <a:latin typeface="+mn-lt"/>
        <a:ea typeface="+mn-ea"/>
        <a:cs typeface="+mn-cs"/>
      </a:defRPr>
    </a:lvl8pPr>
    <a:lvl9pPr marL="3657052" algn="l" defTabSz="45713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A6A6A6"/>
    <a:srgbClr val="7F7F7F"/>
    <a:srgbClr val="262626"/>
    <a:srgbClr val="A5A5A5"/>
    <a:srgbClr val="BFBFBF"/>
    <a:srgbClr val="F2F2F2"/>
    <a:srgbClr val="1F1F1F"/>
    <a:srgbClr val="404040"/>
    <a:srgbClr val="0F0F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1506" autoAdjust="0"/>
  </p:normalViewPr>
  <p:slideViewPr>
    <p:cSldViewPr snapToGrid="0">
      <p:cViewPr>
        <p:scale>
          <a:sx n="90" d="100"/>
          <a:sy n="90" d="100"/>
        </p:scale>
        <p:origin x="-1404" y="-57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A4834D19-F257-43E6-B6EC-687DA26E8BEC}" type="datetimeFigureOut">
              <a:rPr lang="zh-CN" altLang="en-US" smtClean="0"/>
              <a:t>2022/12/13</a:t>
            </a:fld>
            <a:endParaRPr lang="zh-CN" altLang="en-US"/>
          </a:p>
        </p:txBody>
      </p:sp>
      <p:sp>
        <p:nvSpPr>
          <p:cNvPr id="4" name="页脚占位符 3"/>
          <p:cNvSpPr>
            <a:spLocks noGrp="1"/>
          </p:cNvSpPr>
          <p:nvPr>
            <p:ph type="ftr" sz="quarter" idx="2"/>
          </p:nvPr>
        </p:nvSpPr>
        <p:spPr>
          <a:xfrm>
            <a:off x="0" y="9515475"/>
            <a:ext cx="2984500" cy="50165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902075" y="9515475"/>
            <a:ext cx="2984500" cy="501650"/>
          </a:xfrm>
          <a:prstGeom prst="rect">
            <a:avLst/>
          </a:prstGeom>
        </p:spPr>
        <p:txBody>
          <a:bodyPr vert="horz" lIns="91440" tIns="45720" rIns="91440" bIns="45720" rtlCol="0" anchor="b"/>
          <a:lstStyle>
            <a:lvl1pPr algn="r">
              <a:defRPr sz="1200"/>
            </a:lvl1pPr>
          </a:lstStyle>
          <a:p>
            <a:fld id="{C059F1B8-C1C1-4B28-AEB1-DDDE30D97B9D}" type="slidenum">
              <a:rPr lang="zh-CN" altLang="en-US" smtClean="0"/>
              <a:t>‹#›</a:t>
            </a:fld>
            <a:endParaRPr lang="zh-CN" altLang="en-US"/>
          </a:p>
        </p:txBody>
      </p:sp>
    </p:spTree>
    <p:extLst>
      <p:ext uri="{BB962C8B-B14F-4D97-AF65-F5344CB8AC3E}">
        <p14:creationId xmlns:p14="http://schemas.microsoft.com/office/powerpoint/2010/main" val="2802777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zh-CN" altLang="en-US"/>
          </a:p>
        </p:txBody>
      </p:sp>
      <p:sp>
        <p:nvSpPr>
          <p:cNvPr id="3" name="日期占位符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F9867ADB-1C20-4C4C-8C55-07264E231AA6}" type="datetimeFigureOut">
              <a:rPr lang="zh-CN" altLang="en-US" smtClean="0"/>
              <a:t>2022/12/13</a:t>
            </a:fld>
            <a:endParaRPr lang="zh-CN" altLang="en-US"/>
          </a:p>
        </p:txBody>
      </p:sp>
      <p:sp>
        <p:nvSpPr>
          <p:cNvPr id="4" name="幻灯片图像占位符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zh-CN" altLang="en-US"/>
          </a:p>
        </p:txBody>
      </p:sp>
      <p:sp>
        <p:nvSpPr>
          <p:cNvPr id="5" name="备注占位符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F7C9164A-6352-4D84-8C83-06CBCE49D8F3}" type="slidenum">
              <a:rPr lang="zh-CN" altLang="en-US" smtClean="0"/>
              <a:t>‹#›</a:t>
            </a:fld>
            <a:endParaRPr lang="zh-CN" altLang="en-US"/>
          </a:p>
        </p:txBody>
      </p:sp>
    </p:spTree>
    <p:extLst>
      <p:ext uri="{BB962C8B-B14F-4D97-AF65-F5344CB8AC3E}">
        <p14:creationId xmlns:p14="http://schemas.microsoft.com/office/powerpoint/2010/main" val="167559777"/>
      </p:ext>
    </p:extLst>
  </p:cSld>
  <p:clrMap bg1="lt1" tx1="dk1" bg2="lt2" tx2="dk2" accent1="accent1" accent2="accent2" accent3="accent3" accent4="accent4" accent5="accent5" accent6="accent6" hlink="hlink" folHlink="folHlink"/>
  <p:notesStyle>
    <a:lvl1pPr marL="0" algn="l" defTabSz="685698" rtl="0" eaLnBrk="1" latinLnBrk="0" hangingPunct="1">
      <a:defRPr sz="900" kern="1200">
        <a:solidFill>
          <a:schemeClr val="tx1"/>
        </a:solidFill>
        <a:latin typeface="+mn-lt"/>
        <a:ea typeface="+mn-ea"/>
        <a:cs typeface="+mn-cs"/>
      </a:defRPr>
    </a:lvl1pPr>
    <a:lvl2pPr marL="342848" algn="l" defTabSz="685698" rtl="0" eaLnBrk="1" latinLnBrk="0" hangingPunct="1">
      <a:defRPr sz="900" kern="1200">
        <a:solidFill>
          <a:schemeClr val="tx1"/>
        </a:solidFill>
        <a:latin typeface="+mn-lt"/>
        <a:ea typeface="+mn-ea"/>
        <a:cs typeface="+mn-cs"/>
      </a:defRPr>
    </a:lvl2pPr>
    <a:lvl3pPr marL="685698" algn="l" defTabSz="685698" rtl="0" eaLnBrk="1" latinLnBrk="0" hangingPunct="1">
      <a:defRPr sz="900" kern="1200">
        <a:solidFill>
          <a:schemeClr val="tx1"/>
        </a:solidFill>
        <a:latin typeface="+mn-lt"/>
        <a:ea typeface="+mn-ea"/>
        <a:cs typeface="+mn-cs"/>
      </a:defRPr>
    </a:lvl3pPr>
    <a:lvl4pPr marL="1028547" algn="l" defTabSz="685698" rtl="0" eaLnBrk="1" latinLnBrk="0" hangingPunct="1">
      <a:defRPr sz="900" kern="1200">
        <a:solidFill>
          <a:schemeClr val="tx1"/>
        </a:solidFill>
        <a:latin typeface="+mn-lt"/>
        <a:ea typeface="+mn-ea"/>
        <a:cs typeface="+mn-cs"/>
      </a:defRPr>
    </a:lvl4pPr>
    <a:lvl5pPr marL="1371396" algn="l" defTabSz="685698" rtl="0" eaLnBrk="1" latinLnBrk="0" hangingPunct="1">
      <a:defRPr sz="900" kern="1200">
        <a:solidFill>
          <a:schemeClr val="tx1"/>
        </a:solidFill>
        <a:latin typeface="+mn-lt"/>
        <a:ea typeface="+mn-ea"/>
        <a:cs typeface="+mn-cs"/>
      </a:defRPr>
    </a:lvl5pPr>
    <a:lvl6pPr marL="1714247" algn="l" defTabSz="685698" rtl="0" eaLnBrk="1" latinLnBrk="0" hangingPunct="1">
      <a:defRPr sz="900" kern="1200">
        <a:solidFill>
          <a:schemeClr val="tx1"/>
        </a:solidFill>
        <a:latin typeface="+mn-lt"/>
        <a:ea typeface="+mn-ea"/>
        <a:cs typeface="+mn-cs"/>
      </a:defRPr>
    </a:lvl6pPr>
    <a:lvl7pPr marL="2057093" algn="l" defTabSz="685698" rtl="0" eaLnBrk="1" latinLnBrk="0" hangingPunct="1">
      <a:defRPr sz="900" kern="1200">
        <a:solidFill>
          <a:schemeClr val="tx1"/>
        </a:solidFill>
        <a:latin typeface="+mn-lt"/>
        <a:ea typeface="+mn-ea"/>
        <a:cs typeface="+mn-cs"/>
      </a:defRPr>
    </a:lvl7pPr>
    <a:lvl8pPr marL="2399940" algn="l" defTabSz="685698" rtl="0" eaLnBrk="1" latinLnBrk="0" hangingPunct="1">
      <a:defRPr sz="900" kern="1200">
        <a:solidFill>
          <a:schemeClr val="tx1"/>
        </a:solidFill>
        <a:latin typeface="+mn-lt"/>
        <a:ea typeface="+mn-ea"/>
        <a:cs typeface="+mn-cs"/>
      </a:defRPr>
    </a:lvl8pPr>
    <a:lvl9pPr marL="2742788" algn="l" defTabSz="685698"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extLst>
      <p:ext uri="{BB962C8B-B14F-4D97-AF65-F5344CB8AC3E}">
        <p14:creationId xmlns:p14="http://schemas.microsoft.com/office/powerpoint/2010/main" val="3332457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a:t>
            </a:r>
            <a:endParaRPr lang="zh-CN" altLang="en-US"/>
          </a:p>
        </p:txBody>
      </p:sp>
    </p:spTree>
    <p:extLst>
      <p:ext uri="{BB962C8B-B14F-4D97-AF65-F5344CB8AC3E}">
        <p14:creationId xmlns:p14="http://schemas.microsoft.com/office/powerpoint/2010/main" val="225001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extLst>
      <p:ext uri="{BB962C8B-B14F-4D97-AF65-F5344CB8AC3E}">
        <p14:creationId xmlns:p14="http://schemas.microsoft.com/office/powerpoint/2010/main" val="414270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39738" y="1252538"/>
            <a:ext cx="6008687" cy="33813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extLst>
      <p:ext uri="{BB962C8B-B14F-4D97-AF65-F5344CB8AC3E}">
        <p14:creationId xmlns:p14="http://schemas.microsoft.com/office/powerpoint/2010/main" val="17809048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kakappt.com_bq">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7324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477D32B5-0F16-4A54-B3FF-2549F55B5BE4}" type="datetimeFigureOut">
              <a:rPr lang="zh-CN" altLang="en-US" smtClean="0"/>
              <a:t>2022/12/13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F8B41DF1-60A5-4D35-B982-A1D713FF279A}" type="slidenum">
              <a:rPr lang="zh-CN" altLang="en-US" smtClean="0"/>
              <a:t>‹#›</a:t>
            </a:fld>
            <a:endParaRPr lang="zh-CN" altLang="en-US"/>
          </a:p>
        </p:txBody>
      </p:sp>
    </p:spTree>
    <p:extLst>
      <p:ext uri="{BB962C8B-B14F-4D97-AF65-F5344CB8AC3E}">
        <p14:creationId xmlns:p14="http://schemas.microsoft.com/office/powerpoint/2010/main" val="26655490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77D32B5-0F16-4A54-B3FF-2549F55B5BE4}" type="datetimeFigureOut">
              <a:rPr lang="zh-CN" altLang="en-US" smtClean="0"/>
              <a:t>2022/12/13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8B41DF1-60A5-4D35-B982-A1D713FF279A}" type="slidenum">
              <a:rPr lang="zh-CN" altLang="en-US" smtClean="0"/>
              <a:t>‹#›</a:t>
            </a:fld>
            <a:endParaRPr lang="zh-CN" altLang="en-US"/>
          </a:p>
        </p:txBody>
      </p:sp>
    </p:spTree>
    <p:extLst>
      <p:ext uri="{BB962C8B-B14F-4D97-AF65-F5344CB8AC3E}">
        <p14:creationId xmlns:p14="http://schemas.microsoft.com/office/powerpoint/2010/main" val="367017806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D32B5-0F16-4A54-B3FF-2549F55B5BE4}" type="datetimeFigureOut">
              <a:rPr lang="zh-CN" altLang="en-US" smtClean="0"/>
              <a:t>2022/12/13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F8B41DF1-60A5-4D35-B982-A1D713FF279A}" type="slidenum">
              <a:rPr lang="zh-CN" altLang="en-US" smtClean="0"/>
              <a:t>‹#›</a:t>
            </a:fld>
            <a:endParaRPr lang="zh-CN" altLang="en-US"/>
          </a:p>
        </p:txBody>
      </p:sp>
    </p:spTree>
    <p:extLst>
      <p:ext uri="{BB962C8B-B14F-4D97-AF65-F5344CB8AC3E}">
        <p14:creationId xmlns:p14="http://schemas.microsoft.com/office/powerpoint/2010/main" val="261791078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351" tIns="45675" rIns="91351" bIns="45675"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351" tIns="45675" rIns="91351" bIns="45675" rtlCol="0">
            <a:normAutofit/>
          </a:bodyPr>
          <a:lstStyle/>
          <a:p>
            <a:pPr lvl="0"/>
            <a:r>
              <a:rPr lang="zh-CN" altLang="en-US"/>
              <a:t>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351" tIns="45675" rIns="91351" bIns="45675" rtlCol="0" anchor="ctr"/>
          <a:lstStyle>
            <a:lvl1pPr algn="l">
              <a:defRPr sz="900">
                <a:solidFill>
                  <a:schemeClr val="tx1">
                    <a:tint val="75000"/>
                  </a:schemeClr>
                </a:solidFill>
              </a:defRPr>
            </a:lvl1pPr>
          </a:lstStyle>
          <a:p>
            <a:r>
              <a:rPr lang="en-US" altLang="zh-CN"/>
              <a:t>202X/4/12</a:t>
            </a:r>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351" tIns="45675" rIns="91351" bIns="45675"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351" tIns="45675" rIns="91351" bIns="45675" rtlCol="0" anchor="ctr"/>
          <a:lstStyle>
            <a:lvl1pPr algn="r">
              <a:defRPr sz="900">
                <a:solidFill>
                  <a:schemeClr val="tx1">
                    <a:tint val="75000"/>
                  </a:schemeClr>
                </a:solidFill>
              </a:defRPr>
            </a:lvl1pPr>
          </a:lstStyle>
          <a:p>
            <a:r>
              <a:rPr lang="en-US" altLang="zh-CN"/>
              <a:t>‹#›</a:t>
            </a:r>
            <a:endParaRPr lang="zh-CN" altLang="en-US"/>
          </a:p>
        </p:txBody>
      </p:sp>
    </p:spTree>
    <p:extLst>
      <p:ext uri="{BB962C8B-B14F-4D97-AF65-F5344CB8AC3E}">
        <p14:creationId xmlns:p14="http://schemas.microsoft.com/office/powerpoint/2010/main" val="902268575"/>
      </p:ext>
    </p:extLst>
  </p:cSld>
  <p:clrMap bg1="lt1" tx1="dk1" bg2="lt2" tx2="dk2" accent1="accent1" accent2="accent2" accent3="accent3" accent4="accent4" accent5="accent5" accent6="accent6" hlink="hlink" folHlink="folHlink"/>
  <p:sldLayoutIdLst>
    <p:sldLayoutId id="2147483668" r:id="rId1"/>
    <p:sldLayoutId id="2147483661" r:id="rId2"/>
    <p:sldLayoutId id="2147483666" r:id="rId3"/>
    <p:sldLayoutId id="2147483667" r:id="rId4"/>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png"/><Relationship Id="rId7" Type="http://schemas.openxmlformats.org/officeDocument/2006/relationships/image" Target="../media/image70.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png"/><Relationship Id="rId7"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8.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jpeg"/></Relationships>
</file>

<file path=ppt/slides/_rels/slide3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4.png"/><Relationship Id="rId7"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png"/><Relationship Id="rId7"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4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3" Type="http://schemas.openxmlformats.org/officeDocument/2006/relationships/image" Target="../media/image4.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3.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45080BD-E483-4EE3-8ACC-E2F3E0FE57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48" y="3575231"/>
            <a:ext cx="1921685" cy="1568271"/>
          </a:xfrm>
          <a:prstGeom prst="rect">
            <a:avLst/>
          </a:prstGeom>
        </p:spPr>
      </p:pic>
      <p:grpSp>
        <p:nvGrpSpPr>
          <p:cNvPr id="6" name="Group 18"/>
          <p:cNvGrpSpPr/>
          <p:nvPr/>
        </p:nvGrpSpPr>
        <p:grpSpPr bwMode="auto">
          <a:xfrm>
            <a:off x="16594" y="52219"/>
            <a:ext cx="1261100" cy="723815"/>
            <a:chOff x="0" y="144"/>
            <a:chExt cx="1262" cy="643"/>
          </a:xfrm>
        </p:grpSpPr>
        <p:sp>
          <p:nvSpPr>
            <p:cNvPr id="7"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8" name="Picture 5" descr="xiaohui"/>
            <p:cNvPicPr>
              <a:picLocks noChangeAspect="1" noChangeArrowheads="1"/>
            </p:cNvPicPr>
            <p:nvPr/>
          </p:nvPicPr>
          <p:blipFill>
            <a:blip r:embed="rId5" cstate="print"/>
            <a:srcRect/>
            <a:stretch>
              <a:fillRect/>
            </a:stretch>
          </p:blipFill>
          <p:spPr bwMode="auto">
            <a:xfrm>
              <a:off x="325" y="144"/>
              <a:ext cx="559" cy="454"/>
            </a:xfrm>
            <a:prstGeom prst="rect">
              <a:avLst/>
            </a:prstGeom>
            <a:noFill/>
            <a:ln w="9525">
              <a:noFill/>
              <a:miter lim="800000"/>
              <a:headEnd/>
              <a:tailEnd/>
            </a:ln>
          </p:spPr>
        </p:pic>
      </p:grpSp>
      <p:sp>
        <p:nvSpPr>
          <p:cNvPr id="9" name="TextBox 8"/>
          <p:cNvSpPr txBox="1"/>
          <p:nvPr/>
        </p:nvSpPr>
        <p:spPr>
          <a:xfrm>
            <a:off x="560528" y="1192611"/>
            <a:ext cx="8227872" cy="1661886"/>
          </a:xfrm>
          <a:prstGeom prst="rect">
            <a:avLst/>
          </a:prstGeom>
          <a:noFill/>
        </p:spPr>
        <p:txBody>
          <a:bodyPr wrap="square" lIns="91336" tIns="45667" rIns="91336" bIns="45667" rtlCol="0">
            <a:spAutoFit/>
          </a:bodyPr>
          <a:lstStyle/>
          <a:p>
            <a:pPr algn="ctr" defTabSz="914265">
              <a:lnSpc>
                <a:spcPct val="150000"/>
              </a:lnSpc>
              <a:defRPr/>
            </a:pPr>
            <a:r>
              <a:rPr lang="zh-CN" altLang="en-US" sz="4400" b="1" kern="0" dirty="0" smtClean="0">
                <a:solidFill>
                  <a:srgbClr val="BB1B04"/>
                </a:solidFill>
                <a:latin typeface="微软雅黑" panose="020B0503020204020204" charset="-122"/>
                <a:ea typeface="微软雅黑" panose="020B0503020204020204" charset="-122"/>
                <a:cs typeface="微软雅黑" panose="020B0503020204020204" charset="-122"/>
                <a:sym typeface="+mn-lt"/>
              </a:rPr>
              <a:t>建设军校文化  助力</a:t>
            </a:r>
            <a:r>
              <a:rPr lang="zh-CN" altLang="en-US" sz="4400" b="1" kern="0" dirty="0">
                <a:solidFill>
                  <a:srgbClr val="BB1B04"/>
                </a:solidFill>
                <a:latin typeface="微软雅黑" panose="020B0503020204020204" charset="-122"/>
                <a:ea typeface="微软雅黑" panose="020B0503020204020204" charset="-122"/>
                <a:cs typeface="微软雅黑" panose="020B0503020204020204" charset="-122"/>
                <a:sym typeface="+mn-lt"/>
              </a:rPr>
              <a:t>品牌</a:t>
            </a:r>
            <a:r>
              <a:rPr lang="zh-CN" altLang="en-US" sz="4400" b="1" kern="0" dirty="0" smtClean="0">
                <a:solidFill>
                  <a:srgbClr val="BB1B04"/>
                </a:solidFill>
                <a:latin typeface="微软雅黑" panose="020B0503020204020204" charset="-122"/>
                <a:ea typeface="微软雅黑" panose="020B0503020204020204" charset="-122"/>
                <a:cs typeface="微软雅黑" panose="020B0503020204020204" charset="-122"/>
                <a:sym typeface="+mn-lt"/>
              </a:rPr>
              <a:t>发展</a:t>
            </a:r>
            <a:endParaRPr lang="en-US" altLang="zh-CN" sz="4400" b="1" kern="0" dirty="0" smtClean="0">
              <a:solidFill>
                <a:srgbClr val="BB1B04"/>
              </a:solidFill>
              <a:latin typeface="微软雅黑" panose="020B0503020204020204" charset="-122"/>
              <a:ea typeface="微软雅黑" panose="020B0503020204020204" charset="-122"/>
              <a:cs typeface="微软雅黑" panose="020B0503020204020204" charset="-122"/>
              <a:sym typeface="+mn-lt"/>
            </a:endParaRPr>
          </a:p>
          <a:p>
            <a:pPr algn="ctr" defTabSz="914265">
              <a:lnSpc>
                <a:spcPct val="150000"/>
              </a:lnSpc>
              <a:defRPr/>
            </a:pPr>
            <a:r>
              <a:rPr lang="zh-CN" altLang="en-US" sz="2400" kern="0" dirty="0" smtClean="0">
                <a:solidFill>
                  <a:srgbClr val="BB1B04"/>
                </a:solidFill>
                <a:latin typeface="华文楷体" pitchFamily="2" charset="-122"/>
                <a:ea typeface="华文楷体" pitchFamily="2" charset="-122"/>
                <a:cs typeface="微软雅黑" panose="020B0503020204020204" charset="-122"/>
                <a:sym typeface="+mn-lt"/>
              </a:rPr>
              <a:t>嘉明小学“少年军校”校园文化建设</a:t>
            </a:r>
            <a:endParaRPr lang="zh-CN" altLang="en-US" sz="2400" kern="0" dirty="0">
              <a:solidFill>
                <a:srgbClr val="BB1B04"/>
              </a:solidFill>
              <a:latin typeface="华文楷体" pitchFamily="2" charset="-122"/>
              <a:ea typeface="华文楷体" pitchFamily="2" charset="-122"/>
              <a:cs typeface="微软雅黑" panose="020B0503020204020204" charset="-122"/>
              <a:sym typeface="+mn-lt"/>
            </a:endParaRPr>
          </a:p>
        </p:txBody>
      </p:sp>
      <p:sp>
        <p:nvSpPr>
          <p:cNvPr id="2" name="TextBox 1"/>
          <p:cNvSpPr txBox="1"/>
          <p:nvPr/>
        </p:nvSpPr>
        <p:spPr>
          <a:xfrm>
            <a:off x="3840127" y="3814891"/>
            <a:ext cx="3877985" cy="369332"/>
          </a:xfrm>
          <a:prstGeom prst="rect">
            <a:avLst/>
          </a:prstGeom>
          <a:noFill/>
        </p:spPr>
        <p:txBody>
          <a:bodyPr wrap="none" lIns="91351" tIns="45675" rIns="91351" bIns="45675" rtlCol="0">
            <a:spAutoFit/>
          </a:bodyPr>
          <a:lstStyle/>
          <a:p>
            <a:r>
              <a:rPr lang="zh-CN" altLang="en-US" dirty="0" smtClean="0">
                <a:solidFill>
                  <a:srgbClr val="0070C0"/>
                </a:solidFill>
                <a:latin typeface="楷体_GB2312" pitchFamily="49" charset="-122"/>
                <a:ea typeface="楷体_GB2312" pitchFamily="49" charset="-122"/>
              </a:rPr>
              <a:t>泸县嘉明镇嘉明中心小学校：陈代艳</a:t>
            </a:r>
            <a:endParaRPr lang="zh-CN" altLang="en-US" dirty="0">
              <a:solidFill>
                <a:srgbClr val="0070C0"/>
              </a:solidFill>
              <a:latin typeface="楷体_GB2312" pitchFamily="49" charset="-122"/>
              <a:ea typeface="楷体_GB2312" pitchFamily="49" charset="-122"/>
            </a:endParaRPr>
          </a:p>
        </p:txBody>
      </p:sp>
    </p:spTree>
    <p:extLst>
      <p:ext uri="{BB962C8B-B14F-4D97-AF65-F5344CB8AC3E}">
        <p14:creationId xmlns:p14="http://schemas.microsoft.com/office/powerpoint/2010/main" val="55631203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086058" y="919856"/>
            <a:ext cx="7099487" cy="1047169"/>
            <a:chOff x="1915626" y="1392180"/>
            <a:chExt cx="7099487" cy="1047169"/>
          </a:xfrm>
        </p:grpSpPr>
        <p:sp>
          <p:nvSpPr>
            <p:cNvPr id="2" name="圆角矩形标注 1"/>
            <p:cNvSpPr/>
            <p:nvPr/>
          </p:nvSpPr>
          <p:spPr>
            <a:xfrm>
              <a:off x="1915626" y="1392180"/>
              <a:ext cx="2390791" cy="1047169"/>
            </a:xfrm>
            <a:prstGeom prst="wedgeRoundRectCallout">
              <a:avLst>
                <a:gd name="adj1" fmla="val 58679"/>
                <a:gd name="adj2" fmla="val 20959"/>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a:latin typeface="Arial" panose="020B0604020202020204" pitchFamily="34" charset="0"/>
                  <a:ea typeface="微软雅黑" panose="020B0503020204020204" pitchFamily="34" charset="-122"/>
                  <a:sym typeface="Arial" panose="020B0604020202020204" pitchFamily="34" charset="0"/>
                </a:rPr>
                <a:t>01</a:t>
              </a:r>
              <a:endParaRPr lang="zh-CN" altLang="en-US" sz="60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4844552" y="1659919"/>
              <a:ext cx="4170561" cy="646331"/>
            </a:xfrm>
            <a:prstGeom prst="rect">
              <a:avLst/>
            </a:prstGeom>
            <a:noFill/>
          </p:spPr>
          <p:txBody>
            <a:bodyPr wrap="square" rtlCol="0">
              <a:spAutoFit/>
            </a:bodyPr>
            <a:lstStyle/>
            <a:p>
              <a:r>
                <a:rPr lang="zh-CN" altLang="en-US" sz="3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环境文化建设</a:t>
              </a:r>
              <a:endParaRPr lang="zh-CN" altLang="en-US" sz="3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18"/>
          <p:cNvGrpSpPr/>
          <p:nvPr/>
        </p:nvGrpSpPr>
        <p:grpSpPr bwMode="auto">
          <a:xfrm>
            <a:off x="16594" y="52219"/>
            <a:ext cx="1261100" cy="723815"/>
            <a:chOff x="0" y="144"/>
            <a:chExt cx="1262" cy="643"/>
          </a:xfrm>
        </p:grpSpPr>
        <p:sp>
          <p:nvSpPr>
            <p:cNvPr id="6"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7"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8" name="矩形 7"/>
          <p:cNvSpPr/>
          <p:nvPr/>
        </p:nvSpPr>
        <p:spPr>
          <a:xfrm>
            <a:off x="445476" y="2796814"/>
            <a:ext cx="8092471" cy="1650036"/>
          </a:xfrm>
          <a:prstGeom prst="rect">
            <a:avLst/>
          </a:prstGeom>
          <a:solidFill>
            <a:schemeClr val="bg1"/>
          </a:solidFill>
        </p:spPr>
        <p:txBody>
          <a:bodyPr wrap="square" lIns="91366" tIns="45682" rIns="91366" bIns="45682">
            <a:spAutoFit/>
          </a:bodyPr>
          <a:lstStyle/>
          <a:p>
            <a:r>
              <a:rPr lang="zh-CN" altLang="en-US" sz="2000" b="1" dirty="0">
                <a:solidFill>
                  <a:srgbClr val="C00000"/>
                </a:solidFill>
                <a:latin typeface="华文楷体" pitchFamily="2" charset="-122"/>
                <a:ea typeface="华文楷体" pitchFamily="2" charset="-122"/>
              </a:rPr>
              <a:t>       中国有句古语“橘生淮南则为橘，橘生淮北则为枳”、“染于苍则苍，染于黄则黄”，这说明环境对人的成长和发展的巨大影响。</a:t>
            </a:r>
          </a:p>
          <a:p>
            <a:r>
              <a:rPr lang="zh-CN" altLang="en-US" sz="2000" b="1" dirty="0">
                <a:solidFill>
                  <a:srgbClr val="C00000"/>
                </a:solidFill>
                <a:latin typeface="华文楷体" pitchFamily="2" charset="-122"/>
                <a:ea typeface="华文楷体" pitchFamily="2" charset="-122"/>
              </a:rPr>
              <a:t>        环境文化是校园文化载体，主要包括学校各种教学、科研、生产和生产资料以及</a:t>
            </a:r>
            <a:r>
              <a:rPr lang="zh-CN" altLang="en-US" sz="2000" b="1" dirty="0" smtClean="0">
                <a:solidFill>
                  <a:srgbClr val="C00000"/>
                </a:solidFill>
                <a:latin typeface="华文楷体" pitchFamily="2" charset="-122"/>
                <a:ea typeface="华文楷体" pitchFamily="2" charset="-122"/>
              </a:rPr>
              <a:t>校园布局，</a:t>
            </a:r>
            <a:r>
              <a:rPr lang="zh-CN" altLang="en-US" sz="2000" b="1" dirty="0">
                <a:solidFill>
                  <a:srgbClr val="C00000"/>
                </a:solidFill>
                <a:latin typeface="华文楷体" pitchFamily="2" charset="-122"/>
                <a:ea typeface="华文楷体" pitchFamily="2" charset="-122"/>
              </a:rPr>
              <a:t>是一种直观的外显文化，它反映出一个学校校园文化的历史积淀</a:t>
            </a:r>
            <a:r>
              <a:rPr lang="zh-CN" altLang="en-US" sz="2000" b="1" dirty="0" smtClean="0">
                <a:solidFill>
                  <a:srgbClr val="C00000"/>
                </a:solidFill>
                <a:latin typeface="华文楷体" pitchFamily="2" charset="-122"/>
                <a:ea typeface="华文楷体" pitchFamily="2" charset="-122"/>
              </a:rPr>
              <a:t>和整体</a:t>
            </a:r>
            <a:r>
              <a:rPr lang="zh-CN" altLang="en-US" sz="2000" b="1" dirty="0">
                <a:solidFill>
                  <a:srgbClr val="C00000"/>
                </a:solidFill>
                <a:latin typeface="华文楷体" pitchFamily="2" charset="-122"/>
                <a:ea typeface="华文楷体" pitchFamily="2" charset="-122"/>
              </a:rPr>
              <a:t>水平。</a:t>
            </a:r>
          </a:p>
        </p:txBody>
      </p:sp>
    </p:spTree>
    <p:extLst>
      <p:ext uri="{BB962C8B-B14F-4D97-AF65-F5344CB8AC3E}">
        <p14:creationId xmlns:p14="http://schemas.microsoft.com/office/powerpoint/2010/main" val="16584534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nvCxnSpPr>
        <p:spPr>
          <a:xfrm>
            <a:off x="4572000" y="2894908"/>
            <a:ext cx="1258608" cy="1942312"/>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4590494" y="946298"/>
            <a:ext cx="2083084" cy="1922400"/>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4205177" y="2501875"/>
            <a:ext cx="733646" cy="733646"/>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51" tIns="45675" rIns="91351" bIns="45675" rtlCol="0" anchor="ctr"/>
          <a:lstStyle/>
          <a:p>
            <a:pPr algn="ctr"/>
            <a:r>
              <a:rPr lang="en-US" altLang="zh-CN"/>
              <a:t>03</a:t>
            </a:r>
            <a:endParaRPr lang="zh-CN" altLang="en-US" dirty="0"/>
          </a:p>
        </p:txBody>
      </p:sp>
      <p:sp>
        <p:nvSpPr>
          <p:cNvPr id="16" name="椭圆 15"/>
          <p:cNvSpPr/>
          <p:nvPr/>
        </p:nvSpPr>
        <p:spPr>
          <a:xfrm>
            <a:off x="5096962" y="1586541"/>
            <a:ext cx="733646" cy="733646"/>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51" tIns="45675" rIns="91351" bIns="45675" rtlCol="0" anchor="ctr"/>
          <a:lstStyle/>
          <a:p>
            <a:pPr algn="ctr"/>
            <a:r>
              <a:rPr lang="en-US" altLang="zh-CN"/>
              <a:t>02</a:t>
            </a:r>
            <a:endParaRPr lang="zh-CN" altLang="en-US" dirty="0"/>
          </a:p>
        </p:txBody>
      </p:sp>
      <p:sp>
        <p:nvSpPr>
          <p:cNvPr id="17" name="椭圆 16"/>
          <p:cNvSpPr/>
          <p:nvPr/>
        </p:nvSpPr>
        <p:spPr>
          <a:xfrm>
            <a:off x="6116630" y="797960"/>
            <a:ext cx="733646" cy="733646"/>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51" tIns="45675" rIns="91351" bIns="45675" rtlCol="0" anchor="ctr"/>
          <a:lstStyle/>
          <a:p>
            <a:pPr algn="ctr"/>
            <a:r>
              <a:rPr lang="en-US" altLang="zh-CN"/>
              <a:t>01</a:t>
            </a:r>
            <a:endParaRPr lang="zh-CN" altLang="en-US" dirty="0"/>
          </a:p>
        </p:txBody>
      </p:sp>
      <p:sp>
        <p:nvSpPr>
          <p:cNvPr id="18" name="Content Placeholder 2"/>
          <p:cNvSpPr txBox="1">
            <a:spLocks/>
          </p:cNvSpPr>
          <p:nvPr/>
        </p:nvSpPr>
        <p:spPr bwMode="auto">
          <a:xfrm>
            <a:off x="6850277" y="809110"/>
            <a:ext cx="2248959" cy="476826"/>
          </a:xfrm>
          <a:prstGeom prst="rect">
            <a:avLst/>
          </a:prstGeom>
        </p:spPr>
        <p:txBody>
          <a:bodyPr lIns="76128" tIns="38064" rIns="76128" bIns="38064"/>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16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基地打造军营氛围</a:t>
            </a:r>
            <a:endParaRPr lang="en-US" sz="900" dirty="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Content Placeholder 2"/>
          <p:cNvSpPr txBox="1">
            <a:spLocks/>
          </p:cNvSpPr>
          <p:nvPr/>
        </p:nvSpPr>
        <p:spPr bwMode="auto">
          <a:xfrm>
            <a:off x="5830610" y="1824219"/>
            <a:ext cx="2248959" cy="753180"/>
          </a:xfrm>
          <a:prstGeom prst="rect">
            <a:avLst/>
          </a:prstGeom>
        </p:spPr>
        <p:txBody>
          <a:bodyPr lIns="76128" tIns="38064" rIns="76128" bIns="38064"/>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16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围墙展示办学特色</a:t>
            </a:r>
          </a:p>
        </p:txBody>
      </p:sp>
      <p:sp>
        <p:nvSpPr>
          <p:cNvPr id="20" name="Content Placeholder 2"/>
          <p:cNvSpPr txBox="1">
            <a:spLocks/>
          </p:cNvSpPr>
          <p:nvPr/>
        </p:nvSpPr>
        <p:spPr bwMode="auto">
          <a:xfrm>
            <a:off x="5025356" y="2752921"/>
            <a:ext cx="2815691" cy="753180"/>
          </a:xfrm>
          <a:prstGeom prst="rect">
            <a:avLst/>
          </a:prstGeom>
        </p:spPr>
        <p:txBody>
          <a:bodyPr lIns="76128" tIns="38064" rIns="76128" bIns="38064"/>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16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楼道变军事教科书</a:t>
            </a:r>
          </a:p>
        </p:txBody>
      </p:sp>
      <p:grpSp>
        <p:nvGrpSpPr>
          <p:cNvPr id="4" name="组合 3"/>
          <p:cNvGrpSpPr/>
          <p:nvPr/>
        </p:nvGrpSpPr>
        <p:grpSpPr>
          <a:xfrm>
            <a:off x="4938823" y="3416517"/>
            <a:ext cx="3474361" cy="733647"/>
            <a:chOff x="3009093" y="3406809"/>
            <a:chExt cx="3474361" cy="733647"/>
          </a:xfrm>
        </p:grpSpPr>
        <p:sp>
          <p:nvSpPr>
            <p:cNvPr id="8" name="椭圆 7"/>
            <p:cNvSpPr/>
            <p:nvPr/>
          </p:nvSpPr>
          <p:spPr>
            <a:xfrm>
              <a:off x="3009093" y="3406809"/>
              <a:ext cx="733646" cy="733646"/>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rtlCol="0" anchor="ctr"/>
            <a:lstStyle/>
            <a:p>
              <a:pPr algn="ctr"/>
              <a:r>
                <a:rPr lang="en-US" altLang="zh-CN" dirty="0"/>
                <a:t>04</a:t>
              </a:r>
              <a:endParaRPr lang="zh-CN" altLang="en-US" dirty="0"/>
            </a:p>
          </p:txBody>
        </p:sp>
        <p:sp>
          <p:nvSpPr>
            <p:cNvPr id="21" name="Content Placeholder 2"/>
            <p:cNvSpPr txBox="1">
              <a:spLocks/>
            </p:cNvSpPr>
            <p:nvPr/>
          </p:nvSpPr>
          <p:spPr bwMode="auto">
            <a:xfrm>
              <a:off x="3972482" y="3671657"/>
              <a:ext cx="2510972" cy="468799"/>
            </a:xfrm>
            <a:prstGeom prst="rect">
              <a:avLst/>
            </a:prstGeom>
          </p:spPr>
          <p:txBody>
            <a:bodyPr lIns="76152" tIns="38076" rIns="76152" bIns="38076"/>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16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功能室及信息化服务</a:t>
              </a:r>
              <a:endParaRPr lang="en-US" sz="1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647144" y="163559"/>
            <a:ext cx="7886700" cy="994172"/>
            <a:chOff x="647144" y="163559"/>
            <a:chExt cx="7886700" cy="994172"/>
          </a:xfrm>
        </p:grpSpPr>
        <p:sp>
          <p:nvSpPr>
            <p:cNvPr id="26"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少年军校军事文化</a:t>
              </a:r>
              <a:endParaRPr lang="zh-CN" altLang="en-US"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7" name="直接连接符 26"/>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5463787" y="4398283"/>
            <a:ext cx="3088655" cy="733646"/>
            <a:chOff x="2008306" y="4323565"/>
            <a:chExt cx="3088655" cy="733646"/>
          </a:xfrm>
        </p:grpSpPr>
        <p:sp>
          <p:nvSpPr>
            <p:cNvPr id="29" name="椭圆 28"/>
            <p:cNvSpPr/>
            <p:nvPr/>
          </p:nvSpPr>
          <p:spPr>
            <a:xfrm>
              <a:off x="2008306" y="4323565"/>
              <a:ext cx="733646" cy="733646"/>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81" tIns="45690" rIns="91381" bIns="45690" rtlCol="0" anchor="ctr"/>
            <a:lstStyle/>
            <a:p>
              <a:pPr algn="ctr"/>
              <a:r>
                <a:rPr lang="en-US" altLang="zh-CN" dirty="0" smtClean="0"/>
                <a:t>05</a:t>
              </a:r>
              <a:endParaRPr lang="zh-CN" altLang="en-US" dirty="0"/>
            </a:p>
          </p:txBody>
        </p:sp>
        <p:sp>
          <p:nvSpPr>
            <p:cNvPr id="30" name="Content Placeholder 2"/>
            <p:cNvSpPr txBox="1">
              <a:spLocks/>
            </p:cNvSpPr>
            <p:nvPr/>
          </p:nvSpPr>
          <p:spPr bwMode="auto">
            <a:xfrm>
              <a:off x="2848002" y="4512544"/>
              <a:ext cx="2248959" cy="476773"/>
            </a:xfrm>
            <a:prstGeom prst="rect">
              <a:avLst/>
            </a:prstGeom>
          </p:spPr>
          <p:txBody>
            <a:bodyPr lIns="76152" tIns="38076" rIns="76152" bIns="38076"/>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zh-CN" altLang="en-US" sz="1600"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室内外国防</a:t>
              </a:r>
              <a:r>
                <a:rPr lang="zh-CN" altLang="en-US" sz="1600"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训练基地</a:t>
              </a:r>
            </a:p>
          </p:txBody>
        </p:sp>
      </p:grpSp>
      <p:pic>
        <p:nvPicPr>
          <p:cNvPr id="1026" name="图片 82" descr="http://news.lzep.cn/pic/2019-09/30/58b18bde-223e-4813-ba41-fe0ed51c88806f84b569-c82d-4616-978f-2e31953f4f7d_zsize_watermar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00" y="1047524"/>
            <a:ext cx="3349256" cy="223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84801" y="3432819"/>
            <a:ext cx="4632732" cy="1637662"/>
          </a:xfrm>
          <a:prstGeom prst="rect">
            <a:avLst/>
          </a:prstGeom>
          <a:solidFill>
            <a:schemeClr val="bg1"/>
          </a:solidFill>
        </p:spPr>
        <p:txBody>
          <a:bodyPr wrap="square" lIns="91411" tIns="45705" rIns="91411" bIns="45705">
            <a:spAutoFit/>
          </a:bodyPr>
          <a:lstStyle/>
          <a:p>
            <a:pPr>
              <a:lnSpc>
                <a:spcPts val="2000"/>
              </a:lnSpc>
            </a:pPr>
            <a:r>
              <a:rPr lang="zh-CN" altLang="en-US" dirty="0" smtClean="0">
                <a:solidFill>
                  <a:prstClr val="black"/>
                </a:solidFill>
              </a:rPr>
              <a:t>           </a:t>
            </a:r>
            <a:r>
              <a:rPr lang="en-US" altLang="zh-CN" sz="2000" dirty="0" smtClean="0">
                <a:solidFill>
                  <a:srgbClr val="C00000"/>
                </a:solidFill>
                <a:latin typeface="华文新魏" pitchFamily="2" charset="-122"/>
                <a:ea typeface="华文新魏" pitchFamily="2" charset="-122"/>
              </a:rPr>
              <a:t>2017</a:t>
            </a:r>
            <a:r>
              <a:rPr lang="zh-CN" altLang="en-US" sz="2000" dirty="0" smtClean="0">
                <a:solidFill>
                  <a:srgbClr val="C00000"/>
                </a:solidFill>
                <a:latin typeface="华文新魏" pitchFamily="2" charset="-122"/>
                <a:ea typeface="华文新魏" pitchFamily="2" charset="-122"/>
              </a:rPr>
              <a:t>年起，驻</a:t>
            </a:r>
            <a:r>
              <a:rPr lang="zh-CN" altLang="en-US" sz="2000" dirty="0">
                <a:solidFill>
                  <a:srgbClr val="C00000"/>
                </a:solidFill>
                <a:latin typeface="华文新魏" pitchFamily="2" charset="-122"/>
                <a:ea typeface="华文新魏" pitchFamily="2" charset="-122"/>
              </a:rPr>
              <a:t>泸某部队为更好地开展军地共建，</a:t>
            </a:r>
            <a:r>
              <a:rPr lang="zh-CN" altLang="en-US" sz="2000" dirty="0" smtClean="0">
                <a:solidFill>
                  <a:srgbClr val="C00000"/>
                </a:solidFill>
                <a:latin typeface="华文新魏" pitchFamily="2" charset="-122"/>
                <a:ea typeface="华文新魏" pitchFamily="2" charset="-122"/>
              </a:rPr>
              <a:t>使嘉明小学少年</a:t>
            </a:r>
            <a:r>
              <a:rPr lang="zh-CN" altLang="en-US" sz="2000" dirty="0">
                <a:solidFill>
                  <a:srgbClr val="C00000"/>
                </a:solidFill>
                <a:latin typeface="华文新魏" pitchFamily="2" charset="-122"/>
                <a:ea typeface="华文新魏" pitchFamily="2" charset="-122"/>
              </a:rPr>
              <a:t>军校建设迈上新台阶，投入了大量资金资助</a:t>
            </a:r>
            <a:r>
              <a:rPr lang="zh-CN" altLang="en-US" sz="2000" dirty="0" smtClean="0">
                <a:solidFill>
                  <a:srgbClr val="C00000"/>
                </a:solidFill>
                <a:latin typeface="华文新魏" pitchFamily="2" charset="-122"/>
                <a:ea typeface="华文新魏" pitchFamily="2" charset="-122"/>
              </a:rPr>
              <a:t>学校</a:t>
            </a:r>
            <a:r>
              <a:rPr lang="zh-CN" altLang="en-US" sz="2000" dirty="0">
                <a:solidFill>
                  <a:srgbClr val="C00000"/>
                </a:solidFill>
                <a:latin typeface="华文新魏" pitchFamily="2" charset="-122"/>
                <a:ea typeface="华文新魏" pitchFamily="2" charset="-122"/>
              </a:rPr>
              <a:t>，加上</a:t>
            </a:r>
            <a:r>
              <a:rPr lang="en-US" altLang="zh-CN" sz="2000" dirty="0">
                <a:solidFill>
                  <a:srgbClr val="C00000"/>
                </a:solidFill>
                <a:latin typeface="华文新魏" pitchFamily="2" charset="-122"/>
                <a:ea typeface="华文新魏" pitchFamily="2" charset="-122"/>
              </a:rPr>
              <a:t>2018</a:t>
            </a:r>
            <a:r>
              <a:rPr lang="zh-CN" altLang="en-US" sz="2000" dirty="0">
                <a:solidFill>
                  <a:srgbClr val="C00000"/>
                </a:solidFill>
                <a:latin typeface="华文新魏" pitchFamily="2" charset="-122"/>
                <a:ea typeface="华文新魏" pitchFamily="2" charset="-122"/>
              </a:rPr>
              <a:t>年，我们搬进了新综合楼，开始积极</a:t>
            </a:r>
            <a:r>
              <a:rPr lang="zh-CN" altLang="en-US" sz="2000" dirty="0" smtClean="0">
                <a:solidFill>
                  <a:srgbClr val="C00000"/>
                </a:solidFill>
                <a:latin typeface="华文新魏" pitchFamily="2" charset="-122"/>
                <a:ea typeface="华文新魏" pitchFamily="2" charset="-122"/>
              </a:rPr>
              <a:t>打造</a:t>
            </a:r>
            <a:r>
              <a:rPr lang="zh-CN" altLang="en-US" sz="2000" dirty="0">
                <a:solidFill>
                  <a:srgbClr val="C00000"/>
                </a:solidFill>
                <a:latin typeface="华文新魏" pitchFamily="2" charset="-122"/>
                <a:ea typeface="华文新魏" pitchFamily="2" charset="-122"/>
              </a:rPr>
              <a:t>国防教育基地、楼道文化、围墙文化、校门文化、小军人书吧等。</a:t>
            </a:r>
            <a:endParaRPr lang="zh-CN" altLang="en-US" sz="2000" dirty="0"/>
          </a:p>
        </p:txBody>
      </p:sp>
      <p:grpSp>
        <p:nvGrpSpPr>
          <p:cNvPr id="23" name="Group 18"/>
          <p:cNvGrpSpPr/>
          <p:nvPr/>
        </p:nvGrpSpPr>
        <p:grpSpPr bwMode="auto">
          <a:xfrm>
            <a:off x="16594" y="52219"/>
            <a:ext cx="1261100" cy="723815"/>
            <a:chOff x="0" y="144"/>
            <a:chExt cx="1262" cy="643"/>
          </a:xfrm>
        </p:grpSpPr>
        <p:sp>
          <p:nvSpPr>
            <p:cNvPr id="24"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28"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Tree>
    <p:extLst>
      <p:ext uri="{BB962C8B-B14F-4D97-AF65-F5344CB8AC3E}">
        <p14:creationId xmlns:p14="http://schemas.microsoft.com/office/powerpoint/2010/main" val="80402214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（一）基地打造军营氛围</a:t>
              </a:r>
            </a:p>
          </p:txBody>
        </p:sp>
        <p:cxnSp>
          <p:nvCxnSpPr>
            <p:cNvPr id="43" name="直接连接符 42"/>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6" name="Picture 3"/>
          <p:cNvPicPr>
            <a:picLocks noChangeAspect="1" noChangeArrowheads="1"/>
          </p:cNvPicPr>
          <p:nvPr/>
        </p:nvPicPr>
        <p:blipFill>
          <a:blip r:embed="rId4" cstate="print"/>
          <a:srcRect/>
          <a:stretch>
            <a:fillRect/>
          </a:stretch>
        </p:blipFill>
        <p:spPr bwMode="auto">
          <a:xfrm>
            <a:off x="237854" y="1122360"/>
            <a:ext cx="2260798" cy="1670562"/>
          </a:xfrm>
          <a:prstGeom prst="rect">
            <a:avLst/>
          </a:prstGeom>
          <a:noFill/>
          <a:ln w="9525">
            <a:noFill/>
            <a:miter lim="800000"/>
            <a:headEnd/>
            <a:tailEnd/>
          </a:ln>
          <a:effectLst/>
        </p:spPr>
      </p:pic>
      <p:pic>
        <p:nvPicPr>
          <p:cNvPr id="47" name="Picture 1"/>
          <p:cNvPicPr>
            <a:picLocks noChangeAspect="1" noChangeArrowheads="1"/>
          </p:cNvPicPr>
          <p:nvPr/>
        </p:nvPicPr>
        <p:blipFill>
          <a:blip r:embed="rId5" cstate="print"/>
          <a:srcRect/>
          <a:stretch>
            <a:fillRect/>
          </a:stretch>
        </p:blipFill>
        <p:spPr bwMode="auto">
          <a:xfrm>
            <a:off x="5039833" y="1197444"/>
            <a:ext cx="2126678" cy="1595479"/>
          </a:xfrm>
          <a:prstGeom prst="rect">
            <a:avLst/>
          </a:prstGeom>
          <a:noFill/>
          <a:ln w="9525">
            <a:noFill/>
            <a:miter lim="800000"/>
            <a:headEnd/>
            <a:tailEnd/>
          </a:ln>
          <a:effectLst/>
        </p:spPr>
      </p:pic>
      <p:pic>
        <p:nvPicPr>
          <p:cNvPr id="48" name="Picture 4"/>
          <p:cNvPicPr>
            <a:picLocks noChangeAspect="1" noChangeArrowheads="1"/>
          </p:cNvPicPr>
          <p:nvPr/>
        </p:nvPicPr>
        <p:blipFill>
          <a:blip r:embed="rId6" cstate="print"/>
          <a:srcRect/>
          <a:stretch>
            <a:fillRect/>
          </a:stretch>
        </p:blipFill>
        <p:spPr bwMode="auto">
          <a:xfrm>
            <a:off x="3378452" y="2966486"/>
            <a:ext cx="3660301" cy="1945758"/>
          </a:xfrm>
          <a:prstGeom prst="rect">
            <a:avLst/>
          </a:prstGeom>
          <a:noFill/>
          <a:ln w="9525">
            <a:noFill/>
            <a:miter lim="800000"/>
            <a:headEnd/>
            <a:tailEnd/>
          </a:ln>
          <a:effectLst/>
        </p:spPr>
      </p:pic>
      <p:pic>
        <p:nvPicPr>
          <p:cNvPr id="49" name="Picture 1" descr="C:\Users\Administrator\AppData\Roaming\Tencent\Users\842177434\QQ\WinTemp\RichOle\LR1SP]X10MH@{8A~IR6NF(U.png"/>
          <p:cNvPicPr>
            <a:picLocks noChangeAspect="1" noChangeArrowheads="1"/>
          </p:cNvPicPr>
          <p:nvPr/>
        </p:nvPicPr>
        <p:blipFill>
          <a:blip r:embed="rId7"/>
          <a:srcRect/>
          <a:stretch>
            <a:fillRect/>
          </a:stretch>
        </p:blipFill>
        <p:spPr bwMode="auto">
          <a:xfrm>
            <a:off x="176618" y="2966489"/>
            <a:ext cx="2972327" cy="1945757"/>
          </a:xfrm>
          <a:prstGeom prst="rect">
            <a:avLst/>
          </a:prstGeom>
          <a:noFill/>
        </p:spPr>
      </p:pic>
      <p:pic>
        <p:nvPicPr>
          <p:cNvPr id="2049" name="Picture 1" descr="C:\Users\Administrator\AppData\Roaming\Tencent\Users\956946282\QQ\WinTemp\RichOle\2$2ON83C6RUX~8_{1{}6J(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3937" y="716068"/>
            <a:ext cx="1850065" cy="4269814"/>
          </a:xfrm>
          <a:prstGeom prst="rect">
            <a:avLst/>
          </a:prstGeom>
          <a:noFill/>
          <a:extLst>
            <a:ext uri="{909E8E84-426E-40DD-AFC4-6F175D3DCCD1}">
              <a14:hiddenFill xmlns:a14="http://schemas.microsoft.com/office/drawing/2010/main">
                <a:solidFill>
                  <a:srgbClr val="FFFFFF"/>
                </a:solidFill>
              </a14:hiddenFill>
            </a:ext>
          </a:extLst>
        </p:spPr>
      </p:pic>
      <p:pic>
        <p:nvPicPr>
          <p:cNvPr id="2050" name="图片 1" descr="http://news.lzep.cn/pic/2020-05/25/4619bc98-63a5-4fb5-8c83-e58f0559ac064277b553-ef8b-405c-b4c4-6e127588769c.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79406" y="1155344"/>
            <a:ext cx="2213076" cy="163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935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（二）围墙展示办学特色</a:t>
              </a:r>
            </a:p>
          </p:txBody>
        </p:sp>
        <p:cxnSp>
          <p:nvCxnSpPr>
            <p:cNvPr id="43" name="直接连接符 42"/>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2" name="图片 11"/>
          <p:cNvPicPr>
            <a:picLocks noChangeAspect="1"/>
          </p:cNvPicPr>
          <p:nvPr/>
        </p:nvPicPr>
        <p:blipFill>
          <a:blip r:embed="rId4"/>
          <a:stretch>
            <a:fillRect/>
          </a:stretch>
        </p:blipFill>
        <p:spPr>
          <a:xfrm>
            <a:off x="207630" y="1133066"/>
            <a:ext cx="2903903" cy="1846291"/>
          </a:xfrm>
          <a:prstGeom prst="rect">
            <a:avLst/>
          </a:prstGeom>
        </p:spPr>
      </p:pic>
      <p:pic>
        <p:nvPicPr>
          <p:cNvPr id="13" name="图片 12"/>
          <p:cNvPicPr>
            <a:picLocks noChangeAspect="1"/>
          </p:cNvPicPr>
          <p:nvPr/>
        </p:nvPicPr>
        <p:blipFill>
          <a:blip r:embed="rId5"/>
          <a:stretch>
            <a:fillRect/>
          </a:stretch>
        </p:blipFill>
        <p:spPr>
          <a:xfrm>
            <a:off x="3187584" y="1083155"/>
            <a:ext cx="2805820" cy="1846291"/>
          </a:xfrm>
          <a:prstGeom prst="rect">
            <a:avLst/>
          </a:prstGeom>
        </p:spPr>
      </p:pic>
      <p:pic>
        <p:nvPicPr>
          <p:cNvPr id="14" name="图片 13"/>
          <p:cNvPicPr>
            <a:picLocks noChangeAspect="1"/>
          </p:cNvPicPr>
          <p:nvPr/>
        </p:nvPicPr>
        <p:blipFill>
          <a:blip r:embed="rId6"/>
          <a:stretch>
            <a:fillRect/>
          </a:stretch>
        </p:blipFill>
        <p:spPr>
          <a:xfrm>
            <a:off x="139815" y="3166164"/>
            <a:ext cx="2918342" cy="1863865"/>
          </a:xfrm>
          <a:prstGeom prst="rect">
            <a:avLst/>
          </a:prstGeom>
        </p:spPr>
      </p:pic>
      <p:pic>
        <p:nvPicPr>
          <p:cNvPr id="15" name="图片 14"/>
          <p:cNvPicPr>
            <a:picLocks noChangeAspect="1"/>
          </p:cNvPicPr>
          <p:nvPr/>
        </p:nvPicPr>
        <p:blipFill>
          <a:blip r:embed="rId7"/>
          <a:stretch>
            <a:fillRect/>
          </a:stretch>
        </p:blipFill>
        <p:spPr>
          <a:xfrm>
            <a:off x="6092456" y="1083155"/>
            <a:ext cx="2805820" cy="1863865"/>
          </a:xfrm>
          <a:prstGeom prst="rect">
            <a:avLst/>
          </a:prstGeom>
        </p:spPr>
      </p:pic>
      <p:pic>
        <p:nvPicPr>
          <p:cNvPr id="8193" name="Picture 1" descr="C:\Users\Administrator\AppData\Roaming\Tencent\Users\956946282\QQ\WinTemp\RichOle\L0D98T5IS$IC]AGNK]NNAPQ.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6605" y="3180897"/>
            <a:ext cx="2955851" cy="184913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Administrator\AppData\Roaming\Tencent\Users\956946282\QQ\WinTemp\RichOle\N_9_DF`ATT${0V788{3WFFL.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7574" y="3127537"/>
            <a:ext cx="2680702" cy="188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2158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（三）楼道变军事教科书</a:t>
              </a:r>
            </a:p>
          </p:txBody>
        </p:sp>
        <p:cxnSp>
          <p:nvCxnSpPr>
            <p:cNvPr id="43" name="直接连接符 42"/>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8" name="图片 17"/>
          <p:cNvPicPr>
            <a:picLocks noChangeAspect="1"/>
          </p:cNvPicPr>
          <p:nvPr/>
        </p:nvPicPr>
        <p:blipFill>
          <a:blip r:embed="rId4"/>
          <a:stretch>
            <a:fillRect/>
          </a:stretch>
        </p:blipFill>
        <p:spPr>
          <a:xfrm>
            <a:off x="4623635" y="2988729"/>
            <a:ext cx="4132978" cy="2069711"/>
          </a:xfrm>
          <a:prstGeom prst="rect">
            <a:avLst/>
          </a:prstGeom>
        </p:spPr>
      </p:pic>
      <p:pic>
        <p:nvPicPr>
          <p:cNvPr id="1025" name="Picture 1" descr="C:\Users\Administrator\AppData\Roaming\Tencent\Users\956946282\QQ\WinTemp\RichOle\IFJARPFYRVE7(GGB%H0IDH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3635" y="851467"/>
            <a:ext cx="4237957" cy="2000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istrator\AppData\Roaming\Tencent\Users\956946282\QQ\WinTemp\RichOle\VS~8I3(V[LYAB]`1{POMPMQ.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03" y="3017700"/>
            <a:ext cx="4249132" cy="20117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AppData\Roaming\Tencent\Users\956946282\QQ\WinTemp\RichOle\]4]UI](X3GL(8PO2EPXKO6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594" y="851467"/>
            <a:ext cx="4370568" cy="2000689"/>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8"/>
          <a:stretch>
            <a:fillRect/>
          </a:stretch>
        </p:blipFill>
        <p:spPr>
          <a:xfrm>
            <a:off x="1566885" y="1544528"/>
            <a:ext cx="5729299" cy="2615255"/>
          </a:xfrm>
          <a:prstGeom prst="rect">
            <a:avLst/>
          </a:prstGeom>
        </p:spPr>
      </p:pic>
    </p:spTree>
    <p:extLst>
      <p:ext uri="{BB962C8B-B14F-4D97-AF65-F5344CB8AC3E}">
        <p14:creationId xmlns:p14="http://schemas.microsoft.com/office/powerpoint/2010/main" val="257076161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（三）楼道变军事教科书</a:t>
              </a:r>
            </a:p>
          </p:txBody>
        </p:sp>
        <p:cxnSp>
          <p:nvCxnSpPr>
            <p:cNvPr id="43" name="直接连接符 42"/>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051" name="Picture 3" descr="C:\Users\Administrator\AppData\Roaming\Tencent\Users\956946282\QQ\WinTemp\RichOle\A9E~KRO{[TYN6@U{N20H1C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494" y="849520"/>
            <a:ext cx="4439750" cy="19396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AppData\Roaming\Tencent\Users\956946282\QQ\WinTemp\RichOle\X3JD)3AH7)P_{LZ`VUS3IL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076" y="2951044"/>
            <a:ext cx="4413168" cy="20453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AppData\Roaming\Tencent\Users\956946282\QQ\WinTemp\RichOle\FAC2WP]WF}{O(WHUQL~ZGS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108" y="853025"/>
            <a:ext cx="3741540" cy="4196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3195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（四）功能室及信息化服务</a:t>
              </a:r>
            </a:p>
          </p:txBody>
        </p:sp>
        <p:cxnSp>
          <p:nvCxnSpPr>
            <p:cNvPr id="43" name="直接连接符 42"/>
            <p:cNvCxnSpPr/>
            <p:nvPr/>
          </p:nvCxnSpPr>
          <p:spPr>
            <a:xfrm>
              <a:off x="2313878" y="716068"/>
              <a:ext cx="47674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4695578" y="934902"/>
            <a:ext cx="4298683" cy="3997843"/>
            <a:chOff x="6160770" y="644525"/>
            <a:chExt cx="5444490" cy="5916930"/>
          </a:xfrm>
        </p:grpSpPr>
        <p:pic>
          <p:nvPicPr>
            <p:cNvPr id="15" name="图片 14" descr="QQ图片20201101105729"/>
            <p:cNvPicPr>
              <a:picLocks noChangeAspect="1"/>
            </p:cNvPicPr>
            <p:nvPr/>
          </p:nvPicPr>
          <p:blipFill>
            <a:blip r:embed="rId4"/>
            <a:stretch>
              <a:fillRect/>
            </a:stretch>
          </p:blipFill>
          <p:spPr>
            <a:xfrm>
              <a:off x="6160770" y="644525"/>
              <a:ext cx="5443220" cy="2976245"/>
            </a:xfrm>
            <a:prstGeom prst="rect">
              <a:avLst/>
            </a:prstGeom>
          </p:spPr>
        </p:pic>
        <p:pic>
          <p:nvPicPr>
            <p:cNvPr id="20" name="图片 19" descr="QQ图片20201101105705"/>
            <p:cNvPicPr>
              <a:picLocks noChangeAspect="1"/>
            </p:cNvPicPr>
            <p:nvPr/>
          </p:nvPicPr>
          <p:blipFill>
            <a:blip r:embed="rId5"/>
            <a:stretch>
              <a:fillRect/>
            </a:stretch>
          </p:blipFill>
          <p:spPr>
            <a:xfrm>
              <a:off x="6160770" y="3821430"/>
              <a:ext cx="5444490" cy="2740025"/>
            </a:xfrm>
            <a:prstGeom prst="rect">
              <a:avLst/>
            </a:prstGeom>
          </p:spPr>
        </p:pic>
      </p:grpSp>
      <p:pic>
        <p:nvPicPr>
          <p:cNvPr id="22" name="图片 21" descr="QQ图片20201101105832"/>
          <p:cNvPicPr>
            <a:picLocks noChangeAspect="1"/>
          </p:cNvPicPr>
          <p:nvPr/>
        </p:nvPicPr>
        <p:blipFill>
          <a:blip r:embed="rId6"/>
          <a:stretch>
            <a:fillRect/>
          </a:stretch>
        </p:blipFill>
        <p:spPr>
          <a:xfrm>
            <a:off x="272989" y="3103442"/>
            <a:ext cx="4287011" cy="1829302"/>
          </a:xfrm>
          <a:prstGeom prst="rect">
            <a:avLst/>
          </a:prstGeom>
        </p:spPr>
      </p:pic>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362" y="881266"/>
            <a:ext cx="4218635" cy="2118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7553" y="910004"/>
            <a:ext cx="5182075" cy="314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62280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（五</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操场</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变</a:t>
              </a: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国防训练基地</a:t>
              </a: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3" name="图片 12"/>
          <p:cNvPicPr>
            <a:picLocks noChangeAspect="1"/>
          </p:cNvPicPr>
          <p:nvPr/>
        </p:nvPicPr>
        <p:blipFill>
          <a:blip r:embed="rId4"/>
          <a:stretch>
            <a:fillRect/>
          </a:stretch>
        </p:blipFill>
        <p:spPr>
          <a:xfrm>
            <a:off x="221510" y="976979"/>
            <a:ext cx="3759439" cy="1872548"/>
          </a:xfrm>
          <a:prstGeom prst="rect">
            <a:avLst/>
          </a:prstGeom>
        </p:spPr>
      </p:pic>
      <p:pic>
        <p:nvPicPr>
          <p:cNvPr id="14" name="图片 13"/>
          <p:cNvPicPr>
            <a:picLocks noChangeAspect="1"/>
          </p:cNvPicPr>
          <p:nvPr/>
        </p:nvPicPr>
        <p:blipFill>
          <a:blip r:embed="rId5"/>
          <a:stretch>
            <a:fillRect/>
          </a:stretch>
        </p:blipFill>
        <p:spPr>
          <a:xfrm>
            <a:off x="221510" y="3048828"/>
            <a:ext cx="3759439" cy="1884680"/>
          </a:xfrm>
          <a:prstGeom prst="rect">
            <a:avLst/>
          </a:prstGeom>
        </p:spPr>
      </p:pic>
      <p:pic>
        <p:nvPicPr>
          <p:cNvPr id="15" name="图片 14"/>
          <p:cNvPicPr>
            <a:picLocks noChangeAspect="1"/>
          </p:cNvPicPr>
          <p:nvPr/>
        </p:nvPicPr>
        <p:blipFill>
          <a:blip r:embed="rId6"/>
          <a:stretch>
            <a:fillRect/>
          </a:stretch>
        </p:blipFill>
        <p:spPr>
          <a:xfrm>
            <a:off x="4258574" y="3048828"/>
            <a:ext cx="4275270" cy="1872548"/>
          </a:xfrm>
          <a:prstGeom prst="rect">
            <a:avLst/>
          </a:prstGeom>
        </p:spPr>
      </p:pic>
      <p:pic>
        <p:nvPicPr>
          <p:cNvPr id="20" name="图片 19"/>
          <p:cNvPicPr>
            <a:picLocks noChangeAspect="1"/>
          </p:cNvPicPr>
          <p:nvPr/>
        </p:nvPicPr>
        <p:blipFill>
          <a:blip r:embed="rId7"/>
          <a:stretch>
            <a:fillRect/>
          </a:stretch>
        </p:blipFill>
        <p:spPr>
          <a:xfrm>
            <a:off x="4258574" y="964761"/>
            <a:ext cx="4275270" cy="1884769"/>
          </a:xfrm>
          <a:prstGeom prst="rect">
            <a:avLst/>
          </a:prstGeom>
        </p:spPr>
      </p:pic>
      <p:sp>
        <p:nvSpPr>
          <p:cNvPr id="12" name="矩形 11"/>
          <p:cNvSpPr/>
          <p:nvPr/>
        </p:nvSpPr>
        <p:spPr>
          <a:xfrm>
            <a:off x="221510" y="3048828"/>
            <a:ext cx="8312334" cy="1938946"/>
          </a:xfrm>
          <a:prstGeom prst="rect">
            <a:avLst/>
          </a:prstGeom>
          <a:solidFill>
            <a:schemeClr val="bg1"/>
          </a:solidFill>
        </p:spPr>
        <p:txBody>
          <a:bodyPr wrap="square" lIns="91396" tIns="45697" rIns="91396" bIns="45697">
            <a:spAutoFit/>
          </a:bodyPr>
          <a:lstStyle/>
          <a:p>
            <a:pPr>
              <a:lnSpc>
                <a:spcPct val="150000"/>
              </a:lnSpc>
            </a:pPr>
            <a:r>
              <a:rPr lang="zh-CN" altLang="en-US" sz="2000" dirty="0">
                <a:solidFill>
                  <a:srgbClr val="C00000"/>
                </a:solidFill>
                <a:latin typeface="华文新魏" pitchFamily="2" charset="-122"/>
                <a:ea typeface="华文新魏" pitchFamily="2" charset="-122"/>
              </a:rPr>
              <a:t>        经过近三年多的努力，校园军事文化已初具规模，为学生们提供了“润物细无声”的育人环境，使大家在潜移默化中学习军人精神，认识</a:t>
            </a:r>
            <a:r>
              <a:rPr lang="zh-CN" altLang="en-US" sz="2000" dirty="0" smtClean="0">
                <a:solidFill>
                  <a:srgbClr val="C00000"/>
                </a:solidFill>
                <a:latin typeface="华文新魏" pitchFamily="2" charset="-122"/>
                <a:ea typeface="华文新魏" pitchFamily="2" charset="-122"/>
              </a:rPr>
              <a:t>国防</a:t>
            </a:r>
            <a:r>
              <a:rPr lang="zh-CN" altLang="en-US" sz="2000" dirty="0">
                <a:solidFill>
                  <a:srgbClr val="C00000"/>
                </a:solidFill>
                <a:latin typeface="华文新魏" pitchFamily="2" charset="-122"/>
                <a:ea typeface="华文新魏" pitchFamily="2" charset="-122"/>
              </a:rPr>
              <a:t>的重要性</a:t>
            </a:r>
            <a:r>
              <a:rPr lang="zh-CN" altLang="en-US" sz="2000" dirty="0" smtClean="0">
                <a:solidFill>
                  <a:srgbClr val="C00000"/>
                </a:solidFill>
                <a:latin typeface="华文新魏" pitchFamily="2" charset="-122"/>
                <a:ea typeface="华文新魏" pitchFamily="2" charset="-122"/>
              </a:rPr>
              <a:t>，达到</a:t>
            </a:r>
            <a:r>
              <a:rPr lang="zh-CN" altLang="en-US" sz="2000" dirty="0">
                <a:solidFill>
                  <a:srgbClr val="C00000"/>
                </a:solidFill>
                <a:latin typeface="华文新魏" pitchFamily="2" charset="-122"/>
                <a:ea typeface="华文新魏" pitchFamily="2" charset="-122"/>
              </a:rPr>
              <a:t>陶冶学生情操、磨砺意志、志存高远、勤奋学习的精神动力，呈现出浓浓的国防教育基地文化。</a:t>
            </a:r>
          </a:p>
        </p:txBody>
      </p:sp>
    </p:spTree>
    <p:extLst>
      <p:ext uri="{BB962C8B-B14F-4D97-AF65-F5344CB8AC3E}">
        <p14:creationId xmlns:p14="http://schemas.microsoft.com/office/powerpoint/2010/main" val="374338829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（五</a:t>
              </a:r>
              <a:r>
                <a:rPr lang="zh-CN" altLang="en-US" sz="3200" b="1"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）军事国防训练馆</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（室内）</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079" name="Picture 7" descr="D:\用户目录\我的文档\Tencent Files\956946282\Image\C2C\1E83F392C41FD2CCC23E71321C3445B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661" y="804900"/>
            <a:ext cx="3193261" cy="19891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126" y="804899"/>
            <a:ext cx="3227251" cy="198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126" y="2887587"/>
            <a:ext cx="3227252"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9661" y="2887587"/>
            <a:ext cx="3193261"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6302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086058" y="849116"/>
            <a:ext cx="7099486" cy="1075377"/>
            <a:chOff x="1915627" y="1392180"/>
            <a:chExt cx="7099486" cy="1075377"/>
          </a:xfrm>
        </p:grpSpPr>
        <p:sp>
          <p:nvSpPr>
            <p:cNvPr id="2" name="圆角矩形标注 1"/>
            <p:cNvSpPr/>
            <p:nvPr/>
          </p:nvSpPr>
          <p:spPr>
            <a:xfrm>
              <a:off x="1915627" y="1392180"/>
              <a:ext cx="2454586" cy="1075377"/>
            </a:xfrm>
            <a:prstGeom prst="wedgeRoundRectCallout">
              <a:avLst>
                <a:gd name="adj1" fmla="val 58679"/>
                <a:gd name="adj2" fmla="val 20959"/>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Arial" panose="020B0604020202020204" pitchFamily="34" charset="0"/>
                  <a:ea typeface="微软雅黑" panose="020B0503020204020204" pitchFamily="34" charset="-122"/>
                  <a:sym typeface="Arial" panose="020B0604020202020204" pitchFamily="34" charset="0"/>
                </a:rPr>
                <a:t>02</a:t>
              </a:r>
              <a:endParaRPr lang="zh-CN" altLang="en-US" sz="60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4844552" y="1659919"/>
              <a:ext cx="4170561" cy="646331"/>
            </a:xfrm>
            <a:prstGeom prst="rect">
              <a:avLst/>
            </a:prstGeom>
            <a:noFill/>
          </p:spPr>
          <p:txBody>
            <a:bodyPr wrap="square" rtlCol="0">
              <a:spAutoFit/>
            </a:bodyPr>
            <a:lstStyle/>
            <a:p>
              <a:r>
                <a:rPr lang="zh-CN" altLang="en-US" sz="3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精神文化建设</a:t>
              </a:r>
              <a:endParaRPr lang="zh-CN" altLang="en-US" sz="3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18"/>
          <p:cNvGrpSpPr/>
          <p:nvPr/>
        </p:nvGrpSpPr>
        <p:grpSpPr bwMode="auto">
          <a:xfrm>
            <a:off x="16594" y="52219"/>
            <a:ext cx="1261100" cy="723815"/>
            <a:chOff x="0" y="144"/>
            <a:chExt cx="1262" cy="643"/>
          </a:xfrm>
        </p:grpSpPr>
        <p:sp>
          <p:nvSpPr>
            <p:cNvPr id="6"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7"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8" name="矩形 7"/>
          <p:cNvSpPr/>
          <p:nvPr/>
        </p:nvSpPr>
        <p:spPr>
          <a:xfrm>
            <a:off x="445476" y="2796814"/>
            <a:ext cx="8092471" cy="1650036"/>
          </a:xfrm>
          <a:prstGeom prst="rect">
            <a:avLst/>
          </a:prstGeom>
          <a:solidFill>
            <a:schemeClr val="bg1"/>
          </a:solidFill>
        </p:spPr>
        <p:txBody>
          <a:bodyPr wrap="square" lIns="91366" tIns="45682" rIns="91366" bIns="45682">
            <a:spAutoFit/>
          </a:bodyPr>
          <a:lstStyle/>
          <a:p>
            <a:r>
              <a:rPr lang="zh-CN" altLang="en-US" sz="2000" b="1" dirty="0">
                <a:solidFill>
                  <a:srgbClr val="C00000"/>
                </a:solidFill>
                <a:latin typeface="华文楷体" pitchFamily="2" charset="-122"/>
                <a:ea typeface="华文楷体" pitchFamily="2" charset="-122"/>
              </a:rPr>
              <a:t>       </a:t>
            </a:r>
            <a:r>
              <a:rPr lang="zh-CN" altLang="en-US" sz="2000" b="1" dirty="0" smtClean="0">
                <a:solidFill>
                  <a:srgbClr val="C00000"/>
                </a:solidFill>
                <a:latin typeface="华文楷体" pitchFamily="2" charset="-122"/>
                <a:ea typeface="华文楷体" pitchFamily="2" charset="-122"/>
              </a:rPr>
              <a:t> 校园</a:t>
            </a:r>
            <a:r>
              <a:rPr lang="zh-CN" altLang="en-US" sz="2000" b="1" dirty="0">
                <a:solidFill>
                  <a:srgbClr val="C00000"/>
                </a:solidFill>
                <a:latin typeface="华文楷体" pitchFamily="2" charset="-122"/>
                <a:ea typeface="华文楷体" pitchFamily="2" charset="-122"/>
              </a:rPr>
              <a:t>精神文化，又被称为“学校精神”，这种文化是不同于家庭、社会的一种精神上的文化，它是校园文化建设的核心内容，也是校园文化的最高层次，它主宰着学校现在和未来的发展方向。它主要包括校园历史传统和被全体师生员工认同的共同文化观念、价值观念、生活观念等意识形态，是一个学校本质、个性、精神面貌的集中反映。</a:t>
            </a:r>
          </a:p>
        </p:txBody>
      </p:sp>
    </p:spTree>
    <p:extLst>
      <p:ext uri="{BB962C8B-B14F-4D97-AF65-F5344CB8AC3E}">
        <p14:creationId xmlns:p14="http://schemas.microsoft.com/office/powerpoint/2010/main" val="20846542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18"/>
          <p:cNvGrpSpPr/>
          <p:nvPr/>
        </p:nvGrpSpPr>
        <p:grpSpPr bwMode="auto">
          <a:xfrm>
            <a:off x="16594" y="52219"/>
            <a:ext cx="1261100" cy="723815"/>
            <a:chOff x="0" y="144"/>
            <a:chExt cx="1262" cy="643"/>
          </a:xfrm>
        </p:grpSpPr>
        <p:sp>
          <p:nvSpPr>
            <p:cNvPr id="7"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8"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60" y="776034"/>
            <a:ext cx="4015993" cy="241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9801" y="776034"/>
            <a:ext cx="3611033" cy="240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143933" y="3250052"/>
            <a:ext cx="8500533" cy="1200329"/>
          </a:xfrm>
          <a:prstGeom prst="rect">
            <a:avLst/>
          </a:prstGeom>
          <a:noFill/>
        </p:spPr>
        <p:txBody>
          <a:bodyPr wrap="square">
            <a:spAutoFit/>
          </a:bodyPr>
          <a:lstStyle/>
          <a:p>
            <a:pPr>
              <a:lnSpc>
                <a:spcPct val="150000"/>
              </a:lnSpc>
            </a:pPr>
            <a:r>
              <a:rPr lang="zh-CN" altLang="en-US" sz="2400" b="1" dirty="0" smtClean="0">
                <a:solidFill>
                  <a:srgbClr val="FF0000"/>
                </a:solidFill>
                <a:latin typeface="方正姚体" pitchFamily="2" charset="-122"/>
                <a:ea typeface="方正姚体" pitchFamily="2" charset="-122"/>
                <a:cs typeface="Meiryo UI" pitchFamily="34" charset="-128"/>
              </a:rPr>
              <a:t>党的十九大：要坚定文化自信，推动社会主义文化繁荣兴盛。</a:t>
            </a:r>
            <a:endParaRPr lang="en-US" altLang="zh-CN" sz="2400" b="1" dirty="0" smtClean="0">
              <a:solidFill>
                <a:srgbClr val="FF0000"/>
              </a:solidFill>
              <a:latin typeface="方正姚体" pitchFamily="2" charset="-122"/>
              <a:ea typeface="方正姚体" pitchFamily="2" charset="-122"/>
              <a:cs typeface="Meiryo UI" pitchFamily="34" charset="-128"/>
            </a:endParaRPr>
          </a:p>
          <a:p>
            <a:pPr>
              <a:lnSpc>
                <a:spcPct val="150000"/>
              </a:lnSpc>
            </a:pPr>
            <a:r>
              <a:rPr lang="zh-CN" altLang="en-US" sz="2400" b="1" dirty="0" smtClean="0">
                <a:solidFill>
                  <a:srgbClr val="FF0000"/>
                </a:solidFill>
                <a:latin typeface="方正姚体" pitchFamily="2" charset="-122"/>
                <a:ea typeface="方正姚体" pitchFamily="2" charset="-122"/>
                <a:cs typeface="Meiryo UI" pitchFamily="34" charset="-128"/>
              </a:rPr>
              <a:t>党的二十大：推进</a:t>
            </a:r>
            <a:r>
              <a:rPr lang="zh-CN" altLang="en-US" sz="2400" b="1" dirty="0">
                <a:solidFill>
                  <a:srgbClr val="FF0000"/>
                </a:solidFill>
                <a:latin typeface="方正姚体" pitchFamily="2" charset="-122"/>
                <a:ea typeface="方正姚体" pitchFamily="2" charset="-122"/>
                <a:cs typeface="Meiryo UI" pitchFamily="34" charset="-128"/>
              </a:rPr>
              <a:t>文化自信自强，铸就社会主义文化新</a:t>
            </a:r>
            <a:r>
              <a:rPr lang="zh-CN" altLang="en-US" sz="2400" b="1" dirty="0" smtClean="0">
                <a:solidFill>
                  <a:srgbClr val="FF0000"/>
                </a:solidFill>
                <a:latin typeface="方正姚体" pitchFamily="2" charset="-122"/>
                <a:ea typeface="方正姚体" pitchFamily="2" charset="-122"/>
                <a:cs typeface="Meiryo UI" pitchFamily="34" charset="-128"/>
              </a:rPr>
              <a:t>辉煌。</a:t>
            </a:r>
            <a:endParaRPr lang="zh-CN" altLang="en-US" sz="2400" b="1" dirty="0">
              <a:solidFill>
                <a:srgbClr val="FF0000"/>
              </a:solidFill>
              <a:latin typeface="方正姚体" pitchFamily="2" charset="-122"/>
              <a:ea typeface="方正姚体" pitchFamily="2" charset="-122"/>
              <a:cs typeface="Meiryo UI" pitchFamily="34" charset="-128"/>
            </a:endParaRPr>
          </a:p>
        </p:txBody>
      </p:sp>
      <p:sp>
        <p:nvSpPr>
          <p:cNvPr id="3" name="矩形 2"/>
          <p:cNvSpPr/>
          <p:nvPr/>
        </p:nvSpPr>
        <p:spPr>
          <a:xfrm>
            <a:off x="1689194" y="89335"/>
            <a:ext cx="5515939" cy="584775"/>
          </a:xfrm>
          <a:prstGeom prst="rect">
            <a:avLst/>
          </a:prstGeom>
        </p:spPr>
        <p:txBody>
          <a:bodyPr wrap="square">
            <a:spAutoFit/>
          </a:bodyPr>
          <a:lstStyle/>
          <a:p>
            <a:pPr lvl="0"/>
            <a:r>
              <a:rPr lang="zh-CN" altLang="en-US" sz="3200" b="1" dirty="0" smtClean="0">
                <a:solidFill>
                  <a:srgbClr val="FF0000"/>
                </a:solidFill>
                <a:latin typeface="微软雅黑" pitchFamily="34" charset="-122"/>
                <a:ea typeface="微软雅黑" pitchFamily="34" charset="-122"/>
                <a:cs typeface="Meiryo UI" pitchFamily="34" charset="-128"/>
              </a:rPr>
              <a:t>中国共产党第二十次代表大会</a:t>
            </a:r>
            <a:endParaRPr lang="zh-CN" altLang="en-US" sz="3200" b="1" dirty="0">
              <a:solidFill>
                <a:srgbClr val="FF0000"/>
              </a:solidFill>
              <a:latin typeface="微软雅黑" pitchFamily="34" charset="-122"/>
              <a:ea typeface="微软雅黑" pitchFamily="34" charset="-122"/>
              <a:cs typeface="Meiryo UI" pitchFamily="34" charset="-128"/>
            </a:endParaRPr>
          </a:p>
        </p:txBody>
      </p:sp>
    </p:spTree>
    <p:extLst>
      <p:ext uri="{BB962C8B-B14F-4D97-AF65-F5344CB8AC3E}">
        <p14:creationId xmlns:p14="http://schemas.microsoft.com/office/powerpoint/2010/main" val="74191331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100919" y="218982"/>
            <a:ext cx="7886700" cy="994172"/>
            <a:chOff x="100919" y="218982"/>
            <a:chExt cx="7886700" cy="994172"/>
          </a:xfrm>
        </p:grpSpPr>
        <p:sp>
          <p:nvSpPr>
            <p:cNvPr id="42" name="标题 1"/>
            <p:cNvSpPr txBox="1">
              <a:spLocks/>
            </p:cNvSpPr>
            <p:nvPr/>
          </p:nvSpPr>
          <p:spPr>
            <a:xfrm>
              <a:off x="100919" y="218982"/>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“三风一训“建设</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362078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06325" y="660649"/>
            <a:ext cx="8894744" cy="4145267"/>
            <a:chOff x="106325" y="660649"/>
            <a:chExt cx="8894744" cy="4145267"/>
          </a:xfrm>
        </p:grpSpPr>
        <p:sp>
          <p:nvSpPr>
            <p:cNvPr id="13" name="Text Placeholder 8"/>
            <p:cNvSpPr txBox="1"/>
            <p:nvPr/>
          </p:nvSpPr>
          <p:spPr>
            <a:xfrm>
              <a:off x="2300182" y="3559411"/>
              <a:ext cx="2609746" cy="1246505"/>
            </a:xfrm>
            <a:prstGeom prst="rect">
              <a:avLst/>
            </a:prstGeom>
            <a:solidFill>
              <a:schemeClr val="bg1"/>
            </a:solidFill>
          </p:spPr>
          <p:txBody>
            <a:bodyPr vert="horz" lIns="68560" tIns="34279" rIns="68560" bIns="34279"/>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pPr lvl="0" indent="360000"/>
              <a:r>
                <a:rPr lang="zh-CN" altLang="en-US" kern="0" dirty="0">
                  <a:solidFill>
                    <a:srgbClr val="C00000"/>
                  </a:solidFill>
                </a:rPr>
                <a:t>教风是教师在长期教育实践活动中形成的教育教学的特点、作风和风格，是教师道德品质、文化知识水平、教育理论、技能等素质的综合表现。</a:t>
              </a:r>
            </a:p>
          </p:txBody>
        </p:sp>
        <p:cxnSp>
          <p:nvCxnSpPr>
            <p:cNvPr id="15" name="直接连接符 14"/>
            <p:cNvCxnSpPr>
              <a:stCxn id="34" idx="0"/>
            </p:cNvCxnSpPr>
            <p:nvPr/>
          </p:nvCxnSpPr>
          <p:spPr>
            <a:xfrm flipV="1">
              <a:off x="2862774" y="1492829"/>
              <a:ext cx="0" cy="411287"/>
            </a:xfrm>
            <a:prstGeom prst="line">
              <a:avLst/>
            </a:prstGeom>
            <a:noFill/>
            <a:ln w="9525" cap="flat" cmpd="sng" algn="ctr">
              <a:solidFill>
                <a:srgbClr val="BB1B04">
                  <a:alpha val="50000"/>
                </a:srgbClr>
              </a:solidFill>
              <a:prstDash val="solid"/>
            </a:ln>
            <a:effectLst/>
          </p:spPr>
        </p:cxnSp>
        <p:cxnSp>
          <p:nvCxnSpPr>
            <p:cNvPr id="16" name="直接连接符 15"/>
            <p:cNvCxnSpPr/>
            <p:nvPr/>
          </p:nvCxnSpPr>
          <p:spPr>
            <a:xfrm flipH="1">
              <a:off x="2581123" y="1492828"/>
              <a:ext cx="281653" cy="0"/>
            </a:xfrm>
            <a:prstGeom prst="line">
              <a:avLst/>
            </a:prstGeom>
            <a:noFill/>
            <a:ln w="9525" cap="flat" cmpd="sng" algn="ctr">
              <a:solidFill>
                <a:srgbClr val="BB1B04">
                  <a:alpha val="50000"/>
                </a:srgbClr>
              </a:solidFill>
              <a:prstDash val="solid"/>
            </a:ln>
            <a:effectLst/>
          </p:spPr>
        </p:cxnSp>
        <p:cxnSp>
          <p:nvCxnSpPr>
            <p:cNvPr id="17" name="直接连接符 16"/>
            <p:cNvCxnSpPr>
              <a:stCxn id="32" idx="0"/>
            </p:cNvCxnSpPr>
            <p:nvPr/>
          </p:nvCxnSpPr>
          <p:spPr>
            <a:xfrm flipV="1">
              <a:off x="4044269" y="1492829"/>
              <a:ext cx="0" cy="411287"/>
            </a:xfrm>
            <a:prstGeom prst="line">
              <a:avLst/>
            </a:prstGeom>
            <a:noFill/>
            <a:ln w="9525" cap="flat" cmpd="sng" algn="ctr">
              <a:solidFill>
                <a:srgbClr val="BB1B04">
                  <a:alpha val="50000"/>
                </a:srgbClr>
              </a:solidFill>
              <a:prstDash val="solid"/>
            </a:ln>
            <a:effectLst/>
          </p:spPr>
        </p:cxnSp>
        <p:cxnSp>
          <p:nvCxnSpPr>
            <p:cNvPr id="18" name="直接连接符 17"/>
            <p:cNvCxnSpPr/>
            <p:nvPr/>
          </p:nvCxnSpPr>
          <p:spPr>
            <a:xfrm>
              <a:off x="4044272" y="1492829"/>
              <a:ext cx="2148120" cy="4773"/>
            </a:xfrm>
            <a:prstGeom prst="line">
              <a:avLst/>
            </a:prstGeom>
            <a:noFill/>
            <a:ln w="9525" cap="flat" cmpd="sng" algn="ctr">
              <a:solidFill>
                <a:srgbClr val="BB1B04">
                  <a:alpha val="50000"/>
                </a:srgbClr>
              </a:solidFill>
              <a:prstDash val="solid"/>
            </a:ln>
            <a:effectLst/>
          </p:spPr>
        </p:cxnSp>
        <p:cxnSp>
          <p:nvCxnSpPr>
            <p:cNvPr id="19" name="直接连接符 18"/>
            <p:cNvCxnSpPr>
              <a:stCxn id="30" idx="4"/>
            </p:cNvCxnSpPr>
            <p:nvPr/>
          </p:nvCxnSpPr>
          <p:spPr>
            <a:xfrm>
              <a:off x="5225768" y="3322322"/>
              <a:ext cx="4923" cy="474179"/>
            </a:xfrm>
            <a:prstGeom prst="line">
              <a:avLst/>
            </a:prstGeom>
            <a:noFill/>
            <a:ln w="9525" cap="flat" cmpd="sng" algn="ctr">
              <a:solidFill>
                <a:srgbClr val="BB1B04">
                  <a:alpha val="50000"/>
                </a:srgbClr>
              </a:solidFill>
              <a:prstDash val="solid"/>
            </a:ln>
            <a:effectLst/>
          </p:spPr>
        </p:cxnSp>
        <p:cxnSp>
          <p:nvCxnSpPr>
            <p:cNvPr id="20" name="直接连接符 19"/>
            <p:cNvCxnSpPr/>
            <p:nvPr/>
          </p:nvCxnSpPr>
          <p:spPr>
            <a:xfrm flipH="1">
              <a:off x="4589165" y="3796501"/>
              <a:ext cx="641526" cy="265"/>
            </a:xfrm>
            <a:prstGeom prst="line">
              <a:avLst/>
            </a:prstGeom>
            <a:noFill/>
            <a:ln w="9525" cap="flat" cmpd="sng" algn="ctr">
              <a:solidFill>
                <a:srgbClr val="BB1B04">
                  <a:alpha val="50000"/>
                </a:srgbClr>
              </a:solidFill>
              <a:prstDash val="solid"/>
            </a:ln>
            <a:effectLst/>
          </p:spPr>
        </p:cxnSp>
        <p:cxnSp>
          <p:nvCxnSpPr>
            <p:cNvPr id="21" name="直接连接符 20"/>
            <p:cNvCxnSpPr>
              <a:stCxn id="28" idx="4"/>
            </p:cNvCxnSpPr>
            <p:nvPr/>
          </p:nvCxnSpPr>
          <p:spPr>
            <a:xfrm>
              <a:off x="6464922" y="3322322"/>
              <a:ext cx="0" cy="698603"/>
            </a:xfrm>
            <a:prstGeom prst="line">
              <a:avLst/>
            </a:prstGeom>
            <a:noFill/>
            <a:ln w="9525" cap="flat" cmpd="sng" algn="ctr">
              <a:solidFill>
                <a:srgbClr val="BB1B04">
                  <a:alpha val="50000"/>
                </a:srgbClr>
              </a:solidFill>
              <a:prstDash val="solid"/>
            </a:ln>
            <a:effectLst/>
          </p:spPr>
        </p:cxnSp>
        <p:cxnSp>
          <p:nvCxnSpPr>
            <p:cNvPr id="22" name="直接连接符 21"/>
            <p:cNvCxnSpPr/>
            <p:nvPr/>
          </p:nvCxnSpPr>
          <p:spPr>
            <a:xfrm>
              <a:off x="6464925" y="4020913"/>
              <a:ext cx="298661" cy="10"/>
            </a:xfrm>
            <a:prstGeom prst="line">
              <a:avLst/>
            </a:prstGeom>
            <a:noFill/>
            <a:ln w="9525" cap="flat" cmpd="sng" algn="ctr">
              <a:solidFill>
                <a:srgbClr val="BB1B04">
                  <a:alpha val="50000"/>
                </a:srgbClr>
              </a:solidFill>
              <a:prstDash val="solid"/>
            </a:ln>
            <a:effectLst/>
          </p:spPr>
        </p:cxnSp>
        <p:grpSp>
          <p:nvGrpSpPr>
            <p:cNvPr id="23" name="组合 22"/>
            <p:cNvGrpSpPr/>
            <p:nvPr/>
          </p:nvGrpSpPr>
          <p:grpSpPr>
            <a:xfrm>
              <a:off x="2153879" y="1904114"/>
              <a:ext cx="1417795" cy="1418205"/>
              <a:chOff x="2714799" y="2648622"/>
              <a:chExt cx="1891378" cy="1891378"/>
            </a:xfrm>
            <a:solidFill>
              <a:srgbClr val="005DA2"/>
            </a:solidFill>
          </p:grpSpPr>
          <p:sp>
            <p:nvSpPr>
              <p:cNvPr id="34" name="Oval 8"/>
              <p:cNvSpPr/>
              <p:nvPr/>
            </p:nvSpPr>
            <p:spPr>
              <a:xfrm>
                <a:off x="2714799" y="2648622"/>
                <a:ext cx="1891378" cy="1891378"/>
              </a:xfrm>
              <a:prstGeom prst="ellipse">
                <a:avLst/>
              </a:prstGeom>
              <a:solidFill>
                <a:srgbClr val="D10000"/>
              </a:solidFill>
              <a:ln w="666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685273">
                  <a:defRPr/>
                </a:pPr>
                <a:endParaRPr lang="en-US" sz="1200" kern="0" dirty="0">
                  <a:solidFill>
                    <a:prstClr val="white"/>
                  </a:solidFill>
                  <a:latin typeface="微软雅黑" panose="020B0503020204020204" charset="-122"/>
                  <a:ea typeface="微软雅黑"/>
                </a:endParaRPr>
              </a:p>
            </p:txBody>
          </p:sp>
          <p:sp>
            <p:nvSpPr>
              <p:cNvPr id="35" name="Text Placeholder 2"/>
              <p:cNvSpPr txBox="1"/>
              <p:nvPr/>
            </p:nvSpPr>
            <p:spPr>
              <a:xfrm>
                <a:off x="2986391" y="3210405"/>
                <a:ext cx="1384591" cy="56741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457178">
                  <a:defRPr/>
                </a:pPr>
                <a:r>
                  <a:rPr lang="zh-CN" altLang="en-US" sz="2400" b="1" dirty="0" smtClean="0">
                    <a:solidFill>
                      <a:prstClr val="white"/>
                    </a:solidFill>
                    <a:latin typeface="微软雅黑" panose="020B0503020204020204" charset="-122"/>
                    <a:ea typeface="微软雅黑"/>
                  </a:rPr>
                  <a:t>校训建设</a:t>
                </a:r>
                <a:endParaRPr lang="en-US" altLang="zh-CN" sz="2400" b="1" dirty="0">
                  <a:solidFill>
                    <a:prstClr val="white"/>
                  </a:solidFill>
                  <a:latin typeface="微软雅黑" panose="020B0503020204020204" charset="-122"/>
                  <a:ea typeface="微软雅黑"/>
                </a:endParaRPr>
              </a:p>
            </p:txBody>
          </p:sp>
        </p:grpSp>
        <p:grpSp>
          <p:nvGrpSpPr>
            <p:cNvPr id="24" name="组合 23"/>
            <p:cNvGrpSpPr/>
            <p:nvPr/>
          </p:nvGrpSpPr>
          <p:grpSpPr>
            <a:xfrm>
              <a:off x="3335375" y="1904114"/>
              <a:ext cx="1417795" cy="1418205"/>
              <a:chOff x="4290947" y="2648622"/>
              <a:chExt cx="1891378" cy="1891378"/>
            </a:xfrm>
            <a:solidFill>
              <a:srgbClr val="FFC400"/>
            </a:solidFill>
          </p:grpSpPr>
          <p:sp>
            <p:nvSpPr>
              <p:cNvPr id="32" name="Oval 9"/>
              <p:cNvSpPr/>
              <p:nvPr/>
            </p:nvSpPr>
            <p:spPr>
              <a:xfrm>
                <a:off x="4290947" y="2648622"/>
                <a:ext cx="1891378" cy="1891378"/>
              </a:xfrm>
              <a:prstGeom prst="ellipse">
                <a:avLst/>
              </a:prstGeom>
              <a:solidFill>
                <a:srgbClr val="D10000"/>
              </a:solidFill>
              <a:ln w="666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685273">
                  <a:defRPr/>
                </a:pPr>
                <a:endParaRPr lang="en-US" sz="1200" kern="0" dirty="0">
                  <a:solidFill>
                    <a:prstClr val="white"/>
                  </a:solidFill>
                  <a:latin typeface="微软雅黑" panose="020B0503020204020204" charset="-122"/>
                  <a:ea typeface="微软雅黑"/>
                </a:endParaRPr>
              </a:p>
            </p:txBody>
          </p:sp>
          <p:sp>
            <p:nvSpPr>
              <p:cNvPr id="33" name="Text Placeholder 2"/>
              <p:cNvSpPr txBox="1"/>
              <p:nvPr/>
            </p:nvSpPr>
            <p:spPr>
              <a:xfrm>
                <a:off x="4557953" y="3180806"/>
                <a:ext cx="1357364" cy="818019"/>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457178">
                  <a:defRPr/>
                </a:pPr>
                <a:r>
                  <a:rPr lang="zh-CN" altLang="en-US" sz="2400" b="1" dirty="0" smtClean="0">
                    <a:solidFill>
                      <a:prstClr val="white"/>
                    </a:solidFill>
                    <a:latin typeface="微软雅黑" panose="020B0503020204020204" charset="-122"/>
                    <a:ea typeface="微软雅黑"/>
                  </a:rPr>
                  <a:t>校风建设</a:t>
                </a:r>
                <a:endParaRPr lang="en-US" altLang="zh-CN" sz="2400" b="1" dirty="0">
                  <a:solidFill>
                    <a:prstClr val="white"/>
                  </a:solidFill>
                  <a:latin typeface="微软雅黑" panose="020B0503020204020204" charset="-122"/>
                  <a:ea typeface="微软雅黑"/>
                </a:endParaRPr>
              </a:p>
            </p:txBody>
          </p:sp>
        </p:grpSp>
        <p:grpSp>
          <p:nvGrpSpPr>
            <p:cNvPr id="25" name="组合 24"/>
            <p:cNvGrpSpPr/>
            <p:nvPr/>
          </p:nvGrpSpPr>
          <p:grpSpPr>
            <a:xfrm>
              <a:off x="4516871" y="1904114"/>
              <a:ext cx="1417795" cy="1418205"/>
              <a:chOff x="5867096" y="2648622"/>
              <a:chExt cx="1891378" cy="1891378"/>
            </a:xfrm>
            <a:solidFill>
              <a:srgbClr val="005DA2"/>
            </a:solidFill>
          </p:grpSpPr>
          <p:sp>
            <p:nvSpPr>
              <p:cNvPr id="30" name="Oval 10"/>
              <p:cNvSpPr/>
              <p:nvPr/>
            </p:nvSpPr>
            <p:spPr>
              <a:xfrm>
                <a:off x="5867096" y="2648622"/>
                <a:ext cx="1891378" cy="1891378"/>
              </a:xfrm>
              <a:prstGeom prst="ellipse">
                <a:avLst/>
              </a:prstGeom>
              <a:solidFill>
                <a:srgbClr val="D10000"/>
              </a:solidFill>
              <a:ln w="666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685273">
                  <a:defRPr/>
                </a:pPr>
                <a:endParaRPr lang="en-US" sz="1200" kern="0" dirty="0">
                  <a:solidFill>
                    <a:prstClr val="white"/>
                  </a:solidFill>
                  <a:latin typeface="微软雅黑" panose="020B0503020204020204" charset="-122"/>
                  <a:ea typeface="微软雅黑"/>
                </a:endParaRPr>
              </a:p>
            </p:txBody>
          </p:sp>
          <p:sp>
            <p:nvSpPr>
              <p:cNvPr id="31" name="Text Placeholder 2"/>
              <p:cNvSpPr txBox="1"/>
              <p:nvPr/>
            </p:nvSpPr>
            <p:spPr>
              <a:xfrm>
                <a:off x="6039516" y="3218557"/>
                <a:ext cx="1276983" cy="670761"/>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457178">
                  <a:defRPr/>
                </a:pPr>
                <a:r>
                  <a:rPr lang="zh-CN" altLang="en-US" sz="2400" b="1" dirty="0" smtClean="0">
                    <a:solidFill>
                      <a:prstClr val="white"/>
                    </a:solidFill>
                    <a:latin typeface="微软雅黑" panose="020B0503020204020204" charset="-122"/>
                    <a:ea typeface="微软雅黑"/>
                  </a:rPr>
                  <a:t>教风</a:t>
                </a:r>
                <a:r>
                  <a:rPr lang="zh-CN" altLang="en-US" sz="2400" b="1" dirty="0">
                    <a:solidFill>
                      <a:prstClr val="white"/>
                    </a:solidFill>
                    <a:latin typeface="微软雅黑" panose="020B0503020204020204" charset="-122"/>
                    <a:ea typeface="微软雅黑"/>
                  </a:rPr>
                  <a:t>建设</a:t>
                </a:r>
                <a:endParaRPr lang="en-US" altLang="zh-CN" sz="2400" b="1" dirty="0">
                  <a:solidFill>
                    <a:prstClr val="white"/>
                  </a:solidFill>
                  <a:latin typeface="微软雅黑" panose="020B0503020204020204" charset="-122"/>
                  <a:ea typeface="微软雅黑"/>
                </a:endParaRPr>
              </a:p>
            </p:txBody>
          </p:sp>
        </p:grpSp>
        <p:grpSp>
          <p:nvGrpSpPr>
            <p:cNvPr id="26" name="组合 25"/>
            <p:cNvGrpSpPr/>
            <p:nvPr/>
          </p:nvGrpSpPr>
          <p:grpSpPr>
            <a:xfrm>
              <a:off x="5756028" y="1904114"/>
              <a:ext cx="1417795" cy="1418205"/>
              <a:chOff x="7520175" y="2648622"/>
              <a:chExt cx="1891378" cy="1891378"/>
            </a:xfrm>
            <a:solidFill>
              <a:srgbClr val="FFC400"/>
            </a:solidFill>
          </p:grpSpPr>
          <p:sp>
            <p:nvSpPr>
              <p:cNvPr id="28" name="Oval 11"/>
              <p:cNvSpPr/>
              <p:nvPr/>
            </p:nvSpPr>
            <p:spPr>
              <a:xfrm>
                <a:off x="7520175" y="2648622"/>
                <a:ext cx="1891378" cy="1891378"/>
              </a:xfrm>
              <a:prstGeom prst="ellipse">
                <a:avLst/>
              </a:prstGeom>
              <a:solidFill>
                <a:srgbClr val="D10000"/>
              </a:solidFill>
              <a:ln w="66675" cap="flat" cmpd="sng" algn="ctr">
                <a:solidFill>
                  <a:sysClr val="window" lastClr="FFFFFF">
                    <a:lumMod val="75000"/>
                  </a:sysClr>
                </a:solid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defTabSz="685273">
                  <a:defRPr/>
                </a:pPr>
                <a:endParaRPr lang="en-US" sz="1200" kern="0" dirty="0">
                  <a:solidFill>
                    <a:prstClr val="white"/>
                  </a:solidFill>
                  <a:latin typeface="微软雅黑" panose="020B0503020204020204" charset="-122"/>
                  <a:ea typeface="微软雅黑"/>
                </a:endParaRPr>
              </a:p>
            </p:txBody>
          </p:sp>
          <p:sp>
            <p:nvSpPr>
              <p:cNvPr id="29" name="Text Placeholder 2"/>
              <p:cNvSpPr txBox="1"/>
              <p:nvPr/>
            </p:nvSpPr>
            <p:spPr>
              <a:xfrm>
                <a:off x="7872492" y="3254436"/>
                <a:ext cx="1231216" cy="793166"/>
              </a:xfrm>
              <a:prstGeom prst="rect">
                <a:avLst/>
              </a:prstGeom>
              <a:noFill/>
              <a:ln w="66675">
                <a:noFill/>
              </a:ln>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defTabSz="457178">
                  <a:defRPr/>
                </a:pPr>
                <a:r>
                  <a:rPr lang="zh-CN" altLang="en-US" sz="2400" b="1" dirty="0" smtClean="0">
                    <a:solidFill>
                      <a:prstClr val="white"/>
                    </a:solidFill>
                    <a:latin typeface="微软雅黑" panose="020B0503020204020204" charset="-122"/>
                    <a:ea typeface="微软雅黑"/>
                  </a:rPr>
                  <a:t>学风</a:t>
                </a:r>
                <a:r>
                  <a:rPr lang="zh-CN" altLang="en-US" sz="2400" b="1" dirty="0">
                    <a:solidFill>
                      <a:prstClr val="white"/>
                    </a:solidFill>
                    <a:latin typeface="微软雅黑" panose="020B0503020204020204" charset="-122"/>
                    <a:ea typeface="微软雅黑"/>
                  </a:rPr>
                  <a:t>建设</a:t>
                </a:r>
                <a:endParaRPr lang="en-US" altLang="zh-CN" sz="2400" b="1" dirty="0">
                  <a:solidFill>
                    <a:prstClr val="white"/>
                  </a:solidFill>
                  <a:latin typeface="微软雅黑" panose="020B0503020204020204" charset="-122"/>
                  <a:ea typeface="微软雅黑"/>
                </a:endParaRPr>
              </a:p>
            </p:txBody>
          </p:sp>
        </p:grpSp>
        <p:sp>
          <p:nvSpPr>
            <p:cNvPr id="27" name="Text Placeholder 8"/>
            <p:cNvSpPr txBox="1"/>
            <p:nvPr/>
          </p:nvSpPr>
          <p:spPr>
            <a:xfrm>
              <a:off x="6763586" y="3520665"/>
              <a:ext cx="2237482" cy="753623"/>
            </a:xfrm>
            <a:prstGeom prst="rect">
              <a:avLst/>
            </a:prstGeom>
            <a:solidFill>
              <a:schemeClr val="bg1"/>
            </a:solidFill>
          </p:spPr>
          <p:txBody>
            <a:bodyPr vert="horz" lIns="68560" tIns="34279" rIns="68560" bIns="34279"/>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pPr lvl="0" indent="360000"/>
              <a:r>
                <a:rPr lang="zh-CN" altLang="en-US" kern="0" dirty="0" smtClean="0">
                  <a:solidFill>
                    <a:srgbClr val="C00000"/>
                  </a:solidFill>
                </a:rPr>
                <a:t>学风</a:t>
              </a:r>
              <a:r>
                <a:rPr lang="zh-CN" altLang="en-US" kern="0" dirty="0">
                  <a:solidFill>
                    <a:srgbClr val="C00000"/>
                  </a:solidFill>
                </a:rPr>
                <a:t>主要是指学生集体在课堂、课外表现出的</a:t>
              </a:r>
              <a:r>
                <a:rPr lang="zh-CN" altLang="en-US" kern="0" dirty="0" smtClean="0">
                  <a:solidFill>
                    <a:srgbClr val="C00000"/>
                  </a:solidFill>
                </a:rPr>
                <a:t>一种</a:t>
              </a:r>
              <a:r>
                <a:rPr lang="zh-CN" altLang="en-US" kern="0" dirty="0">
                  <a:solidFill>
                    <a:srgbClr val="C00000"/>
                  </a:solidFill>
                </a:rPr>
                <a:t>治学态度、治学方法。</a:t>
              </a:r>
            </a:p>
          </p:txBody>
        </p:sp>
        <p:sp>
          <p:nvSpPr>
            <p:cNvPr id="12" name="Text Placeholder 8"/>
            <p:cNvSpPr txBox="1"/>
            <p:nvPr/>
          </p:nvSpPr>
          <p:spPr>
            <a:xfrm>
              <a:off x="106325" y="807932"/>
              <a:ext cx="2474797" cy="1190989"/>
            </a:xfrm>
            <a:prstGeom prst="rect">
              <a:avLst/>
            </a:prstGeom>
            <a:solidFill>
              <a:schemeClr val="bg1"/>
            </a:solidFill>
          </p:spPr>
          <p:txBody>
            <a:bodyPr vert="horz" lIns="68560" tIns="34279" rIns="68560" bIns="34279"/>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lvl="0" indent="360000">
                <a:lnSpc>
                  <a:spcPct val="100000"/>
                </a:lnSpc>
              </a:pPr>
              <a:r>
                <a:rPr lang="zh-CN" altLang="en-US" sz="1400" dirty="0" smtClean="0">
                  <a:solidFill>
                    <a:srgbClr val="C00000"/>
                  </a:solidFill>
                  <a:latin typeface="微软雅黑" panose="020B0503020204020204" charset="-122"/>
                  <a:ea typeface="微软雅黑"/>
                </a:rPr>
                <a:t>校训</a:t>
              </a:r>
              <a:r>
                <a:rPr lang="zh-CN" altLang="en-US" sz="1400" dirty="0">
                  <a:solidFill>
                    <a:srgbClr val="C00000"/>
                  </a:solidFill>
                  <a:latin typeface="微软雅黑" panose="020B0503020204020204" charset="-122"/>
                  <a:ea typeface="微软雅黑"/>
                </a:rPr>
                <a:t>是广大师生共同遵守的基本行为准则与道德规范，它既是一个学校办学理念、治校精神的反映，也是校园文化建设的重要</a:t>
              </a:r>
              <a:r>
                <a:rPr lang="zh-CN" altLang="en-US" sz="1400" dirty="0" smtClean="0">
                  <a:solidFill>
                    <a:srgbClr val="C00000"/>
                  </a:solidFill>
                  <a:latin typeface="微软雅黑" panose="020B0503020204020204" charset="-122"/>
                  <a:ea typeface="微软雅黑"/>
                </a:rPr>
                <a:t>内容。</a:t>
              </a:r>
              <a:endParaRPr lang="en-US" altLang="zh-CN" sz="1400" dirty="0">
                <a:solidFill>
                  <a:srgbClr val="C00000"/>
                </a:solidFill>
                <a:latin typeface="微软雅黑" panose="020B0503020204020204" charset="-122"/>
                <a:ea typeface="微软雅黑"/>
              </a:endParaRPr>
            </a:p>
          </p:txBody>
        </p:sp>
        <p:sp>
          <p:nvSpPr>
            <p:cNvPr id="14" name="Text Placeholder 8"/>
            <p:cNvSpPr txBox="1"/>
            <p:nvPr/>
          </p:nvSpPr>
          <p:spPr>
            <a:xfrm>
              <a:off x="6192393" y="660649"/>
              <a:ext cx="2808676" cy="832179"/>
            </a:xfrm>
            <a:prstGeom prst="rect">
              <a:avLst/>
            </a:prstGeom>
            <a:solidFill>
              <a:schemeClr val="bg1"/>
            </a:solidFill>
          </p:spPr>
          <p:txBody>
            <a:bodyPr vert="horz" lIns="68560" tIns="34279" rIns="68560" bIns="34279"/>
            <a:lstStyle>
              <a:defPPr>
                <a:defRPr lang="zh-CN"/>
              </a:defPPr>
              <a:lvl1pPr indent="0" defTabSz="457200">
                <a:lnSpc>
                  <a:spcPct val="100000"/>
                </a:lnSpc>
                <a:spcBef>
                  <a:spcPct val="20000"/>
                </a:spcBef>
                <a:buFont typeface="Arial" panose="020B0604020202020204"/>
                <a:buNone/>
                <a:defRPr sz="1400" baseline="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charset="-122"/>
                  <a:ea typeface="微软雅黑" panose="020B0503020204020204" charset="-122"/>
                  <a:cs typeface="Roboto condensed"/>
                </a:defRPr>
              </a:lvl1pPr>
              <a:lvl2pPr marL="742950" indent="-285750" defTabSz="457200">
                <a:spcBef>
                  <a:spcPct val="20000"/>
                </a:spcBef>
                <a:buFont typeface="Arial" panose="020B0604020202020204"/>
                <a:buChar char="–"/>
                <a:defRPr sz="2800"/>
              </a:lvl2pPr>
              <a:lvl3pPr marL="1143000" indent="-228600" defTabSz="457200">
                <a:spcBef>
                  <a:spcPct val="20000"/>
                </a:spcBef>
                <a:buFont typeface="Arial" panose="020B0604020202020204"/>
                <a:buChar char="•"/>
                <a:defRPr sz="2400"/>
              </a:lvl3pPr>
              <a:lvl4pPr marL="1600200" indent="-228600" defTabSz="457200">
                <a:spcBef>
                  <a:spcPct val="20000"/>
                </a:spcBef>
                <a:buFont typeface="Arial" panose="020B0604020202020204"/>
                <a:buChar char="–"/>
                <a:defRPr sz="2000"/>
              </a:lvl4pPr>
              <a:lvl5pPr marL="2057400" indent="-228600" defTabSz="457200">
                <a:spcBef>
                  <a:spcPct val="20000"/>
                </a:spcBef>
                <a:buFont typeface="Arial" panose="020B0604020202020204"/>
                <a:buChar char="»"/>
                <a:defRPr sz="2000"/>
              </a:lvl5pPr>
              <a:lvl6pPr marL="2514600" indent="-228600" defTabSz="457200">
                <a:spcBef>
                  <a:spcPct val="20000"/>
                </a:spcBef>
                <a:buFont typeface="Arial" panose="020B0604020202020204"/>
                <a:buChar char="•"/>
                <a:defRPr sz="2000"/>
              </a:lvl6pPr>
              <a:lvl7pPr marL="2971800" indent="-228600" defTabSz="457200">
                <a:spcBef>
                  <a:spcPct val="20000"/>
                </a:spcBef>
                <a:buFont typeface="Arial" panose="020B0604020202020204"/>
                <a:buChar char="•"/>
                <a:defRPr sz="2000"/>
              </a:lvl7pPr>
              <a:lvl8pPr marL="3429000" indent="-228600" defTabSz="457200">
                <a:spcBef>
                  <a:spcPct val="20000"/>
                </a:spcBef>
                <a:buFont typeface="Arial" panose="020B0604020202020204"/>
                <a:buChar char="•"/>
                <a:defRPr sz="2000"/>
              </a:lvl8pPr>
              <a:lvl9pPr marL="3886200" indent="-228600" defTabSz="457200">
                <a:spcBef>
                  <a:spcPct val="20000"/>
                </a:spcBef>
                <a:buFont typeface="Arial" panose="020B0604020202020204"/>
                <a:buChar char="•"/>
                <a:defRPr sz="2000"/>
              </a:lvl9pPr>
            </a:lstStyle>
            <a:p>
              <a:pPr indent="360000"/>
              <a:r>
                <a:rPr lang="zh-CN" altLang="en-US" kern="0" dirty="0">
                  <a:solidFill>
                    <a:srgbClr val="C00000"/>
                  </a:solidFill>
                </a:rPr>
                <a:t>校风指的是这个学校的学习、文化、工作氛围，体现着学校的精神风貌。</a:t>
              </a:r>
              <a:endParaRPr lang="en-US" altLang="zh-CN" sz="1100" kern="0" dirty="0">
                <a:solidFill>
                  <a:srgbClr val="C00000"/>
                </a:solidFill>
              </a:endParaRPr>
            </a:p>
          </p:txBody>
        </p:sp>
      </p:grpSp>
    </p:spTree>
    <p:extLst>
      <p:ext uri="{BB962C8B-B14F-4D97-AF65-F5344CB8AC3E}">
        <p14:creationId xmlns:p14="http://schemas.microsoft.com/office/powerpoint/2010/main" val="25150016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少年军校“三风一训“</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073" name="Picture 1" descr="C:\Users\Administrator\Desktop\小规模学校文化建设\QQ图片202207031730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9726" y="3074244"/>
            <a:ext cx="3574118" cy="1989048"/>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3"/>
          <p:cNvSpPr txBox="1"/>
          <p:nvPr/>
        </p:nvSpPr>
        <p:spPr>
          <a:xfrm>
            <a:off x="440361" y="776034"/>
            <a:ext cx="8300267" cy="830997"/>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4800" b="0" i="0" u="none" strike="noStrike" kern="0" cap="none" spc="0" normalizeH="0" baseline="0" noProof="0" dirty="0" smtClean="0">
                <a:ln>
                  <a:noFill/>
                </a:ln>
                <a:solidFill>
                  <a:srgbClr val="FF0000"/>
                </a:solidFill>
                <a:effectLst/>
                <a:uLnTx/>
                <a:uFillTx/>
                <a:latin typeface="华文行楷" panose="02010800040101010101" charset="-122"/>
                <a:ea typeface="华文行楷" panose="02010800040101010101" charset="-122"/>
                <a:cs typeface="华文行楷" panose="02010800040101010101" charset="-122"/>
                <a:sym typeface="+mn-ea"/>
              </a:rPr>
              <a:t>校训：  传承</a:t>
            </a:r>
            <a:r>
              <a:rPr kumimoji="0" lang="zh-CN" altLang="en-US" sz="4800" b="0" i="0" u="none" strike="noStrike" kern="0" cap="none" spc="0" normalizeH="0" baseline="0" noProof="0" dirty="0">
                <a:ln>
                  <a:noFill/>
                </a:ln>
                <a:solidFill>
                  <a:srgbClr val="FF0000"/>
                </a:solidFill>
                <a:effectLst/>
                <a:uLnTx/>
                <a:uFillTx/>
                <a:latin typeface="华文行楷" panose="02010800040101010101" charset="-122"/>
                <a:ea typeface="华文行楷" panose="02010800040101010101" charset="-122"/>
                <a:cs typeface="华文行楷" panose="02010800040101010101" charset="-122"/>
                <a:sym typeface="+mn-ea"/>
              </a:rPr>
              <a:t>军魂     </a:t>
            </a:r>
            <a:r>
              <a:rPr kumimoji="0" lang="zh-CN" altLang="en-US" sz="4800" b="0" i="0" u="none" strike="noStrike" kern="0" cap="none" spc="0" normalizeH="0" baseline="0" noProof="0" dirty="0" smtClean="0">
                <a:ln>
                  <a:noFill/>
                </a:ln>
                <a:solidFill>
                  <a:srgbClr val="FF0000"/>
                </a:solidFill>
                <a:effectLst/>
                <a:uLnTx/>
                <a:uFillTx/>
                <a:latin typeface="华文行楷" panose="02010800040101010101" charset="-122"/>
                <a:ea typeface="华文行楷" panose="02010800040101010101" charset="-122"/>
                <a:cs typeface="华文行楷" panose="02010800040101010101" charset="-122"/>
                <a:sym typeface="+mn-ea"/>
              </a:rPr>
              <a:t>文武</a:t>
            </a:r>
            <a:r>
              <a:rPr kumimoji="0" lang="zh-CN" altLang="en-US" sz="4800" b="0" i="0" u="none" strike="noStrike" kern="0" cap="none" spc="0" normalizeH="0" baseline="0" noProof="0" dirty="0">
                <a:ln>
                  <a:noFill/>
                </a:ln>
                <a:solidFill>
                  <a:srgbClr val="FF0000"/>
                </a:solidFill>
                <a:effectLst/>
                <a:uLnTx/>
                <a:uFillTx/>
                <a:latin typeface="华文行楷" panose="02010800040101010101" charset="-122"/>
                <a:ea typeface="华文行楷" panose="02010800040101010101" charset="-122"/>
                <a:cs typeface="华文行楷" panose="02010800040101010101" charset="-122"/>
                <a:sym typeface="+mn-ea"/>
              </a:rPr>
              <a:t>兼备</a:t>
            </a:r>
          </a:p>
        </p:txBody>
      </p:sp>
      <p:sp>
        <p:nvSpPr>
          <p:cNvPr id="15" name="文本框 4"/>
          <p:cNvSpPr txBox="1"/>
          <p:nvPr/>
        </p:nvSpPr>
        <p:spPr>
          <a:xfrm>
            <a:off x="1183379" y="1500705"/>
            <a:ext cx="6610283" cy="13849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校风</a:t>
            </a:r>
            <a:r>
              <a:rPr kumimoji="0" lang="zh-CN" altLang="en-US" sz="28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文明   守纪   活泼    向上</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教风</a:t>
            </a:r>
            <a:r>
              <a:rPr kumimoji="0" lang="zh-CN" altLang="en-US" sz="28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严谨   求实   善教    乐教</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黑体" panose="02010609060101010101" pitchFamily="49" charset="-122"/>
              </a:rPr>
              <a:t>学风</a:t>
            </a:r>
            <a:r>
              <a:rPr kumimoji="0" lang="zh-CN" altLang="en-US" sz="28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   好学   勤学   善学    乐</a:t>
            </a:r>
            <a:r>
              <a:rPr kumimoji="0" lang="zh-CN" altLang="en-US" sz="2800" b="0" i="0" u="none" strike="noStrike" kern="0" cap="none" spc="0" normalizeH="0" baseline="0" noProof="0" dirty="0" smtClean="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rPr>
              <a:t>学</a:t>
            </a:r>
            <a:endParaRPr kumimoji="0" lang="zh-CN" altLang="en-US" sz="2800" b="0" i="0" u="none" strike="noStrike" kern="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pic>
        <p:nvPicPr>
          <p:cNvPr id="3075" name="Picture 3" descr="C:\Users\Administrator\AppData\Roaming\Tencent\Users\956946282\QQ\WinTemp\RichOle\%}`]K6N3V[86V8F`Y7Q09R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62" y="3023064"/>
            <a:ext cx="4335312" cy="209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6891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校风建设</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3" descr="C:\Users\Administrator\AppData\Roaming\Tencent\Users\956946282\QQ\WinTemp\RichOle\$2E8TGFQ]DIRVZ~{78UZ61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009" y="861237"/>
            <a:ext cx="6606920" cy="295225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341361" y="3925613"/>
            <a:ext cx="8038215" cy="1107965"/>
          </a:xfrm>
          <a:prstGeom prst="rect">
            <a:avLst/>
          </a:prstGeom>
          <a:solidFill>
            <a:schemeClr val="bg1"/>
          </a:solidFill>
        </p:spPr>
        <p:txBody>
          <a:bodyPr wrap="square" lIns="91411" tIns="45705" rIns="91411" bIns="45705">
            <a:spAutoFit/>
          </a:bodyPr>
          <a:lstStyle/>
          <a:p>
            <a:pPr lvl="0"/>
            <a:r>
              <a:rPr lang="zh-CN" altLang="en-US" sz="2200" dirty="0">
                <a:solidFill>
                  <a:srgbClr val="C00000"/>
                </a:solidFill>
                <a:latin typeface="华文新魏" pitchFamily="2" charset="-122"/>
                <a:ea typeface="华文新魏" pitchFamily="2" charset="-122"/>
              </a:rPr>
              <a:t>好的校风能让人感受强大的精神力量，让师生充满了激情与活力</a:t>
            </a:r>
            <a:r>
              <a:rPr lang="en-US" altLang="zh-CN" sz="2200" dirty="0">
                <a:solidFill>
                  <a:srgbClr val="C00000"/>
                </a:solidFill>
                <a:latin typeface="华文新魏" pitchFamily="2" charset="-122"/>
                <a:ea typeface="华文新魏" pitchFamily="2" charset="-122"/>
              </a:rPr>
              <a:t>;</a:t>
            </a:r>
          </a:p>
          <a:p>
            <a:pPr lvl="0"/>
            <a:r>
              <a:rPr lang="zh-CN" altLang="en-US" sz="2200" dirty="0">
                <a:solidFill>
                  <a:srgbClr val="C00000"/>
                </a:solidFill>
                <a:latin typeface="华文新魏" pitchFamily="2" charset="-122"/>
                <a:ea typeface="华文新魏" pitchFamily="2" charset="-122"/>
              </a:rPr>
              <a:t>好的校风能让人抵御各种不好的风气，让师生形成良好行为习惯</a:t>
            </a:r>
            <a:r>
              <a:rPr lang="en-US" altLang="zh-CN" sz="2200" dirty="0">
                <a:solidFill>
                  <a:srgbClr val="C00000"/>
                </a:solidFill>
                <a:latin typeface="华文新魏" pitchFamily="2" charset="-122"/>
                <a:ea typeface="华文新魏" pitchFamily="2" charset="-122"/>
              </a:rPr>
              <a:t>;</a:t>
            </a:r>
          </a:p>
          <a:p>
            <a:pPr lvl="0"/>
            <a:r>
              <a:rPr lang="zh-CN" altLang="en-US" sz="2200" dirty="0">
                <a:solidFill>
                  <a:srgbClr val="C00000"/>
                </a:solidFill>
                <a:latin typeface="华文新魏" pitchFamily="2" charset="-122"/>
                <a:ea typeface="华文新魏" pitchFamily="2" charset="-122"/>
              </a:rPr>
              <a:t>好的校风能让学校蒸蒸日上，并且处于一种良性的发展之中。</a:t>
            </a:r>
            <a:endParaRPr lang="en-US" altLang="zh-CN" sz="2200" dirty="0">
              <a:solidFill>
                <a:srgbClr val="C00000"/>
              </a:solidFill>
              <a:latin typeface="华文新魏" pitchFamily="2" charset="-122"/>
              <a:ea typeface="华文新魏" pitchFamily="2" charset="-122"/>
            </a:endParaRPr>
          </a:p>
        </p:txBody>
      </p:sp>
    </p:spTree>
    <p:extLst>
      <p:ext uri="{BB962C8B-B14F-4D97-AF65-F5344CB8AC3E}">
        <p14:creationId xmlns:p14="http://schemas.microsoft.com/office/powerpoint/2010/main" val="124171881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教风、学风</a:t>
              </a: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建设</a:t>
              </a: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4590494" y="3410440"/>
            <a:ext cx="4213264" cy="1323393"/>
          </a:xfrm>
          <a:prstGeom prst="rect">
            <a:avLst/>
          </a:prstGeom>
          <a:solidFill>
            <a:schemeClr val="bg1"/>
          </a:solidFill>
        </p:spPr>
        <p:txBody>
          <a:bodyPr wrap="square" lIns="91396" tIns="45697" rIns="91396" bIns="45697">
            <a:spAutoFit/>
          </a:bodyPr>
          <a:lstStyle/>
          <a:p>
            <a:pPr indent="457200"/>
            <a:r>
              <a:rPr lang="zh-CN" altLang="en-US" sz="2000" dirty="0" smtClean="0">
                <a:solidFill>
                  <a:srgbClr val="C00000"/>
                </a:solidFill>
                <a:latin typeface="华文新魏" pitchFamily="2" charset="-122"/>
                <a:ea typeface="华文新魏" pitchFamily="2" charset="-122"/>
              </a:rPr>
              <a:t>良好</a:t>
            </a:r>
            <a:r>
              <a:rPr lang="zh-CN" altLang="en-US" sz="2000" dirty="0">
                <a:solidFill>
                  <a:srgbClr val="C00000"/>
                </a:solidFill>
                <a:latin typeface="华文新魏" pitchFamily="2" charset="-122"/>
                <a:ea typeface="华文新魏" pitchFamily="2" charset="-122"/>
              </a:rPr>
              <a:t>的</a:t>
            </a:r>
            <a:r>
              <a:rPr lang="zh-CN" altLang="en-US" sz="2000" dirty="0" smtClean="0">
                <a:solidFill>
                  <a:srgbClr val="C00000"/>
                </a:solidFill>
                <a:latin typeface="华文新魏" pitchFamily="2" charset="-122"/>
                <a:ea typeface="华文新魏" pitchFamily="2" charset="-122"/>
              </a:rPr>
              <a:t>学风有助于</a:t>
            </a:r>
            <a:r>
              <a:rPr lang="zh-CN" altLang="en-US" sz="2000" dirty="0">
                <a:solidFill>
                  <a:srgbClr val="C00000"/>
                </a:solidFill>
                <a:latin typeface="华文新魏" pitchFamily="2" charset="-122"/>
                <a:ea typeface="华文新魏" pitchFamily="2" charset="-122"/>
              </a:rPr>
              <a:t>学生们找到学习的目标和</a:t>
            </a:r>
            <a:r>
              <a:rPr lang="zh-CN" altLang="en-US" sz="2000" dirty="0" smtClean="0">
                <a:solidFill>
                  <a:srgbClr val="C00000"/>
                </a:solidFill>
                <a:latin typeface="华文新魏" pitchFamily="2" charset="-122"/>
                <a:ea typeface="华文新魏" pitchFamily="2" charset="-122"/>
              </a:rPr>
              <a:t>榜样；有助于</a:t>
            </a:r>
            <a:r>
              <a:rPr lang="zh-CN" altLang="en-US" sz="2000" dirty="0">
                <a:solidFill>
                  <a:srgbClr val="C00000"/>
                </a:solidFill>
                <a:latin typeface="华文新魏" pitchFamily="2" charset="-122"/>
                <a:ea typeface="华文新魏" pitchFamily="2" charset="-122"/>
              </a:rPr>
              <a:t>学生健全人格，完善品质，成为</a:t>
            </a:r>
            <a:r>
              <a:rPr lang="zh-CN" altLang="en-US" sz="2000" dirty="0" smtClean="0">
                <a:solidFill>
                  <a:srgbClr val="C00000"/>
                </a:solidFill>
                <a:latin typeface="华文新魏" pitchFamily="2" charset="-122"/>
                <a:ea typeface="华文新魏" pitchFamily="2" charset="-122"/>
              </a:rPr>
              <a:t>德智体美劳全面</a:t>
            </a:r>
            <a:r>
              <a:rPr lang="zh-CN" altLang="en-US" sz="2000" dirty="0">
                <a:solidFill>
                  <a:srgbClr val="C00000"/>
                </a:solidFill>
                <a:latin typeface="华文新魏" pitchFamily="2" charset="-122"/>
                <a:ea typeface="华文新魏" pitchFamily="2" charset="-122"/>
              </a:rPr>
              <a:t>发展的</a:t>
            </a:r>
            <a:r>
              <a:rPr lang="zh-CN" altLang="en-US" sz="2000" dirty="0" smtClean="0">
                <a:solidFill>
                  <a:srgbClr val="C00000"/>
                </a:solidFill>
                <a:latin typeface="华文新魏" pitchFamily="2" charset="-122"/>
                <a:ea typeface="华文新魏" pitchFamily="2" charset="-122"/>
              </a:rPr>
              <a:t>新时代好少年。</a:t>
            </a:r>
            <a:endParaRPr lang="zh-CN" altLang="en-US" sz="2000" dirty="0">
              <a:solidFill>
                <a:srgbClr val="C00000"/>
              </a:solidFill>
              <a:latin typeface="华文新魏" pitchFamily="2" charset="-122"/>
              <a:ea typeface="华文新魏" pitchFamily="2" charset="-122"/>
            </a:endParaRPr>
          </a:p>
        </p:txBody>
      </p:sp>
      <p:sp>
        <p:nvSpPr>
          <p:cNvPr id="3" name="矩形 2"/>
          <p:cNvSpPr/>
          <p:nvPr/>
        </p:nvSpPr>
        <p:spPr>
          <a:xfrm>
            <a:off x="230456" y="3410440"/>
            <a:ext cx="4166843" cy="1323439"/>
          </a:xfrm>
          <a:prstGeom prst="rect">
            <a:avLst/>
          </a:prstGeom>
          <a:solidFill>
            <a:schemeClr val="bg1"/>
          </a:solidFill>
        </p:spPr>
        <p:txBody>
          <a:bodyPr wrap="square">
            <a:spAutoFit/>
          </a:bodyPr>
          <a:lstStyle/>
          <a:p>
            <a:pPr lvl="0" indent="457200"/>
            <a:r>
              <a:rPr lang="zh-CN" altLang="en-US" sz="2000" dirty="0">
                <a:solidFill>
                  <a:srgbClr val="C00000"/>
                </a:solidFill>
                <a:latin typeface="华文新魏" pitchFamily="2" charset="-122"/>
                <a:ea typeface="华文新魏" pitchFamily="2" charset="-122"/>
              </a:rPr>
              <a:t>教师严谨、端正、细心、耐心、高效的工作作风，勤奋、求实、进取、负责、细致的教风能促进班级优良学风的形成。</a:t>
            </a:r>
            <a:endParaRPr lang="en-US" altLang="zh-CN" sz="2000" dirty="0">
              <a:solidFill>
                <a:srgbClr val="C00000"/>
              </a:solidFill>
              <a:latin typeface="华文新魏" pitchFamily="2" charset="-122"/>
              <a:ea typeface="华文新魏" pitchFamily="2" charset="-122"/>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0493" y="794439"/>
            <a:ext cx="4351487" cy="245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 name="Picture 1" descr="C:\Users\Administrator\AppData\Roaming\Tencent\Users\956946282\QQ\WinTemp\RichOle\EMY36P@A)BW8HB3]NTTPVS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58" y="844673"/>
            <a:ext cx="4152900" cy="2408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01634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086058" y="1040503"/>
            <a:ext cx="7099486" cy="1075377"/>
            <a:chOff x="1915627" y="1392180"/>
            <a:chExt cx="7099486" cy="1075377"/>
          </a:xfrm>
        </p:grpSpPr>
        <p:sp>
          <p:nvSpPr>
            <p:cNvPr id="2" name="圆角矩形标注 1"/>
            <p:cNvSpPr/>
            <p:nvPr/>
          </p:nvSpPr>
          <p:spPr>
            <a:xfrm>
              <a:off x="1915627" y="1392180"/>
              <a:ext cx="2454586" cy="1075377"/>
            </a:xfrm>
            <a:prstGeom prst="wedgeRoundRectCallout">
              <a:avLst>
                <a:gd name="adj1" fmla="val 58679"/>
                <a:gd name="adj2" fmla="val 20959"/>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Arial" panose="020B0604020202020204" pitchFamily="34" charset="0"/>
                  <a:ea typeface="微软雅黑" panose="020B0503020204020204" pitchFamily="34" charset="-122"/>
                  <a:sym typeface="Arial" panose="020B0604020202020204" pitchFamily="34" charset="0"/>
                </a:rPr>
                <a:t>03</a:t>
              </a:r>
              <a:endParaRPr lang="zh-CN" altLang="en-US" sz="60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4844552" y="1659919"/>
              <a:ext cx="4170561" cy="646331"/>
            </a:xfrm>
            <a:prstGeom prst="rect">
              <a:avLst/>
            </a:prstGeom>
            <a:noFill/>
          </p:spPr>
          <p:txBody>
            <a:bodyPr wrap="square" rtlCol="0">
              <a:spAutoFit/>
            </a:bodyPr>
            <a:lstStyle/>
            <a:p>
              <a:r>
                <a:rPr lang="zh-CN" altLang="en-US" sz="3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制度文化建设</a:t>
              </a:r>
              <a:endParaRPr lang="zh-CN" altLang="en-US" sz="3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18"/>
          <p:cNvGrpSpPr/>
          <p:nvPr/>
        </p:nvGrpSpPr>
        <p:grpSpPr bwMode="auto">
          <a:xfrm>
            <a:off x="16594" y="52219"/>
            <a:ext cx="1261100" cy="723815"/>
            <a:chOff x="0" y="144"/>
            <a:chExt cx="1262" cy="643"/>
          </a:xfrm>
        </p:grpSpPr>
        <p:sp>
          <p:nvSpPr>
            <p:cNvPr id="6"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7"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8" name="矩形 7"/>
          <p:cNvSpPr/>
          <p:nvPr/>
        </p:nvSpPr>
        <p:spPr>
          <a:xfrm>
            <a:off x="341364" y="3049441"/>
            <a:ext cx="8092471" cy="1026918"/>
          </a:xfrm>
          <a:prstGeom prst="rect">
            <a:avLst/>
          </a:prstGeom>
          <a:solidFill>
            <a:schemeClr val="bg1"/>
          </a:solidFill>
        </p:spPr>
        <p:txBody>
          <a:bodyPr wrap="square" lIns="91366" tIns="45682" rIns="91366" bIns="45682">
            <a:spAutoFit/>
          </a:bodyPr>
          <a:lstStyle/>
          <a:p>
            <a:r>
              <a:rPr lang="zh-CN" altLang="en-US" sz="2000" b="1" dirty="0">
                <a:solidFill>
                  <a:srgbClr val="C00000"/>
                </a:solidFill>
                <a:latin typeface="华文楷体" pitchFamily="2" charset="-122"/>
                <a:ea typeface="华文楷体" pitchFamily="2" charset="-122"/>
              </a:rPr>
              <a:t>        制度文化作为校园文化的内在机制，包括学校的传统、仪式和规章制度，是维系学校正常秩序必不可少的保障机制，是校园文化建设的保障系统。</a:t>
            </a:r>
          </a:p>
        </p:txBody>
      </p:sp>
    </p:spTree>
    <p:extLst>
      <p:ext uri="{BB962C8B-B14F-4D97-AF65-F5344CB8AC3E}">
        <p14:creationId xmlns:p14="http://schemas.microsoft.com/office/powerpoint/2010/main" val="356473959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制度文化建设</a:t>
              </a:r>
              <a:endParaRPr lang="zh-CN" altLang="en-US" sz="32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941269" y="2424214"/>
            <a:ext cx="7703728" cy="1034037"/>
            <a:chOff x="899963" y="1095145"/>
            <a:chExt cx="7703728" cy="1034037"/>
          </a:xfrm>
        </p:grpSpPr>
        <p:sp>
          <p:nvSpPr>
            <p:cNvPr id="11" name="任意多边形 2"/>
            <p:cNvSpPr/>
            <p:nvPr/>
          </p:nvSpPr>
          <p:spPr>
            <a:xfrm>
              <a:off x="899963" y="1157731"/>
              <a:ext cx="1970828" cy="908866"/>
            </a:xfrm>
            <a:custGeom>
              <a:avLst/>
              <a:gdLst>
                <a:gd name="connsiteX0" fmla="*/ 0 w 2095848"/>
                <a:gd name="connsiteY0" fmla="*/ 0 h 838339"/>
                <a:gd name="connsiteX1" fmla="*/ 1676679 w 2095848"/>
                <a:gd name="connsiteY1" fmla="*/ 0 h 838339"/>
                <a:gd name="connsiteX2" fmla="*/ 2095848 w 2095848"/>
                <a:gd name="connsiteY2" fmla="*/ 419170 h 838339"/>
                <a:gd name="connsiteX3" fmla="*/ 1676679 w 2095848"/>
                <a:gd name="connsiteY3" fmla="*/ 838339 h 838339"/>
                <a:gd name="connsiteX4" fmla="*/ 0 w 2095848"/>
                <a:gd name="connsiteY4" fmla="*/ 838339 h 838339"/>
                <a:gd name="connsiteX5" fmla="*/ 419170 w 2095848"/>
                <a:gd name="connsiteY5" fmla="*/ 419170 h 838339"/>
                <a:gd name="connsiteX6" fmla="*/ 0 w 2095848"/>
                <a:gd name="connsiteY6" fmla="*/ 0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848" h="838339">
                  <a:moveTo>
                    <a:pt x="0" y="0"/>
                  </a:moveTo>
                  <a:lnTo>
                    <a:pt x="1676679" y="0"/>
                  </a:lnTo>
                  <a:lnTo>
                    <a:pt x="2095848" y="419170"/>
                  </a:lnTo>
                  <a:lnTo>
                    <a:pt x="1676679" y="838339"/>
                  </a:lnTo>
                  <a:lnTo>
                    <a:pt x="0" y="838339"/>
                  </a:lnTo>
                  <a:lnTo>
                    <a:pt x="419170" y="419170"/>
                  </a:lnTo>
                  <a:lnTo>
                    <a:pt x="0" y="0"/>
                  </a:lnTo>
                  <a:close/>
                </a:path>
              </a:pathLst>
            </a:custGeom>
            <a:solidFill>
              <a:srgbClr val="A4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366658" tIns="26186" rIns="314285" bIns="26186" numCol="1" spcCol="952" anchor="ctr" anchorCtr="0">
              <a:noAutofit/>
            </a:bodyPr>
            <a:lstStyle/>
            <a:p>
              <a:pPr marL="0" marR="0" lvl="0" indent="0" algn="ctr" defTabSz="1833518" eaLnBrk="1" fontAlgn="auto" latinLnBrk="0" hangingPunct="1">
                <a:lnSpc>
                  <a:spcPct val="90000"/>
                </a:lnSpc>
                <a:spcBef>
                  <a:spcPct val="0"/>
                </a:spcBef>
                <a:spcAft>
                  <a:spcPct val="35000"/>
                </a:spcAft>
                <a:buClrTx/>
                <a:buSzTx/>
                <a:buFontTx/>
                <a:buNone/>
                <a:tabLst/>
                <a:defRPr/>
              </a:pPr>
              <a:r>
                <a:rPr kumimoji="0" lang="zh-CN" altLang="en-US" sz="2400" b="0" i="0" u="none" strike="noStrike" kern="0" cap="none" spc="0" normalizeH="0" baseline="0" noProof="0" dirty="0" smtClean="0">
                  <a:ln>
                    <a:noFill/>
                  </a:ln>
                  <a:solidFill>
                    <a:sysClr val="window" lastClr="FFFFFF"/>
                  </a:solidFill>
                  <a:effectLst/>
                  <a:uLnTx/>
                  <a:uFillTx/>
                  <a:sym typeface="Arial" panose="020B0604020202020204" pitchFamily="34" charset="0"/>
                </a:rPr>
                <a:t>建立规章制度</a:t>
              </a:r>
              <a:endParaRPr kumimoji="0" lang="id-ID" sz="2400" b="0" i="0" u="none" strike="noStrike" kern="0" cap="none" spc="0" normalizeH="0" baseline="0" noProof="0" dirty="0">
                <a:ln>
                  <a:noFill/>
                </a:ln>
                <a:solidFill>
                  <a:sysClr val="window" lastClr="FFFFFF"/>
                </a:solidFill>
                <a:effectLst/>
                <a:uLnTx/>
                <a:uFillTx/>
                <a:sym typeface="Arial" panose="020B0604020202020204" pitchFamily="34" charset="0"/>
              </a:endParaRPr>
            </a:p>
          </p:txBody>
        </p:sp>
        <p:grpSp>
          <p:nvGrpSpPr>
            <p:cNvPr id="12" name="组合 11"/>
            <p:cNvGrpSpPr/>
            <p:nvPr/>
          </p:nvGrpSpPr>
          <p:grpSpPr>
            <a:xfrm>
              <a:off x="3688505" y="1095145"/>
              <a:ext cx="4915186" cy="1034037"/>
              <a:chOff x="5991237" y="3425629"/>
              <a:chExt cx="5392318" cy="2954187"/>
            </a:xfrm>
          </p:grpSpPr>
          <p:sp>
            <p:nvSpPr>
              <p:cNvPr id="13" name="矩形 12"/>
              <p:cNvSpPr/>
              <p:nvPr/>
            </p:nvSpPr>
            <p:spPr>
              <a:xfrm>
                <a:off x="5991237" y="3425629"/>
                <a:ext cx="5392318" cy="2954187"/>
              </a:xfrm>
              <a:prstGeom prst="rect">
                <a:avLst/>
              </a:prstGeom>
              <a:solidFill>
                <a:sysClr val="window" lastClr="FFFFFF"/>
              </a:solidFill>
              <a:ln w="25400" cap="flat" cmpd="sng" algn="ctr">
                <a:solidFill>
                  <a:srgbClr val="A40000"/>
                </a:solidFill>
                <a:prstDash val="solid"/>
              </a:ln>
              <a:effectLst/>
            </p:spPr>
            <p:txBody>
              <a:bodyPr rtlCol="0" anchor="ctr"/>
              <a:lstStyle/>
              <a:p>
                <a:pPr marL="0" marR="0" lvl="0" indent="0" algn="ctr" defTabSz="913167"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cs typeface="+mn-ea"/>
                  <a:sym typeface="Arial" panose="020B0604020202020204" pitchFamily="34" charset="0"/>
                </a:endParaRPr>
              </a:p>
            </p:txBody>
          </p:sp>
          <p:sp>
            <p:nvSpPr>
              <p:cNvPr id="14" name="文本框 5"/>
              <p:cNvSpPr txBox="1"/>
              <p:nvPr/>
            </p:nvSpPr>
            <p:spPr>
              <a:xfrm>
                <a:off x="6187083" y="3604434"/>
                <a:ext cx="5038725" cy="2637903"/>
              </a:xfrm>
              <a:prstGeom prst="rect">
                <a:avLst/>
              </a:prstGeom>
              <a:noFill/>
            </p:spPr>
            <p:txBody>
              <a:bodyPr wrap="square" rtlCol="0">
                <a:spAutoFit/>
              </a:bodyPr>
              <a:lstStyle/>
              <a:p>
                <a:pPr lvl="0" defTabSz="685783"/>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      “无规矩不成方圆”，制度是学校正常运行的保障。完整</a:t>
                </a:r>
                <a:r>
                  <a:rPr lang="zh-CN" altLang="en-US" kern="0" dirty="0">
                    <a:solidFill>
                      <a:sysClr val="windowText" lastClr="000000"/>
                    </a:solidFill>
                    <a:latin typeface="华文楷体" pitchFamily="2" charset="-122"/>
                    <a:ea typeface="华文楷体" pitchFamily="2" charset="-122"/>
                    <a:sym typeface="Arial" panose="020B0604020202020204" pitchFamily="34" charset="0"/>
                  </a:rPr>
                  <a:t>的</a:t>
                </a:r>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规章制度才能</a:t>
                </a:r>
                <a:r>
                  <a:rPr lang="zh-CN" altLang="en-US" kern="0" dirty="0">
                    <a:solidFill>
                      <a:sysClr val="windowText" lastClr="000000"/>
                    </a:solidFill>
                    <a:latin typeface="华文楷体" pitchFamily="2" charset="-122"/>
                    <a:ea typeface="华文楷体" pitchFamily="2" charset="-122"/>
                    <a:sym typeface="Arial" panose="020B0604020202020204" pitchFamily="34" charset="0"/>
                  </a:rPr>
                  <a:t>保障全校师生正常的工作和学习，使</a:t>
                </a:r>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学校高效运转。</a:t>
                </a:r>
                <a:endParaRPr kumimoji="0" lang="en-US" altLang="zh-CN" sz="1800" b="0" i="0" u="none" strike="noStrike" kern="0" cap="none" spc="0" normalizeH="0" baseline="0" noProof="0" dirty="0" smtClean="0">
                  <a:ln>
                    <a:noFill/>
                  </a:ln>
                  <a:solidFill>
                    <a:prstClr val="black"/>
                  </a:solidFill>
                  <a:effectLst/>
                  <a:uLnTx/>
                  <a:uFillTx/>
                  <a:latin typeface="华文楷体" pitchFamily="2" charset="-122"/>
                  <a:ea typeface="华文楷体" pitchFamily="2" charset="-122"/>
                  <a:cs typeface="+mn-ea"/>
                  <a:sym typeface="Arial" panose="020B0604020202020204" pitchFamily="34" charset="0"/>
                </a:endParaRPr>
              </a:p>
            </p:txBody>
          </p:sp>
        </p:grpSp>
      </p:grpSp>
      <p:grpSp>
        <p:nvGrpSpPr>
          <p:cNvPr id="25" name="组合 24"/>
          <p:cNvGrpSpPr/>
          <p:nvPr/>
        </p:nvGrpSpPr>
        <p:grpSpPr>
          <a:xfrm>
            <a:off x="941269" y="1070323"/>
            <a:ext cx="7703728" cy="1026345"/>
            <a:chOff x="899963" y="1032560"/>
            <a:chExt cx="7703728" cy="1026345"/>
          </a:xfrm>
        </p:grpSpPr>
        <p:sp>
          <p:nvSpPr>
            <p:cNvPr id="26" name="任意多边形 2"/>
            <p:cNvSpPr/>
            <p:nvPr/>
          </p:nvSpPr>
          <p:spPr>
            <a:xfrm>
              <a:off x="899963" y="1111425"/>
              <a:ext cx="1958061" cy="870112"/>
            </a:xfrm>
            <a:custGeom>
              <a:avLst/>
              <a:gdLst>
                <a:gd name="connsiteX0" fmla="*/ 0 w 2095848"/>
                <a:gd name="connsiteY0" fmla="*/ 0 h 838339"/>
                <a:gd name="connsiteX1" fmla="*/ 1676679 w 2095848"/>
                <a:gd name="connsiteY1" fmla="*/ 0 h 838339"/>
                <a:gd name="connsiteX2" fmla="*/ 2095848 w 2095848"/>
                <a:gd name="connsiteY2" fmla="*/ 419170 h 838339"/>
                <a:gd name="connsiteX3" fmla="*/ 1676679 w 2095848"/>
                <a:gd name="connsiteY3" fmla="*/ 838339 h 838339"/>
                <a:gd name="connsiteX4" fmla="*/ 0 w 2095848"/>
                <a:gd name="connsiteY4" fmla="*/ 838339 h 838339"/>
                <a:gd name="connsiteX5" fmla="*/ 419170 w 2095848"/>
                <a:gd name="connsiteY5" fmla="*/ 419170 h 838339"/>
                <a:gd name="connsiteX6" fmla="*/ 0 w 2095848"/>
                <a:gd name="connsiteY6" fmla="*/ 0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848" h="838339">
                  <a:moveTo>
                    <a:pt x="0" y="0"/>
                  </a:moveTo>
                  <a:lnTo>
                    <a:pt x="1676679" y="0"/>
                  </a:lnTo>
                  <a:lnTo>
                    <a:pt x="2095848" y="419170"/>
                  </a:lnTo>
                  <a:lnTo>
                    <a:pt x="1676679" y="838339"/>
                  </a:lnTo>
                  <a:lnTo>
                    <a:pt x="0" y="838339"/>
                  </a:lnTo>
                  <a:lnTo>
                    <a:pt x="419170" y="419170"/>
                  </a:lnTo>
                  <a:lnTo>
                    <a:pt x="0" y="0"/>
                  </a:lnTo>
                  <a:close/>
                </a:path>
              </a:pathLst>
            </a:custGeom>
            <a:solidFill>
              <a:srgbClr val="A4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366658" tIns="26186" rIns="314285" bIns="26186" numCol="1" spcCol="952" anchor="ctr" anchorCtr="0">
              <a:noAutofit/>
            </a:bodyPr>
            <a:lstStyle/>
            <a:p>
              <a:pPr marL="0" marR="0" lvl="0" indent="0" algn="ctr" defTabSz="1833518" eaLnBrk="1" fontAlgn="auto" latinLnBrk="0" hangingPunct="1">
                <a:lnSpc>
                  <a:spcPct val="90000"/>
                </a:lnSpc>
                <a:spcBef>
                  <a:spcPct val="0"/>
                </a:spcBef>
                <a:spcAft>
                  <a:spcPct val="35000"/>
                </a:spcAft>
                <a:buClrTx/>
                <a:buSzTx/>
                <a:buFontTx/>
                <a:buNone/>
                <a:tabLst/>
                <a:defRPr/>
              </a:pPr>
              <a:r>
                <a:rPr kumimoji="0" lang="zh-CN" altLang="en-US" sz="2400" b="0" i="0" u="none" strike="noStrike" kern="0" cap="none" spc="0" normalizeH="0" baseline="0" noProof="0" dirty="0" smtClean="0">
                  <a:ln>
                    <a:noFill/>
                  </a:ln>
                  <a:solidFill>
                    <a:sysClr val="window" lastClr="FFFFFF"/>
                  </a:solidFill>
                  <a:effectLst/>
                  <a:uLnTx/>
                  <a:uFillTx/>
                  <a:sym typeface="Arial" panose="020B0604020202020204" pitchFamily="34" charset="0"/>
                </a:rPr>
                <a:t>健全组织机构</a:t>
              </a:r>
              <a:endParaRPr kumimoji="0" lang="en-US" altLang="zh-CN" sz="2400" b="0" i="0" u="none" strike="noStrike" kern="0" cap="none" spc="0" normalizeH="0" baseline="0" noProof="0" dirty="0" smtClean="0">
                <a:ln>
                  <a:noFill/>
                </a:ln>
                <a:solidFill>
                  <a:sysClr val="window" lastClr="FFFFFF"/>
                </a:solidFill>
                <a:effectLst/>
                <a:uLnTx/>
                <a:uFillTx/>
                <a:sym typeface="Arial" panose="020B0604020202020204" pitchFamily="34" charset="0"/>
              </a:endParaRPr>
            </a:p>
          </p:txBody>
        </p:sp>
        <p:grpSp>
          <p:nvGrpSpPr>
            <p:cNvPr id="27" name="组合 26"/>
            <p:cNvGrpSpPr/>
            <p:nvPr/>
          </p:nvGrpSpPr>
          <p:grpSpPr>
            <a:xfrm>
              <a:off x="3688505" y="1032560"/>
              <a:ext cx="4915186" cy="1026345"/>
              <a:chOff x="5991237" y="3246827"/>
              <a:chExt cx="5392318" cy="2932211"/>
            </a:xfrm>
          </p:grpSpPr>
          <p:sp>
            <p:nvSpPr>
              <p:cNvPr id="28" name="矩形 27"/>
              <p:cNvSpPr/>
              <p:nvPr/>
            </p:nvSpPr>
            <p:spPr>
              <a:xfrm>
                <a:off x="5991237" y="3246827"/>
                <a:ext cx="5392318" cy="2932211"/>
              </a:xfrm>
              <a:prstGeom prst="rect">
                <a:avLst/>
              </a:prstGeom>
              <a:solidFill>
                <a:sysClr val="window" lastClr="FFFFFF"/>
              </a:solidFill>
              <a:ln w="25400" cap="flat" cmpd="sng" algn="ctr">
                <a:solidFill>
                  <a:srgbClr val="A40000"/>
                </a:solidFill>
                <a:prstDash val="solid"/>
              </a:ln>
              <a:effectLst/>
            </p:spPr>
            <p:txBody>
              <a:bodyPr rtlCol="0" anchor="ctr"/>
              <a:lstStyle/>
              <a:p>
                <a:pPr marL="0" marR="0" lvl="0" indent="0" algn="ctr" defTabSz="913167"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cs typeface="+mn-ea"/>
                  <a:sym typeface="Arial" panose="020B0604020202020204" pitchFamily="34" charset="0"/>
                </a:endParaRPr>
              </a:p>
            </p:txBody>
          </p:sp>
          <p:sp>
            <p:nvSpPr>
              <p:cNvPr id="29" name="文本框 5"/>
              <p:cNvSpPr txBox="1"/>
              <p:nvPr/>
            </p:nvSpPr>
            <p:spPr>
              <a:xfrm>
                <a:off x="6187083" y="3246827"/>
                <a:ext cx="5038725" cy="2637903"/>
              </a:xfrm>
              <a:prstGeom prst="rect">
                <a:avLst/>
              </a:prstGeom>
              <a:noFill/>
            </p:spPr>
            <p:txBody>
              <a:bodyPr wrap="square" rtlCol="0">
                <a:spAutoFit/>
              </a:bodyPr>
              <a:lstStyle/>
              <a:p>
                <a:pPr lvl="0" defTabSz="685783"/>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       学校</a:t>
                </a:r>
                <a:r>
                  <a:rPr lang="zh-CN" altLang="en-US" kern="0" dirty="0">
                    <a:solidFill>
                      <a:sysClr val="windowText" lastClr="000000"/>
                    </a:solidFill>
                    <a:latin typeface="华文楷体" pitchFamily="2" charset="-122"/>
                    <a:ea typeface="华文楷体" pitchFamily="2" charset="-122"/>
                    <a:sym typeface="Arial" panose="020B0604020202020204" pitchFamily="34" charset="0"/>
                  </a:rPr>
                  <a:t>拥有一批高效、团结、执行力强的学校</a:t>
                </a:r>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领导班子，能够</a:t>
                </a:r>
                <a:r>
                  <a:rPr lang="zh-CN" altLang="en-US" kern="0" dirty="0">
                    <a:solidFill>
                      <a:sysClr val="windowText" lastClr="000000"/>
                    </a:solidFill>
                    <a:latin typeface="华文楷体" pitchFamily="2" charset="-122"/>
                    <a:ea typeface="华文楷体" pitchFamily="2" charset="-122"/>
                    <a:sym typeface="Arial" panose="020B0604020202020204" pitchFamily="34" charset="0"/>
                  </a:rPr>
                  <a:t>保障各项制度建设</a:t>
                </a:r>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落实，</a:t>
                </a:r>
                <a:r>
                  <a:rPr lang="zh-CN" altLang="en-US" kern="0" dirty="0">
                    <a:solidFill>
                      <a:sysClr val="windowText" lastClr="000000"/>
                    </a:solidFill>
                    <a:latin typeface="华文楷体" pitchFamily="2" charset="-122"/>
                    <a:ea typeface="华文楷体" pitchFamily="2" charset="-122"/>
                    <a:sym typeface="Arial" panose="020B0604020202020204" pitchFamily="34" charset="0"/>
                  </a:rPr>
                  <a:t>对校园文化的开展起着至关重要的作用。</a:t>
                </a:r>
                <a:endParaRPr kumimoji="0" lang="en-US" altLang="zh-CN" sz="1800" b="0" i="0" u="none" strike="noStrike" kern="0" cap="none" spc="0" normalizeH="0" baseline="0" noProof="0" dirty="0" smtClean="0">
                  <a:ln>
                    <a:noFill/>
                  </a:ln>
                  <a:solidFill>
                    <a:prstClr val="black"/>
                  </a:solidFill>
                  <a:effectLst/>
                  <a:uLnTx/>
                  <a:uFillTx/>
                  <a:latin typeface="华文楷体" pitchFamily="2" charset="-122"/>
                  <a:ea typeface="华文楷体" pitchFamily="2" charset="-122"/>
                  <a:cs typeface="+mn-ea"/>
                  <a:sym typeface="Arial" panose="020B0604020202020204" pitchFamily="34" charset="0"/>
                </a:endParaRPr>
              </a:p>
            </p:txBody>
          </p:sp>
        </p:grpSp>
      </p:grpSp>
      <p:grpSp>
        <p:nvGrpSpPr>
          <p:cNvPr id="30" name="组合 29"/>
          <p:cNvGrpSpPr/>
          <p:nvPr/>
        </p:nvGrpSpPr>
        <p:grpSpPr>
          <a:xfrm>
            <a:off x="952133" y="3807795"/>
            <a:ext cx="7662422" cy="1058510"/>
            <a:chOff x="941269" y="1032560"/>
            <a:chExt cx="7662422" cy="1058510"/>
          </a:xfrm>
        </p:grpSpPr>
        <p:sp>
          <p:nvSpPr>
            <p:cNvPr id="31" name="任意多边形 2"/>
            <p:cNvSpPr/>
            <p:nvPr/>
          </p:nvSpPr>
          <p:spPr>
            <a:xfrm>
              <a:off x="941269" y="1050529"/>
              <a:ext cx="2040675" cy="911192"/>
            </a:xfrm>
            <a:custGeom>
              <a:avLst/>
              <a:gdLst>
                <a:gd name="connsiteX0" fmla="*/ 0 w 2095848"/>
                <a:gd name="connsiteY0" fmla="*/ 0 h 838339"/>
                <a:gd name="connsiteX1" fmla="*/ 1676679 w 2095848"/>
                <a:gd name="connsiteY1" fmla="*/ 0 h 838339"/>
                <a:gd name="connsiteX2" fmla="*/ 2095848 w 2095848"/>
                <a:gd name="connsiteY2" fmla="*/ 419170 h 838339"/>
                <a:gd name="connsiteX3" fmla="*/ 1676679 w 2095848"/>
                <a:gd name="connsiteY3" fmla="*/ 838339 h 838339"/>
                <a:gd name="connsiteX4" fmla="*/ 0 w 2095848"/>
                <a:gd name="connsiteY4" fmla="*/ 838339 h 838339"/>
                <a:gd name="connsiteX5" fmla="*/ 419170 w 2095848"/>
                <a:gd name="connsiteY5" fmla="*/ 419170 h 838339"/>
                <a:gd name="connsiteX6" fmla="*/ 0 w 2095848"/>
                <a:gd name="connsiteY6" fmla="*/ 0 h 83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5848" h="838339">
                  <a:moveTo>
                    <a:pt x="0" y="0"/>
                  </a:moveTo>
                  <a:lnTo>
                    <a:pt x="1676679" y="0"/>
                  </a:lnTo>
                  <a:lnTo>
                    <a:pt x="2095848" y="419170"/>
                  </a:lnTo>
                  <a:lnTo>
                    <a:pt x="1676679" y="838339"/>
                  </a:lnTo>
                  <a:lnTo>
                    <a:pt x="0" y="838339"/>
                  </a:lnTo>
                  <a:lnTo>
                    <a:pt x="419170" y="419170"/>
                  </a:lnTo>
                  <a:lnTo>
                    <a:pt x="0" y="0"/>
                  </a:lnTo>
                  <a:close/>
                </a:path>
              </a:pathLst>
            </a:custGeom>
            <a:solidFill>
              <a:srgbClr val="A40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366658" tIns="26186" rIns="314285" bIns="26186" numCol="1" spcCol="952" anchor="ctr" anchorCtr="0">
              <a:noAutofit/>
            </a:bodyPr>
            <a:lstStyle/>
            <a:p>
              <a:pPr lvl="0" algn="ctr" defTabSz="1833518">
                <a:lnSpc>
                  <a:spcPct val="90000"/>
                </a:lnSpc>
                <a:spcBef>
                  <a:spcPct val="0"/>
                </a:spcBef>
                <a:spcAft>
                  <a:spcPct val="35000"/>
                </a:spcAft>
                <a:defRPr/>
              </a:pPr>
              <a:r>
                <a:rPr lang="zh-CN" altLang="en-US" sz="2400" kern="0" dirty="0" smtClean="0">
                  <a:solidFill>
                    <a:sysClr val="window" lastClr="FFFFFF"/>
                  </a:solidFill>
                  <a:sym typeface="Arial" panose="020B0604020202020204" pitchFamily="34" charset="0"/>
                </a:rPr>
                <a:t>打造教师队伍</a:t>
              </a:r>
              <a:endParaRPr lang="id-ID" altLang="zh-CN" sz="2400" kern="0" dirty="0">
                <a:solidFill>
                  <a:sysClr val="window" lastClr="FFFFFF"/>
                </a:solidFill>
                <a:sym typeface="Arial" panose="020B0604020202020204" pitchFamily="34" charset="0"/>
              </a:endParaRPr>
            </a:p>
          </p:txBody>
        </p:sp>
        <p:grpSp>
          <p:nvGrpSpPr>
            <p:cNvPr id="32" name="组合 31"/>
            <p:cNvGrpSpPr/>
            <p:nvPr/>
          </p:nvGrpSpPr>
          <p:grpSpPr>
            <a:xfrm>
              <a:off x="3688505" y="1032560"/>
              <a:ext cx="4915186" cy="1058510"/>
              <a:chOff x="5991237" y="3246827"/>
              <a:chExt cx="5392318" cy="3024104"/>
            </a:xfrm>
          </p:grpSpPr>
          <p:sp>
            <p:nvSpPr>
              <p:cNvPr id="33" name="矩形 32"/>
              <p:cNvSpPr/>
              <p:nvPr/>
            </p:nvSpPr>
            <p:spPr>
              <a:xfrm>
                <a:off x="5991237" y="3298163"/>
                <a:ext cx="5392318" cy="2972768"/>
              </a:xfrm>
              <a:prstGeom prst="rect">
                <a:avLst/>
              </a:prstGeom>
              <a:solidFill>
                <a:sysClr val="window" lastClr="FFFFFF"/>
              </a:solidFill>
              <a:ln w="25400" cap="flat" cmpd="sng" algn="ctr">
                <a:solidFill>
                  <a:srgbClr val="A40000"/>
                </a:solidFill>
                <a:prstDash val="solid"/>
              </a:ln>
              <a:effectLst/>
            </p:spPr>
            <p:txBody>
              <a:bodyPr rtlCol="0" anchor="ctr"/>
              <a:lstStyle/>
              <a:p>
                <a:pPr marL="0" marR="0" lvl="0" indent="0" algn="ctr" defTabSz="913167"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cs typeface="+mn-ea"/>
                  <a:sym typeface="Arial" panose="020B0604020202020204" pitchFamily="34" charset="0"/>
                </a:endParaRPr>
              </a:p>
            </p:txBody>
          </p:sp>
          <p:sp>
            <p:nvSpPr>
              <p:cNvPr id="34" name="文本框 5"/>
              <p:cNvSpPr txBox="1"/>
              <p:nvPr/>
            </p:nvSpPr>
            <p:spPr>
              <a:xfrm>
                <a:off x="6187083" y="3246827"/>
                <a:ext cx="5038725" cy="2637902"/>
              </a:xfrm>
              <a:prstGeom prst="rect">
                <a:avLst/>
              </a:prstGeom>
              <a:noFill/>
            </p:spPr>
            <p:txBody>
              <a:bodyPr wrap="square" rtlCol="0">
                <a:spAutoFit/>
              </a:bodyPr>
              <a:lstStyle/>
              <a:p>
                <a:pPr lvl="0" defTabSz="685783"/>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        学校有</a:t>
                </a:r>
                <a:r>
                  <a:rPr lang="zh-CN" altLang="en-US" kern="0" dirty="0">
                    <a:solidFill>
                      <a:sysClr val="windowText" lastClr="000000"/>
                    </a:solidFill>
                    <a:latin typeface="华文楷体" pitchFamily="2" charset="-122"/>
                    <a:ea typeface="华文楷体" pitchFamily="2" charset="-122"/>
                    <a:sym typeface="Arial" panose="020B0604020202020204" pitchFamily="34" charset="0"/>
                  </a:rPr>
                  <a:t>一批能干的教师队伍</a:t>
                </a:r>
                <a:r>
                  <a:rPr lang="zh-CN" altLang="en-US" kern="0" dirty="0" smtClean="0">
                    <a:solidFill>
                      <a:sysClr val="windowText" lastClr="000000"/>
                    </a:solidFill>
                    <a:latin typeface="华文楷体" pitchFamily="2" charset="-122"/>
                    <a:ea typeface="华文楷体" pitchFamily="2" charset="-122"/>
                    <a:sym typeface="Arial" panose="020B0604020202020204" pitchFamily="34" charset="0"/>
                  </a:rPr>
                  <a:t>，把“想干事、能干事、会干事”的教师用起来，才能激发教师的教学动力，展现校园文化的活力。</a:t>
                </a:r>
                <a:endParaRPr kumimoji="0" lang="en-US" altLang="zh-CN" sz="1800" b="0" i="0" u="none" strike="noStrike" kern="0" cap="none" spc="0" normalizeH="0" baseline="0" noProof="0" dirty="0" smtClean="0">
                  <a:ln>
                    <a:noFill/>
                  </a:ln>
                  <a:solidFill>
                    <a:prstClr val="black"/>
                  </a:solidFill>
                  <a:effectLst/>
                  <a:uLnTx/>
                  <a:uFillTx/>
                  <a:latin typeface="华文楷体" pitchFamily="2" charset="-122"/>
                  <a:ea typeface="华文楷体" pitchFamily="2" charset="-122"/>
                  <a:cs typeface="+mn-ea"/>
                  <a:sym typeface="Arial" panose="020B0604020202020204" pitchFamily="34" charset="0"/>
                </a:endParaRPr>
              </a:p>
            </p:txBody>
          </p:sp>
        </p:grpSp>
      </p:grpSp>
    </p:spTree>
    <p:extLst>
      <p:ext uri="{BB962C8B-B14F-4D97-AF65-F5344CB8AC3E}">
        <p14:creationId xmlns:p14="http://schemas.microsoft.com/office/powerpoint/2010/main" val="397495866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健全</a:t>
              </a: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组织机构</a:t>
              </a:r>
            </a:p>
            <a:p>
              <a:pPr algn="ct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257726" y="3512284"/>
            <a:ext cx="8665535" cy="1631216"/>
          </a:xfrm>
          <a:prstGeom prst="rect">
            <a:avLst/>
          </a:prstGeom>
          <a:solidFill>
            <a:schemeClr val="bg1"/>
          </a:solidFill>
        </p:spPr>
        <p:txBody>
          <a:bodyPr wrap="square">
            <a:spAutoFit/>
          </a:bodyPr>
          <a:lstStyle/>
          <a:p>
            <a:pPr indent="304800" algn="just">
              <a:lnSpc>
                <a:spcPct val="125000"/>
              </a:lnSpc>
              <a:spcAft>
                <a:spcPts val="0"/>
              </a:spcAft>
            </a:pPr>
            <a:r>
              <a:rPr lang="zh-CN" altLang="en-US" sz="2000" kern="100" dirty="0" smtClean="0">
                <a:solidFill>
                  <a:srgbClr val="C00000"/>
                </a:solidFill>
                <a:latin typeface="Times New Roman"/>
                <a:ea typeface="宋体"/>
              </a:rPr>
              <a:t>   学校实行校长负责制，校长是学校的法人代表，校长统一领导学校的行政管理、人事、教育、科研、思想政治等工作，全面负责学校各项管理，坚持党的领导</a:t>
            </a:r>
            <a:r>
              <a:rPr lang="zh-CN" altLang="en-US" sz="2000" kern="100" dirty="0">
                <a:solidFill>
                  <a:srgbClr val="C00000"/>
                </a:solidFill>
                <a:latin typeface="Times New Roman"/>
                <a:ea typeface="宋体"/>
              </a:rPr>
              <a:t>，</a:t>
            </a:r>
            <a:r>
              <a:rPr lang="zh-CN" altLang="en-US" sz="2000" kern="100" dirty="0" smtClean="0">
                <a:solidFill>
                  <a:srgbClr val="C00000"/>
                </a:solidFill>
                <a:latin typeface="Times New Roman"/>
                <a:ea typeface="宋体"/>
              </a:rPr>
              <a:t>坚持</a:t>
            </a:r>
            <a:r>
              <a:rPr lang="zh-CN" altLang="en-US" sz="2000" kern="100" dirty="0">
                <a:solidFill>
                  <a:srgbClr val="C00000"/>
                </a:solidFill>
                <a:latin typeface="Times New Roman"/>
                <a:ea typeface="宋体"/>
              </a:rPr>
              <a:t>社会主义办学方向，全面贯彻党的教育方针、政策和国家法律法规</a:t>
            </a:r>
            <a:r>
              <a:rPr lang="zh-CN" altLang="en-US" sz="2000" kern="100" dirty="0" smtClean="0">
                <a:solidFill>
                  <a:srgbClr val="C00000"/>
                </a:solidFill>
                <a:latin typeface="Times New Roman"/>
                <a:ea typeface="宋体"/>
              </a:rPr>
              <a:t>。</a:t>
            </a:r>
            <a:endParaRPr lang="zh-CN" altLang="zh-CN" sz="2000" kern="100" dirty="0">
              <a:solidFill>
                <a:srgbClr val="C00000"/>
              </a:solidFill>
              <a:effectLst/>
              <a:latin typeface="Times New Roman"/>
              <a:ea typeface="宋体"/>
            </a:endParaRPr>
          </a:p>
        </p:txBody>
      </p:sp>
      <p:pic>
        <p:nvPicPr>
          <p:cNvPr id="2052" name="Picture 4" descr="C:\Users\Administrator\AppData\Roaming\Tencent\Users\956946282\QQ\WinTemp\RichOle\~Z8UXPNLXMHR3]T3B467B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374" y="842363"/>
            <a:ext cx="6766238" cy="266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31307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少年军校四级管理机构</a:t>
              </a: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图片 9" descr="D:\用户目录\我的文档\Tencent Files\956946282\FileRecv\少年军校四级管理机构.jpg"/>
          <p:cNvPicPr/>
          <p:nvPr/>
        </p:nvPicPr>
        <p:blipFill>
          <a:blip r:embed="rId4" cstate="print">
            <a:extLst>
              <a:ext uri="{28A0092B-C50C-407E-A947-70E740481C1C}">
                <a14:useLocalDpi xmlns:a14="http://schemas.microsoft.com/office/drawing/2010/main" val="0"/>
              </a:ext>
            </a:extLst>
          </a:blip>
          <a:srcRect/>
          <a:stretch>
            <a:fillRect/>
          </a:stretch>
        </p:blipFill>
        <p:spPr>
          <a:xfrm>
            <a:off x="620662" y="1009950"/>
            <a:ext cx="3294578" cy="2264878"/>
          </a:xfrm>
          <a:prstGeom prst="rect">
            <a:avLst/>
          </a:prstGeom>
          <a:noFill/>
          <a:ln>
            <a:noFill/>
          </a:ln>
        </p:spPr>
      </p:pic>
      <p:sp>
        <p:nvSpPr>
          <p:cNvPr id="2" name="矩形 1"/>
          <p:cNvSpPr/>
          <p:nvPr/>
        </p:nvSpPr>
        <p:spPr>
          <a:xfrm>
            <a:off x="181873" y="3514687"/>
            <a:ext cx="8494294" cy="1323439"/>
          </a:xfrm>
          <a:prstGeom prst="rect">
            <a:avLst/>
          </a:prstGeom>
          <a:solidFill>
            <a:schemeClr val="bg1"/>
          </a:solidFill>
        </p:spPr>
        <p:txBody>
          <a:bodyPr wrap="square">
            <a:spAutoFit/>
          </a:bodyPr>
          <a:lstStyle/>
          <a:p>
            <a:pPr indent="304800" algn="just">
              <a:lnSpc>
                <a:spcPct val="125000"/>
              </a:lnSpc>
              <a:spcAft>
                <a:spcPts val="0"/>
              </a:spcAft>
            </a:pPr>
            <a:r>
              <a:rPr lang="zh-CN" altLang="zh-CN" sz="1600" kern="100" dirty="0" smtClean="0">
                <a:solidFill>
                  <a:srgbClr val="C00000"/>
                </a:solidFill>
                <a:latin typeface="Times New Roman"/>
                <a:ea typeface="宋体"/>
              </a:rPr>
              <a:t>学校融合军营</a:t>
            </a:r>
            <a:r>
              <a:rPr lang="zh-CN" altLang="zh-CN" sz="1600" kern="100" dirty="0">
                <a:solidFill>
                  <a:srgbClr val="C00000"/>
                </a:solidFill>
                <a:latin typeface="Times New Roman"/>
                <a:ea typeface="宋体"/>
              </a:rPr>
              <a:t>管理模式</a:t>
            </a:r>
            <a:r>
              <a:rPr lang="zh-CN" altLang="zh-CN" sz="1600" kern="100" dirty="0" smtClean="0">
                <a:solidFill>
                  <a:srgbClr val="C00000"/>
                </a:solidFill>
                <a:latin typeface="Times New Roman"/>
                <a:ea typeface="宋体"/>
              </a:rPr>
              <a:t>，</a:t>
            </a:r>
            <a:r>
              <a:rPr lang="zh-CN" altLang="en-US" sz="1600" kern="100" dirty="0" smtClean="0">
                <a:solidFill>
                  <a:srgbClr val="C00000"/>
                </a:solidFill>
                <a:latin typeface="Times New Roman"/>
                <a:ea typeface="宋体"/>
              </a:rPr>
              <a:t>校长任团长，</a:t>
            </a:r>
            <a:r>
              <a:rPr lang="zh-CN" altLang="zh-CN" sz="1600" kern="100" dirty="0" smtClean="0">
                <a:solidFill>
                  <a:srgbClr val="C00000"/>
                </a:solidFill>
                <a:latin typeface="Times New Roman"/>
                <a:ea typeface="宋体"/>
              </a:rPr>
              <a:t>分为</a:t>
            </a:r>
            <a:r>
              <a:rPr lang="zh-CN" altLang="zh-CN" sz="1600" kern="100" dirty="0">
                <a:solidFill>
                  <a:srgbClr val="C00000"/>
                </a:solidFill>
                <a:latin typeface="Times New Roman"/>
                <a:ea typeface="宋体"/>
              </a:rPr>
              <a:t>三</a:t>
            </a:r>
            <a:r>
              <a:rPr lang="zh-CN" altLang="zh-CN" sz="1600" kern="100" dirty="0" smtClean="0">
                <a:solidFill>
                  <a:srgbClr val="C00000"/>
                </a:solidFill>
                <a:latin typeface="Times New Roman"/>
                <a:ea typeface="宋体"/>
              </a:rPr>
              <a:t>个</a:t>
            </a:r>
            <a:r>
              <a:rPr lang="zh-CN" altLang="en-US" sz="1600" kern="100" dirty="0" smtClean="0">
                <a:solidFill>
                  <a:srgbClr val="C00000"/>
                </a:solidFill>
                <a:latin typeface="Times New Roman"/>
                <a:ea typeface="宋体"/>
              </a:rPr>
              <a:t>营</a:t>
            </a:r>
            <a:r>
              <a:rPr lang="zh-CN" altLang="zh-CN" sz="1600" kern="100" dirty="0" smtClean="0">
                <a:solidFill>
                  <a:srgbClr val="C00000"/>
                </a:solidFill>
                <a:latin typeface="Times New Roman"/>
                <a:ea typeface="宋体"/>
              </a:rPr>
              <a:t>，</a:t>
            </a:r>
            <a:r>
              <a:rPr lang="zh-CN" altLang="zh-CN" sz="1600" kern="100" dirty="0">
                <a:solidFill>
                  <a:srgbClr val="C00000"/>
                </a:solidFill>
                <a:latin typeface="Times New Roman"/>
                <a:ea typeface="宋体"/>
              </a:rPr>
              <a:t>高</a:t>
            </a:r>
            <a:r>
              <a:rPr lang="zh-CN" altLang="en-US" sz="1600" kern="100" dirty="0">
                <a:solidFill>
                  <a:srgbClr val="C00000"/>
                </a:solidFill>
                <a:latin typeface="Times New Roman"/>
                <a:ea typeface="宋体"/>
              </a:rPr>
              <a:t>、</a:t>
            </a:r>
            <a:r>
              <a:rPr lang="zh-CN" altLang="zh-CN" sz="1600" kern="100" dirty="0">
                <a:solidFill>
                  <a:srgbClr val="C00000"/>
                </a:solidFill>
                <a:latin typeface="Times New Roman"/>
                <a:ea typeface="宋体"/>
              </a:rPr>
              <a:t>中</a:t>
            </a:r>
            <a:r>
              <a:rPr lang="zh-CN" altLang="en-US" sz="1600" kern="100" dirty="0">
                <a:solidFill>
                  <a:srgbClr val="C00000"/>
                </a:solidFill>
                <a:latin typeface="Times New Roman"/>
                <a:ea typeface="宋体"/>
              </a:rPr>
              <a:t>、低</a:t>
            </a:r>
            <a:r>
              <a:rPr lang="zh-CN" altLang="zh-CN" sz="1600" kern="100" dirty="0">
                <a:solidFill>
                  <a:srgbClr val="C00000"/>
                </a:solidFill>
                <a:latin typeface="Times New Roman"/>
                <a:ea typeface="宋体"/>
              </a:rPr>
              <a:t>学段</a:t>
            </a:r>
            <a:r>
              <a:rPr lang="zh-CN" altLang="zh-CN" sz="1600" kern="100" dirty="0" smtClean="0">
                <a:solidFill>
                  <a:srgbClr val="C00000"/>
                </a:solidFill>
                <a:latin typeface="Times New Roman"/>
                <a:ea typeface="宋体"/>
              </a:rPr>
              <a:t>教研</a:t>
            </a:r>
            <a:r>
              <a:rPr lang="zh-CN" altLang="zh-CN" sz="1600" kern="100" dirty="0">
                <a:solidFill>
                  <a:srgbClr val="C00000"/>
                </a:solidFill>
                <a:latin typeface="Times New Roman"/>
                <a:ea typeface="宋体"/>
              </a:rPr>
              <a:t>组长</a:t>
            </a:r>
            <a:r>
              <a:rPr lang="zh-CN" altLang="zh-CN" sz="1600" kern="100" dirty="0" smtClean="0">
                <a:solidFill>
                  <a:srgbClr val="C00000"/>
                </a:solidFill>
                <a:latin typeface="Times New Roman"/>
                <a:ea typeface="宋体"/>
              </a:rPr>
              <a:t>任</a:t>
            </a:r>
            <a:r>
              <a:rPr lang="zh-CN" altLang="en-US" sz="1600" kern="100" dirty="0" smtClean="0">
                <a:solidFill>
                  <a:srgbClr val="C00000"/>
                </a:solidFill>
                <a:latin typeface="Times New Roman"/>
                <a:ea typeface="宋体"/>
              </a:rPr>
              <a:t>营长</a:t>
            </a:r>
            <a:r>
              <a:rPr lang="zh-CN" altLang="zh-CN" sz="1600" kern="100" dirty="0" smtClean="0">
                <a:solidFill>
                  <a:srgbClr val="C00000"/>
                </a:solidFill>
                <a:latin typeface="Times New Roman"/>
                <a:ea typeface="宋体"/>
              </a:rPr>
              <a:t>，</a:t>
            </a:r>
            <a:r>
              <a:rPr lang="zh-CN" altLang="zh-CN" sz="1600" kern="100" dirty="0">
                <a:solidFill>
                  <a:srgbClr val="C00000"/>
                </a:solidFill>
                <a:latin typeface="Times New Roman"/>
                <a:ea typeface="宋体"/>
              </a:rPr>
              <a:t>一个年级一</a:t>
            </a:r>
            <a:r>
              <a:rPr lang="zh-CN" altLang="zh-CN" sz="1600" kern="100" dirty="0" smtClean="0">
                <a:solidFill>
                  <a:srgbClr val="C00000"/>
                </a:solidFill>
                <a:latin typeface="Times New Roman"/>
                <a:ea typeface="宋体"/>
              </a:rPr>
              <a:t>个</a:t>
            </a:r>
            <a:r>
              <a:rPr lang="zh-CN" altLang="en-US" sz="1600" kern="100" dirty="0" smtClean="0">
                <a:solidFill>
                  <a:srgbClr val="C00000"/>
                </a:solidFill>
                <a:latin typeface="Times New Roman"/>
                <a:ea typeface="宋体"/>
              </a:rPr>
              <a:t>连</a:t>
            </a:r>
            <a:r>
              <a:rPr lang="zh-CN" altLang="zh-CN" sz="1600" kern="100" dirty="0" smtClean="0">
                <a:solidFill>
                  <a:srgbClr val="C00000"/>
                </a:solidFill>
                <a:latin typeface="Times New Roman"/>
                <a:ea typeface="宋体"/>
              </a:rPr>
              <a:t>，</a:t>
            </a:r>
            <a:r>
              <a:rPr lang="zh-CN" altLang="zh-CN" sz="1600" kern="100" dirty="0">
                <a:solidFill>
                  <a:srgbClr val="C00000"/>
                </a:solidFill>
                <a:latin typeface="Times New Roman"/>
                <a:ea typeface="宋体"/>
              </a:rPr>
              <a:t>年级组长</a:t>
            </a:r>
            <a:r>
              <a:rPr lang="zh-CN" altLang="zh-CN" sz="1600" kern="100" dirty="0" smtClean="0">
                <a:solidFill>
                  <a:srgbClr val="C00000"/>
                </a:solidFill>
                <a:latin typeface="Times New Roman"/>
                <a:ea typeface="宋体"/>
              </a:rPr>
              <a:t>任</a:t>
            </a:r>
            <a:r>
              <a:rPr lang="zh-CN" altLang="en-US" sz="1600" kern="100" dirty="0">
                <a:solidFill>
                  <a:srgbClr val="C00000"/>
                </a:solidFill>
                <a:latin typeface="Times New Roman"/>
                <a:ea typeface="宋体"/>
              </a:rPr>
              <a:t>连</a:t>
            </a:r>
            <a:r>
              <a:rPr lang="zh-CN" altLang="zh-CN" sz="1600" kern="100" dirty="0" smtClean="0">
                <a:solidFill>
                  <a:srgbClr val="C00000"/>
                </a:solidFill>
                <a:latin typeface="Times New Roman"/>
                <a:ea typeface="宋体"/>
              </a:rPr>
              <a:t>长</a:t>
            </a:r>
            <a:r>
              <a:rPr lang="zh-CN" altLang="zh-CN" sz="1600" kern="100" dirty="0">
                <a:solidFill>
                  <a:srgbClr val="C00000"/>
                </a:solidFill>
                <a:latin typeface="Times New Roman"/>
                <a:ea typeface="宋体"/>
              </a:rPr>
              <a:t>，一个班级一</a:t>
            </a:r>
            <a:r>
              <a:rPr lang="zh-CN" altLang="zh-CN" sz="1600" kern="100" dirty="0" smtClean="0">
                <a:solidFill>
                  <a:srgbClr val="C00000"/>
                </a:solidFill>
                <a:latin typeface="Times New Roman"/>
                <a:ea typeface="宋体"/>
              </a:rPr>
              <a:t>个</a:t>
            </a:r>
            <a:r>
              <a:rPr lang="zh-CN" altLang="en-US" sz="1600" kern="100" dirty="0" smtClean="0">
                <a:solidFill>
                  <a:srgbClr val="C00000"/>
                </a:solidFill>
                <a:latin typeface="Times New Roman"/>
                <a:ea typeface="宋体"/>
              </a:rPr>
              <a:t>排</a:t>
            </a:r>
            <a:r>
              <a:rPr lang="zh-CN" altLang="zh-CN" sz="1600" kern="100" dirty="0" smtClean="0">
                <a:solidFill>
                  <a:srgbClr val="C00000"/>
                </a:solidFill>
                <a:latin typeface="Times New Roman"/>
                <a:ea typeface="宋体"/>
              </a:rPr>
              <a:t>，</a:t>
            </a:r>
            <a:r>
              <a:rPr lang="zh-CN" altLang="zh-CN" sz="1600" kern="100" dirty="0">
                <a:solidFill>
                  <a:srgbClr val="C00000"/>
                </a:solidFill>
                <a:latin typeface="Times New Roman"/>
                <a:ea typeface="宋体"/>
              </a:rPr>
              <a:t>班主任</a:t>
            </a:r>
            <a:r>
              <a:rPr lang="zh-CN" altLang="zh-CN" sz="1600" kern="100" dirty="0" smtClean="0">
                <a:solidFill>
                  <a:srgbClr val="C00000"/>
                </a:solidFill>
                <a:latin typeface="Times New Roman"/>
                <a:ea typeface="宋体"/>
              </a:rPr>
              <a:t>担任</a:t>
            </a:r>
            <a:r>
              <a:rPr lang="zh-CN" altLang="en-US" sz="1600" kern="100" dirty="0">
                <a:solidFill>
                  <a:srgbClr val="C00000"/>
                </a:solidFill>
                <a:latin typeface="Times New Roman"/>
                <a:ea typeface="宋体"/>
              </a:rPr>
              <a:t>排</a:t>
            </a:r>
            <a:r>
              <a:rPr lang="zh-CN" altLang="zh-CN" sz="1600" kern="100" dirty="0" smtClean="0">
                <a:solidFill>
                  <a:srgbClr val="C00000"/>
                </a:solidFill>
                <a:latin typeface="Times New Roman"/>
                <a:ea typeface="宋体"/>
              </a:rPr>
              <a:t>长，</a:t>
            </a:r>
            <a:r>
              <a:rPr lang="zh-CN" altLang="en-US" sz="1600" kern="100" dirty="0" smtClean="0">
                <a:solidFill>
                  <a:srgbClr val="C00000"/>
                </a:solidFill>
                <a:latin typeface="Times New Roman"/>
                <a:ea typeface="宋体"/>
              </a:rPr>
              <a:t>班级设的小组长人小班长，</a:t>
            </a:r>
            <a:r>
              <a:rPr lang="zh-CN" altLang="zh-CN" sz="1600" kern="100" dirty="0" smtClean="0">
                <a:solidFill>
                  <a:srgbClr val="C00000"/>
                </a:solidFill>
                <a:latin typeface="Times New Roman"/>
                <a:ea typeface="宋体"/>
              </a:rPr>
              <a:t>并</a:t>
            </a:r>
            <a:r>
              <a:rPr lang="zh-CN" altLang="zh-CN" sz="1600" kern="100" dirty="0">
                <a:solidFill>
                  <a:srgbClr val="C00000"/>
                </a:solidFill>
                <a:latin typeface="Times New Roman"/>
                <a:ea typeface="宋体"/>
              </a:rPr>
              <a:t>设立专门的国防教育办公室。部队与学校领导班子、中层管理队伍和班主任队伍三大队伍结合，多举措并行着力共同参与学校管理，让国防教育的种子</a:t>
            </a:r>
            <a:r>
              <a:rPr lang="zh-CN" altLang="zh-CN" sz="1600" kern="100" dirty="0" smtClean="0">
                <a:solidFill>
                  <a:srgbClr val="C00000"/>
                </a:solidFill>
                <a:latin typeface="Times New Roman"/>
                <a:ea typeface="宋体"/>
              </a:rPr>
              <a:t>在</a:t>
            </a:r>
            <a:r>
              <a:rPr lang="zh-CN" altLang="en-US" sz="1600" kern="100" dirty="0">
                <a:solidFill>
                  <a:srgbClr val="C00000"/>
                </a:solidFill>
                <a:latin typeface="Times New Roman"/>
                <a:ea typeface="宋体"/>
              </a:rPr>
              <a:t>少年军校</a:t>
            </a:r>
            <a:r>
              <a:rPr lang="zh-CN" altLang="zh-CN" sz="1600" kern="100" dirty="0" smtClean="0">
                <a:solidFill>
                  <a:srgbClr val="C00000"/>
                </a:solidFill>
                <a:latin typeface="Times New Roman"/>
                <a:ea typeface="宋体"/>
              </a:rPr>
              <a:t>生根</a:t>
            </a:r>
            <a:r>
              <a:rPr lang="zh-CN" altLang="zh-CN" sz="1600" kern="100" dirty="0">
                <a:solidFill>
                  <a:srgbClr val="C00000"/>
                </a:solidFill>
                <a:latin typeface="Times New Roman"/>
                <a:ea typeface="宋体"/>
              </a:rPr>
              <a:t>发芽。</a:t>
            </a:r>
            <a:endParaRPr lang="zh-CN" altLang="zh-CN" sz="1600" kern="100" dirty="0">
              <a:solidFill>
                <a:srgbClr val="C00000"/>
              </a:solidFill>
              <a:effectLst/>
              <a:latin typeface="Times New Roman"/>
              <a:ea typeface="宋体"/>
            </a:endParaRPr>
          </a:p>
        </p:txBody>
      </p:sp>
      <p:pic>
        <p:nvPicPr>
          <p:cNvPr id="6145" name="Picture 1" descr="C:\Users\Administrator\AppData\Roaming\Tencent\Users\956946282\QQ\WinTemp\RichOle\`Z_YDP[)R)KY0DYNZ38M8W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078" y="863009"/>
            <a:ext cx="2940578" cy="2558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6936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建立规章制度</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208550" y="3074767"/>
            <a:ext cx="8325294" cy="1938992"/>
          </a:xfrm>
          <a:prstGeom prst="rect">
            <a:avLst/>
          </a:prstGeom>
          <a:solidFill>
            <a:schemeClr val="bg1"/>
          </a:solidFill>
        </p:spPr>
        <p:txBody>
          <a:bodyPr wrap="square">
            <a:spAutoFit/>
          </a:bodyPr>
          <a:lstStyle/>
          <a:p>
            <a:pPr lvl="0" indent="304800" algn="just"/>
            <a:r>
              <a:rPr lang="zh-CN" altLang="en-US" sz="2000" kern="100" dirty="0">
                <a:solidFill>
                  <a:srgbClr val="C00000"/>
                </a:solidFill>
                <a:latin typeface="Times New Roman"/>
                <a:ea typeface="宋体"/>
              </a:rPr>
              <a:t>   </a:t>
            </a:r>
            <a:r>
              <a:rPr lang="zh-CN" altLang="en-US" sz="2000" kern="100" dirty="0" smtClean="0">
                <a:solidFill>
                  <a:srgbClr val="C00000"/>
                </a:solidFill>
                <a:latin typeface="Times New Roman"/>
                <a:ea typeface="宋体"/>
              </a:rPr>
              <a:t>学校制定</a:t>
            </a:r>
            <a:r>
              <a:rPr lang="zh-CN" altLang="en-US" sz="2000" kern="100" dirty="0">
                <a:solidFill>
                  <a:srgbClr val="C00000"/>
                </a:solidFill>
                <a:latin typeface="Times New Roman"/>
                <a:ea typeface="宋体"/>
              </a:rPr>
              <a:t>各种规章制度，对象包括学校领导、教师、学生、家长等。农村小规模学校领导是学校带头人，人数少，组织机构和队伍建设很容易落到实处，校长、主任等成为学校领导班子，对所有老师实行民主管理、科学管理，严格按照规章制度开展教学工作和活动，不断完善管理机制和激励约束机制，用制度来管理、约束老师、学生的行为，保证学校在正常化的轨道上顺利运转，同时把校园文化建设真正落到实处。</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3743" y="1165033"/>
            <a:ext cx="2594511" cy="1744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3" name="Picture 1" descr="C:\Users\Administrator\AppData\Roaming\Tencent\Users\956946282\QQ\WinTemp\RichOle\K76LIQE1_S@K8406R8$$EV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6884" y="1193051"/>
            <a:ext cx="2603594" cy="171617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istrator\AppData\Roaming\Tencent\Users\956946282\QQ\WinTemp\RichOle\{(Q)A_YIX_F}L3${HCVRHSV.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819" y="1121735"/>
            <a:ext cx="3098744" cy="182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4425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小军人基本</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素养标准</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图片 9" descr="D:\用户目录\我的文档\Tencent Files\956946282\FileRecv\小军人基本素养标准 (1).jpg"/>
          <p:cNvPicPr/>
          <p:nvPr/>
        </p:nvPicPr>
        <p:blipFill>
          <a:blip r:embed="rId4" cstate="print">
            <a:extLst>
              <a:ext uri="{28A0092B-C50C-407E-A947-70E740481C1C}">
                <a14:useLocalDpi xmlns:a14="http://schemas.microsoft.com/office/drawing/2010/main" val="0"/>
              </a:ext>
            </a:extLst>
          </a:blip>
          <a:srcRect/>
          <a:stretch>
            <a:fillRect/>
          </a:stretch>
        </p:blipFill>
        <p:spPr>
          <a:xfrm>
            <a:off x="256301" y="987350"/>
            <a:ext cx="4811233" cy="3901068"/>
          </a:xfrm>
          <a:prstGeom prst="rect">
            <a:avLst/>
          </a:prstGeom>
          <a:noFill/>
          <a:ln>
            <a:noFill/>
          </a:ln>
        </p:spPr>
      </p:pic>
      <p:sp>
        <p:nvSpPr>
          <p:cNvPr id="3" name="矩形 2"/>
          <p:cNvSpPr/>
          <p:nvPr/>
        </p:nvSpPr>
        <p:spPr>
          <a:xfrm>
            <a:off x="4670999" y="987350"/>
            <a:ext cx="3987211" cy="3901068"/>
          </a:xfrm>
          <a:prstGeom prst="rect">
            <a:avLst/>
          </a:prstGeom>
          <a:solidFill>
            <a:schemeClr val="bg1"/>
          </a:solidFill>
        </p:spPr>
        <p:txBody>
          <a:bodyPr wrap="square">
            <a:spAutoFit/>
          </a:bodyPr>
          <a:lstStyle/>
          <a:p>
            <a:pPr indent="457200">
              <a:lnSpc>
                <a:spcPct val="125000"/>
              </a:lnSpc>
            </a:pPr>
            <a:r>
              <a:rPr lang="zh-CN" altLang="en-US" dirty="0">
                <a:solidFill>
                  <a:srgbClr val="C00000"/>
                </a:solidFill>
              </a:rPr>
              <a:t>军校共建以来，少年军校培养了一批批心系国防、立志报国新时代少年，截至目前，据不完全统计，学校参军校友已经</a:t>
            </a:r>
            <a:r>
              <a:rPr lang="zh-CN" altLang="en-US" dirty="0" smtClean="0">
                <a:solidFill>
                  <a:srgbClr val="C00000"/>
                </a:solidFill>
              </a:rPr>
              <a:t>有</a:t>
            </a:r>
            <a:r>
              <a:rPr lang="en-US" altLang="zh-CN" dirty="0" smtClean="0">
                <a:solidFill>
                  <a:srgbClr val="C00000"/>
                </a:solidFill>
              </a:rPr>
              <a:t>200</a:t>
            </a:r>
            <a:r>
              <a:rPr lang="zh-CN" altLang="en-US" dirty="0" smtClean="0">
                <a:solidFill>
                  <a:srgbClr val="C00000"/>
                </a:solidFill>
              </a:rPr>
              <a:t>余</a:t>
            </a:r>
            <a:r>
              <a:rPr lang="zh-CN" altLang="en-US" dirty="0">
                <a:solidFill>
                  <a:srgbClr val="C00000"/>
                </a:solidFill>
              </a:rPr>
              <a:t>人。通过一系列国防教育活动的开展，学生系统学习了国防、军事知识，接受了系统的爱国主义教育和革命传统教育，掌握了必要的军事技能，培养了学生爱国主义情怀，促进了思想道德素质的提升</a:t>
            </a:r>
            <a:r>
              <a:rPr lang="en-US" altLang="zh-CN" dirty="0">
                <a:solidFill>
                  <a:srgbClr val="C00000"/>
                </a:solidFill>
              </a:rPr>
              <a:t>, </a:t>
            </a:r>
            <a:r>
              <a:rPr lang="zh-CN" altLang="en-US" dirty="0">
                <a:solidFill>
                  <a:srgbClr val="C00000"/>
                </a:solidFill>
              </a:rPr>
              <a:t>最终少年军校确立了以德育、行为、知识、身心四方面的基本素养标准</a:t>
            </a:r>
            <a:r>
              <a:rPr lang="zh-CN" altLang="en-US" dirty="0" smtClean="0">
                <a:solidFill>
                  <a:srgbClr val="C00000"/>
                </a:solidFill>
              </a:rPr>
              <a:t>。</a:t>
            </a:r>
            <a:endParaRPr lang="en-US" altLang="zh-CN" dirty="0" smtClean="0">
              <a:solidFill>
                <a:srgbClr val="C00000"/>
              </a:solidFill>
            </a:endParaRPr>
          </a:p>
        </p:txBody>
      </p:sp>
    </p:spTree>
    <p:extLst>
      <p:ext uri="{BB962C8B-B14F-4D97-AF65-F5344CB8AC3E}">
        <p14:creationId xmlns:p14="http://schemas.microsoft.com/office/powerpoint/2010/main" val="299894699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18"/>
          <p:cNvGrpSpPr/>
          <p:nvPr/>
        </p:nvGrpSpPr>
        <p:grpSpPr bwMode="auto">
          <a:xfrm>
            <a:off x="16594" y="52219"/>
            <a:ext cx="1261100" cy="723815"/>
            <a:chOff x="0" y="144"/>
            <a:chExt cx="1262" cy="643"/>
          </a:xfrm>
        </p:grpSpPr>
        <p:sp>
          <p:nvSpPr>
            <p:cNvPr id="7"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8"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833" y="180748"/>
            <a:ext cx="3848100" cy="2471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341360" y="2720106"/>
            <a:ext cx="8226905" cy="1938946"/>
          </a:xfrm>
          <a:prstGeom prst="rect">
            <a:avLst/>
          </a:prstGeom>
        </p:spPr>
        <p:txBody>
          <a:bodyPr wrap="square" lIns="91396" tIns="45697" rIns="91396" bIns="45697">
            <a:spAutoFit/>
          </a:bodyPr>
          <a:lstStyle/>
          <a:p>
            <a:r>
              <a:rPr lang="zh-CN" altLang="en-US" sz="2400" dirty="0" smtClean="0">
                <a:solidFill>
                  <a:srgbClr val="FF0000"/>
                </a:solidFill>
                <a:latin typeface="华文新魏" pitchFamily="2" charset="-122"/>
                <a:ea typeface="华文新魏" pitchFamily="2" charset="-122"/>
              </a:rPr>
              <a:t>        民族</a:t>
            </a:r>
            <a:r>
              <a:rPr lang="zh-CN" altLang="en-US" sz="2400" dirty="0">
                <a:solidFill>
                  <a:srgbClr val="FF0000"/>
                </a:solidFill>
                <a:latin typeface="华文新魏" pitchFamily="2" charset="-122"/>
                <a:ea typeface="华文新魏" pitchFamily="2" charset="-122"/>
              </a:rPr>
              <a:t>的复兴离不开文化的繁荣昌盛，文化的自信自强与中华民族“强起来”的历程同频共振。</a:t>
            </a:r>
            <a:r>
              <a:rPr lang="zh-CN" altLang="en-US" sz="2400" dirty="0" smtClean="0">
                <a:solidFill>
                  <a:srgbClr val="FF0000"/>
                </a:solidFill>
                <a:latin typeface="华文新魏" pitchFamily="2" charset="-122"/>
                <a:ea typeface="华文新魏" pitchFamily="2" charset="-122"/>
              </a:rPr>
              <a:t>“文化自信”是</a:t>
            </a:r>
            <a:r>
              <a:rPr lang="zh-CN" altLang="en-US" sz="2400" dirty="0">
                <a:solidFill>
                  <a:srgbClr val="FF0000"/>
                </a:solidFill>
                <a:latin typeface="华文新魏" pitchFamily="2" charset="-122"/>
                <a:ea typeface="华文新魏" pitchFamily="2" charset="-122"/>
              </a:rPr>
              <a:t>对中国特色社会主义文化先进性的自信，坚持文化自信就是要激发党和人民对中华优秀传统文化的历史自豪感，在全社会形成对社会主义核心价值观的普遍共识和价值认同</a:t>
            </a:r>
            <a:r>
              <a:rPr lang="zh-CN" altLang="en-US" sz="2400" dirty="0" smtClean="0">
                <a:solidFill>
                  <a:srgbClr val="FF0000"/>
                </a:solidFill>
                <a:latin typeface="华文新魏" pitchFamily="2" charset="-122"/>
                <a:ea typeface="华文新魏" pitchFamily="2" charset="-122"/>
              </a:rPr>
              <a:t>。</a:t>
            </a:r>
            <a:endParaRPr lang="zh-CN" altLang="en-US" sz="2400" b="1" dirty="0">
              <a:solidFill>
                <a:srgbClr val="FF0000"/>
              </a:solidFill>
              <a:latin typeface="华文新魏" pitchFamily="2" charset="-122"/>
              <a:ea typeface="华文新魏" pitchFamily="2" charset="-122"/>
            </a:endParaRPr>
          </a:p>
        </p:txBody>
      </p:sp>
    </p:spTree>
    <p:extLst>
      <p:ext uri="{BB962C8B-B14F-4D97-AF65-F5344CB8AC3E}">
        <p14:creationId xmlns:p14="http://schemas.microsoft.com/office/powerpoint/2010/main" val="10486456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教师</a:t>
              </a:r>
              <a:r>
                <a:rPr lang="en-US" altLang="zh-CN"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官兵辅导员队伍</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2667322" y="776034"/>
            <a:ext cx="6370352" cy="2246769"/>
          </a:xfrm>
          <a:prstGeom prst="rect">
            <a:avLst/>
          </a:prstGeom>
        </p:spPr>
        <p:txBody>
          <a:bodyPr wrap="square">
            <a:spAutoFit/>
          </a:bodyPr>
          <a:lstStyle/>
          <a:p>
            <a:pPr lvl="0" indent="457200"/>
            <a:r>
              <a:rPr lang="zh-CN" altLang="en-US" sz="2000" dirty="0">
                <a:solidFill>
                  <a:srgbClr val="C00000"/>
                </a:solidFill>
                <a:latin typeface="宋体" pitchFamily="2" charset="-122"/>
                <a:ea typeface="宋体" pitchFamily="2" charset="-122"/>
              </a:rPr>
              <a:t>每年都会聘请部队优秀官兵作为我们少年军校的校外辅导员，多年来，已先后有</a:t>
            </a:r>
            <a:r>
              <a:rPr lang="en-US" altLang="zh-CN" sz="2000" dirty="0">
                <a:solidFill>
                  <a:srgbClr val="C00000"/>
                </a:solidFill>
                <a:latin typeface="宋体" pitchFamily="2" charset="-122"/>
                <a:ea typeface="宋体" pitchFamily="2" charset="-122"/>
              </a:rPr>
              <a:t>300</a:t>
            </a:r>
            <a:r>
              <a:rPr lang="zh-CN" altLang="en-US" sz="2000" dirty="0">
                <a:solidFill>
                  <a:srgbClr val="C00000"/>
                </a:solidFill>
                <a:latin typeface="宋体" pitchFamily="2" charset="-122"/>
                <a:ea typeface="宋体" pitchFamily="2" charset="-122"/>
              </a:rPr>
              <a:t>多名官兵走进学校，学生们开展军训、指导学校大课间的军体拳、给学生们讲解军人的要求和标准等相关知识；部队官兵还不定期走进课堂开展党史教育、国防教育、思想品德教育、英雄事迹报告等活动，使学生们不断领略军人的精神风貌，起到言传身教，潜移默化的教育效果</a:t>
            </a:r>
            <a:r>
              <a:rPr lang="zh-CN" altLang="en-US" sz="2000" dirty="0" smtClean="0">
                <a:solidFill>
                  <a:srgbClr val="C00000"/>
                </a:solidFill>
                <a:latin typeface="宋体" pitchFamily="2" charset="-122"/>
                <a:ea typeface="宋体" pitchFamily="2" charset="-122"/>
              </a:rPr>
              <a:t>。</a:t>
            </a:r>
            <a:endParaRPr lang="zh-CN" altLang="en-US" sz="2000" dirty="0">
              <a:solidFill>
                <a:srgbClr val="C00000"/>
              </a:solidFill>
              <a:latin typeface="宋体" pitchFamily="2" charset="-122"/>
              <a:ea typeface="宋体" pitchFamily="2" charset="-122"/>
            </a:endParaRPr>
          </a:p>
        </p:txBody>
      </p:sp>
      <p:pic>
        <p:nvPicPr>
          <p:cNvPr id="11" name="图片 10" descr="$1W5NK@(GXD{JCN_Y2U}FZ3"/>
          <p:cNvPicPr/>
          <p:nvPr/>
        </p:nvPicPr>
        <p:blipFill>
          <a:blip r:embed="rId4"/>
          <a:stretch>
            <a:fillRect/>
          </a:stretch>
        </p:blipFill>
        <p:spPr>
          <a:xfrm>
            <a:off x="2667322" y="3022803"/>
            <a:ext cx="3031729" cy="1957650"/>
          </a:xfrm>
          <a:prstGeom prst="rect">
            <a:avLst/>
          </a:prstGeom>
        </p:spPr>
      </p:pic>
      <p:pic>
        <p:nvPicPr>
          <p:cNvPr id="4097" name="Picture 1" descr="C:\Users\Administrator\AppData\Roaming\Tencent\Users\956946282\QQ\WinTemp\RichOle\0T841[NRML}3QUXP(BEYB7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59" y="776034"/>
            <a:ext cx="2333625" cy="4204420"/>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descr="NW8AK32Z2348J01YP7)ABVV"/>
          <p:cNvPicPr>
            <a:picLocks noChangeAspect="1"/>
          </p:cNvPicPr>
          <p:nvPr/>
        </p:nvPicPr>
        <p:blipFill>
          <a:blip r:embed="rId6"/>
          <a:stretch>
            <a:fillRect/>
          </a:stretch>
        </p:blipFill>
        <p:spPr>
          <a:xfrm>
            <a:off x="5943600" y="3022802"/>
            <a:ext cx="2987749" cy="1957651"/>
          </a:xfrm>
          <a:prstGeom prst="rect">
            <a:avLst/>
          </a:prstGeom>
        </p:spPr>
      </p:pic>
    </p:spTree>
    <p:extLst>
      <p:ext uri="{BB962C8B-B14F-4D97-AF65-F5344CB8AC3E}">
        <p14:creationId xmlns:p14="http://schemas.microsoft.com/office/powerpoint/2010/main" val="35363300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六</a:t>
              </a: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大小军人国防课程</a:t>
              </a: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descr="D:\用户目录\我的文档\Tencent Files\956946282\FileRecv\MobileFile\qq_pic_merged_163507198492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90025" y="1039561"/>
            <a:ext cx="3847705" cy="1841862"/>
          </a:xfrm>
          <a:prstGeom prst="rect">
            <a:avLst/>
          </a:prstGeom>
          <a:noFill/>
          <a:ln>
            <a:noFill/>
          </a:ln>
        </p:spPr>
      </p:pic>
      <p:sp>
        <p:nvSpPr>
          <p:cNvPr id="3" name="矩形 2"/>
          <p:cNvSpPr/>
          <p:nvPr/>
        </p:nvSpPr>
        <p:spPr>
          <a:xfrm>
            <a:off x="4359347" y="3024074"/>
            <a:ext cx="4327452" cy="1923604"/>
          </a:xfrm>
          <a:prstGeom prst="rect">
            <a:avLst/>
          </a:prstGeom>
          <a:solidFill>
            <a:schemeClr val="bg1"/>
          </a:solidFill>
        </p:spPr>
        <p:txBody>
          <a:bodyPr wrap="square">
            <a:spAutoFit/>
          </a:bodyPr>
          <a:lstStyle/>
          <a:p>
            <a:pPr indent="457200"/>
            <a:r>
              <a:rPr lang="zh-CN" altLang="en-US" sz="1700" dirty="0">
                <a:solidFill>
                  <a:srgbClr val="C00000"/>
                </a:solidFill>
                <a:latin typeface="+mn-ea"/>
              </a:rPr>
              <a:t>这套完整的课程体系是一个开放的富有教育张力的学校特色校本课程，它是学生们进校后，从纵向到横向之间的立体、综合型学习，在学生获得丰富的军校国防知识的同时，增强学生自我生存能力和树立正确的情感态度价值观，完成了少年军校独特的课程培养模式。</a:t>
            </a:r>
          </a:p>
        </p:txBody>
      </p:sp>
      <p:pic>
        <p:nvPicPr>
          <p:cNvPr id="13" name="图片 12"/>
          <p:cNvPicPr>
            <a:picLocks noChangeAspect="1"/>
          </p:cNvPicPr>
          <p:nvPr/>
        </p:nvPicPr>
        <p:blipFill>
          <a:blip r:embed="rId5"/>
          <a:stretch>
            <a:fillRect/>
          </a:stretch>
        </p:blipFill>
        <p:spPr>
          <a:xfrm>
            <a:off x="4412510" y="1039561"/>
            <a:ext cx="4221125" cy="1841862"/>
          </a:xfrm>
          <a:prstGeom prst="rect">
            <a:avLst/>
          </a:prstGeom>
        </p:spPr>
      </p:pic>
      <p:pic>
        <p:nvPicPr>
          <p:cNvPr id="1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362" y="3024074"/>
            <a:ext cx="3896368" cy="1902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7697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086058" y="1040503"/>
            <a:ext cx="7099486" cy="1075377"/>
            <a:chOff x="1915627" y="1392180"/>
            <a:chExt cx="7099486" cy="1075377"/>
          </a:xfrm>
        </p:grpSpPr>
        <p:sp>
          <p:nvSpPr>
            <p:cNvPr id="2" name="圆角矩形标注 1"/>
            <p:cNvSpPr/>
            <p:nvPr/>
          </p:nvSpPr>
          <p:spPr>
            <a:xfrm>
              <a:off x="1915627" y="1392180"/>
              <a:ext cx="2454586" cy="1075377"/>
            </a:xfrm>
            <a:prstGeom prst="wedgeRoundRectCallout">
              <a:avLst>
                <a:gd name="adj1" fmla="val 58679"/>
                <a:gd name="adj2" fmla="val 20959"/>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smtClean="0">
                  <a:latin typeface="Arial" panose="020B0604020202020204" pitchFamily="34" charset="0"/>
                  <a:ea typeface="微软雅黑" panose="020B0503020204020204" pitchFamily="34" charset="-122"/>
                  <a:sym typeface="Arial" panose="020B0604020202020204" pitchFamily="34" charset="0"/>
                </a:rPr>
                <a:t>04</a:t>
              </a:r>
              <a:endParaRPr lang="zh-CN" altLang="en-US" sz="600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nvSpPr>
          <p:spPr>
            <a:xfrm>
              <a:off x="4844552" y="1659919"/>
              <a:ext cx="4170561" cy="646331"/>
            </a:xfrm>
            <a:prstGeom prst="rect">
              <a:avLst/>
            </a:prstGeom>
            <a:noFill/>
          </p:spPr>
          <p:txBody>
            <a:bodyPr wrap="square" rtlCol="0">
              <a:spAutoFit/>
            </a:bodyPr>
            <a:lstStyle/>
            <a:p>
              <a:r>
                <a:rPr lang="zh-CN" altLang="en-US" sz="3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活动</a:t>
              </a:r>
              <a:r>
                <a:rPr lang="zh-CN" altLang="en-US" sz="36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文化</a:t>
              </a:r>
              <a:r>
                <a:rPr lang="zh-CN" altLang="en-US" sz="36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建设</a:t>
              </a:r>
              <a:endParaRPr lang="zh-CN" altLang="en-US" sz="36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18"/>
          <p:cNvGrpSpPr/>
          <p:nvPr/>
        </p:nvGrpSpPr>
        <p:grpSpPr bwMode="auto">
          <a:xfrm>
            <a:off x="16594" y="52219"/>
            <a:ext cx="1261100" cy="723815"/>
            <a:chOff x="0" y="144"/>
            <a:chExt cx="1262" cy="643"/>
          </a:xfrm>
        </p:grpSpPr>
        <p:sp>
          <p:nvSpPr>
            <p:cNvPr id="6"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7"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8" name="矩形 7"/>
          <p:cNvSpPr/>
          <p:nvPr/>
        </p:nvSpPr>
        <p:spPr>
          <a:xfrm>
            <a:off x="341364" y="3049441"/>
            <a:ext cx="8092471" cy="1015586"/>
          </a:xfrm>
          <a:prstGeom prst="rect">
            <a:avLst/>
          </a:prstGeom>
          <a:solidFill>
            <a:schemeClr val="bg1"/>
          </a:solidFill>
        </p:spPr>
        <p:txBody>
          <a:bodyPr wrap="square" lIns="91366" tIns="45682" rIns="91366" bIns="45682">
            <a:spAutoFit/>
          </a:bodyPr>
          <a:lstStyle/>
          <a:p>
            <a:r>
              <a:rPr lang="zh-CN" altLang="en-US" sz="2000" b="1" dirty="0" smtClean="0">
                <a:solidFill>
                  <a:srgbClr val="C00000"/>
                </a:solidFill>
                <a:latin typeface="华文楷体" pitchFamily="2" charset="-122"/>
                <a:ea typeface="华文楷体" pitchFamily="2" charset="-122"/>
              </a:rPr>
              <a:t>        活动</a:t>
            </a:r>
            <a:r>
              <a:rPr lang="zh-CN" altLang="en-US" sz="2000" b="1" dirty="0">
                <a:solidFill>
                  <a:srgbClr val="C00000"/>
                </a:solidFill>
                <a:latin typeface="华文楷体" pitchFamily="2" charset="-122"/>
                <a:ea typeface="华文楷体" pitchFamily="2" charset="-122"/>
              </a:rPr>
              <a:t>是文化的载体，文化要得到深化，必须开展文化活动，校园文化的开展需要通过活动才能充分体现出来</a:t>
            </a:r>
            <a:r>
              <a:rPr lang="zh-CN" altLang="en-US" sz="2000" b="1" dirty="0" smtClean="0">
                <a:solidFill>
                  <a:srgbClr val="C00000"/>
                </a:solidFill>
                <a:latin typeface="华文楷体" pitchFamily="2" charset="-122"/>
                <a:ea typeface="华文楷体" pitchFamily="2" charset="-122"/>
              </a:rPr>
              <a:t>。学校</a:t>
            </a:r>
            <a:r>
              <a:rPr lang="zh-CN" altLang="en-US" sz="2000" b="1" dirty="0">
                <a:solidFill>
                  <a:srgbClr val="C00000"/>
                </a:solidFill>
                <a:latin typeface="华文楷体" pitchFamily="2" charset="-122"/>
                <a:ea typeface="华文楷体" pitchFamily="2" charset="-122"/>
              </a:rPr>
              <a:t>开展丰富多彩的实践</a:t>
            </a:r>
            <a:r>
              <a:rPr lang="zh-CN" altLang="en-US" sz="2000" b="1" dirty="0" smtClean="0">
                <a:solidFill>
                  <a:srgbClr val="C00000"/>
                </a:solidFill>
                <a:latin typeface="华文楷体" pitchFamily="2" charset="-122"/>
                <a:ea typeface="华文楷体" pitchFamily="2" charset="-122"/>
              </a:rPr>
              <a:t>活动净化</a:t>
            </a:r>
            <a:r>
              <a:rPr lang="zh-CN" altLang="en-US" sz="2000" b="1" dirty="0">
                <a:solidFill>
                  <a:srgbClr val="C00000"/>
                </a:solidFill>
                <a:latin typeface="华文楷体" pitchFamily="2" charset="-122"/>
                <a:ea typeface="华文楷体" pitchFamily="2" charset="-122"/>
              </a:rPr>
              <a:t>校园文化内容，给寂静的</a:t>
            </a:r>
            <a:r>
              <a:rPr lang="zh-CN" altLang="en-US" sz="2000" b="1" dirty="0" smtClean="0">
                <a:solidFill>
                  <a:srgbClr val="C00000"/>
                </a:solidFill>
                <a:latin typeface="华文楷体" pitchFamily="2" charset="-122"/>
                <a:ea typeface="华文楷体" pitchFamily="2" charset="-122"/>
              </a:rPr>
              <a:t>乡镇学校</a:t>
            </a:r>
            <a:r>
              <a:rPr lang="zh-CN" altLang="en-US" sz="2000" b="1" dirty="0">
                <a:solidFill>
                  <a:srgbClr val="C00000"/>
                </a:solidFill>
                <a:latin typeface="华文楷体" pitchFamily="2" charset="-122"/>
                <a:ea typeface="华文楷体" pitchFamily="2" charset="-122"/>
              </a:rPr>
              <a:t>注入活力。</a:t>
            </a:r>
          </a:p>
        </p:txBody>
      </p:sp>
    </p:spTree>
    <p:extLst>
      <p:ext uri="{BB962C8B-B14F-4D97-AF65-F5344CB8AC3E}">
        <p14:creationId xmlns:p14="http://schemas.microsoft.com/office/powerpoint/2010/main" val="96048463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少年军校十大共建活动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5122" name="Picture 2" descr="C:\Users\Administrator\AppData\Roaming\Tencent\Users\956946282\QQ\WinTemp\RichOle\`AH[R6P~L(}GXEO1X73I0W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25" y="972874"/>
            <a:ext cx="7117743" cy="396063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8298" y="174050"/>
            <a:ext cx="983681" cy="983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796573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少年军校共建活动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19" y="3041511"/>
            <a:ext cx="3005748" cy="18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图片 10"/>
          <p:cNvPicPr>
            <a:picLocks noChangeAspect="1"/>
          </p:cNvPicPr>
          <p:nvPr/>
        </p:nvPicPr>
        <p:blipFill>
          <a:blip r:embed="rId5"/>
          <a:stretch>
            <a:fillRect/>
          </a:stretch>
        </p:blipFill>
        <p:spPr>
          <a:xfrm>
            <a:off x="199119" y="947208"/>
            <a:ext cx="2975859" cy="1853549"/>
          </a:xfrm>
          <a:prstGeom prst="rect">
            <a:avLst/>
          </a:prstGeom>
        </p:spPr>
      </p:pic>
      <p:pic>
        <p:nvPicPr>
          <p:cNvPr id="6147" name="Picture 3" descr="C:\Users\Administrator\AppData\Roaming\Tencent\Users\956946282\QQ\WinTemp\RichOle\CS)7[TT6EMG3Z`3IJMT8SH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0794" y="928824"/>
            <a:ext cx="2704825" cy="187193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1997" y="3041511"/>
            <a:ext cx="2783622" cy="188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4416" y="947208"/>
            <a:ext cx="2819238" cy="184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图片 19"/>
          <p:cNvPicPr>
            <a:picLocks noChangeAspect="1"/>
          </p:cNvPicPr>
          <p:nvPr/>
        </p:nvPicPr>
        <p:blipFill>
          <a:blip r:embed="rId9"/>
          <a:stretch>
            <a:fillRect/>
          </a:stretch>
        </p:blipFill>
        <p:spPr>
          <a:xfrm>
            <a:off x="6224416" y="3041510"/>
            <a:ext cx="2821042" cy="1881363"/>
          </a:xfrm>
          <a:prstGeom prst="rect">
            <a:avLst/>
          </a:prstGeom>
        </p:spPr>
      </p:pic>
    </p:spTree>
    <p:extLst>
      <p:ext uri="{BB962C8B-B14F-4D97-AF65-F5344CB8AC3E}">
        <p14:creationId xmlns:p14="http://schemas.microsoft.com/office/powerpoint/2010/main" val="157711381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少年军校共建活动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4" name="图片 13"/>
          <p:cNvPicPr>
            <a:picLocks noChangeAspect="1"/>
          </p:cNvPicPr>
          <p:nvPr/>
        </p:nvPicPr>
        <p:blipFill>
          <a:blip r:embed="rId4"/>
          <a:stretch>
            <a:fillRect/>
          </a:stretch>
        </p:blipFill>
        <p:spPr>
          <a:xfrm>
            <a:off x="133956" y="3006752"/>
            <a:ext cx="2884323" cy="1865262"/>
          </a:xfrm>
          <a:prstGeom prst="rect">
            <a:avLst/>
          </a:prstGeom>
        </p:spPr>
      </p:pic>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956" y="824748"/>
            <a:ext cx="2859626" cy="1905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519" y="853122"/>
            <a:ext cx="2815950" cy="187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2519" y="3022878"/>
            <a:ext cx="2815950" cy="183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descr="C:\Users\Administrator\AppData\Roaming\Tencent\Users\956946282\QQ\WinTemp\RichOle\%U2MQ97(3W@H~GUM40N(`(U.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3787" y="3127405"/>
            <a:ext cx="2931280" cy="1728482"/>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77516" y="907477"/>
            <a:ext cx="2700670" cy="179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404438"/>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军校共建活动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8195" name="Picture 3" descr="C:\Users\Administrator\AppData\Roaming\Tencent\Users\956946282\QQ\WinTemp\RichOle\HQ5_GAC3~]BLSICK]NZQF8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56" y="853122"/>
            <a:ext cx="2884323" cy="190671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C:\Users\Administrator\AppData\Roaming\Tencent\Users\956946282\QQ\WinTemp\RichOle\K827W(H{4_%}2P$G8P3F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197" name="Picture 5" descr="C:\Users\Administrator\AppData\Roaming\Tencent\Users\956946282\QQ\WinTemp\RichOle\G`2I$H[K(87VGHNV)2~_2X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955" y="876704"/>
            <a:ext cx="2893078" cy="188313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C:\Users\Administrator\AppData\Roaming\Tencent\Users\956946282\QQ\WinTemp\RichOle\FQ_CZ83U86RTX40R]AY2.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199" name="Picture 7" descr="C:\Users\Administrator\AppData\Roaming\Tencent\Users\956946282\QQ\WinTemp\RichOle\{I}$6558)I_JSD49)G82N3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5707" y="2953796"/>
            <a:ext cx="2789573" cy="187224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2923953"/>
            <a:ext cx="2897901" cy="193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9568" y="824226"/>
            <a:ext cx="2785576" cy="19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9568" y="2953795"/>
            <a:ext cx="2808371" cy="1872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2221228"/>
            <a:ext cx="8322733" cy="1077218"/>
          </a:xfrm>
          <a:prstGeom prst="rect">
            <a:avLst/>
          </a:prstGeom>
          <a:solidFill>
            <a:schemeClr val="bg1"/>
          </a:solidFill>
        </p:spPr>
        <p:txBody>
          <a:bodyPr wrap="square" rtlCol="0">
            <a:spAutoFit/>
          </a:bodyPr>
          <a:lstStyle/>
          <a:p>
            <a:r>
              <a:rPr lang="zh-CN" altLang="en-US" sz="3200" dirty="0" smtClean="0">
                <a:solidFill>
                  <a:srgbClr val="C00000"/>
                </a:solidFill>
                <a:latin typeface="华文新魏" pitchFamily="2" charset="-122"/>
                <a:ea typeface="华文新魏" pitchFamily="2" charset="-122"/>
              </a:rPr>
              <a:t>省级课题</a:t>
            </a:r>
            <a:endParaRPr lang="en-US" altLang="zh-CN" sz="3200" dirty="0" smtClean="0">
              <a:solidFill>
                <a:srgbClr val="C00000"/>
              </a:solidFill>
              <a:latin typeface="华文新魏" pitchFamily="2" charset="-122"/>
              <a:ea typeface="华文新魏" pitchFamily="2" charset="-122"/>
            </a:endParaRPr>
          </a:p>
          <a:p>
            <a:r>
              <a:rPr lang="en-US" altLang="zh-CN" sz="3200" dirty="0" smtClean="0">
                <a:solidFill>
                  <a:srgbClr val="C00000"/>
                </a:solidFill>
                <a:latin typeface="华文新魏" pitchFamily="2" charset="-122"/>
                <a:ea typeface="华文新魏" pitchFamily="2" charset="-122"/>
              </a:rPr>
              <a:t>《</a:t>
            </a:r>
            <a:r>
              <a:rPr lang="zh-CN" altLang="en-US" sz="3200" dirty="0" smtClean="0">
                <a:solidFill>
                  <a:srgbClr val="C00000"/>
                </a:solidFill>
                <a:latin typeface="华文新魏" pitchFamily="2" charset="-122"/>
                <a:ea typeface="华文新魏" pitchFamily="2" charset="-122"/>
              </a:rPr>
              <a:t>农村小学国防教育铸魂立人校本实践研究</a:t>
            </a:r>
            <a:r>
              <a:rPr lang="en-US" altLang="zh-CN" sz="3200" dirty="0" smtClean="0">
                <a:solidFill>
                  <a:srgbClr val="C00000"/>
                </a:solidFill>
                <a:latin typeface="华文新魏" pitchFamily="2" charset="-122"/>
                <a:ea typeface="华文新魏" pitchFamily="2" charset="-122"/>
              </a:rPr>
              <a:t>》</a:t>
            </a:r>
            <a:endParaRPr lang="zh-CN" altLang="en-US" sz="3200" dirty="0">
              <a:solidFill>
                <a:srgbClr val="C00000"/>
              </a:solidFill>
              <a:latin typeface="华文新魏" pitchFamily="2" charset="-122"/>
              <a:ea typeface="华文新魏" pitchFamily="2" charset="-122"/>
            </a:endParaRPr>
          </a:p>
        </p:txBody>
      </p:sp>
    </p:spTree>
    <p:extLst>
      <p:ext uri="{BB962C8B-B14F-4D97-AF65-F5344CB8AC3E}">
        <p14:creationId xmlns:p14="http://schemas.microsoft.com/office/powerpoint/2010/main" val="226463761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少年军校大课间活动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AutoShape 4" descr="C:\Users\Administrator\AppData\Roaming\Tencent\Users\956946282\QQ\WinTemp\RichOle\K827W(H{4_%}2P$G8P3F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6" descr="C:\Users\Administrator\AppData\Roaming\Tencent\Users\956946282\QQ\WinTemp\RichOle\FQ_CZ83U86RTX40R]AY2.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850" y="1050260"/>
            <a:ext cx="2774987" cy="184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2239" y="3094075"/>
            <a:ext cx="2962626" cy="185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0609" y="1050185"/>
            <a:ext cx="2910110" cy="185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2239" y="1050259"/>
            <a:ext cx="3059709" cy="184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75" y="3094075"/>
            <a:ext cx="2865336" cy="1910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7" name="Picture 11" descr="C:\Users\Administrator\AppData\Roaming\Tencent\Users\956946282\QQ\WinTemp\RichOle\ZKZV_F_0VQ0J053N}IH$`5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66916" y="3094075"/>
            <a:ext cx="2782039" cy="185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87584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少年军校劳动活动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AutoShape 4" descr="C:\Users\Administrator\AppData\Roaming\Tencent\Users\956946282\QQ\WinTemp\RichOle\K827W(H{4_%}2P$G8P3F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6" descr="C:\Users\Administrator\AppData\Roaming\Tencent\Users\956946282\QQ\WinTemp\RichOle\FQ_CZ83U86RTX40R]AY2.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050260"/>
            <a:ext cx="2874114" cy="19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102344"/>
            <a:ext cx="2874114" cy="19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2046" y="1050260"/>
            <a:ext cx="2558903" cy="191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2046" y="3102344"/>
            <a:ext cx="2558903" cy="191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83163" y="1050260"/>
            <a:ext cx="2969451" cy="19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descr="C:\Users\Administrator\Desktop\小规模学校文化建设\QQ图片2022070421253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6365" y="3094514"/>
            <a:ext cx="2891821" cy="193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8022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少年军校劳动活动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AutoShape 4" descr="C:\Users\Administrator\AppData\Roaming\Tencent\Users\956946282\QQ\WinTemp\RichOle\K827W(H{4_%}2P$G8P3F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6" descr="C:\Users\Administrator\AppData\Roaming\Tencent\Users\956946282\QQ\WinTemp\RichOle\FQ_CZ83U86RTX40R]AY2.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596" y="944968"/>
            <a:ext cx="2798473" cy="188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944968"/>
            <a:ext cx="2824290" cy="188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9169" y="944969"/>
            <a:ext cx="2943445" cy="1882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913" y="3040911"/>
            <a:ext cx="2846777" cy="1956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2699" y="3040911"/>
            <a:ext cx="2618266" cy="196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7017" y="3040911"/>
            <a:ext cx="3015215" cy="1963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0504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pic>
        <p:nvPicPr>
          <p:cNvPr id="6" name="Picture 2" descr="C:\Users\Administrator\Desktop\学校.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276" y="1531048"/>
            <a:ext cx="3524723" cy="234979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767665" y="1244009"/>
            <a:ext cx="5173133" cy="2923877"/>
          </a:xfrm>
          <a:prstGeom prst="rect">
            <a:avLst/>
          </a:prstGeom>
        </p:spPr>
        <p:txBody>
          <a:bodyPr wrap="square">
            <a:spAutoFit/>
          </a:bodyPr>
          <a:lstStyle/>
          <a:p>
            <a:r>
              <a:rPr lang="zh-CN" altLang="en-US" sz="2400" dirty="0" smtClean="0">
                <a:latin typeface="华文楷体" pitchFamily="2" charset="-122"/>
                <a:ea typeface="华文楷体" pitchFamily="2" charset="-122"/>
              </a:rPr>
              <a:t>       </a:t>
            </a:r>
            <a:r>
              <a:rPr lang="zh-CN" altLang="en-US" sz="2000" dirty="0" smtClean="0">
                <a:solidFill>
                  <a:srgbClr val="FF0000"/>
                </a:solidFill>
                <a:latin typeface="华文新魏" pitchFamily="2" charset="-122"/>
                <a:ea typeface="华文新魏" pitchFamily="2" charset="-122"/>
              </a:rPr>
              <a:t>学校</a:t>
            </a:r>
            <a:r>
              <a:rPr lang="zh-CN" altLang="en-US" sz="2000" dirty="0">
                <a:solidFill>
                  <a:srgbClr val="FF0000"/>
                </a:solidFill>
                <a:latin typeface="华文新魏" pitchFamily="2" charset="-122"/>
                <a:ea typeface="华文新魏" pitchFamily="2" charset="-122"/>
              </a:rPr>
              <a:t>是培养人才的主要场所，培养孩子们的文化自信是学校应该承担起的责无旁贷的义务。要挑起培养文化自信的社会主义事业接班人的重担，我们就应该从提升学校的文化软实力做起</a:t>
            </a:r>
            <a:r>
              <a:rPr lang="zh-CN" altLang="en-US" sz="2000" dirty="0" smtClean="0">
                <a:solidFill>
                  <a:srgbClr val="FF0000"/>
                </a:solidFill>
                <a:latin typeface="华文新魏" pitchFamily="2" charset="-122"/>
                <a:ea typeface="华文新魏" pitchFamily="2" charset="-122"/>
              </a:rPr>
              <a:t>。</a:t>
            </a:r>
            <a:endParaRPr lang="en-US" altLang="zh-CN" sz="2000" dirty="0" smtClean="0">
              <a:solidFill>
                <a:srgbClr val="FF0000"/>
              </a:solidFill>
              <a:latin typeface="华文新魏" pitchFamily="2" charset="-122"/>
              <a:ea typeface="华文新魏" pitchFamily="2" charset="-122"/>
            </a:endParaRPr>
          </a:p>
          <a:p>
            <a:r>
              <a:rPr lang="zh-CN" altLang="en-US" sz="2000" dirty="0" smtClean="0">
                <a:solidFill>
                  <a:srgbClr val="FF0000"/>
                </a:solidFill>
                <a:latin typeface="华文新魏" pitchFamily="2" charset="-122"/>
                <a:ea typeface="华文新魏" pitchFamily="2" charset="-122"/>
              </a:rPr>
              <a:t>        文化</a:t>
            </a:r>
            <a:r>
              <a:rPr lang="zh-CN" altLang="en-US" sz="2000" dirty="0">
                <a:solidFill>
                  <a:srgbClr val="FF0000"/>
                </a:solidFill>
                <a:latin typeface="华文新魏" pitchFamily="2" charset="-122"/>
                <a:ea typeface="华文新魏" pitchFamily="2" charset="-122"/>
              </a:rPr>
              <a:t>引领提升育人本质</a:t>
            </a:r>
            <a:r>
              <a:rPr lang="zh-CN" altLang="en-US" sz="2000" dirty="0" smtClean="0">
                <a:solidFill>
                  <a:srgbClr val="FF0000"/>
                </a:solidFill>
                <a:latin typeface="华文新魏" pitchFamily="2" charset="-122"/>
                <a:ea typeface="华文新魏" pitchFamily="2" charset="-122"/>
              </a:rPr>
              <a:t>，将一个学校建设成有浓厚的文化氛围，有深刻的育人内涵、有突出的办学特色，有良好的办学效益的品牌学校，是我们每一个学校管理者的追求。</a:t>
            </a:r>
            <a:endParaRPr lang="zh-CN" altLang="en-US" sz="2000" dirty="0">
              <a:solidFill>
                <a:srgbClr val="FF0000"/>
              </a:solidFill>
              <a:latin typeface="华文新魏" pitchFamily="2" charset="-122"/>
              <a:ea typeface="华文新魏" pitchFamily="2" charset="-122"/>
            </a:endParaRPr>
          </a:p>
        </p:txBody>
      </p:sp>
      <p:sp>
        <p:nvSpPr>
          <p:cNvPr id="7" name="矩形 6"/>
          <p:cNvSpPr/>
          <p:nvPr/>
        </p:nvSpPr>
        <p:spPr>
          <a:xfrm>
            <a:off x="1689194" y="483646"/>
            <a:ext cx="6726673" cy="707886"/>
          </a:xfrm>
          <a:prstGeom prst="rect">
            <a:avLst/>
          </a:prstGeom>
        </p:spPr>
        <p:txBody>
          <a:bodyPr wrap="square">
            <a:spAutoFit/>
          </a:bodyPr>
          <a:lstStyle/>
          <a:p>
            <a:pPr lvl="0"/>
            <a:r>
              <a:rPr lang="zh-CN" altLang="en-US" sz="4000" b="1" dirty="0" smtClean="0">
                <a:solidFill>
                  <a:srgbClr val="FF0000"/>
                </a:solidFill>
                <a:latin typeface="微软雅黑" pitchFamily="34" charset="-122"/>
                <a:ea typeface="微软雅黑" pitchFamily="34" charset="-122"/>
                <a:cs typeface="Meiryo UI" pitchFamily="34" charset="-128"/>
              </a:rPr>
              <a:t>教育是国之大计、党之大计</a:t>
            </a:r>
            <a:endParaRPr lang="zh-CN" altLang="en-US" sz="4000" b="1" dirty="0">
              <a:solidFill>
                <a:srgbClr val="FF0000"/>
              </a:solidFill>
              <a:latin typeface="微软雅黑" pitchFamily="34" charset="-122"/>
              <a:ea typeface="微软雅黑" pitchFamily="34" charset="-122"/>
              <a:cs typeface="Meiryo UI" pitchFamily="34" charset="-128"/>
            </a:endParaRPr>
          </a:p>
        </p:txBody>
      </p:sp>
    </p:spTree>
    <p:extLst>
      <p:ext uri="{BB962C8B-B14F-4D97-AF65-F5344CB8AC3E}">
        <p14:creationId xmlns:p14="http://schemas.microsoft.com/office/powerpoint/2010/main" val="2119586290"/>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少年军校劳动活动</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AutoShape 4" descr="C:\Users\Administrator\AppData\Roaming\Tencent\Users\956946282\QQ\WinTemp\RichOle\K827W(H{4_%}2P$G8P3F5.pn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3" name="AutoShape 6" descr="C:\Users\Administrator\AppData\Roaming\Tencent\Users\956946282\QQ\WinTemp\RichOle\FQ_CZ83U86RTX40R]AY2.pn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8698" y="944969"/>
            <a:ext cx="2726267" cy="1900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C:\Users\Administrator\AppData\Roaming\Tencent\Users\956946282\QQ\WinTemp\RichOle\%%0{H_{3AI0XGT$MF_([A_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54" y="951768"/>
            <a:ext cx="2710894" cy="19002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Administrator\AppData\Roaming\Tencent\Users\956946282\QQ\WinTemp\RichOle\Z{7JYYU3U9@YVD~WRW]HHN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266" y="3037635"/>
            <a:ext cx="2650067" cy="1966975"/>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Administrator\AppData\Roaming\Tencent\Users\956946282\QQ\WinTemp\RichOle\X8`)8)XHL35J]RG]_%O)_W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8603" y="2969942"/>
            <a:ext cx="2726362" cy="206181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Administrator\AppData\Roaming\Tencent\Users\956946282\QQ\WinTemp\RichOle\V`W9VT[8P(P2[HJRMQ)KGG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0240" y="3022583"/>
            <a:ext cx="2808767" cy="199707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9" descr="C:\Users\Administrator\AppData\Roaming\Tencent\Users\956946282\QQ\WinTemp\RichOle\BKL@R2\G{6IQ9A{O}%CR4.pn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10" descr="C:\Users\Administrator\AppData\Roaming\Tencent\Users\956946282\QQ\WinTemp\RichOle\BKL@R2\G{6IQ9A{O}%CR4.png"/>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179" name="Picture 11" descr="C:\Users\Administrator\AppData\Roaming\Tencent\Users\956946282\QQ\WinTemp\RichOle\([]VI[80B(83`_DG_N3@Q(9.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9650" y="889823"/>
            <a:ext cx="2709945" cy="202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89252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少年军校宣传</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277961" y="881432"/>
            <a:ext cx="6197267" cy="4126127"/>
            <a:chOff x="403235" y="204814"/>
            <a:chExt cx="11413796" cy="6381406"/>
          </a:xfrm>
        </p:grpSpPr>
        <p:grpSp>
          <p:nvGrpSpPr>
            <p:cNvPr id="13" name="组合 12"/>
            <p:cNvGrpSpPr/>
            <p:nvPr/>
          </p:nvGrpSpPr>
          <p:grpSpPr>
            <a:xfrm>
              <a:off x="403235" y="1849120"/>
              <a:ext cx="1529080" cy="4737100"/>
              <a:chOff x="523875" y="1270000"/>
              <a:chExt cx="1529080" cy="4737100"/>
            </a:xfrm>
          </p:grpSpPr>
          <p:pic>
            <p:nvPicPr>
              <p:cNvPr id="34" name="图片 33"/>
              <p:cNvPicPr>
                <a:picLocks noChangeAspect="1"/>
              </p:cNvPicPr>
              <p:nvPr/>
            </p:nvPicPr>
            <p:blipFill>
              <a:blip r:embed="rId4"/>
              <a:stretch>
                <a:fillRect/>
              </a:stretch>
            </p:blipFill>
            <p:spPr>
              <a:xfrm>
                <a:off x="523875" y="1270000"/>
                <a:ext cx="1529080" cy="4737100"/>
              </a:xfrm>
              <a:prstGeom prst="rect">
                <a:avLst/>
              </a:prstGeom>
            </p:spPr>
          </p:pic>
          <p:sp>
            <p:nvSpPr>
              <p:cNvPr id="35" name="文本框 18"/>
              <p:cNvSpPr txBox="1"/>
              <p:nvPr/>
            </p:nvSpPr>
            <p:spPr>
              <a:xfrm>
                <a:off x="884555" y="1849120"/>
                <a:ext cx="807721" cy="3950821"/>
              </a:xfrm>
              <a:prstGeom prst="rect">
                <a:avLst/>
              </a:prstGeom>
              <a:noFill/>
            </p:spPr>
            <p:txBody>
              <a:bodyPr wrap="square" rtlCol="0">
                <a:spAutoFit/>
              </a:bodyPr>
              <a:lstStyle/>
              <a:p>
                <a:r>
                  <a:rPr lang="zh-CN" altLang="en-US" sz="3200" b="1" dirty="0">
                    <a:solidFill>
                      <a:srgbClr val="FF0000"/>
                    </a:solidFill>
                    <a:latin typeface="黑体" panose="02010609060101010101" pitchFamily="49" charset="-122"/>
                    <a:ea typeface="黑体" panose="02010609060101010101" pitchFamily="49" charset="-122"/>
                  </a:rPr>
                  <a:t>泸州电视台</a:t>
                </a:r>
              </a:p>
            </p:txBody>
          </p:sp>
        </p:grpSp>
        <p:grpSp>
          <p:nvGrpSpPr>
            <p:cNvPr id="16" name="组合 15"/>
            <p:cNvGrpSpPr/>
            <p:nvPr/>
          </p:nvGrpSpPr>
          <p:grpSpPr>
            <a:xfrm>
              <a:off x="2121348" y="1270000"/>
              <a:ext cx="1390015" cy="4698365"/>
              <a:chOff x="2296160" y="1270000"/>
              <a:chExt cx="1390015" cy="4698365"/>
            </a:xfrm>
          </p:grpSpPr>
          <p:pic>
            <p:nvPicPr>
              <p:cNvPr id="32" name="图片 31"/>
              <p:cNvPicPr>
                <a:picLocks noChangeAspect="1"/>
              </p:cNvPicPr>
              <p:nvPr/>
            </p:nvPicPr>
            <p:blipFill>
              <a:blip r:embed="rId5"/>
              <a:stretch>
                <a:fillRect/>
              </a:stretch>
            </p:blipFill>
            <p:spPr>
              <a:xfrm>
                <a:off x="2296160" y="1270000"/>
                <a:ext cx="1390015" cy="4698365"/>
              </a:xfrm>
              <a:prstGeom prst="rect">
                <a:avLst/>
              </a:prstGeom>
            </p:spPr>
          </p:pic>
          <p:sp>
            <p:nvSpPr>
              <p:cNvPr id="33" name="文本框 11"/>
              <p:cNvSpPr txBox="1"/>
              <p:nvPr/>
            </p:nvSpPr>
            <p:spPr>
              <a:xfrm>
                <a:off x="2586990" y="1721485"/>
                <a:ext cx="807719" cy="3189218"/>
              </a:xfrm>
              <a:prstGeom prst="rect">
                <a:avLst/>
              </a:prstGeom>
              <a:noFill/>
            </p:spPr>
            <p:txBody>
              <a:bodyPr wrap="square" rtlCol="0">
                <a:spAutoFit/>
              </a:bodyPr>
              <a:lstStyle/>
              <a:p>
                <a:r>
                  <a:rPr lang="zh-CN" altLang="en-US" sz="3200" b="1" dirty="0">
                    <a:solidFill>
                      <a:srgbClr val="FF0000"/>
                    </a:solidFill>
                    <a:latin typeface="黑体" panose="02010609060101010101" pitchFamily="49" charset="-122"/>
                    <a:ea typeface="黑体" panose="02010609060101010101" pitchFamily="49" charset="-122"/>
                  </a:rPr>
                  <a:t>泸州日报</a:t>
                </a:r>
              </a:p>
            </p:txBody>
          </p:sp>
        </p:grpSp>
        <p:grpSp>
          <p:nvGrpSpPr>
            <p:cNvPr id="17" name="组合 16"/>
            <p:cNvGrpSpPr/>
            <p:nvPr/>
          </p:nvGrpSpPr>
          <p:grpSpPr>
            <a:xfrm>
              <a:off x="3926205" y="653414"/>
              <a:ext cx="1516380" cy="4698365"/>
              <a:chOff x="3926205" y="1507548"/>
              <a:chExt cx="1516380" cy="4698365"/>
            </a:xfrm>
          </p:grpSpPr>
          <p:pic>
            <p:nvPicPr>
              <p:cNvPr id="30" name="图片 29"/>
              <p:cNvPicPr>
                <a:picLocks noChangeAspect="1"/>
              </p:cNvPicPr>
              <p:nvPr/>
            </p:nvPicPr>
            <p:blipFill>
              <a:blip r:embed="rId6"/>
              <a:stretch>
                <a:fillRect/>
              </a:stretch>
            </p:blipFill>
            <p:spPr>
              <a:xfrm>
                <a:off x="3926205" y="1507548"/>
                <a:ext cx="1516380" cy="4698365"/>
              </a:xfrm>
              <a:prstGeom prst="rect">
                <a:avLst/>
              </a:prstGeom>
            </p:spPr>
          </p:pic>
          <p:sp>
            <p:nvSpPr>
              <p:cNvPr id="31" name="文本框 12"/>
              <p:cNvSpPr txBox="1"/>
              <p:nvPr/>
            </p:nvSpPr>
            <p:spPr>
              <a:xfrm>
                <a:off x="4280535" y="1849120"/>
                <a:ext cx="807720" cy="2306955"/>
              </a:xfrm>
              <a:prstGeom prst="rect">
                <a:avLst/>
              </a:prstGeom>
              <a:noFill/>
            </p:spPr>
            <p:txBody>
              <a:bodyPr wrap="square" rtlCol="0">
                <a:spAutoFit/>
              </a:bodyPr>
              <a:lstStyle/>
              <a:p>
                <a:r>
                  <a:rPr lang="zh-CN" altLang="en-US" sz="3600" b="1" dirty="0">
                    <a:solidFill>
                      <a:srgbClr val="FF0000"/>
                    </a:solidFill>
                    <a:latin typeface="黑体" panose="02010609060101010101" pitchFamily="49" charset="-122"/>
                    <a:ea typeface="黑体" panose="02010609060101010101" pitchFamily="49" charset="-122"/>
                  </a:rPr>
                  <a:t>今日头条</a:t>
                </a:r>
              </a:p>
            </p:txBody>
          </p:sp>
        </p:grpSp>
        <p:grpSp>
          <p:nvGrpSpPr>
            <p:cNvPr id="18" name="组合 17"/>
            <p:cNvGrpSpPr/>
            <p:nvPr/>
          </p:nvGrpSpPr>
          <p:grpSpPr>
            <a:xfrm>
              <a:off x="5641340" y="204814"/>
              <a:ext cx="1474470" cy="4735830"/>
              <a:chOff x="5641340" y="255560"/>
              <a:chExt cx="1474470" cy="4735830"/>
            </a:xfrm>
          </p:grpSpPr>
          <p:pic>
            <p:nvPicPr>
              <p:cNvPr id="28" name="图片 27"/>
              <p:cNvPicPr>
                <a:picLocks noChangeAspect="1"/>
              </p:cNvPicPr>
              <p:nvPr/>
            </p:nvPicPr>
            <p:blipFill>
              <a:blip r:embed="rId7"/>
              <a:stretch>
                <a:fillRect/>
              </a:stretch>
            </p:blipFill>
            <p:spPr>
              <a:xfrm>
                <a:off x="5641340" y="255560"/>
                <a:ext cx="1474470" cy="4735830"/>
              </a:xfrm>
              <a:prstGeom prst="rect">
                <a:avLst/>
              </a:prstGeom>
            </p:spPr>
          </p:pic>
          <p:sp>
            <p:nvSpPr>
              <p:cNvPr id="29" name="文本框 13"/>
              <p:cNvSpPr txBox="1"/>
              <p:nvPr/>
            </p:nvSpPr>
            <p:spPr>
              <a:xfrm>
                <a:off x="5974715" y="1721485"/>
                <a:ext cx="807720" cy="1753235"/>
              </a:xfrm>
              <a:prstGeom prst="rect">
                <a:avLst/>
              </a:prstGeom>
              <a:noFill/>
            </p:spPr>
            <p:txBody>
              <a:bodyPr wrap="square" rtlCol="0">
                <a:spAutoFit/>
              </a:bodyPr>
              <a:lstStyle/>
              <a:p>
                <a:r>
                  <a:rPr lang="zh-CN" altLang="en-US" sz="3600" b="1" dirty="0">
                    <a:solidFill>
                      <a:srgbClr val="FF0000"/>
                    </a:solidFill>
                    <a:latin typeface="黑体" panose="02010609060101010101" pitchFamily="49" charset="-122"/>
                    <a:ea typeface="黑体" panose="02010609060101010101" pitchFamily="49" charset="-122"/>
                  </a:rPr>
                  <a:t>搜狐网</a:t>
                </a:r>
              </a:p>
            </p:txBody>
          </p:sp>
        </p:grpSp>
        <p:grpSp>
          <p:nvGrpSpPr>
            <p:cNvPr id="19" name="组合 18"/>
            <p:cNvGrpSpPr/>
            <p:nvPr/>
          </p:nvGrpSpPr>
          <p:grpSpPr>
            <a:xfrm>
              <a:off x="7295926" y="659845"/>
              <a:ext cx="1468120" cy="4823460"/>
              <a:chOff x="7268210" y="1144905"/>
              <a:chExt cx="1468120" cy="4823460"/>
            </a:xfrm>
          </p:grpSpPr>
          <p:pic>
            <p:nvPicPr>
              <p:cNvPr id="26" name="图片 25" descr="%[N@B{@K8GHE_NB`(_~G`1S"/>
              <p:cNvPicPr>
                <a:picLocks noChangeAspect="1"/>
              </p:cNvPicPr>
              <p:nvPr/>
            </p:nvPicPr>
            <p:blipFill>
              <a:blip r:embed="rId8"/>
              <a:stretch>
                <a:fillRect/>
              </a:stretch>
            </p:blipFill>
            <p:spPr>
              <a:xfrm>
                <a:off x="7268210" y="1144905"/>
                <a:ext cx="1468120" cy="4823460"/>
              </a:xfrm>
              <a:prstGeom prst="rect">
                <a:avLst/>
              </a:prstGeom>
            </p:spPr>
          </p:pic>
          <p:sp>
            <p:nvSpPr>
              <p:cNvPr id="27" name="文本框 14"/>
              <p:cNvSpPr txBox="1"/>
              <p:nvPr/>
            </p:nvSpPr>
            <p:spPr>
              <a:xfrm>
                <a:off x="7598410" y="1721485"/>
                <a:ext cx="807720" cy="2861310"/>
              </a:xfrm>
              <a:prstGeom prst="rect">
                <a:avLst/>
              </a:prstGeom>
              <a:noFill/>
            </p:spPr>
            <p:txBody>
              <a:bodyPr wrap="square" rtlCol="0">
                <a:spAutoFit/>
              </a:bodyPr>
              <a:lstStyle/>
              <a:p>
                <a:r>
                  <a:rPr lang="zh-CN" altLang="en-US" sz="3600" b="1" dirty="0">
                    <a:solidFill>
                      <a:srgbClr val="FF0000"/>
                    </a:solidFill>
                    <a:latin typeface="黑体" panose="02010609060101010101" pitchFamily="49" charset="-122"/>
                    <a:ea typeface="黑体" panose="02010609060101010101" pitchFamily="49" charset="-122"/>
                  </a:rPr>
                  <a:t>西南雄狮号</a:t>
                </a:r>
              </a:p>
            </p:txBody>
          </p:sp>
        </p:grpSp>
        <p:grpSp>
          <p:nvGrpSpPr>
            <p:cNvPr id="20" name="组合 19"/>
            <p:cNvGrpSpPr/>
            <p:nvPr/>
          </p:nvGrpSpPr>
          <p:grpSpPr>
            <a:xfrm>
              <a:off x="8902737" y="1114424"/>
              <a:ext cx="1423035" cy="5009515"/>
              <a:chOff x="8943340" y="958850"/>
              <a:chExt cx="1423035" cy="5009515"/>
            </a:xfrm>
          </p:grpSpPr>
          <p:pic>
            <p:nvPicPr>
              <p:cNvPr id="24" name="图片 23" descr="J%]7INFY6P$9NXE~DHW~}RC"/>
              <p:cNvPicPr>
                <a:picLocks noChangeAspect="1"/>
              </p:cNvPicPr>
              <p:nvPr/>
            </p:nvPicPr>
            <p:blipFill>
              <a:blip r:embed="rId9"/>
              <a:stretch>
                <a:fillRect/>
              </a:stretch>
            </p:blipFill>
            <p:spPr>
              <a:xfrm>
                <a:off x="8943340" y="958850"/>
                <a:ext cx="1423035" cy="5009515"/>
              </a:xfrm>
              <a:prstGeom prst="rect">
                <a:avLst/>
              </a:prstGeom>
            </p:spPr>
          </p:pic>
          <p:sp>
            <p:nvSpPr>
              <p:cNvPr id="25" name="文本框 15"/>
              <p:cNvSpPr txBox="1"/>
              <p:nvPr/>
            </p:nvSpPr>
            <p:spPr>
              <a:xfrm>
                <a:off x="9251315" y="1849120"/>
                <a:ext cx="807720" cy="2861310"/>
              </a:xfrm>
              <a:prstGeom prst="rect">
                <a:avLst/>
              </a:prstGeom>
              <a:noFill/>
            </p:spPr>
            <p:txBody>
              <a:bodyPr wrap="square" rtlCol="0">
                <a:spAutoFit/>
              </a:bodyPr>
              <a:lstStyle/>
              <a:p>
                <a:r>
                  <a:rPr lang="zh-CN" altLang="en-US" sz="3600" b="1" dirty="0">
                    <a:solidFill>
                      <a:srgbClr val="FF0000"/>
                    </a:solidFill>
                    <a:latin typeface="黑体" panose="02010609060101010101" pitchFamily="49" charset="-122"/>
                    <a:ea typeface="黑体" panose="02010609060101010101" pitchFamily="49" charset="-122"/>
                  </a:rPr>
                  <a:t>西路强军号</a:t>
                </a:r>
              </a:p>
            </p:txBody>
          </p:sp>
        </p:grpSp>
        <p:grpSp>
          <p:nvGrpSpPr>
            <p:cNvPr id="21" name="组合 20"/>
            <p:cNvGrpSpPr/>
            <p:nvPr/>
          </p:nvGrpSpPr>
          <p:grpSpPr>
            <a:xfrm>
              <a:off x="10499406" y="1661875"/>
              <a:ext cx="1317625" cy="4871720"/>
              <a:chOff x="10499407" y="1423035"/>
              <a:chExt cx="1317625" cy="4871720"/>
            </a:xfrm>
          </p:grpSpPr>
          <p:pic>
            <p:nvPicPr>
              <p:cNvPr id="22" name="图片 21"/>
              <p:cNvPicPr>
                <a:picLocks noChangeAspect="1"/>
              </p:cNvPicPr>
              <p:nvPr/>
            </p:nvPicPr>
            <p:blipFill>
              <a:blip r:embed="rId10"/>
              <a:stretch>
                <a:fillRect/>
              </a:stretch>
            </p:blipFill>
            <p:spPr>
              <a:xfrm>
                <a:off x="10499407" y="1423035"/>
                <a:ext cx="1317625" cy="4871720"/>
              </a:xfrm>
              <a:prstGeom prst="rect">
                <a:avLst/>
              </a:prstGeom>
            </p:spPr>
          </p:pic>
          <p:sp>
            <p:nvSpPr>
              <p:cNvPr id="23" name="文本框 16"/>
              <p:cNvSpPr txBox="1"/>
              <p:nvPr/>
            </p:nvSpPr>
            <p:spPr>
              <a:xfrm>
                <a:off x="10754359" y="2633689"/>
                <a:ext cx="807720" cy="2306955"/>
              </a:xfrm>
              <a:prstGeom prst="rect">
                <a:avLst/>
              </a:prstGeom>
              <a:noFill/>
            </p:spPr>
            <p:txBody>
              <a:bodyPr wrap="square" rtlCol="0">
                <a:spAutoFit/>
              </a:bodyPr>
              <a:lstStyle/>
              <a:p>
                <a:r>
                  <a:rPr lang="zh-CN" altLang="en-US" sz="3600" b="1" dirty="0">
                    <a:solidFill>
                      <a:srgbClr val="FF0000"/>
                    </a:solidFill>
                    <a:latin typeface="黑体" panose="02010609060101010101" pitchFamily="49" charset="-122"/>
                    <a:ea typeface="黑体" panose="02010609060101010101" pitchFamily="49" charset="-122"/>
                  </a:rPr>
                  <a:t>人民日报</a:t>
                </a:r>
              </a:p>
            </p:txBody>
          </p:sp>
        </p:grpSp>
      </p:grpSp>
      <p:pic>
        <p:nvPicPr>
          <p:cNvPr id="36" name="图片 35"/>
          <p:cNvPicPr>
            <a:picLocks noChangeAspect="1"/>
          </p:cNvPicPr>
          <p:nvPr/>
        </p:nvPicPr>
        <p:blipFill>
          <a:blip r:embed="rId11"/>
          <a:stretch>
            <a:fillRect/>
          </a:stretch>
        </p:blipFill>
        <p:spPr>
          <a:xfrm>
            <a:off x="6616982" y="1768612"/>
            <a:ext cx="1006091" cy="2525818"/>
          </a:xfrm>
          <a:prstGeom prst="rect">
            <a:avLst/>
          </a:prstGeom>
        </p:spPr>
      </p:pic>
      <p:pic>
        <p:nvPicPr>
          <p:cNvPr id="5121" name="Picture 1" descr="C:\Users\Administrator\AppData\Roaming\Tencent\Users\956946282\QQ\WinTemp\RichOle\ULW~4H2PS$E)1)X5O_5VB71.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06314" y="1548457"/>
            <a:ext cx="839973" cy="3283741"/>
          </a:xfrm>
          <a:prstGeom prst="rect">
            <a:avLst/>
          </a:prstGeom>
          <a:noFill/>
          <a:extLst>
            <a:ext uri="{909E8E84-426E-40DD-AFC4-6F175D3DCCD1}">
              <a14:hiddenFill xmlns:a14="http://schemas.microsoft.com/office/drawing/2010/main">
                <a:solidFill>
                  <a:srgbClr val="FFFFFF"/>
                </a:solidFill>
              </a14:hiddenFill>
            </a:ext>
          </a:extLst>
        </p:spPr>
      </p:pic>
      <p:sp>
        <p:nvSpPr>
          <p:cNvPr id="38" name="文本框 16"/>
          <p:cNvSpPr txBox="1"/>
          <p:nvPr/>
        </p:nvSpPr>
        <p:spPr>
          <a:xfrm>
            <a:off x="8102798" y="2313164"/>
            <a:ext cx="458843" cy="1754326"/>
          </a:xfrm>
          <a:prstGeom prst="rect">
            <a:avLst/>
          </a:prstGeom>
          <a:noFill/>
        </p:spPr>
        <p:txBody>
          <a:bodyPr wrap="square" rtlCol="0">
            <a:spAutoFit/>
          </a:bodyPr>
          <a:lstStyle/>
          <a:p>
            <a:r>
              <a:rPr lang="zh-CN" altLang="en-US" sz="3600" b="1" dirty="0" smtClean="0">
                <a:solidFill>
                  <a:srgbClr val="FF0000"/>
                </a:solidFill>
                <a:latin typeface="黑体" panose="02010609060101010101" pitchFamily="49" charset="-122"/>
                <a:ea typeface="黑体" panose="02010609060101010101" pitchFamily="49" charset="-122"/>
              </a:rPr>
              <a:t>新华社</a:t>
            </a:r>
            <a:endParaRPr lang="zh-CN" altLang="en-US" sz="3600" b="1" dirty="0">
              <a:solidFill>
                <a:srgbClr val="FF0000"/>
              </a:solidFill>
              <a:latin typeface="黑体" panose="02010609060101010101" pitchFamily="49" charset="-122"/>
              <a:ea typeface="黑体" panose="02010609060101010101" pitchFamily="49" charset="-122"/>
            </a:endParaRPr>
          </a:p>
        </p:txBody>
      </p:sp>
      <p:sp>
        <p:nvSpPr>
          <p:cNvPr id="37" name="文本框 16"/>
          <p:cNvSpPr txBox="1"/>
          <p:nvPr/>
        </p:nvSpPr>
        <p:spPr>
          <a:xfrm>
            <a:off x="6717311" y="2480243"/>
            <a:ext cx="458843" cy="2308324"/>
          </a:xfrm>
          <a:prstGeom prst="rect">
            <a:avLst/>
          </a:prstGeom>
          <a:noFill/>
        </p:spPr>
        <p:txBody>
          <a:bodyPr wrap="square" rtlCol="0">
            <a:spAutoFit/>
          </a:bodyPr>
          <a:lstStyle/>
          <a:p>
            <a:r>
              <a:rPr lang="zh-CN" altLang="en-US" sz="3600" b="1" dirty="0" smtClean="0">
                <a:solidFill>
                  <a:srgbClr val="FF0000"/>
                </a:solidFill>
                <a:latin typeface="黑体" panose="02010609060101010101" pitchFamily="49" charset="-122"/>
                <a:ea typeface="黑体" panose="02010609060101010101" pitchFamily="49" charset="-122"/>
              </a:rPr>
              <a:t>学习强国</a:t>
            </a:r>
            <a:endParaRPr lang="zh-CN" altLang="en-US" sz="3600" b="1" dirty="0">
              <a:solidFill>
                <a:srgbClr val="FF0000"/>
              </a:solidFill>
              <a:latin typeface="黑体" panose="02010609060101010101" pitchFamily="49" charset="-122"/>
              <a:ea typeface="黑体" panose="02010609060101010101" pitchFamily="49" charset="-122"/>
            </a:endParaRPr>
          </a:p>
        </p:txBody>
      </p:sp>
      <p:pic>
        <p:nvPicPr>
          <p:cNvPr id="5122" name="Picture 2" descr="C:\Users\Administrator\AppData\Roaming\Tencent\Users\956946282\QQ\WinTemp\RichOle\VC`%RDV83E{59C~KW4J]`2V.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2549" y="838759"/>
            <a:ext cx="2089204" cy="363754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AppData\Roaming\Tencent\Users\956946282\QQ\WinTemp\RichOle\TP}7QTCF4W13YYJH%CYV779.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79375" y="838759"/>
            <a:ext cx="2297538" cy="3637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324005"/>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3"/>
                                        </p:tgtEl>
                                        <p:attrNameLst>
                                          <p:attrName>style.visibility</p:attrName>
                                        </p:attrNameLst>
                                      </p:cBhvr>
                                      <p:to>
                                        <p:strVal val="visible"/>
                                      </p:to>
                                    </p:set>
                                    <p:anim calcmode="lin" valueType="num">
                                      <p:cBhvr additive="base">
                                        <p:cTn id="11" dur="500" fill="hold"/>
                                        <p:tgtEl>
                                          <p:spTgt spid="5123"/>
                                        </p:tgtEl>
                                        <p:attrNameLst>
                                          <p:attrName>ppt_x</p:attrName>
                                        </p:attrNameLst>
                                      </p:cBhvr>
                                      <p:tavLst>
                                        <p:tav tm="0">
                                          <p:val>
                                            <p:strVal val="#ppt_x"/>
                                          </p:val>
                                        </p:tav>
                                        <p:tav tm="100000">
                                          <p:val>
                                            <p:strVal val="#ppt_x"/>
                                          </p:val>
                                        </p:tav>
                                      </p:tavLst>
                                    </p:anim>
                                    <p:anim calcmode="lin" valueType="num">
                                      <p:cBhvr additive="base">
                                        <p:cTn id="12"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798462" y="372533"/>
            <a:ext cx="7886700" cy="785204"/>
            <a:chOff x="647144" y="372527"/>
            <a:chExt cx="7886700" cy="785204"/>
          </a:xfrm>
        </p:grpSpPr>
        <p:sp>
          <p:nvSpPr>
            <p:cNvPr id="42" name="标题 1"/>
            <p:cNvSpPr txBox="1">
              <a:spLocks/>
            </p:cNvSpPr>
            <p:nvPr/>
          </p:nvSpPr>
          <p:spPr>
            <a:xfrm>
              <a:off x="647144" y="372527"/>
              <a:ext cx="7886700" cy="78520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军地联办少年军校  助力教育特色发展</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1194109" y="1012402"/>
              <a:ext cx="69265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145" name="Picture 1" descr="C:\Users\Administrator\AppData\Roaming\Tencent\Users\956946282\QQ\WinTemp\RichOle\RA2%R2(D1@25M0@AX)BC`{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5908" y="1289842"/>
            <a:ext cx="2086725" cy="29688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dministrator\AppData\Roaming\Tencent\Users\956946282\QQ\WinTemp\RichOle\_5XSM{2ZO93W}N_W{AEC))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32" y="1287198"/>
            <a:ext cx="2151945" cy="2971456"/>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dministrator\AppData\Roaming\Tencent\Users\956946282\QQ\WinTemp\RichOle\5JOA8JW8@B1[8V9S~$T$KB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0999" y="1289842"/>
            <a:ext cx="2101136" cy="2968812"/>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Administrator\AppData\Roaming\Tencent\Users\956946282\QQ\WinTemp\RichOle\GO`W@AWPN6V1I{ZDLK9Z$5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6879" y="1289842"/>
            <a:ext cx="2123613" cy="296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5832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41" name="组合 40"/>
          <p:cNvGrpSpPr/>
          <p:nvPr/>
        </p:nvGrpSpPr>
        <p:grpSpPr>
          <a:xfrm>
            <a:off x="647144" y="163559"/>
            <a:ext cx="7886700" cy="994172"/>
            <a:chOff x="647144" y="163559"/>
            <a:chExt cx="7886700" cy="994172"/>
          </a:xfrm>
        </p:grpSpPr>
        <p:sp>
          <p:nvSpPr>
            <p:cNvPr id="4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少年军校宣传</a:t>
              </a:r>
              <a:endPar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3" name="直接连接符 42"/>
            <p:cNvCxnSpPr/>
            <p:nvPr/>
          </p:nvCxnSpPr>
          <p:spPr>
            <a:xfrm>
              <a:off x="2313878" y="716068"/>
              <a:ext cx="47142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3315" name="Picture 3" descr="C:\Users\Administrator\AppData\Roaming\Tencent\Users\956946282\QQ\WinTemp\RichOle\IFV6`1Q}L0M5~(7XKMOJ4G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872" y="960083"/>
            <a:ext cx="2805889" cy="385646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048785" y="3409311"/>
            <a:ext cx="5826642" cy="1631216"/>
          </a:xfrm>
          <a:prstGeom prst="rect">
            <a:avLst/>
          </a:prstGeom>
        </p:spPr>
        <p:txBody>
          <a:bodyPr wrap="square">
            <a:spAutoFit/>
          </a:bodyPr>
          <a:lstStyle/>
          <a:p>
            <a:pPr lvl="0" defTabSz="914400" fontAlgn="base">
              <a:spcBef>
                <a:spcPct val="0"/>
              </a:spcBef>
              <a:spcAft>
                <a:spcPct val="0"/>
              </a:spcAft>
            </a:pPr>
            <a:r>
              <a:rPr lang="zh-CN" altLang="en-US" sz="2000" b="1" dirty="0">
                <a:solidFill>
                  <a:srgbClr val="000000"/>
                </a:solidFill>
                <a:latin typeface="宋体" pitchFamily="2" charset="-122"/>
                <a:ea typeface="宋体" pitchFamily="2" charset="-122"/>
              </a:rPr>
              <a:t>四川省</a:t>
            </a:r>
            <a:r>
              <a:rPr lang="zh-CN" altLang="en-US" sz="2000" b="1" dirty="0" smtClean="0">
                <a:solidFill>
                  <a:srgbClr val="000000"/>
                </a:solidFill>
                <a:latin typeface="宋体" pitchFamily="2" charset="-122"/>
                <a:ea typeface="宋体" pitchFamily="2" charset="-122"/>
              </a:rPr>
              <a:t>“无烟单位”、“防震减灾科普示范学校” 泸州</a:t>
            </a:r>
            <a:r>
              <a:rPr lang="zh-CN" altLang="en-US" sz="2000" b="1" dirty="0">
                <a:solidFill>
                  <a:srgbClr val="000000"/>
                </a:solidFill>
                <a:latin typeface="宋体" pitchFamily="2" charset="-122"/>
                <a:ea typeface="宋体" pitchFamily="2" charset="-122"/>
              </a:rPr>
              <a:t>市“文明校园”、</a:t>
            </a:r>
            <a:r>
              <a:rPr lang="zh-CN" altLang="en-US" sz="2000" b="1" dirty="0" smtClean="0">
                <a:solidFill>
                  <a:srgbClr val="000000"/>
                </a:solidFill>
                <a:latin typeface="宋体" pitchFamily="2" charset="-122"/>
                <a:ea typeface="宋体" pitchFamily="2" charset="-122"/>
              </a:rPr>
              <a:t>“优秀乡村少年宫”</a:t>
            </a:r>
            <a:endParaRPr lang="en-US" altLang="zh-CN" sz="2000" b="1" dirty="0">
              <a:solidFill>
                <a:srgbClr val="000000"/>
              </a:solidFill>
              <a:latin typeface="宋体" pitchFamily="2" charset="-122"/>
              <a:ea typeface="宋体" pitchFamily="2" charset="-122"/>
            </a:endParaRPr>
          </a:p>
          <a:p>
            <a:pPr lvl="0" defTabSz="914400" fontAlgn="base">
              <a:spcBef>
                <a:spcPct val="0"/>
              </a:spcBef>
              <a:spcAft>
                <a:spcPct val="0"/>
              </a:spcAft>
            </a:pPr>
            <a:r>
              <a:rPr lang="zh-CN" altLang="en-US" sz="2000" b="1" dirty="0">
                <a:solidFill>
                  <a:srgbClr val="000000"/>
                </a:solidFill>
                <a:latin typeface="宋体" pitchFamily="2" charset="-122"/>
                <a:ea typeface="宋体" pitchFamily="2" charset="-122"/>
              </a:rPr>
              <a:t>泸县“节水型学校”、</a:t>
            </a:r>
            <a:r>
              <a:rPr lang="en-US" altLang="zh-CN" sz="2000" b="1" dirty="0">
                <a:solidFill>
                  <a:srgbClr val="000000"/>
                </a:solidFill>
                <a:latin typeface="宋体" pitchFamily="2" charset="-122"/>
                <a:ea typeface="宋体" pitchFamily="2" charset="-122"/>
              </a:rPr>
              <a:t> </a:t>
            </a:r>
            <a:r>
              <a:rPr lang="zh-CN" altLang="en-US" sz="2000" b="1" dirty="0">
                <a:solidFill>
                  <a:srgbClr val="000000"/>
                </a:solidFill>
                <a:latin typeface="宋体" pitchFamily="2" charset="-122"/>
                <a:ea typeface="宋体" pitchFamily="2" charset="-122"/>
              </a:rPr>
              <a:t>“平安校园”、</a:t>
            </a:r>
            <a:r>
              <a:rPr lang="zh-CN" altLang="en-US" sz="2000" b="1" dirty="0" smtClean="0">
                <a:solidFill>
                  <a:srgbClr val="000000"/>
                </a:solidFill>
                <a:latin typeface="宋体" pitchFamily="2" charset="-122"/>
                <a:ea typeface="宋体" pitchFamily="2" charset="-122"/>
              </a:rPr>
              <a:t>“平安特色校园”、</a:t>
            </a:r>
            <a:r>
              <a:rPr lang="zh-CN" altLang="zh-CN" sz="2000" b="1" dirty="0" smtClean="0">
                <a:solidFill>
                  <a:srgbClr val="000000"/>
                </a:solidFill>
                <a:ea typeface="宋体" panose="02010600030101010101" pitchFamily="2" charset="-122"/>
              </a:rPr>
              <a:t> 教育</a:t>
            </a:r>
            <a:r>
              <a:rPr lang="zh-CN" altLang="zh-CN" sz="2000" b="1" dirty="0">
                <a:solidFill>
                  <a:srgbClr val="000000"/>
                </a:solidFill>
                <a:ea typeface="宋体" panose="02010600030101010101" pitchFamily="2" charset="-122"/>
              </a:rPr>
              <a:t>信息宣传</a:t>
            </a:r>
            <a:r>
              <a:rPr lang="zh-CN" altLang="en-US" sz="2000" b="1" dirty="0" smtClean="0">
                <a:solidFill>
                  <a:srgbClr val="000000"/>
                </a:solidFill>
                <a:ea typeface="宋体" panose="02010600030101010101" pitchFamily="2" charset="-122"/>
              </a:rPr>
              <a:t>“</a:t>
            </a:r>
            <a:r>
              <a:rPr lang="zh-CN" altLang="zh-CN" sz="2000" b="1" dirty="0" smtClean="0">
                <a:solidFill>
                  <a:srgbClr val="000000"/>
                </a:solidFill>
                <a:ea typeface="宋体" panose="02010600030101010101" pitchFamily="2" charset="-122"/>
              </a:rPr>
              <a:t>先进集体</a:t>
            </a:r>
            <a:r>
              <a:rPr lang="zh-CN" altLang="en-US" sz="2000" b="1" dirty="0" smtClean="0">
                <a:solidFill>
                  <a:srgbClr val="000000"/>
                </a:solidFill>
                <a:ea typeface="宋体" panose="02010600030101010101" pitchFamily="2" charset="-122"/>
              </a:rPr>
              <a:t>”、</a:t>
            </a:r>
            <a:r>
              <a:rPr lang="zh-CN" altLang="en-US" sz="2000" b="1" dirty="0">
                <a:solidFill>
                  <a:srgbClr val="000000"/>
                </a:solidFill>
                <a:latin typeface="宋体" pitchFamily="2" charset="-122"/>
                <a:ea typeface="宋体" pitchFamily="2" charset="-122"/>
              </a:rPr>
              <a:t> </a:t>
            </a:r>
            <a:r>
              <a:rPr lang="zh-CN" altLang="en-US" sz="2000" b="1" dirty="0" smtClean="0">
                <a:solidFill>
                  <a:srgbClr val="000000"/>
                </a:solidFill>
                <a:latin typeface="宋体" pitchFamily="2" charset="-122"/>
                <a:ea typeface="宋体" pitchFamily="2" charset="-122"/>
              </a:rPr>
              <a:t>“乡村复兴少年宫”</a:t>
            </a:r>
            <a:r>
              <a:rPr lang="zh-CN" altLang="en-US" sz="2000" b="1" dirty="0" smtClean="0">
                <a:solidFill>
                  <a:srgbClr val="000000"/>
                </a:solidFill>
                <a:ea typeface="宋体" panose="02010600030101010101" pitchFamily="2" charset="-122"/>
              </a:rPr>
              <a:t>等</a:t>
            </a:r>
            <a:endParaRPr lang="en-US" altLang="zh-CN" sz="2000" b="1" dirty="0">
              <a:solidFill>
                <a:srgbClr val="000000"/>
              </a:solidFill>
              <a:latin typeface="宋体" pitchFamily="2" charset="-122"/>
              <a:ea typeface="宋体" pitchFamily="2" charset="-122"/>
            </a:endParaRPr>
          </a:p>
        </p:txBody>
      </p:sp>
      <p:pic>
        <p:nvPicPr>
          <p:cNvPr id="15" name="图片 14"/>
          <p:cNvPicPr>
            <a:picLocks noChangeAspect="1"/>
          </p:cNvPicPr>
          <p:nvPr/>
        </p:nvPicPr>
        <p:blipFill>
          <a:blip r:embed="rId5"/>
          <a:stretch>
            <a:fillRect/>
          </a:stretch>
        </p:blipFill>
        <p:spPr>
          <a:xfrm>
            <a:off x="5962106" y="1265898"/>
            <a:ext cx="2869462" cy="1899488"/>
          </a:xfrm>
          <a:prstGeom prst="rect">
            <a:avLst/>
          </a:prstGeom>
        </p:spPr>
      </p:pic>
      <p:pic>
        <p:nvPicPr>
          <p:cNvPr id="2051" name="Picture 3" descr="C:\Users\Administrator\AppData\Roaming\Tencent\Users\956946282\QQ\WinTemp\RichOle\9KVVJ(%{@KM5J}P_R1{J78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3530" y="1287911"/>
            <a:ext cx="2814377" cy="185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58087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18"/>
          <p:cNvGrpSpPr/>
          <p:nvPr/>
        </p:nvGrpSpPr>
        <p:grpSpPr bwMode="auto">
          <a:xfrm>
            <a:off x="16594" y="52219"/>
            <a:ext cx="1261100" cy="723815"/>
            <a:chOff x="0" y="144"/>
            <a:chExt cx="1262" cy="643"/>
          </a:xfrm>
        </p:grpSpPr>
        <p:sp>
          <p:nvSpPr>
            <p:cNvPr id="7"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8"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2" name="矩形 1"/>
          <p:cNvSpPr/>
          <p:nvPr/>
        </p:nvSpPr>
        <p:spPr>
          <a:xfrm>
            <a:off x="524969" y="1050498"/>
            <a:ext cx="8042017" cy="3108543"/>
          </a:xfrm>
          <a:prstGeom prst="rect">
            <a:avLst/>
          </a:prstGeom>
          <a:solidFill>
            <a:schemeClr val="bg1"/>
          </a:solidFill>
        </p:spPr>
        <p:txBody>
          <a:bodyPr wrap="square">
            <a:spAutoFit/>
          </a:bodyPr>
          <a:lstStyle/>
          <a:p>
            <a:pPr lvl="0" defTabSz="685800">
              <a:defRPr/>
            </a:pPr>
            <a:r>
              <a:rPr lang="zh-CN" altLang="en-US" sz="2800" b="1" dirty="0" smtClean="0">
                <a:solidFill>
                  <a:srgbClr val="C00000"/>
                </a:solidFill>
                <a:latin typeface="华文新魏" pitchFamily="2" charset="-122"/>
                <a:ea typeface="华文新魏" pitchFamily="2" charset="-122"/>
                <a:sym typeface="+mn-ea"/>
              </a:rPr>
              <a:t>        </a:t>
            </a:r>
            <a:r>
              <a:rPr lang="zh-CN" altLang="en-US" sz="2400" dirty="0" smtClean="0">
                <a:solidFill>
                  <a:srgbClr val="C00000"/>
                </a:solidFill>
                <a:latin typeface="华文新魏" pitchFamily="2" charset="-122"/>
                <a:ea typeface="华文新魏" pitchFamily="2" charset="-122"/>
                <a:sym typeface="+mn-ea"/>
              </a:rPr>
              <a:t>时至今日</a:t>
            </a:r>
            <a:r>
              <a:rPr lang="zh-CN" altLang="en-US" sz="2400" dirty="0">
                <a:solidFill>
                  <a:srgbClr val="C00000"/>
                </a:solidFill>
                <a:latin typeface="华文新魏" pitchFamily="2" charset="-122"/>
                <a:ea typeface="华文新魏" pitchFamily="2" charset="-122"/>
                <a:sym typeface="+mn-ea"/>
              </a:rPr>
              <a:t>，历经</a:t>
            </a:r>
            <a:r>
              <a:rPr lang="en-US" altLang="zh-CN" sz="2400" dirty="0">
                <a:solidFill>
                  <a:srgbClr val="C00000"/>
                </a:solidFill>
                <a:latin typeface="华文新魏" pitchFamily="2" charset="-122"/>
                <a:ea typeface="华文新魏" pitchFamily="2" charset="-122"/>
                <a:sym typeface="+mn-ea"/>
              </a:rPr>
              <a:t>30</a:t>
            </a:r>
            <a:r>
              <a:rPr lang="zh-CN" altLang="en-US" sz="2400" dirty="0">
                <a:solidFill>
                  <a:srgbClr val="C00000"/>
                </a:solidFill>
                <a:latin typeface="华文新魏" pitchFamily="2" charset="-122"/>
                <a:ea typeface="华文新魏" pitchFamily="2" charset="-122"/>
                <a:sym typeface="+mn-ea"/>
              </a:rPr>
              <a:t>年的军地共建，学校深入贯彻习近平总书记新时期国防教育和强军思想，坚持“国防教育与学校办学深度融合</a:t>
            </a:r>
            <a:r>
              <a:rPr lang="zh-CN" altLang="en-US" sz="2400" dirty="0" smtClean="0">
                <a:solidFill>
                  <a:srgbClr val="C00000"/>
                </a:solidFill>
                <a:latin typeface="华文新魏" pitchFamily="2" charset="-122"/>
                <a:ea typeface="华文新魏" pitchFamily="2" charset="-122"/>
                <a:sym typeface="+mn-ea"/>
              </a:rPr>
              <a:t>”，着力建“军”</a:t>
            </a:r>
            <a:r>
              <a:rPr lang="zh-CN" altLang="en-US" sz="2400" dirty="0">
                <a:solidFill>
                  <a:srgbClr val="C00000"/>
                </a:solidFill>
                <a:latin typeface="华文新魏" pitchFamily="2" charset="-122"/>
                <a:ea typeface="华文新魏" pitchFamily="2" charset="-122"/>
                <a:sym typeface="+mn-ea"/>
              </a:rPr>
              <a:t>“校”一体、名实相符的少年军校，将学校办学与国防教育一体化设计、同步化落实，</a:t>
            </a:r>
            <a:r>
              <a:rPr lang="zh-CN" altLang="en-US" sz="2400" dirty="0" smtClean="0">
                <a:solidFill>
                  <a:srgbClr val="C00000"/>
                </a:solidFill>
                <a:latin typeface="华文新魏" pitchFamily="2" charset="-122"/>
                <a:ea typeface="华文新魏" pitchFamily="2" charset="-122"/>
                <a:sym typeface="+mn-ea"/>
              </a:rPr>
              <a:t>实现</a:t>
            </a:r>
            <a:r>
              <a:rPr lang="zh-CN" altLang="en-US" sz="2400" dirty="0">
                <a:solidFill>
                  <a:srgbClr val="C00000"/>
                </a:solidFill>
                <a:latin typeface="华文新魏" pitchFamily="2" charset="-122"/>
                <a:ea typeface="华文新魏" pitchFamily="2" charset="-122"/>
                <a:sym typeface="+mn-ea"/>
              </a:rPr>
              <a:t>国防教育对象、时间、地域、内容、手段“五个全覆盖”，引导学生从小培育和践行社会主义核心价值观，扣好人生第一扣，不断巩固军政军民团结的良好局面，为实现中国梦强军梦凝聚强大力量</a:t>
            </a:r>
            <a:r>
              <a:rPr lang="zh-CN" altLang="en-US" sz="2400" dirty="0" smtClean="0">
                <a:solidFill>
                  <a:srgbClr val="C00000"/>
                </a:solidFill>
                <a:latin typeface="华文新魏" pitchFamily="2" charset="-122"/>
                <a:ea typeface="华文新魏" pitchFamily="2" charset="-122"/>
                <a:sym typeface="+mn-ea"/>
              </a:rPr>
              <a:t>。</a:t>
            </a:r>
            <a:endParaRPr lang="zh-CN" altLang="en-US" sz="2400" dirty="0">
              <a:solidFill>
                <a:srgbClr val="C00000"/>
              </a:solidFill>
              <a:latin typeface="华文新魏" pitchFamily="2" charset="-122"/>
              <a:ea typeface="华文新魏" pitchFamily="2" charset="-122"/>
              <a:sym typeface="+mn-ea"/>
            </a:endParaRPr>
          </a:p>
        </p:txBody>
      </p:sp>
    </p:spTree>
    <p:extLst>
      <p:ext uri="{BB962C8B-B14F-4D97-AF65-F5344CB8AC3E}">
        <p14:creationId xmlns:p14="http://schemas.microsoft.com/office/powerpoint/2010/main" val="2497908497"/>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18"/>
          <p:cNvGrpSpPr/>
          <p:nvPr/>
        </p:nvGrpSpPr>
        <p:grpSpPr bwMode="auto">
          <a:xfrm>
            <a:off x="16594" y="52219"/>
            <a:ext cx="1261100" cy="723815"/>
            <a:chOff x="0" y="144"/>
            <a:chExt cx="1262" cy="643"/>
          </a:xfrm>
        </p:grpSpPr>
        <p:sp>
          <p:nvSpPr>
            <p:cNvPr id="7"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8"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2" name="矩形 1"/>
          <p:cNvSpPr/>
          <p:nvPr/>
        </p:nvSpPr>
        <p:spPr>
          <a:xfrm>
            <a:off x="524969" y="1050498"/>
            <a:ext cx="8042017" cy="1631216"/>
          </a:xfrm>
          <a:prstGeom prst="rect">
            <a:avLst/>
          </a:prstGeom>
          <a:solidFill>
            <a:schemeClr val="bg1"/>
          </a:solidFill>
        </p:spPr>
        <p:txBody>
          <a:bodyPr wrap="square">
            <a:spAutoFit/>
          </a:bodyPr>
          <a:lstStyle/>
          <a:p>
            <a:pPr lvl="0" defTabSz="685800">
              <a:lnSpc>
                <a:spcPts val="4000"/>
              </a:lnSpc>
              <a:defRPr/>
            </a:pPr>
            <a:r>
              <a:rPr lang="zh-CN" altLang="en-US" sz="2800" b="1" dirty="0" smtClean="0">
                <a:solidFill>
                  <a:srgbClr val="C00000"/>
                </a:solidFill>
                <a:latin typeface="华文新魏" pitchFamily="2" charset="-122"/>
                <a:ea typeface="华文新魏" pitchFamily="2" charset="-122"/>
                <a:sym typeface="+mn-ea"/>
              </a:rPr>
              <a:t>        沧海横流</a:t>
            </a:r>
            <a:r>
              <a:rPr lang="zh-CN" altLang="en-US" sz="2800" b="1" dirty="0">
                <a:solidFill>
                  <a:srgbClr val="C00000"/>
                </a:solidFill>
                <a:latin typeface="华文新魏" pitchFamily="2" charset="-122"/>
                <a:ea typeface="华文新魏" pitchFamily="2" charset="-122"/>
                <a:sym typeface="+mn-ea"/>
              </a:rPr>
              <a:t>、岁月如歌，在未来，嘉小人将胸怀理想，肩负使命，秉承初心，在“军校”文化的引领下，踏踏实实，一步一个脚印，继续前进！</a:t>
            </a:r>
          </a:p>
        </p:txBody>
      </p:sp>
      <p:sp>
        <p:nvSpPr>
          <p:cNvPr id="3" name="矩形 2"/>
          <p:cNvSpPr/>
          <p:nvPr/>
        </p:nvSpPr>
        <p:spPr>
          <a:xfrm>
            <a:off x="1873785" y="2937722"/>
            <a:ext cx="5056192"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6600" b="1" spc="50" dirty="0" smtClean="0">
                <a:ln w="11430"/>
                <a:solidFill>
                  <a:srgbClr val="C00000"/>
                </a:solidFill>
                <a:effectLst>
                  <a:outerShdw blurRad="76200" dist="50800" dir="5400000" algn="tl" rotWithShape="0">
                    <a:srgbClr val="000000">
                      <a:alpha val="65000"/>
                    </a:srgbClr>
                  </a:outerShdw>
                </a:effectLst>
              </a:rPr>
              <a:t>谢 谢 大 家！</a:t>
            </a:r>
            <a:endParaRPr lang="zh-CN" altLang="en-US" sz="6600" b="1" spc="50" dirty="0">
              <a:ln w="11430"/>
              <a:solidFill>
                <a:srgbClr val="C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173595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
        <p:nvSpPr>
          <p:cNvPr id="6" name="TextBox 5"/>
          <p:cNvSpPr txBox="1"/>
          <p:nvPr/>
        </p:nvSpPr>
        <p:spPr>
          <a:xfrm>
            <a:off x="1412202" y="437872"/>
            <a:ext cx="6949159" cy="707795"/>
          </a:xfrm>
          <a:prstGeom prst="rect">
            <a:avLst/>
          </a:prstGeom>
          <a:noFill/>
        </p:spPr>
        <p:txBody>
          <a:bodyPr wrap="none" lIns="91351" tIns="45675" rIns="91351" bIns="45675" rtlCol="0">
            <a:spAutoFit/>
          </a:bodyPr>
          <a:lstStyle/>
          <a:p>
            <a:r>
              <a:rPr lang="zh-CN" altLang="en-US" sz="4000" b="1" dirty="0">
                <a:solidFill>
                  <a:srgbClr val="FF0000"/>
                </a:solidFill>
                <a:latin typeface="微软雅黑" pitchFamily="34" charset="-122"/>
                <a:ea typeface="微软雅黑" pitchFamily="34" charset="-122"/>
              </a:rPr>
              <a:t>定位决定</a:t>
            </a:r>
            <a:r>
              <a:rPr lang="zh-CN" altLang="en-US" sz="4000" b="1" dirty="0" smtClean="0">
                <a:solidFill>
                  <a:srgbClr val="FF0000"/>
                </a:solidFill>
                <a:latin typeface="微软雅黑" pitchFamily="34" charset="-122"/>
                <a:ea typeface="微软雅黑" pitchFamily="34" charset="-122"/>
              </a:rPr>
              <a:t>地位    思路</a:t>
            </a:r>
            <a:r>
              <a:rPr lang="zh-CN" altLang="en-US" sz="4000" b="1" dirty="0">
                <a:solidFill>
                  <a:srgbClr val="FF0000"/>
                </a:solidFill>
                <a:latin typeface="微软雅黑" pitchFamily="34" charset="-122"/>
                <a:ea typeface="微软雅黑" pitchFamily="34" charset="-122"/>
              </a:rPr>
              <a:t>决定出路</a:t>
            </a:r>
          </a:p>
        </p:txBody>
      </p:sp>
      <p:sp>
        <p:nvSpPr>
          <p:cNvPr id="7" name="矩形 6"/>
          <p:cNvSpPr/>
          <p:nvPr/>
        </p:nvSpPr>
        <p:spPr>
          <a:xfrm>
            <a:off x="550334" y="1262496"/>
            <a:ext cx="8111066" cy="3108497"/>
          </a:xfrm>
          <a:prstGeom prst="rect">
            <a:avLst/>
          </a:prstGeom>
        </p:spPr>
        <p:txBody>
          <a:bodyPr wrap="square" lIns="91396" tIns="45697" rIns="91396" bIns="45697">
            <a:spAutoFit/>
          </a:bodyPr>
          <a:lstStyle/>
          <a:p>
            <a:r>
              <a:rPr lang="zh-CN" altLang="en-US" sz="2800" dirty="0" smtClean="0">
                <a:solidFill>
                  <a:srgbClr val="FF0000"/>
                </a:solidFill>
                <a:latin typeface="华文新魏" pitchFamily="2" charset="-122"/>
                <a:ea typeface="华文新魏" pitchFamily="2" charset="-122"/>
              </a:rPr>
              <a:t>        校园</a:t>
            </a:r>
            <a:r>
              <a:rPr lang="zh-CN" altLang="en-US" sz="2800" dirty="0">
                <a:solidFill>
                  <a:srgbClr val="FF0000"/>
                </a:solidFill>
                <a:latin typeface="华文新魏" pitchFamily="2" charset="-122"/>
                <a:ea typeface="华文新魏" pitchFamily="2" charset="-122"/>
              </a:rPr>
              <a:t>文化是学校的精神，是学校的灵魂，它在潜移默化中影响着师生的思维、品质与行为。校园文化是立德树人的重要源头，具有强大的育人作用</a:t>
            </a:r>
            <a:r>
              <a:rPr lang="zh-CN" altLang="en-US" sz="2800" dirty="0" smtClean="0">
                <a:solidFill>
                  <a:srgbClr val="FF0000"/>
                </a:solidFill>
                <a:latin typeface="华文新魏" pitchFamily="2" charset="-122"/>
                <a:ea typeface="华文新魏" pitchFamily="2" charset="-122"/>
              </a:rPr>
              <a:t>。</a:t>
            </a:r>
            <a:endParaRPr lang="en-US" altLang="zh-CN" sz="2800" dirty="0" smtClean="0">
              <a:solidFill>
                <a:srgbClr val="FF0000"/>
              </a:solidFill>
              <a:latin typeface="华文新魏" pitchFamily="2" charset="-122"/>
              <a:ea typeface="华文新魏" pitchFamily="2" charset="-122"/>
            </a:endParaRPr>
          </a:p>
          <a:p>
            <a:r>
              <a:rPr lang="zh-CN" altLang="en-US" sz="2800" dirty="0" smtClean="0">
                <a:solidFill>
                  <a:srgbClr val="FF0000"/>
                </a:solidFill>
                <a:latin typeface="华文新魏" pitchFamily="2" charset="-122"/>
                <a:ea typeface="华文新魏" pitchFamily="2" charset="-122"/>
              </a:rPr>
              <a:t>        校园</a:t>
            </a:r>
            <a:r>
              <a:rPr lang="zh-CN" altLang="en-US" sz="2800" dirty="0">
                <a:solidFill>
                  <a:srgbClr val="FF0000"/>
                </a:solidFill>
                <a:latin typeface="华文新魏" pitchFamily="2" charset="-122"/>
                <a:ea typeface="华文新魏" pitchFamily="2" charset="-122"/>
              </a:rPr>
              <a:t>文化，是一所学校的精神文化、制度文化和物质文化的总和。它体现着学校的个性和品位，蕴含了学校的历史和传统、精神与思想，彰显出学校教育的品质和独树一帜的教育特色。</a:t>
            </a:r>
          </a:p>
        </p:txBody>
      </p:sp>
    </p:spTree>
    <p:extLst>
      <p:ext uri="{BB962C8B-B14F-4D97-AF65-F5344CB8AC3E}">
        <p14:creationId xmlns:p14="http://schemas.microsoft.com/office/powerpoint/2010/main" val="187249428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7" name="组合 26"/>
          <p:cNvGrpSpPr/>
          <p:nvPr/>
        </p:nvGrpSpPr>
        <p:grpSpPr>
          <a:xfrm>
            <a:off x="3850230" y="983366"/>
            <a:ext cx="3817088" cy="612648"/>
            <a:chOff x="2530549" y="1192229"/>
            <a:chExt cx="3817088" cy="612648"/>
          </a:xfrm>
        </p:grpSpPr>
        <p:sp>
          <p:nvSpPr>
            <p:cNvPr id="23" name="圆角矩形标注 22"/>
            <p:cNvSpPr/>
            <p:nvPr/>
          </p:nvSpPr>
          <p:spPr>
            <a:xfrm>
              <a:off x="2530549" y="1192229"/>
              <a:ext cx="914400" cy="612648"/>
            </a:xfrm>
            <a:prstGeom prst="wedgeRoundRectCallout">
              <a:avLst>
                <a:gd name="adj1" fmla="val 59400"/>
                <a:gd name="adj2" fmla="val -20804"/>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01</a:t>
              </a:r>
              <a:endParaRPr lang="zh-CN" altLang="en-US" sz="2400" dirty="0"/>
            </a:p>
          </p:txBody>
        </p:sp>
        <p:sp>
          <p:nvSpPr>
            <p:cNvPr id="26" name="标题 1"/>
            <p:cNvSpPr txBox="1">
              <a:spLocks/>
            </p:cNvSpPr>
            <p:nvPr/>
          </p:nvSpPr>
          <p:spPr>
            <a:xfrm>
              <a:off x="3720272" y="1324568"/>
              <a:ext cx="2627365" cy="48030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8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环境文化建设</a:t>
              </a:r>
              <a:endParaRPr lang="zh-CN" altLang="en-US" sz="28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8" name="组合 27"/>
          <p:cNvGrpSpPr/>
          <p:nvPr/>
        </p:nvGrpSpPr>
        <p:grpSpPr>
          <a:xfrm>
            <a:off x="3850230" y="1906696"/>
            <a:ext cx="3817088" cy="612648"/>
            <a:chOff x="2530549" y="1192229"/>
            <a:chExt cx="3817088" cy="612648"/>
          </a:xfrm>
        </p:grpSpPr>
        <p:sp>
          <p:nvSpPr>
            <p:cNvPr id="29" name="圆角矩形标注 28"/>
            <p:cNvSpPr/>
            <p:nvPr/>
          </p:nvSpPr>
          <p:spPr>
            <a:xfrm>
              <a:off x="2530549" y="1192229"/>
              <a:ext cx="914400" cy="612648"/>
            </a:xfrm>
            <a:prstGeom prst="wedgeRoundRectCallout">
              <a:avLst>
                <a:gd name="adj1" fmla="val 59400"/>
                <a:gd name="adj2" fmla="val -20804"/>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t>02</a:t>
              </a:r>
              <a:endParaRPr lang="zh-CN" altLang="en-US" sz="2400" dirty="0"/>
            </a:p>
          </p:txBody>
        </p:sp>
        <p:sp>
          <p:nvSpPr>
            <p:cNvPr id="30" name="标题 1"/>
            <p:cNvSpPr txBox="1">
              <a:spLocks/>
            </p:cNvSpPr>
            <p:nvPr/>
          </p:nvSpPr>
          <p:spPr>
            <a:xfrm>
              <a:off x="3720272" y="1324568"/>
              <a:ext cx="2627365" cy="48030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8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精神文化建设</a:t>
              </a:r>
              <a:endParaRPr lang="zh-CN" altLang="en-US" sz="28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组合 30"/>
          <p:cNvGrpSpPr/>
          <p:nvPr/>
        </p:nvGrpSpPr>
        <p:grpSpPr>
          <a:xfrm>
            <a:off x="3850230" y="2823190"/>
            <a:ext cx="3817088" cy="612648"/>
            <a:chOff x="2530549" y="1192229"/>
            <a:chExt cx="3817088" cy="612648"/>
          </a:xfrm>
        </p:grpSpPr>
        <p:sp>
          <p:nvSpPr>
            <p:cNvPr id="32" name="圆角矩形标注 31"/>
            <p:cNvSpPr/>
            <p:nvPr/>
          </p:nvSpPr>
          <p:spPr>
            <a:xfrm>
              <a:off x="2530549" y="1192229"/>
              <a:ext cx="914400" cy="612648"/>
            </a:xfrm>
            <a:prstGeom prst="wedgeRoundRectCallout">
              <a:avLst>
                <a:gd name="adj1" fmla="val 59400"/>
                <a:gd name="adj2" fmla="val -20804"/>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03</a:t>
              </a:r>
              <a:endParaRPr lang="zh-CN" altLang="en-US" sz="2400" dirty="0"/>
            </a:p>
          </p:txBody>
        </p:sp>
        <p:sp>
          <p:nvSpPr>
            <p:cNvPr id="33" name="标题 1"/>
            <p:cNvSpPr txBox="1">
              <a:spLocks/>
            </p:cNvSpPr>
            <p:nvPr/>
          </p:nvSpPr>
          <p:spPr>
            <a:xfrm>
              <a:off x="3720272" y="1324568"/>
              <a:ext cx="2627365" cy="48030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8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制度文化建设</a:t>
              </a:r>
              <a:endParaRPr lang="zh-CN" altLang="en-US" sz="28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组合 33"/>
          <p:cNvGrpSpPr/>
          <p:nvPr/>
        </p:nvGrpSpPr>
        <p:grpSpPr>
          <a:xfrm>
            <a:off x="3850230" y="3739684"/>
            <a:ext cx="3817088" cy="612648"/>
            <a:chOff x="2530549" y="1192229"/>
            <a:chExt cx="3817088" cy="612648"/>
          </a:xfrm>
        </p:grpSpPr>
        <p:sp>
          <p:nvSpPr>
            <p:cNvPr id="35" name="圆角矩形标注 34"/>
            <p:cNvSpPr/>
            <p:nvPr/>
          </p:nvSpPr>
          <p:spPr>
            <a:xfrm>
              <a:off x="2530549" y="1192229"/>
              <a:ext cx="914400" cy="612648"/>
            </a:xfrm>
            <a:prstGeom prst="wedgeRoundRectCallout">
              <a:avLst>
                <a:gd name="adj1" fmla="val 59400"/>
                <a:gd name="adj2" fmla="val -20804"/>
                <a:gd name="adj3" fmla="val 16667"/>
              </a:avLst>
            </a:prstGeom>
            <a:solidFill>
              <a:srgbClr val="C00000"/>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t>04</a:t>
              </a:r>
              <a:endParaRPr lang="zh-CN" altLang="en-US" sz="2400" dirty="0"/>
            </a:p>
          </p:txBody>
        </p:sp>
        <p:sp>
          <p:nvSpPr>
            <p:cNvPr id="36" name="标题 1"/>
            <p:cNvSpPr txBox="1">
              <a:spLocks/>
            </p:cNvSpPr>
            <p:nvPr/>
          </p:nvSpPr>
          <p:spPr>
            <a:xfrm>
              <a:off x="3720272" y="1324568"/>
              <a:ext cx="2627365" cy="48030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28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活动文化建设</a:t>
              </a:r>
              <a:endParaRPr lang="zh-CN" altLang="en-US" sz="28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18"/>
          <p:cNvGrpSpPr/>
          <p:nvPr/>
        </p:nvGrpSpPr>
        <p:grpSpPr bwMode="auto">
          <a:xfrm>
            <a:off x="16594" y="52219"/>
            <a:ext cx="1261100" cy="723815"/>
            <a:chOff x="0" y="144"/>
            <a:chExt cx="1262" cy="643"/>
          </a:xfrm>
        </p:grpSpPr>
        <p:sp>
          <p:nvSpPr>
            <p:cNvPr id="17"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18"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sp>
        <p:nvSpPr>
          <p:cNvPr id="2" name="矩形 1"/>
          <p:cNvSpPr/>
          <p:nvPr/>
        </p:nvSpPr>
        <p:spPr>
          <a:xfrm>
            <a:off x="1372271" y="539515"/>
            <a:ext cx="1726755" cy="830997"/>
          </a:xfrm>
          <a:prstGeom prst="rect">
            <a:avLst/>
          </a:prstGeom>
          <a:noFill/>
        </p:spPr>
        <p:txBody>
          <a:bodyPr wrap="none" lIns="91351" tIns="45675" rIns="91351" bIns="45675">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4800" b="1" spc="50" dirty="0">
                <a:ln w="11430"/>
                <a:solidFill>
                  <a:srgbClr val="C00000"/>
                </a:solidFill>
                <a:effectLst>
                  <a:outerShdw blurRad="76200" dist="50800" dir="5400000" algn="tl" rotWithShape="0">
                    <a:srgbClr val="000000">
                      <a:alpha val="65000"/>
                    </a:srgbClr>
                  </a:outerShdw>
                </a:effectLst>
              </a:rPr>
              <a:t>目  录</a:t>
            </a:r>
          </a:p>
        </p:txBody>
      </p:sp>
    </p:spTree>
    <p:extLst>
      <p:ext uri="{BB962C8B-B14F-4D97-AF65-F5344CB8AC3E}">
        <p14:creationId xmlns:p14="http://schemas.microsoft.com/office/powerpoint/2010/main" val="114245396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647144" y="163559"/>
            <a:ext cx="7886700" cy="994172"/>
            <a:chOff x="647144" y="163559"/>
            <a:chExt cx="7886700" cy="994172"/>
          </a:xfrm>
        </p:grpSpPr>
        <p:sp>
          <p:nvSpPr>
            <p:cNvPr id="2"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嘉明小学少年军校简介</a:t>
              </a:r>
              <a:endParaRPr lang="zh-CN" altLang="en-US"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6" name="直接连接符 5"/>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sp>
        <p:nvSpPr>
          <p:cNvPr id="3" name="矩形 2"/>
          <p:cNvSpPr/>
          <p:nvPr/>
        </p:nvSpPr>
        <p:spPr>
          <a:xfrm>
            <a:off x="3961844" y="981516"/>
            <a:ext cx="4572000" cy="3785605"/>
          </a:xfrm>
          <a:prstGeom prst="rect">
            <a:avLst/>
          </a:prstGeom>
        </p:spPr>
        <p:txBody>
          <a:bodyPr lIns="91396" tIns="45697" rIns="91396" bIns="45697">
            <a:spAutoFit/>
          </a:bodyPr>
          <a:lstStyle/>
          <a:p>
            <a:pPr lvl="0"/>
            <a:r>
              <a:rPr lang="zh-CN" altLang="en-US" sz="2000" b="1" dirty="0">
                <a:solidFill>
                  <a:srgbClr val="C00000"/>
                </a:solidFill>
                <a:latin typeface="华文楷体" pitchFamily="2" charset="-122"/>
                <a:ea typeface="华文楷体" pitchFamily="2" charset="-122"/>
              </a:rPr>
              <a:t>        </a:t>
            </a:r>
            <a:r>
              <a:rPr lang="zh-CN" altLang="en-US" sz="2400" b="1" dirty="0">
                <a:solidFill>
                  <a:srgbClr val="C00000"/>
                </a:solidFill>
                <a:latin typeface="华文楷体" pitchFamily="2" charset="-122"/>
                <a:ea typeface="华文楷体" pitchFamily="2" charset="-122"/>
              </a:rPr>
              <a:t>泸县嘉明镇中心小学位于泸州市北大门，蜀汉尚书令董允的故乡</a:t>
            </a:r>
            <a:r>
              <a:rPr lang="en-US" altLang="zh-CN" sz="2400" b="1" dirty="0">
                <a:solidFill>
                  <a:srgbClr val="C00000"/>
                </a:solidFill>
                <a:latin typeface="华文楷体" pitchFamily="2" charset="-122"/>
                <a:ea typeface="华文楷体" pitchFamily="2" charset="-122"/>
              </a:rPr>
              <a:t>——</a:t>
            </a:r>
            <a:r>
              <a:rPr lang="zh-CN" altLang="en-US" sz="2400" b="1" dirty="0">
                <a:solidFill>
                  <a:srgbClr val="C00000"/>
                </a:solidFill>
                <a:latin typeface="华文楷体" pitchFamily="2" charset="-122"/>
                <a:ea typeface="华文楷体" pitchFamily="2" charset="-122"/>
              </a:rPr>
              <a:t>嘉明镇，毗邻</a:t>
            </a:r>
            <a:r>
              <a:rPr lang="en-US" altLang="zh-CN" sz="2400" b="1" dirty="0">
                <a:solidFill>
                  <a:srgbClr val="C00000"/>
                </a:solidFill>
                <a:latin typeface="华文楷体" pitchFamily="2" charset="-122"/>
                <a:ea typeface="华文楷体" pitchFamily="2" charset="-122"/>
              </a:rPr>
              <a:t>321</a:t>
            </a:r>
            <a:r>
              <a:rPr lang="zh-CN" altLang="en-US" sz="2400" b="1" dirty="0">
                <a:solidFill>
                  <a:srgbClr val="C00000"/>
                </a:solidFill>
                <a:latin typeface="华文楷体" pitchFamily="2" charset="-122"/>
                <a:ea typeface="华文楷体" pitchFamily="2" charset="-122"/>
              </a:rPr>
              <a:t>国道，距泸县县城</a:t>
            </a:r>
            <a:r>
              <a:rPr lang="en-US" altLang="zh-CN" sz="2400" b="1" dirty="0" smtClean="0">
                <a:solidFill>
                  <a:srgbClr val="C00000"/>
                </a:solidFill>
                <a:latin typeface="华文楷体" pitchFamily="2" charset="-122"/>
                <a:ea typeface="华文楷体" pitchFamily="2" charset="-122"/>
              </a:rPr>
              <a:t>14</a:t>
            </a:r>
            <a:r>
              <a:rPr lang="zh-CN" altLang="en-US" sz="2400" b="1" dirty="0" smtClean="0">
                <a:solidFill>
                  <a:srgbClr val="C00000"/>
                </a:solidFill>
                <a:latin typeface="华文楷体" pitchFamily="2" charset="-122"/>
                <a:ea typeface="华文楷体" pitchFamily="2" charset="-122"/>
              </a:rPr>
              <a:t>公里</a:t>
            </a:r>
            <a:r>
              <a:rPr lang="zh-CN" altLang="en-US" sz="2400" b="1" dirty="0">
                <a:solidFill>
                  <a:srgbClr val="C00000"/>
                </a:solidFill>
                <a:latin typeface="华文楷体" pitchFamily="2" charset="-122"/>
                <a:ea typeface="华文楷体" pitchFamily="2" charset="-122"/>
              </a:rPr>
              <a:t>，学校前身是泸县师范附小，创建于</a:t>
            </a:r>
            <a:r>
              <a:rPr lang="en-US" altLang="zh-CN" sz="2400" b="1" dirty="0">
                <a:solidFill>
                  <a:srgbClr val="C00000"/>
                </a:solidFill>
                <a:latin typeface="华文楷体" pitchFamily="2" charset="-122"/>
                <a:ea typeface="华文楷体" pitchFamily="2" charset="-122"/>
              </a:rPr>
              <a:t>1918</a:t>
            </a:r>
            <a:r>
              <a:rPr lang="zh-CN" altLang="en-US" sz="2400" b="1" dirty="0">
                <a:solidFill>
                  <a:srgbClr val="C00000"/>
                </a:solidFill>
                <a:latin typeface="华文楷体" pitchFamily="2" charset="-122"/>
                <a:ea typeface="华文楷体" pitchFamily="2" charset="-122"/>
              </a:rPr>
              <a:t>年，原名达德小学。学校占地约</a:t>
            </a:r>
            <a:r>
              <a:rPr lang="en-US" altLang="zh-CN" sz="2400" b="1" dirty="0">
                <a:solidFill>
                  <a:srgbClr val="C00000"/>
                </a:solidFill>
                <a:latin typeface="华文楷体" pitchFamily="2" charset="-122"/>
                <a:ea typeface="华文楷体" pitchFamily="2" charset="-122"/>
              </a:rPr>
              <a:t>1</a:t>
            </a:r>
            <a:r>
              <a:rPr lang="zh-CN" altLang="en-US" sz="2400" b="1" dirty="0">
                <a:solidFill>
                  <a:srgbClr val="C00000"/>
                </a:solidFill>
                <a:latin typeface="华文楷体" pitchFamily="2" charset="-122"/>
                <a:ea typeface="华文楷体" pitchFamily="2" charset="-122"/>
              </a:rPr>
              <a:t>万平方米，现有</a:t>
            </a:r>
            <a:r>
              <a:rPr lang="zh-CN" altLang="en-US" sz="2400" b="1" dirty="0" smtClean="0">
                <a:solidFill>
                  <a:srgbClr val="C00000"/>
                </a:solidFill>
                <a:latin typeface="华文楷体" pitchFamily="2" charset="-122"/>
                <a:ea typeface="华文楷体" pitchFamily="2" charset="-122"/>
              </a:rPr>
              <a:t>教职工</a:t>
            </a:r>
            <a:r>
              <a:rPr lang="en-US" altLang="zh-CN" sz="2400" b="1" dirty="0" smtClean="0">
                <a:solidFill>
                  <a:srgbClr val="C00000"/>
                </a:solidFill>
                <a:latin typeface="华文楷体" pitchFamily="2" charset="-122"/>
                <a:ea typeface="华文楷体" pitchFamily="2" charset="-122"/>
              </a:rPr>
              <a:t>78</a:t>
            </a:r>
            <a:r>
              <a:rPr lang="zh-CN" altLang="en-US" sz="2400" b="1" dirty="0" smtClean="0">
                <a:solidFill>
                  <a:srgbClr val="C00000"/>
                </a:solidFill>
                <a:latin typeface="华文楷体" pitchFamily="2" charset="-122"/>
                <a:ea typeface="华文楷体" pitchFamily="2" charset="-122"/>
              </a:rPr>
              <a:t>人</a:t>
            </a:r>
            <a:r>
              <a:rPr lang="zh-CN" altLang="en-US" sz="2400" b="1" dirty="0">
                <a:solidFill>
                  <a:srgbClr val="C00000"/>
                </a:solidFill>
                <a:latin typeface="华文楷体" pitchFamily="2" charset="-122"/>
                <a:ea typeface="华文楷体" pitchFamily="2" charset="-122"/>
              </a:rPr>
              <a:t>，学生</a:t>
            </a:r>
            <a:r>
              <a:rPr lang="en-US" altLang="zh-CN" sz="2400" b="1" dirty="0" smtClean="0">
                <a:solidFill>
                  <a:srgbClr val="C00000"/>
                </a:solidFill>
                <a:latin typeface="华文楷体" pitchFamily="2" charset="-122"/>
                <a:ea typeface="华文楷体" pitchFamily="2" charset="-122"/>
              </a:rPr>
              <a:t>959</a:t>
            </a:r>
            <a:r>
              <a:rPr lang="zh-CN" altLang="en-US" sz="2400" b="1" dirty="0" smtClean="0">
                <a:solidFill>
                  <a:srgbClr val="C00000"/>
                </a:solidFill>
                <a:latin typeface="华文楷体" pitchFamily="2" charset="-122"/>
                <a:ea typeface="华文楷体" pitchFamily="2" charset="-122"/>
              </a:rPr>
              <a:t>人</a:t>
            </a:r>
            <a:r>
              <a:rPr lang="zh-CN" altLang="en-US" sz="2400" b="1" dirty="0">
                <a:solidFill>
                  <a:srgbClr val="C00000"/>
                </a:solidFill>
                <a:latin typeface="华文楷体" pitchFamily="2" charset="-122"/>
                <a:ea typeface="华文楷体" pitchFamily="2" charset="-122"/>
              </a:rPr>
              <a:t>，</a:t>
            </a:r>
            <a:r>
              <a:rPr lang="en-US" altLang="zh-CN" sz="2400" b="1" dirty="0" smtClean="0">
                <a:solidFill>
                  <a:srgbClr val="C00000"/>
                </a:solidFill>
                <a:latin typeface="华文楷体" pitchFamily="2" charset="-122"/>
                <a:ea typeface="华文楷体" pitchFamily="2" charset="-122"/>
              </a:rPr>
              <a:t>24</a:t>
            </a:r>
            <a:r>
              <a:rPr lang="zh-CN" altLang="en-US" sz="2400" b="1" dirty="0" smtClean="0">
                <a:solidFill>
                  <a:srgbClr val="C00000"/>
                </a:solidFill>
                <a:latin typeface="华文楷体" pitchFamily="2" charset="-122"/>
                <a:ea typeface="华文楷体" pitchFamily="2" charset="-122"/>
              </a:rPr>
              <a:t>个</a:t>
            </a:r>
            <a:r>
              <a:rPr lang="zh-CN" altLang="en-US" sz="2400" b="1" dirty="0">
                <a:solidFill>
                  <a:srgbClr val="C00000"/>
                </a:solidFill>
                <a:latin typeface="华文楷体" pitchFamily="2" charset="-122"/>
                <a:ea typeface="华文楷体" pitchFamily="2" charset="-122"/>
              </a:rPr>
              <a:t>教学班，是一所布局合理、环境优美、设施设备齐全</a:t>
            </a:r>
            <a:r>
              <a:rPr lang="zh-CN" altLang="en-US" sz="2400" b="1" dirty="0" smtClean="0">
                <a:solidFill>
                  <a:srgbClr val="C00000"/>
                </a:solidFill>
                <a:latin typeface="华文楷体" pitchFamily="2" charset="-122"/>
                <a:ea typeface="华文楷体" pitchFamily="2" charset="-122"/>
              </a:rPr>
              <a:t>的乡镇小学。</a:t>
            </a:r>
            <a:endParaRPr lang="zh-CN" altLang="en-US" sz="2400" b="1" dirty="0">
              <a:solidFill>
                <a:srgbClr val="C00000"/>
              </a:solidFill>
              <a:latin typeface="华文楷体" pitchFamily="2" charset="-122"/>
              <a:ea typeface="华文楷体" pitchFamily="2" charset="-122"/>
            </a:endParaRPr>
          </a:p>
        </p:txBody>
      </p:sp>
      <p:pic>
        <p:nvPicPr>
          <p:cNvPr id="10" name="Picture 3" descr="C:\Users\Administrator\Desktop\QQ图片2022042814433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53" y="981516"/>
            <a:ext cx="3199244" cy="1975559"/>
          </a:xfrm>
          <a:prstGeom prst="rect">
            <a:avLst/>
          </a:prstGeom>
          <a:noFill/>
          <a:extLst>
            <a:ext uri="{909E8E84-426E-40DD-AFC4-6F175D3DCCD1}">
              <a14:hiddenFill xmlns:a14="http://schemas.microsoft.com/office/drawing/2010/main">
                <a:solidFill>
                  <a:srgbClr val="FFFFFF"/>
                </a:solidFill>
              </a14:hiddenFill>
            </a:ext>
          </a:extLst>
        </p:spPr>
      </p:pic>
      <p:pic>
        <p:nvPicPr>
          <p:cNvPr id="7169" name="Picture 1" descr="C:\Users\Administrator\AppData\Roaming\Tencent\Users\956946282\QQ\WinTemp\RichOle\3H(BV(UDN2R}3V3JAIVX9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53" y="3143998"/>
            <a:ext cx="3136605" cy="1881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76602"/>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8"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9" name="Picture 5" descr="xiaohui"/>
            <p:cNvPicPr>
              <a:picLocks noChangeAspect="1" noChangeArrowheads="1"/>
            </p:cNvPicPr>
            <p:nvPr/>
          </p:nvPicPr>
          <p:blipFill>
            <a:blip r:embed="rId3" cstate="print"/>
            <a:srcRect/>
            <a:stretch>
              <a:fillRect/>
            </a:stretch>
          </p:blipFill>
          <p:spPr bwMode="auto">
            <a:xfrm>
              <a:off x="325" y="144"/>
              <a:ext cx="559" cy="454"/>
            </a:xfrm>
            <a:prstGeom prst="rect">
              <a:avLst/>
            </a:prstGeom>
            <a:noFill/>
            <a:ln w="9525">
              <a:noFill/>
              <a:miter lim="800000"/>
              <a:headEnd/>
              <a:tailEnd/>
            </a:ln>
          </p:spPr>
        </p:pic>
      </p:grpSp>
      <p:grpSp>
        <p:nvGrpSpPr>
          <p:cNvPr id="17" name="组合 16"/>
          <p:cNvGrpSpPr/>
          <p:nvPr/>
        </p:nvGrpSpPr>
        <p:grpSpPr>
          <a:xfrm>
            <a:off x="647144" y="163559"/>
            <a:ext cx="7886700" cy="994172"/>
            <a:chOff x="647144" y="163559"/>
            <a:chExt cx="7886700" cy="994172"/>
          </a:xfrm>
        </p:grpSpPr>
        <p:sp>
          <p:nvSpPr>
            <p:cNvPr id="18" name="标题 1"/>
            <p:cNvSpPr txBox="1">
              <a:spLocks/>
            </p:cNvSpPr>
            <p:nvPr/>
          </p:nvSpPr>
          <p:spPr>
            <a:xfrm>
              <a:off x="647144" y="163559"/>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3200" b="1" dirty="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嘉明小学少年</a:t>
              </a:r>
              <a:r>
                <a:rPr lang="zh-CN" altLang="en-US" sz="3200" b="1" dirty="0" smtClean="0">
                  <a:solidFill>
                    <a:srgbClr val="C00000"/>
                  </a:solidFill>
                  <a:latin typeface="Arial" panose="020B0604020202020204" pitchFamily="34" charset="0"/>
                  <a:ea typeface="微软雅黑" panose="020B0503020204020204" pitchFamily="34" charset="-122"/>
                  <a:cs typeface="+mn-ea"/>
                  <a:sym typeface="Arial" panose="020B0604020202020204" pitchFamily="34" charset="0"/>
                </a:rPr>
                <a:t>军校简介</a:t>
              </a:r>
              <a:endParaRPr lang="zh-CN" altLang="en-US"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9" name="直接连接符 18"/>
            <p:cNvCxnSpPr/>
            <p:nvPr/>
          </p:nvCxnSpPr>
          <p:spPr>
            <a:xfrm>
              <a:off x="2313878" y="716068"/>
              <a:ext cx="4516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3928534" y="768573"/>
            <a:ext cx="4885266" cy="4401158"/>
          </a:xfrm>
          <a:prstGeom prst="rect">
            <a:avLst/>
          </a:prstGeom>
        </p:spPr>
        <p:txBody>
          <a:bodyPr wrap="square" lIns="91396" tIns="45697" rIns="91396" bIns="45697">
            <a:spAutoFit/>
          </a:bodyPr>
          <a:lstStyle/>
          <a:p>
            <a:pPr lvl="0"/>
            <a:r>
              <a:rPr lang="zh-CN" altLang="en-US" sz="2000" b="1" dirty="0" smtClean="0">
                <a:solidFill>
                  <a:srgbClr val="C00000"/>
                </a:solidFill>
                <a:latin typeface="华文楷体" pitchFamily="2" charset="-122"/>
                <a:ea typeface="华文楷体" pitchFamily="2" charset="-122"/>
              </a:rPr>
              <a:t>        少年</a:t>
            </a:r>
            <a:r>
              <a:rPr lang="zh-CN" altLang="en-US" sz="2000" b="1" dirty="0">
                <a:solidFill>
                  <a:srgbClr val="C00000"/>
                </a:solidFill>
                <a:latin typeface="华文楷体" pitchFamily="2" charset="-122"/>
                <a:ea typeface="华文楷体" pitchFamily="2" charset="-122"/>
              </a:rPr>
              <a:t>强则国强！青少年是未来的主力军和生力军</a:t>
            </a:r>
            <a:r>
              <a:rPr lang="zh-CN" altLang="en-US" sz="2000" b="1" dirty="0" smtClean="0">
                <a:solidFill>
                  <a:srgbClr val="C00000"/>
                </a:solidFill>
                <a:latin typeface="华文楷体" pitchFamily="2" charset="-122"/>
                <a:ea typeface="华文楷体" pitchFamily="2" charset="-122"/>
              </a:rPr>
              <a:t>，我</a:t>
            </a:r>
            <a:r>
              <a:rPr lang="zh-CN" altLang="en-US" sz="2000" b="1" dirty="0">
                <a:solidFill>
                  <a:srgbClr val="C00000"/>
                </a:solidFill>
                <a:latin typeface="华文楷体" pitchFamily="2" charset="-122"/>
                <a:ea typeface="华文楷体" pitchFamily="2" charset="-122"/>
              </a:rPr>
              <a:t>校时刻牢记习近平总书记对全国少年儿童的深切关怀和殷切嘱托</a:t>
            </a:r>
            <a:r>
              <a:rPr lang="en-US" altLang="zh-CN" sz="2000" b="1" dirty="0">
                <a:solidFill>
                  <a:srgbClr val="C00000"/>
                </a:solidFill>
                <a:latin typeface="华文楷体" pitchFamily="2" charset="-122"/>
                <a:ea typeface="华文楷体" pitchFamily="2" charset="-122"/>
              </a:rPr>
              <a:t>:</a:t>
            </a:r>
            <a:r>
              <a:rPr lang="zh-CN" altLang="en-US" sz="2000" b="1" dirty="0">
                <a:solidFill>
                  <a:srgbClr val="C00000"/>
                </a:solidFill>
                <a:latin typeface="华文楷体" pitchFamily="2" charset="-122"/>
                <a:ea typeface="华文楷体" pitchFamily="2" charset="-122"/>
              </a:rPr>
              <a:t>刻苦学习知识，坚定理想信念，磨炼坚强意志，锻炼强健体魄</a:t>
            </a:r>
            <a:r>
              <a:rPr lang="zh-CN" altLang="en-US" sz="2000" b="1" dirty="0" smtClean="0">
                <a:solidFill>
                  <a:srgbClr val="C00000"/>
                </a:solidFill>
                <a:latin typeface="华文楷体" pitchFamily="2" charset="-122"/>
                <a:ea typeface="华文楷体" pitchFamily="2" charset="-122"/>
              </a:rPr>
              <a:t>。</a:t>
            </a:r>
            <a:endParaRPr lang="en-US" altLang="zh-CN" sz="2000" b="1" dirty="0" smtClean="0">
              <a:solidFill>
                <a:srgbClr val="C00000"/>
              </a:solidFill>
              <a:latin typeface="华文楷体" pitchFamily="2" charset="-122"/>
              <a:ea typeface="华文楷体" pitchFamily="2" charset="-122"/>
            </a:endParaRPr>
          </a:p>
          <a:p>
            <a:pPr lvl="0"/>
            <a:r>
              <a:rPr lang="zh-CN" altLang="en-US" sz="2000" b="1" dirty="0" smtClean="0">
                <a:solidFill>
                  <a:srgbClr val="C00000"/>
                </a:solidFill>
                <a:latin typeface="华文楷体" pitchFamily="2" charset="-122"/>
                <a:ea typeface="华文楷体" pitchFamily="2" charset="-122"/>
              </a:rPr>
              <a:t>        学校</a:t>
            </a:r>
            <a:r>
              <a:rPr lang="zh-CN" altLang="en-US" sz="2000" b="1" dirty="0">
                <a:solidFill>
                  <a:srgbClr val="C00000"/>
                </a:solidFill>
                <a:latin typeface="华文楷体" pitchFamily="2" charset="-122"/>
                <a:ea typeface="华文楷体" pitchFamily="2" charset="-122"/>
              </a:rPr>
              <a:t>自</a:t>
            </a:r>
            <a:r>
              <a:rPr lang="en-US" altLang="zh-CN" sz="2000" b="1" dirty="0">
                <a:solidFill>
                  <a:srgbClr val="C00000"/>
                </a:solidFill>
                <a:latin typeface="华文楷体" pitchFamily="2" charset="-122"/>
                <a:ea typeface="华文楷体" pitchFamily="2" charset="-122"/>
              </a:rPr>
              <a:t>1990</a:t>
            </a:r>
            <a:r>
              <a:rPr lang="zh-CN" altLang="en-US" sz="2000" b="1" dirty="0">
                <a:solidFill>
                  <a:srgbClr val="C00000"/>
                </a:solidFill>
                <a:latin typeface="华文楷体" pitchFamily="2" charset="-122"/>
                <a:ea typeface="华文楷体" pitchFamily="2" charset="-122"/>
              </a:rPr>
              <a:t>年开始一直以农村小学少年军校为目标，与驻地</a:t>
            </a:r>
            <a:r>
              <a:rPr lang="en-US" altLang="zh-CN" sz="2000" b="1" dirty="0">
                <a:solidFill>
                  <a:srgbClr val="C00000"/>
                </a:solidFill>
                <a:latin typeface="华文楷体" pitchFamily="2" charset="-122"/>
                <a:ea typeface="华文楷体" pitchFamily="2" charset="-122"/>
              </a:rPr>
              <a:t>31678</a:t>
            </a:r>
            <a:r>
              <a:rPr lang="zh-CN" altLang="en-US" sz="2000" b="1" dirty="0">
                <a:solidFill>
                  <a:srgbClr val="C00000"/>
                </a:solidFill>
                <a:latin typeface="华文楷体" pitchFamily="2" charset="-122"/>
                <a:ea typeface="华文楷体" pitchFamily="2" charset="-122"/>
              </a:rPr>
              <a:t>部队某部联建少年军校，主动承担国防教育社会责任，经过</a:t>
            </a:r>
            <a:r>
              <a:rPr lang="en-US" altLang="zh-CN" sz="2000" b="1" dirty="0">
                <a:solidFill>
                  <a:srgbClr val="C00000"/>
                </a:solidFill>
                <a:latin typeface="华文楷体" pitchFamily="2" charset="-122"/>
                <a:ea typeface="华文楷体" pitchFamily="2" charset="-122"/>
              </a:rPr>
              <a:t>30</a:t>
            </a:r>
            <a:r>
              <a:rPr lang="zh-CN" altLang="en-US" sz="2000" b="1" dirty="0">
                <a:solidFill>
                  <a:srgbClr val="C00000"/>
                </a:solidFill>
                <a:latin typeface="华文楷体" pitchFamily="2" charset="-122"/>
                <a:ea typeface="华文楷体" pitchFamily="2" charset="-122"/>
              </a:rPr>
              <a:t>年持续不断的努力，形成了“</a:t>
            </a:r>
            <a:r>
              <a:rPr lang="en-US" altLang="zh-CN" sz="2000" b="1" dirty="0">
                <a:solidFill>
                  <a:srgbClr val="C00000"/>
                </a:solidFill>
                <a:latin typeface="华文楷体" pitchFamily="2" charset="-122"/>
                <a:ea typeface="华文楷体" pitchFamily="2" charset="-122"/>
              </a:rPr>
              <a:t>1234”</a:t>
            </a:r>
            <a:r>
              <a:rPr lang="zh-CN" altLang="en-US" sz="2000" b="1" dirty="0">
                <a:solidFill>
                  <a:srgbClr val="C00000"/>
                </a:solidFill>
                <a:latin typeface="华文楷体" pitchFamily="2" charset="-122"/>
                <a:ea typeface="华文楷体" pitchFamily="2" charset="-122"/>
              </a:rPr>
              <a:t>办学模式，创建了四川省农村小学“少年军校”，走出了一条“以军树德、以军增智、以军强体、以军育美、以军促劳”的立德树人新路，培养了一批心系国防、立志报国、强国有我的新时代少年</a:t>
            </a:r>
            <a:r>
              <a:rPr lang="zh-CN" altLang="en-US" sz="2000" b="1" dirty="0" smtClean="0">
                <a:solidFill>
                  <a:srgbClr val="C00000"/>
                </a:solidFill>
                <a:latin typeface="华文楷体" pitchFamily="2" charset="-122"/>
                <a:ea typeface="华文楷体" pitchFamily="2" charset="-122"/>
              </a:rPr>
              <a:t>。</a:t>
            </a:r>
            <a:endParaRPr lang="zh-CN" altLang="en-US" sz="2000" b="1" dirty="0">
              <a:solidFill>
                <a:srgbClr val="C00000"/>
              </a:solidFill>
              <a:latin typeface="华文楷体" pitchFamily="2" charset="-122"/>
              <a:ea typeface="华文楷体" pitchFamily="2" charset="-122"/>
            </a:endParaRPr>
          </a:p>
        </p:txBody>
      </p:sp>
      <p:pic>
        <p:nvPicPr>
          <p:cNvPr id="21" name="图片 20"/>
          <p:cNvPicPr>
            <a:picLocks noChangeAspect="1"/>
          </p:cNvPicPr>
          <p:nvPr/>
        </p:nvPicPr>
        <p:blipFill>
          <a:blip r:embed="rId4"/>
          <a:stretch>
            <a:fillRect/>
          </a:stretch>
        </p:blipFill>
        <p:spPr>
          <a:xfrm>
            <a:off x="205878" y="796872"/>
            <a:ext cx="3451725" cy="1999068"/>
          </a:xfrm>
          <a:prstGeom prst="rect">
            <a:avLst/>
          </a:prstGeom>
        </p:spPr>
      </p:pic>
      <p:pic>
        <p:nvPicPr>
          <p:cNvPr id="22" name="图片 6" descr="C:\Users\Administrator\Desktop\嘉明小学总稿图片\2020.01助学兴教活动.png"/>
          <p:cNvPicPr/>
          <p:nvPr/>
        </p:nvPicPr>
        <p:blipFill>
          <a:blip r:embed="rId5" cstate="print"/>
          <a:srcRect/>
          <a:stretch>
            <a:fillRect/>
          </a:stretch>
        </p:blipFill>
        <p:spPr>
          <a:xfrm>
            <a:off x="205878" y="2892059"/>
            <a:ext cx="3451725" cy="2126511"/>
          </a:xfrm>
          <a:prstGeom prst="rect">
            <a:avLst/>
          </a:prstGeom>
          <a:ln>
            <a:noFill/>
          </a:ln>
        </p:spPr>
      </p:pic>
    </p:spTree>
    <p:extLst>
      <p:ext uri="{BB962C8B-B14F-4D97-AF65-F5344CB8AC3E}">
        <p14:creationId xmlns:p14="http://schemas.microsoft.com/office/powerpoint/2010/main" val="17027288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18"/>
          <p:cNvGrpSpPr/>
          <p:nvPr/>
        </p:nvGrpSpPr>
        <p:grpSpPr bwMode="auto">
          <a:xfrm>
            <a:off x="16594" y="52219"/>
            <a:ext cx="1261100" cy="723815"/>
            <a:chOff x="0" y="144"/>
            <a:chExt cx="1262" cy="643"/>
          </a:xfrm>
        </p:grpSpPr>
        <p:sp>
          <p:nvSpPr>
            <p:cNvPr id="6" name="矩形 9"/>
            <p:cNvSpPr>
              <a:spLocks noChangeArrowheads="1"/>
            </p:cNvSpPr>
            <p:nvPr/>
          </p:nvSpPr>
          <p:spPr bwMode="auto">
            <a:xfrm>
              <a:off x="0" y="582"/>
              <a:ext cx="1262" cy="205"/>
            </a:xfrm>
            <a:prstGeom prst="rect">
              <a:avLst/>
            </a:prstGeom>
            <a:noFill/>
            <a:ln w="9525">
              <a:noFill/>
              <a:miter lim="800000"/>
            </a:ln>
          </p:spPr>
          <p:txBody>
            <a:bodyPr wrap="square">
              <a:spAutoFit/>
            </a:bodyPr>
            <a:lstStyle/>
            <a:p>
              <a:pPr>
                <a:spcBef>
                  <a:spcPct val="50000"/>
                </a:spcBef>
              </a:pPr>
              <a:r>
                <a:rPr lang="zh-CN" altLang="en-US" sz="900" b="1" dirty="0">
                  <a:solidFill>
                    <a:srgbClr val="C00000"/>
                  </a:solidFill>
                  <a:latin typeface="华文新魏" panose="02010800040101010101" pitchFamily="2" charset="-122"/>
                  <a:ea typeface="华文新魏" panose="02010800040101010101" pitchFamily="2" charset="-122"/>
                </a:rPr>
                <a:t>传承军魂  文武兼备</a:t>
              </a:r>
            </a:p>
          </p:txBody>
        </p:sp>
        <p:pic>
          <p:nvPicPr>
            <p:cNvPr id="7" name="Picture 5" descr="xiaohui"/>
            <p:cNvPicPr>
              <a:picLocks noChangeAspect="1" noChangeArrowheads="1"/>
            </p:cNvPicPr>
            <p:nvPr/>
          </p:nvPicPr>
          <p:blipFill>
            <a:blip r:embed="rId4" cstate="print"/>
            <a:srcRect/>
            <a:stretch>
              <a:fillRect/>
            </a:stretch>
          </p:blipFill>
          <p:spPr bwMode="auto">
            <a:xfrm>
              <a:off x="325" y="144"/>
              <a:ext cx="559" cy="454"/>
            </a:xfrm>
            <a:prstGeom prst="rect">
              <a:avLst/>
            </a:prstGeom>
            <a:noFill/>
            <a:ln w="9525">
              <a:noFill/>
              <a:miter lim="800000"/>
              <a:headEnd/>
              <a:tailEnd/>
            </a:ln>
          </p:spPr>
        </p:pic>
      </p:grpSp>
      <p:grpSp>
        <p:nvGrpSpPr>
          <p:cNvPr id="30" name="组合 29"/>
          <p:cNvGrpSpPr/>
          <p:nvPr/>
        </p:nvGrpSpPr>
        <p:grpSpPr>
          <a:xfrm>
            <a:off x="3585271" y="1027239"/>
            <a:ext cx="4384620" cy="3895399"/>
            <a:chOff x="1501506" y="669173"/>
            <a:chExt cx="4357739" cy="4078018"/>
          </a:xfrm>
        </p:grpSpPr>
        <p:grpSp>
          <p:nvGrpSpPr>
            <p:cNvPr id="31" name="组合 30"/>
            <p:cNvGrpSpPr/>
            <p:nvPr/>
          </p:nvGrpSpPr>
          <p:grpSpPr>
            <a:xfrm>
              <a:off x="1501506" y="669173"/>
              <a:ext cx="4309346" cy="4078018"/>
              <a:chOff x="1501506" y="669173"/>
              <a:chExt cx="4309346" cy="4078018"/>
            </a:xfrm>
          </p:grpSpPr>
          <p:grpSp>
            <p:nvGrpSpPr>
              <p:cNvPr id="36" name="组合 35"/>
              <p:cNvGrpSpPr/>
              <p:nvPr/>
            </p:nvGrpSpPr>
            <p:grpSpPr>
              <a:xfrm>
                <a:off x="2833100" y="669173"/>
                <a:ext cx="1623115" cy="4078018"/>
                <a:chOff x="4678219" y="1032312"/>
                <a:chExt cx="2163872" cy="5438616"/>
              </a:xfrm>
            </p:grpSpPr>
            <p:grpSp>
              <p:nvGrpSpPr>
                <p:cNvPr id="46" name="组合 45"/>
                <p:cNvGrpSpPr/>
                <p:nvPr/>
              </p:nvGrpSpPr>
              <p:grpSpPr bwMode="auto">
                <a:xfrm>
                  <a:off x="4678219" y="1032312"/>
                  <a:ext cx="2163872" cy="2146349"/>
                  <a:chOff x="4854966" y="1574162"/>
                  <a:chExt cx="1897870" cy="1897870"/>
                </a:xfrm>
              </p:grpSpPr>
              <p:sp>
                <p:nvSpPr>
                  <p:cNvPr id="53" name="泪滴形 52"/>
                  <p:cNvSpPr/>
                  <p:nvPr/>
                </p:nvSpPr>
                <p:spPr>
                  <a:xfrm rot="8100000">
                    <a:off x="4854966" y="1574162"/>
                    <a:ext cx="1897870" cy="1897870"/>
                  </a:xfrm>
                  <a:prstGeom prst="teardrop">
                    <a:avLst/>
                  </a:prstGeom>
                  <a:solidFill>
                    <a:srgbClr val="D10000"/>
                  </a:solidFill>
                  <a:ln w="25400" cap="flat" cmpd="sng" algn="ctr">
                    <a:noFill/>
                    <a:prstDash val="solid"/>
                  </a:ln>
                  <a:effectLst/>
                </p:spPr>
                <p:txBody>
                  <a:bodyPr anchor="ctr"/>
                  <a:lstStyle/>
                  <a:p>
                    <a:pPr algn="ctr" defTabSz="685222">
                      <a:defRPr/>
                    </a:pPr>
                    <a:endParaRPr lang="zh-CN" altLang="en-US" sz="1900" kern="0">
                      <a:solidFill>
                        <a:srgbClr val="1F497D">
                          <a:lumMod val="75000"/>
                        </a:srgbClr>
                      </a:solidFill>
                      <a:latin typeface="Arial"/>
                      <a:ea typeface="微软雅黑"/>
                      <a:cs typeface="Arial" panose="020B0604020202020204" pitchFamily="34" charset="0"/>
                    </a:endParaRPr>
                  </a:p>
                </p:txBody>
              </p:sp>
              <p:grpSp>
                <p:nvGrpSpPr>
                  <p:cNvPr id="54" name="组合 53"/>
                  <p:cNvGrpSpPr>
                    <a:grpSpLocks noChangeAspect="1"/>
                  </p:cNvGrpSpPr>
                  <p:nvPr/>
                </p:nvGrpSpPr>
                <p:grpSpPr>
                  <a:xfrm>
                    <a:off x="5635285" y="1758388"/>
                    <a:ext cx="337232" cy="540000"/>
                    <a:chOff x="8912226" y="6748292"/>
                    <a:chExt cx="250825" cy="401638"/>
                  </a:xfrm>
                  <a:solidFill>
                    <a:srgbClr val="9DA8B1"/>
                  </a:solidFill>
                </p:grpSpPr>
                <p:sp>
                  <p:nvSpPr>
                    <p:cNvPr id="55"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srgbClr val="1F497D">
                            <a:lumMod val="75000"/>
                          </a:srgbClr>
                        </a:solidFill>
                        <a:cs typeface="Arial" panose="020B0604020202020204" pitchFamily="34" charset="0"/>
                      </a:endParaRPr>
                    </a:p>
                  </p:txBody>
                </p:sp>
                <p:sp>
                  <p:nvSpPr>
                    <p:cNvPr id="56"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srgbClr val="1F497D">
                            <a:lumMod val="75000"/>
                          </a:srgbClr>
                        </a:solidFill>
                        <a:cs typeface="Arial" panose="020B0604020202020204" pitchFamily="34" charset="0"/>
                      </a:endParaRPr>
                    </a:p>
                  </p:txBody>
                </p:sp>
              </p:grpSp>
            </p:grpSp>
            <p:grpSp>
              <p:nvGrpSpPr>
                <p:cNvPr id="47" name="组合 46"/>
                <p:cNvGrpSpPr/>
                <p:nvPr/>
              </p:nvGrpSpPr>
              <p:grpSpPr bwMode="auto">
                <a:xfrm>
                  <a:off x="4678219" y="4241959"/>
                  <a:ext cx="2163872" cy="2228969"/>
                  <a:chOff x="4854966" y="4355480"/>
                  <a:chExt cx="1897870" cy="1969070"/>
                </a:xfrm>
              </p:grpSpPr>
              <p:sp>
                <p:nvSpPr>
                  <p:cNvPr id="48" name="泪滴形 47"/>
                  <p:cNvSpPr/>
                  <p:nvPr/>
                </p:nvSpPr>
                <p:spPr>
                  <a:xfrm rot="13500000" flipV="1">
                    <a:off x="4854966" y="4426880"/>
                    <a:ext cx="1897870" cy="1897670"/>
                  </a:xfrm>
                  <a:prstGeom prst="teardrop">
                    <a:avLst/>
                  </a:prstGeom>
                  <a:solidFill>
                    <a:srgbClr val="D10000"/>
                  </a:solidFill>
                  <a:ln w="25400" cap="flat" cmpd="sng" algn="ctr">
                    <a:noFill/>
                    <a:prstDash val="solid"/>
                  </a:ln>
                  <a:effectLst/>
                </p:spPr>
                <p:txBody>
                  <a:bodyPr anchor="ctr"/>
                  <a:lstStyle/>
                  <a:p>
                    <a:pPr algn="ctr" defTabSz="685222">
                      <a:defRPr/>
                    </a:pPr>
                    <a:endParaRPr lang="zh-CN" altLang="en-US" sz="1900" kern="0">
                      <a:solidFill>
                        <a:srgbClr val="1F497D">
                          <a:lumMod val="75000"/>
                        </a:srgbClr>
                      </a:solidFill>
                      <a:latin typeface="Arial"/>
                      <a:ea typeface="微软雅黑"/>
                      <a:cs typeface="Arial" panose="020B0604020202020204" pitchFamily="34" charset="0"/>
                    </a:endParaRPr>
                  </a:p>
                </p:txBody>
              </p:sp>
              <p:grpSp>
                <p:nvGrpSpPr>
                  <p:cNvPr id="49" name="组合 48"/>
                  <p:cNvGrpSpPr>
                    <a:grpSpLocks noChangeAspect="1"/>
                  </p:cNvGrpSpPr>
                  <p:nvPr/>
                </p:nvGrpSpPr>
                <p:grpSpPr>
                  <a:xfrm>
                    <a:off x="5541401" y="4355480"/>
                    <a:ext cx="525001" cy="540000"/>
                    <a:chOff x="7240588" y="6794047"/>
                    <a:chExt cx="388938" cy="400050"/>
                  </a:xfrm>
                  <a:solidFill>
                    <a:srgbClr val="9DA8B1"/>
                  </a:solidFill>
                </p:grpSpPr>
                <p:sp>
                  <p:nvSpPr>
                    <p:cNvPr id="50" name="Freeform 405"/>
                    <p:cNvSpPr/>
                    <p:nvPr/>
                  </p:nvSpPr>
                  <p:spPr bwMode="auto">
                    <a:xfrm>
                      <a:off x="7339013" y="6794047"/>
                      <a:ext cx="127000" cy="125413"/>
                    </a:xfrm>
                    <a:custGeom>
                      <a:avLst/>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srgbClr val="1F497D">
                            <a:lumMod val="75000"/>
                          </a:srgbClr>
                        </a:solidFill>
                        <a:cs typeface="Arial" panose="020B0604020202020204" pitchFamily="34" charset="0"/>
                      </a:endParaRPr>
                    </a:p>
                  </p:txBody>
                </p:sp>
                <p:sp>
                  <p:nvSpPr>
                    <p:cNvPr id="51" name="Freeform 407"/>
                    <p:cNvSpPr/>
                    <p:nvPr/>
                  </p:nvSpPr>
                  <p:spPr bwMode="auto">
                    <a:xfrm>
                      <a:off x="7402513" y="6857547"/>
                      <a:ext cx="227013" cy="198438"/>
                    </a:xfrm>
                    <a:custGeom>
                      <a:avLst/>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srgbClr val="1F497D">
                            <a:lumMod val="75000"/>
                          </a:srgbClr>
                        </a:solidFill>
                        <a:cs typeface="Arial" panose="020B0604020202020204" pitchFamily="34" charset="0"/>
                      </a:endParaRPr>
                    </a:p>
                  </p:txBody>
                </p:sp>
                <p:sp>
                  <p:nvSpPr>
                    <p:cNvPr id="52" name="Freeform 408"/>
                    <p:cNvSpPr/>
                    <p:nvPr/>
                  </p:nvSpPr>
                  <p:spPr bwMode="auto">
                    <a:xfrm>
                      <a:off x="7240588" y="6963909"/>
                      <a:ext cx="315913" cy="230188"/>
                    </a:xfrm>
                    <a:custGeom>
                      <a:avLst/>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srgbClr val="1F497D">
                            <a:lumMod val="75000"/>
                          </a:srgbClr>
                        </a:solidFill>
                        <a:cs typeface="Arial" panose="020B0604020202020204" pitchFamily="34" charset="0"/>
                      </a:endParaRPr>
                    </a:p>
                  </p:txBody>
                </p:sp>
              </p:grpSp>
            </p:grpSp>
          </p:grpSp>
          <p:grpSp>
            <p:nvGrpSpPr>
              <p:cNvPr id="37" name="组合 36"/>
              <p:cNvGrpSpPr/>
              <p:nvPr/>
            </p:nvGrpSpPr>
            <p:grpSpPr>
              <a:xfrm>
                <a:off x="4200881" y="1935825"/>
                <a:ext cx="1609971" cy="1622528"/>
                <a:chOff x="6492322" y="2665195"/>
                <a:chExt cx="2146349" cy="2163872"/>
              </a:xfrm>
            </p:grpSpPr>
            <p:sp>
              <p:nvSpPr>
                <p:cNvPr id="41" name="泪滴形 40"/>
                <p:cNvSpPr/>
                <p:nvPr/>
              </p:nvSpPr>
              <p:spPr bwMode="auto">
                <a:xfrm rot="8100000" flipV="1">
                  <a:off x="6492322" y="2665195"/>
                  <a:ext cx="2146349" cy="2163872"/>
                </a:xfrm>
                <a:prstGeom prst="teardrop">
                  <a:avLst/>
                </a:prstGeom>
                <a:solidFill>
                  <a:srgbClr val="D10000"/>
                </a:solidFill>
                <a:ln w="25400" cap="flat" cmpd="sng" algn="ctr">
                  <a:noFill/>
                  <a:prstDash val="solid"/>
                </a:ln>
                <a:effectLst/>
              </p:spPr>
              <p:txBody>
                <a:bodyPr anchor="ctr"/>
                <a:lstStyle/>
                <a:p>
                  <a:pPr algn="ctr" defTabSz="685222">
                    <a:defRPr/>
                  </a:pPr>
                  <a:endParaRPr lang="zh-CN" altLang="en-US" sz="1900" kern="0">
                    <a:solidFill>
                      <a:prstClr val="white"/>
                    </a:solidFill>
                    <a:latin typeface="Arial"/>
                    <a:ea typeface="微软雅黑"/>
                    <a:cs typeface="Arial" panose="020B0604020202020204" pitchFamily="34" charset="0"/>
                  </a:endParaRPr>
                </a:p>
              </p:txBody>
            </p:sp>
            <p:grpSp>
              <p:nvGrpSpPr>
                <p:cNvPr id="42" name="组合 41"/>
                <p:cNvGrpSpPr>
                  <a:grpSpLocks noChangeAspect="1"/>
                </p:cNvGrpSpPr>
                <p:nvPr/>
              </p:nvGrpSpPr>
              <p:grpSpPr bwMode="auto">
                <a:xfrm>
                  <a:off x="7384196" y="2791888"/>
                  <a:ext cx="362599" cy="610706"/>
                  <a:chOff x="11322042" y="6770683"/>
                  <a:chExt cx="236538" cy="401642"/>
                </a:xfrm>
                <a:solidFill>
                  <a:srgbClr val="E7E7E7"/>
                </a:solidFill>
              </p:grpSpPr>
              <p:sp>
                <p:nvSpPr>
                  <p:cNvPr id="43" name="Freeform 492"/>
                  <p:cNvSpPr>
                    <a:spLocks noEditPoints="1"/>
                  </p:cNvSpPr>
                  <p:nvPr/>
                </p:nvSpPr>
                <p:spPr bwMode="auto">
                  <a:xfrm>
                    <a:off x="11322042" y="6770683"/>
                    <a:ext cx="236538" cy="320675"/>
                  </a:xfrm>
                  <a:custGeom>
                    <a:avLst/>
                    <a:gdLst>
                      <a:gd name="T0" fmla="*/ 86 w 170"/>
                      <a:gd name="T1" fmla="*/ 0 h 230"/>
                      <a:gd name="T2" fmla="*/ 85 w 170"/>
                      <a:gd name="T3" fmla="*/ 0 h 230"/>
                      <a:gd name="T4" fmla="*/ 84 w 170"/>
                      <a:gd name="T5" fmla="*/ 0 h 230"/>
                      <a:gd name="T6" fmla="*/ 0 w 170"/>
                      <a:gd name="T7" fmla="*/ 96 h 230"/>
                      <a:gd name="T8" fmla="*/ 50 w 170"/>
                      <a:gd name="T9" fmla="*/ 230 h 230"/>
                      <a:gd name="T10" fmla="*/ 120 w 170"/>
                      <a:gd name="T11" fmla="*/ 230 h 230"/>
                      <a:gd name="T12" fmla="*/ 170 w 170"/>
                      <a:gd name="T13" fmla="*/ 96 h 230"/>
                      <a:gd name="T14" fmla="*/ 86 w 170"/>
                      <a:gd name="T15" fmla="*/ 0 h 230"/>
                      <a:gd name="T16" fmla="*/ 105 w 170"/>
                      <a:gd name="T17" fmla="*/ 210 h 230"/>
                      <a:gd name="T18" fmla="*/ 97 w 170"/>
                      <a:gd name="T19" fmla="*/ 210 h 230"/>
                      <a:gd name="T20" fmla="*/ 97 w 170"/>
                      <a:gd name="T21" fmla="*/ 159 h 230"/>
                      <a:gd name="T22" fmla="*/ 73 w 170"/>
                      <a:gd name="T23" fmla="*/ 159 h 230"/>
                      <a:gd name="T24" fmla="*/ 73 w 170"/>
                      <a:gd name="T25" fmla="*/ 210 h 230"/>
                      <a:gd name="T26" fmla="*/ 65 w 170"/>
                      <a:gd name="T27" fmla="*/ 210 h 230"/>
                      <a:gd name="T28" fmla="*/ 49 w 170"/>
                      <a:gd name="T29" fmla="*/ 176 h 230"/>
                      <a:gd name="T30" fmla="*/ 20 w 170"/>
                      <a:gd name="T31" fmla="*/ 96 h 230"/>
                      <a:gd name="T32" fmla="*/ 49 w 170"/>
                      <a:gd name="T33" fmla="*/ 30 h 230"/>
                      <a:gd name="T34" fmla="*/ 84 w 170"/>
                      <a:gd name="T35" fmla="*/ 20 h 230"/>
                      <a:gd name="T36" fmla="*/ 84 w 170"/>
                      <a:gd name="T37" fmla="*/ 20 h 230"/>
                      <a:gd name="T38" fmla="*/ 85 w 170"/>
                      <a:gd name="T39" fmla="*/ 20 h 230"/>
                      <a:gd name="T40" fmla="*/ 86 w 170"/>
                      <a:gd name="T41" fmla="*/ 20 h 230"/>
                      <a:gd name="T42" fmla="*/ 86 w 170"/>
                      <a:gd name="T43" fmla="*/ 20 h 230"/>
                      <a:gd name="T44" fmla="*/ 121 w 170"/>
                      <a:gd name="T45" fmla="*/ 30 h 230"/>
                      <a:gd name="T46" fmla="*/ 150 w 170"/>
                      <a:gd name="T47" fmla="*/ 96 h 230"/>
                      <a:gd name="T48" fmla="*/ 121 w 170"/>
                      <a:gd name="T49" fmla="*/ 176 h 230"/>
                      <a:gd name="T50" fmla="*/ 105 w 170"/>
                      <a:gd name="T51" fmla="*/ 21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0" h="230">
                        <a:moveTo>
                          <a:pt x="86" y="0"/>
                        </a:moveTo>
                        <a:cubicBezTo>
                          <a:pt x="85" y="0"/>
                          <a:pt x="85" y="0"/>
                          <a:pt x="85" y="0"/>
                        </a:cubicBezTo>
                        <a:cubicBezTo>
                          <a:pt x="85" y="0"/>
                          <a:pt x="84" y="0"/>
                          <a:pt x="84" y="0"/>
                        </a:cubicBezTo>
                        <a:cubicBezTo>
                          <a:pt x="74" y="0"/>
                          <a:pt x="0" y="3"/>
                          <a:pt x="0" y="96"/>
                        </a:cubicBezTo>
                        <a:cubicBezTo>
                          <a:pt x="0" y="136"/>
                          <a:pt x="50" y="210"/>
                          <a:pt x="50" y="230"/>
                        </a:cubicBezTo>
                        <a:cubicBezTo>
                          <a:pt x="120" y="230"/>
                          <a:pt x="120" y="230"/>
                          <a:pt x="120" y="230"/>
                        </a:cubicBezTo>
                        <a:cubicBezTo>
                          <a:pt x="120" y="210"/>
                          <a:pt x="170" y="136"/>
                          <a:pt x="170" y="96"/>
                        </a:cubicBezTo>
                        <a:cubicBezTo>
                          <a:pt x="170" y="3"/>
                          <a:pt x="96" y="0"/>
                          <a:pt x="86" y="0"/>
                        </a:cubicBezTo>
                        <a:close/>
                        <a:moveTo>
                          <a:pt x="105" y="210"/>
                        </a:moveTo>
                        <a:cubicBezTo>
                          <a:pt x="97" y="210"/>
                          <a:pt x="97" y="210"/>
                          <a:pt x="97" y="210"/>
                        </a:cubicBezTo>
                        <a:cubicBezTo>
                          <a:pt x="97" y="159"/>
                          <a:pt x="97" y="159"/>
                          <a:pt x="97" y="159"/>
                        </a:cubicBezTo>
                        <a:cubicBezTo>
                          <a:pt x="73" y="159"/>
                          <a:pt x="73" y="159"/>
                          <a:pt x="73" y="159"/>
                        </a:cubicBezTo>
                        <a:cubicBezTo>
                          <a:pt x="73" y="210"/>
                          <a:pt x="73" y="210"/>
                          <a:pt x="73" y="210"/>
                        </a:cubicBezTo>
                        <a:cubicBezTo>
                          <a:pt x="65" y="210"/>
                          <a:pt x="65" y="210"/>
                          <a:pt x="65" y="210"/>
                        </a:cubicBezTo>
                        <a:cubicBezTo>
                          <a:pt x="62" y="201"/>
                          <a:pt x="56" y="190"/>
                          <a:pt x="49" y="176"/>
                        </a:cubicBezTo>
                        <a:cubicBezTo>
                          <a:pt x="37" y="150"/>
                          <a:pt x="20" y="115"/>
                          <a:pt x="20" y="96"/>
                        </a:cubicBezTo>
                        <a:cubicBezTo>
                          <a:pt x="20" y="64"/>
                          <a:pt x="30" y="42"/>
                          <a:pt x="49" y="30"/>
                        </a:cubicBezTo>
                        <a:cubicBezTo>
                          <a:pt x="65" y="20"/>
                          <a:pt x="82" y="20"/>
                          <a:pt x="84" y="20"/>
                        </a:cubicBezTo>
                        <a:cubicBezTo>
                          <a:pt x="84" y="20"/>
                          <a:pt x="84" y="20"/>
                          <a:pt x="84" y="20"/>
                        </a:cubicBezTo>
                        <a:cubicBezTo>
                          <a:pt x="85" y="20"/>
                          <a:pt x="85" y="20"/>
                          <a:pt x="85" y="20"/>
                        </a:cubicBezTo>
                        <a:cubicBezTo>
                          <a:pt x="86" y="20"/>
                          <a:pt x="86" y="20"/>
                          <a:pt x="86" y="20"/>
                        </a:cubicBezTo>
                        <a:cubicBezTo>
                          <a:pt x="86" y="20"/>
                          <a:pt x="86" y="20"/>
                          <a:pt x="86" y="20"/>
                        </a:cubicBezTo>
                        <a:cubicBezTo>
                          <a:pt x="88" y="20"/>
                          <a:pt x="105" y="20"/>
                          <a:pt x="121" y="30"/>
                        </a:cubicBezTo>
                        <a:cubicBezTo>
                          <a:pt x="140" y="42"/>
                          <a:pt x="150" y="64"/>
                          <a:pt x="150" y="96"/>
                        </a:cubicBezTo>
                        <a:cubicBezTo>
                          <a:pt x="150" y="115"/>
                          <a:pt x="133" y="150"/>
                          <a:pt x="121" y="176"/>
                        </a:cubicBezTo>
                        <a:cubicBezTo>
                          <a:pt x="114" y="190"/>
                          <a:pt x="108" y="201"/>
                          <a:pt x="105" y="210"/>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prstClr val="black"/>
                      </a:solidFill>
                      <a:cs typeface="Arial" panose="020B0604020202020204" pitchFamily="34" charset="0"/>
                    </a:endParaRPr>
                  </a:p>
                </p:txBody>
              </p:sp>
              <p:sp>
                <p:nvSpPr>
                  <p:cNvPr id="44" name="Rectangle 493"/>
                  <p:cNvSpPr>
                    <a:spLocks noChangeArrowheads="1"/>
                  </p:cNvSpPr>
                  <p:nvPr/>
                </p:nvSpPr>
                <p:spPr bwMode="auto">
                  <a:xfrm>
                    <a:off x="11391899" y="7105649"/>
                    <a:ext cx="98425" cy="26988"/>
                  </a:xfrm>
                  <a:prstGeom prst="rect">
                    <a:avLst/>
                  </a:prstGeom>
                  <a:solidFill>
                    <a:sysClr val="window" lastClr="FFFFFF">
                      <a:lumMod val="95000"/>
                    </a:sysClr>
                  </a:solidFill>
                  <a:ln>
                    <a:noFill/>
                  </a:ln>
                </p:spPr>
                <p:txBody>
                  <a:bodyPr lIns="121920" tIns="60960" rIns="121920" bIns="60960"/>
                  <a:lstStyle/>
                  <a:p>
                    <a:pPr defTabSz="685222">
                      <a:defRPr/>
                    </a:pPr>
                    <a:endParaRPr lang="zh-CN" altLang="en-US" sz="1900" kern="0">
                      <a:solidFill>
                        <a:prstClr val="black"/>
                      </a:solidFill>
                      <a:cs typeface="Arial" panose="020B0604020202020204" pitchFamily="34" charset="0"/>
                    </a:endParaRPr>
                  </a:p>
                </p:txBody>
              </p:sp>
              <p:sp>
                <p:nvSpPr>
                  <p:cNvPr id="45" name="Rectangle 494"/>
                  <p:cNvSpPr>
                    <a:spLocks noChangeArrowheads="1"/>
                  </p:cNvSpPr>
                  <p:nvPr/>
                </p:nvSpPr>
                <p:spPr bwMode="auto">
                  <a:xfrm>
                    <a:off x="11417301" y="7145337"/>
                    <a:ext cx="49213" cy="26988"/>
                  </a:xfrm>
                  <a:prstGeom prst="rect">
                    <a:avLst/>
                  </a:prstGeom>
                  <a:solidFill>
                    <a:sysClr val="window" lastClr="FFFFFF">
                      <a:lumMod val="95000"/>
                    </a:sysClr>
                  </a:solidFill>
                  <a:ln>
                    <a:noFill/>
                  </a:ln>
                </p:spPr>
                <p:txBody>
                  <a:bodyPr lIns="121920" tIns="60960" rIns="121920" bIns="60960"/>
                  <a:lstStyle/>
                  <a:p>
                    <a:pPr defTabSz="685222">
                      <a:defRPr/>
                    </a:pPr>
                    <a:endParaRPr lang="zh-CN" altLang="en-US" sz="1900" kern="0">
                      <a:solidFill>
                        <a:prstClr val="black"/>
                      </a:solidFill>
                      <a:cs typeface="Arial" panose="020B0604020202020204" pitchFamily="34" charset="0"/>
                    </a:endParaRPr>
                  </a:p>
                </p:txBody>
              </p:sp>
            </p:grpSp>
          </p:grpSp>
          <p:grpSp>
            <p:nvGrpSpPr>
              <p:cNvPr id="38" name="组合 37"/>
              <p:cNvGrpSpPr/>
              <p:nvPr/>
            </p:nvGrpSpPr>
            <p:grpSpPr>
              <a:xfrm>
                <a:off x="1501506" y="1912985"/>
                <a:ext cx="1668144" cy="1609389"/>
                <a:chOff x="2812852" y="2673957"/>
                <a:chExt cx="2223902" cy="2146349"/>
              </a:xfrm>
            </p:grpSpPr>
            <p:sp>
              <p:nvSpPr>
                <p:cNvPr id="39" name="泪滴形 38"/>
                <p:cNvSpPr/>
                <p:nvPr/>
              </p:nvSpPr>
              <p:spPr bwMode="auto">
                <a:xfrm rot="13500000" flipH="1" flipV="1">
                  <a:off x="2851628" y="2635181"/>
                  <a:ext cx="2146349" cy="2223902"/>
                </a:xfrm>
                <a:prstGeom prst="teardrop">
                  <a:avLst/>
                </a:prstGeom>
                <a:solidFill>
                  <a:srgbClr val="D10000"/>
                </a:solidFill>
                <a:ln w="25400" cap="flat" cmpd="sng" algn="ctr">
                  <a:noFill/>
                  <a:prstDash val="solid"/>
                </a:ln>
                <a:effectLst/>
              </p:spPr>
              <p:txBody>
                <a:bodyPr anchor="ctr"/>
                <a:lstStyle/>
                <a:p>
                  <a:pPr algn="ctr" defTabSz="685222">
                    <a:defRPr/>
                  </a:pPr>
                  <a:endParaRPr lang="zh-CN" altLang="en-US" sz="1900" kern="0">
                    <a:solidFill>
                      <a:prstClr val="white"/>
                    </a:solidFill>
                    <a:latin typeface="Arial"/>
                    <a:ea typeface="微软雅黑"/>
                    <a:cs typeface="Arial" panose="020B0604020202020204" pitchFamily="34" charset="0"/>
                  </a:endParaRPr>
                </a:p>
              </p:txBody>
            </p:sp>
            <p:sp>
              <p:nvSpPr>
                <p:cNvPr id="40" name="Freeform 169"/>
                <p:cNvSpPr>
                  <a:spLocks noChangeAspect="1"/>
                </p:cNvSpPr>
                <p:nvPr/>
              </p:nvSpPr>
              <p:spPr bwMode="auto">
                <a:xfrm rot="15957646">
                  <a:off x="3713754" y="2791888"/>
                  <a:ext cx="422096" cy="612472"/>
                </a:xfrm>
                <a:custGeom>
                  <a:avLst/>
                  <a:gdLst>
                    <a:gd name="T0" fmla="*/ 144 w 192"/>
                    <a:gd name="T1" fmla="*/ 192 h 288"/>
                    <a:gd name="T2" fmla="*/ 130 w 192"/>
                    <a:gd name="T3" fmla="*/ 194 h 288"/>
                    <a:gd name="T4" fmla="*/ 120 w 192"/>
                    <a:gd name="T5" fmla="*/ 192 h 288"/>
                    <a:gd name="T6" fmla="*/ 96 w 192"/>
                    <a:gd name="T7" fmla="*/ 167 h 288"/>
                    <a:gd name="T8" fmla="*/ 94 w 192"/>
                    <a:gd name="T9" fmla="*/ 158 h 288"/>
                    <a:gd name="T10" fmla="*/ 96 w 192"/>
                    <a:gd name="T11" fmla="*/ 144 h 288"/>
                    <a:gd name="T12" fmla="*/ 94 w 192"/>
                    <a:gd name="T13" fmla="*/ 131 h 288"/>
                    <a:gd name="T14" fmla="*/ 96 w 192"/>
                    <a:gd name="T15" fmla="*/ 121 h 288"/>
                    <a:gd name="T16" fmla="*/ 121 w 192"/>
                    <a:gd name="T17" fmla="*/ 96 h 288"/>
                    <a:gd name="T18" fmla="*/ 131 w 192"/>
                    <a:gd name="T19" fmla="*/ 94 h 288"/>
                    <a:gd name="T20" fmla="*/ 144 w 192"/>
                    <a:gd name="T21" fmla="*/ 96 h 288"/>
                    <a:gd name="T22" fmla="*/ 192 w 192"/>
                    <a:gd name="T23" fmla="*/ 48 h 288"/>
                    <a:gd name="T24" fmla="*/ 144 w 192"/>
                    <a:gd name="T25" fmla="*/ 0 h 288"/>
                    <a:gd name="T26" fmla="*/ 96 w 192"/>
                    <a:gd name="T27" fmla="*/ 48 h 288"/>
                    <a:gd name="T28" fmla="*/ 98 w 192"/>
                    <a:gd name="T29" fmla="*/ 62 h 288"/>
                    <a:gd name="T30" fmla="*/ 96 w 192"/>
                    <a:gd name="T31" fmla="*/ 71 h 288"/>
                    <a:gd name="T32" fmla="*/ 71 w 192"/>
                    <a:gd name="T33" fmla="*/ 96 h 288"/>
                    <a:gd name="T34" fmla="*/ 62 w 192"/>
                    <a:gd name="T35" fmla="*/ 98 h 288"/>
                    <a:gd name="T36" fmla="*/ 48 w 192"/>
                    <a:gd name="T37" fmla="*/ 96 h 288"/>
                    <a:gd name="T38" fmla="*/ 0 w 192"/>
                    <a:gd name="T39" fmla="*/ 144 h 288"/>
                    <a:gd name="T40" fmla="*/ 48 w 192"/>
                    <a:gd name="T41" fmla="*/ 192 h 288"/>
                    <a:gd name="T42" fmla="*/ 60 w 192"/>
                    <a:gd name="T43" fmla="*/ 190 h 288"/>
                    <a:gd name="T44" fmla="*/ 70 w 192"/>
                    <a:gd name="T45" fmla="*/ 192 h 288"/>
                    <a:gd name="T46" fmla="*/ 95 w 192"/>
                    <a:gd name="T47" fmla="*/ 218 h 288"/>
                    <a:gd name="T48" fmla="*/ 98 w 192"/>
                    <a:gd name="T49" fmla="*/ 227 h 288"/>
                    <a:gd name="T50" fmla="*/ 96 w 192"/>
                    <a:gd name="T51" fmla="*/ 240 h 288"/>
                    <a:gd name="T52" fmla="*/ 144 w 192"/>
                    <a:gd name="T53" fmla="*/ 288 h 288"/>
                    <a:gd name="T54" fmla="*/ 192 w 192"/>
                    <a:gd name="T55" fmla="*/ 240 h 288"/>
                    <a:gd name="T56" fmla="*/ 144 w 192"/>
                    <a:gd name="T57"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2" h="288">
                      <a:moveTo>
                        <a:pt x="144" y="192"/>
                      </a:moveTo>
                      <a:cubicBezTo>
                        <a:pt x="137" y="192"/>
                        <a:pt x="130" y="194"/>
                        <a:pt x="130" y="194"/>
                      </a:cubicBezTo>
                      <a:cubicBezTo>
                        <a:pt x="127" y="195"/>
                        <a:pt x="123" y="194"/>
                        <a:pt x="120" y="192"/>
                      </a:cubicBezTo>
                      <a:cubicBezTo>
                        <a:pt x="96" y="167"/>
                        <a:pt x="96" y="167"/>
                        <a:pt x="96" y="167"/>
                      </a:cubicBezTo>
                      <a:cubicBezTo>
                        <a:pt x="94" y="165"/>
                        <a:pt x="93" y="161"/>
                        <a:pt x="94" y="158"/>
                      </a:cubicBezTo>
                      <a:cubicBezTo>
                        <a:pt x="94" y="158"/>
                        <a:pt x="96" y="151"/>
                        <a:pt x="96" y="144"/>
                      </a:cubicBezTo>
                      <a:cubicBezTo>
                        <a:pt x="96" y="137"/>
                        <a:pt x="94" y="131"/>
                        <a:pt x="94" y="131"/>
                      </a:cubicBezTo>
                      <a:cubicBezTo>
                        <a:pt x="93" y="128"/>
                        <a:pt x="94" y="124"/>
                        <a:pt x="96" y="121"/>
                      </a:cubicBezTo>
                      <a:cubicBezTo>
                        <a:pt x="121" y="96"/>
                        <a:pt x="121" y="96"/>
                        <a:pt x="121" y="96"/>
                      </a:cubicBezTo>
                      <a:cubicBezTo>
                        <a:pt x="123" y="94"/>
                        <a:pt x="128" y="93"/>
                        <a:pt x="131" y="94"/>
                      </a:cubicBezTo>
                      <a:cubicBezTo>
                        <a:pt x="131" y="94"/>
                        <a:pt x="137" y="96"/>
                        <a:pt x="144" y="96"/>
                      </a:cubicBezTo>
                      <a:cubicBezTo>
                        <a:pt x="170" y="96"/>
                        <a:pt x="192" y="75"/>
                        <a:pt x="192" y="48"/>
                      </a:cubicBezTo>
                      <a:cubicBezTo>
                        <a:pt x="192" y="22"/>
                        <a:pt x="170" y="0"/>
                        <a:pt x="144" y="0"/>
                      </a:cubicBezTo>
                      <a:cubicBezTo>
                        <a:pt x="117" y="0"/>
                        <a:pt x="96" y="22"/>
                        <a:pt x="96" y="48"/>
                      </a:cubicBezTo>
                      <a:cubicBezTo>
                        <a:pt x="96" y="55"/>
                        <a:pt x="98" y="62"/>
                        <a:pt x="98" y="62"/>
                      </a:cubicBezTo>
                      <a:cubicBezTo>
                        <a:pt x="99" y="65"/>
                        <a:pt x="98" y="69"/>
                        <a:pt x="96" y="71"/>
                      </a:cubicBezTo>
                      <a:cubicBezTo>
                        <a:pt x="71" y="96"/>
                        <a:pt x="71" y="96"/>
                        <a:pt x="71" y="96"/>
                      </a:cubicBezTo>
                      <a:cubicBezTo>
                        <a:pt x="69" y="98"/>
                        <a:pt x="65" y="99"/>
                        <a:pt x="62" y="98"/>
                      </a:cubicBezTo>
                      <a:cubicBezTo>
                        <a:pt x="62" y="98"/>
                        <a:pt x="55" y="96"/>
                        <a:pt x="48" y="96"/>
                      </a:cubicBezTo>
                      <a:cubicBezTo>
                        <a:pt x="21" y="96"/>
                        <a:pt x="0" y="117"/>
                        <a:pt x="0" y="144"/>
                      </a:cubicBezTo>
                      <a:cubicBezTo>
                        <a:pt x="0" y="170"/>
                        <a:pt x="21" y="192"/>
                        <a:pt x="48" y="192"/>
                      </a:cubicBezTo>
                      <a:cubicBezTo>
                        <a:pt x="54" y="192"/>
                        <a:pt x="60" y="190"/>
                        <a:pt x="60" y="190"/>
                      </a:cubicBezTo>
                      <a:cubicBezTo>
                        <a:pt x="63" y="189"/>
                        <a:pt x="68" y="190"/>
                        <a:pt x="70" y="192"/>
                      </a:cubicBezTo>
                      <a:cubicBezTo>
                        <a:pt x="95" y="218"/>
                        <a:pt x="95" y="218"/>
                        <a:pt x="95" y="218"/>
                      </a:cubicBezTo>
                      <a:cubicBezTo>
                        <a:pt x="97" y="220"/>
                        <a:pt x="98" y="224"/>
                        <a:pt x="98" y="227"/>
                      </a:cubicBezTo>
                      <a:cubicBezTo>
                        <a:pt x="98" y="227"/>
                        <a:pt x="96" y="234"/>
                        <a:pt x="96" y="240"/>
                      </a:cubicBezTo>
                      <a:cubicBezTo>
                        <a:pt x="96" y="266"/>
                        <a:pt x="117" y="288"/>
                        <a:pt x="144" y="288"/>
                      </a:cubicBezTo>
                      <a:cubicBezTo>
                        <a:pt x="170" y="288"/>
                        <a:pt x="192" y="266"/>
                        <a:pt x="192" y="240"/>
                      </a:cubicBezTo>
                      <a:cubicBezTo>
                        <a:pt x="192" y="213"/>
                        <a:pt x="170" y="192"/>
                        <a:pt x="144" y="192"/>
                      </a:cubicBezTo>
                      <a:close/>
                    </a:path>
                  </a:pathLst>
                </a:custGeom>
                <a:solidFill>
                  <a:sysClr val="window" lastClr="FFFFFF">
                    <a:lumMod val="95000"/>
                  </a:sysClr>
                </a:solidFill>
                <a:ln>
                  <a:noFill/>
                </a:ln>
              </p:spPr>
              <p:txBody>
                <a:bodyPr lIns="121920" tIns="60960" rIns="121920" bIns="60960"/>
                <a:lstStyle/>
                <a:p>
                  <a:pPr defTabSz="685222">
                    <a:defRPr/>
                  </a:pPr>
                  <a:endParaRPr lang="zh-CN" altLang="en-US" sz="1900" kern="0">
                    <a:solidFill>
                      <a:prstClr val="black"/>
                    </a:solidFill>
                    <a:cs typeface="Arial" panose="020B0604020202020204" pitchFamily="34" charset="0"/>
                  </a:endParaRPr>
                </a:p>
              </p:txBody>
            </p:sp>
          </p:grpSp>
        </p:grpSp>
        <p:sp>
          <p:nvSpPr>
            <p:cNvPr id="32" name="矩形 31"/>
            <p:cNvSpPr/>
            <p:nvPr/>
          </p:nvSpPr>
          <p:spPr>
            <a:xfrm>
              <a:off x="1616966" y="2473360"/>
              <a:ext cx="1733110" cy="894091"/>
            </a:xfrm>
            <a:prstGeom prst="rect">
              <a:avLst/>
            </a:prstGeom>
          </p:spPr>
          <p:txBody>
            <a:bodyPr wrap="square" lIns="68551" tIns="34276" rIns="68551" bIns="34276">
              <a:spAutoFit/>
            </a:bodyPr>
            <a:lstStyle/>
            <a:p>
              <a:pPr defTabSz="685222">
                <a:defRPr/>
              </a:pPr>
              <a:r>
                <a:rPr lang="zh-CN" altLang="en-US" sz="1700" b="1" kern="0" dirty="0">
                  <a:solidFill>
                    <a:prstClr val="white">
                      <a:lumMod val="95000"/>
                    </a:prstClr>
                  </a:solidFill>
                  <a:latin typeface="微软雅黑" panose="020B0503020204020204" charset="-122"/>
                </a:rPr>
                <a:t>活动文化</a:t>
              </a:r>
              <a:r>
                <a:rPr lang="zh-CN" altLang="en-US" sz="1700" b="1" kern="0" dirty="0" smtClean="0">
                  <a:solidFill>
                    <a:prstClr val="white">
                      <a:lumMod val="95000"/>
                    </a:prstClr>
                  </a:solidFill>
                  <a:latin typeface="微软雅黑" panose="020B0503020204020204" charset="-122"/>
                </a:rPr>
                <a:t>是学校精神、学校价值观的折射。</a:t>
              </a:r>
              <a:endParaRPr lang="zh-CN" altLang="en-US" sz="1700" kern="0" dirty="0">
                <a:solidFill>
                  <a:prstClr val="white">
                    <a:lumMod val="95000"/>
                  </a:prstClr>
                </a:solidFill>
                <a:latin typeface="微软雅黑" panose="020B0503020204020204" charset="-122"/>
              </a:endParaRPr>
            </a:p>
          </p:txBody>
        </p:sp>
        <p:sp>
          <p:nvSpPr>
            <p:cNvPr id="33" name="矩形 32"/>
            <p:cNvSpPr/>
            <p:nvPr/>
          </p:nvSpPr>
          <p:spPr>
            <a:xfrm>
              <a:off x="4152486" y="2476043"/>
              <a:ext cx="1706759" cy="887851"/>
            </a:xfrm>
            <a:prstGeom prst="rect">
              <a:avLst/>
            </a:prstGeom>
          </p:spPr>
          <p:txBody>
            <a:bodyPr wrap="square" lIns="68551" tIns="34276" rIns="68551" bIns="34276">
              <a:spAutoFit/>
            </a:bodyPr>
            <a:lstStyle/>
            <a:p>
              <a:pPr defTabSz="685222">
                <a:defRPr/>
              </a:pPr>
              <a:r>
                <a:rPr lang="zh-CN" altLang="en-US" sz="1700" b="1" kern="0" dirty="0">
                  <a:solidFill>
                    <a:prstClr val="white">
                      <a:lumMod val="95000"/>
                    </a:prstClr>
                  </a:solidFill>
                  <a:latin typeface="微软雅黑" panose="020B0503020204020204" charset="-122"/>
                </a:rPr>
                <a:t>精神文化是核心内容，也是最高层次。</a:t>
              </a:r>
              <a:endParaRPr lang="en-US" altLang="zh-CN" sz="1700" b="1" kern="0" dirty="0">
                <a:solidFill>
                  <a:prstClr val="white">
                    <a:lumMod val="95000"/>
                  </a:prstClr>
                </a:solidFill>
                <a:latin typeface="微软雅黑" panose="020B0503020204020204" charset="-122"/>
              </a:endParaRPr>
            </a:p>
          </p:txBody>
        </p:sp>
        <p:sp>
          <p:nvSpPr>
            <p:cNvPr id="34" name="矩形 33"/>
            <p:cNvSpPr/>
            <p:nvPr/>
          </p:nvSpPr>
          <p:spPr>
            <a:xfrm>
              <a:off x="2943985" y="1304423"/>
              <a:ext cx="1528764" cy="620216"/>
            </a:xfrm>
            <a:prstGeom prst="rect">
              <a:avLst/>
            </a:prstGeom>
          </p:spPr>
          <p:txBody>
            <a:bodyPr wrap="square" lIns="68551" tIns="34276" rIns="68551" bIns="34276">
              <a:spAutoFit/>
            </a:bodyPr>
            <a:lstStyle/>
            <a:p>
              <a:pPr algn="ctr" defTabSz="685222">
                <a:defRPr/>
              </a:pPr>
              <a:r>
                <a:rPr lang="zh-CN" altLang="en-US" sz="1700" b="1" kern="0" dirty="0">
                  <a:solidFill>
                    <a:prstClr val="white">
                      <a:lumMod val="95000"/>
                    </a:prstClr>
                  </a:solidFill>
                  <a:latin typeface="微软雅黑" panose="020B0503020204020204" charset="-122"/>
                </a:rPr>
                <a:t>环境文化是基础、是载体</a:t>
              </a:r>
              <a:endParaRPr lang="en-US" altLang="zh-CN" sz="1700" b="1" kern="0" dirty="0">
                <a:solidFill>
                  <a:prstClr val="white">
                    <a:lumMod val="95000"/>
                  </a:prstClr>
                </a:solidFill>
                <a:latin typeface="微软雅黑" panose="020B0503020204020204" charset="-122"/>
              </a:endParaRPr>
            </a:p>
          </p:txBody>
        </p:sp>
        <p:sp>
          <p:nvSpPr>
            <p:cNvPr id="35" name="矩形 34"/>
            <p:cNvSpPr/>
            <p:nvPr/>
          </p:nvSpPr>
          <p:spPr>
            <a:xfrm>
              <a:off x="2949639" y="3534201"/>
              <a:ext cx="1528764" cy="1165689"/>
            </a:xfrm>
            <a:prstGeom prst="rect">
              <a:avLst/>
            </a:prstGeom>
          </p:spPr>
          <p:txBody>
            <a:bodyPr wrap="square" lIns="68551" tIns="34276" rIns="68551" bIns="34276">
              <a:spAutoFit/>
            </a:bodyPr>
            <a:lstStyle/>
            <a:p>
              <a:pPr defTabSz="685222">
                <a:defRPr/>
              </a:pPr>
              <a:r>
                <a:rPr lang="zh-CN" altLang="en-US" sz="1700" b="1" kern="0" dirty="0">
                  <a:solidFill>
                    <a:prstClr val="white">
                      <a:lumMod val="95000"/>
                    </a:prstClr>
                  </a:solidFill>
                  <a:latin typeface="微软雅黑" panose="020B0503020204020204" charset="-122"/>
                </a:rPr>
                <a:t>制度文化是让学校正常运转的保障机制和保障体系。</a:t>
              </a:r>
            </a:p>
          </p:txBody>
        </p:sp>
      </p:grpSp>
      <p:sp>
        <p:nvSpPr>
          <p:cNvPr id="59" name="矩形 58"/>
          <p:cNvSpPr/>
          <p:nvPr/>
        </p:nvSpPr>
        <p:spPr>
          <a:xfrm>
            <a:off x="1351463" y="407399"/>
            <a:ext cx="3619813" cy="923283"/>
          </a:xfrm>
          <a:prstGeom prst="rect">
            <a:avLst/>
          </a:prstGeom>
          <a:noFill/>
        </p:spPr>
        <p:txBody>
          <a:bodyPr wrap="none" lIns="91396" tIns="45697" rIns="91396" bIns="45697">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5400" b="1" spc="50" dirty="0" smtClean="0">
                <a:ln w="11430"/>
                <a:solidFill>
                  <a:srgbClr val="FF0000"/>
                </a:solidFill>
                <a:effectLst>
                  <a:outerShdw blurRad="38100" dist="38100" dir="2700000" algn="tl">
                    <a:srgbClr val="000000">
                      <a:alpha val="43137"/>
                    </a:srgbClr>
                  </a:outerShdw>
                </a:effectLst>
                <a:latin typeface="微软雅黑" pitchFamily="34" charset="-122"/>
                <a:ea typeface="微软雅黑" pitchFamily="34" charset="-122"/>
              </a:rPr>
              <a:t>校 园 文 化</a:t>
            </a:r>
            <a:endParaRPr lang="zh-CN" altLang="en-US" sz="5400" b="1" spc="50" dirty="0">
              <a:ln w="11430"/>
              <a:solidFill>
                <a:srgbClr val="FF0000"/>
              </a:solidFill>
              <a:effectLst>
                <a:outerShdw blurRad="38100" dist="38100" dir="2700000" algn="tl">
                  <a:srgbClr val="000000">
                    <a:alpha val="43137"/>
                  </a:srgbClr>
                </a:outerShdw>
              </a:effectLst>
              <a:latin typeface="微软雅黑" pitchFamily="34" charset="-122"/>
              <a:ea typeface="微软雅黑" pitchFamily="34" charset="-122"/>
            </a:endParaRPr>
          </a:p>
        </p:txBody>
      </p:sp>
    </p:spTree>
    <p:extLst>
      <p:ext uri="{BB962C8B-B14F-4D97-AF65-F5344CB8AC3E}">
        <p14:creationId xmlns:p14="http://schemas.microsoft.com/office/powerpoint/2010/main" val="393683285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019中国国防教育八一部队国防军事演习通用PPT模板"/>
</p:tagLst>
</file>

<file path=ppt/theme/theme1.xml><?xml version="1.0" encoding="utf-8"?>
<a:theme xmlns:a="http://schemas.openxmlformats.org/drawingml/2006/main" name="www.kaka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www.kakappt.com</Template>
  <TotalTime>4042</TotalTime>
  <Words>2648</Words>
  <Application>Microsoft Office PowerPoint</Application>
  <PresentationFormat>全屏显示(16:9)</PresentationFormat>
  <Paragraphs>222</Paragraphs>
  <Slides>45</Slides>
  <Notes>45</Notes>
  <HiddenSlides>0</HiddenSlides>
  <MMClips>0</MMClips>
  <ScaleCrop>false</ScaleCrop>
  <HeadingPairs>
    <vt:vector size="4" baseType="variant">
      <vt:variant>
        <vt:lpstr>主题</vt:lpstr>
      </vt:variant>
      <vt:variant>
        <vt:i4>1</vt:i4>
      </vt:variant>
      <vt:variant>
        <vt:lpstr>幻灯片标题</vt:lpstr>
      </vt:variant>
      <vt:variant>
        <vt:i4>45</vt:i4>
      </vt:variant>
    </vt:vector>
  </HeadingPairs>
  <TitlesOfParts>
    <vt:vector size="46" baseType="lpstr">
      <vt:lpstr>www.kakappt.com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www.kakappt.com</Manager>
  <Company>www.kakappt.com</Company>
  <LinksUpToDate>false</LinksUpToDate>
  <SharedDoc>false</SharedDoc>
  <HyperlinkBase>www.kakappt.com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卡卡办公模板</dc:title>
  <dc:subject>www.kakappt.com</dc:subject>
  <dc:creator>www.kakappt.com</dc:creator>
  <cp:keywords>www.kakappt.com</cp:keywords>
  <dc:description>卡卡办公</dc:description>
  <cp:lastModifiedBy>Administrator</cp:lastModifiedBy>
  <cp:revision>178</cp:revision>
  <cp:lastPrinted>2022-07-05T03:21:46Z</cp:lastPrinted>
  <dcterms:created xsi:type="dcterms:W3CDTF">2020-06-27T21:24:31Z</dcterms:created>
  <dcterms:modified xsi:type="dcterms:W3CDTF">2022-12-13T00:56:21Z</dcterms:modified>
  <cp:category>卡卡办公PPT模板</cp:category>
  <cp:contentStatus>www.kakappt.com</cp:contentStatus>
  <cp:version>www.kakappt.com</cp:version>
</cp:coreProperties>
</file>