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6"/>
  </p:handoutMasterIdLst>
  <p:sldIdLst>
    <p:sldId id="383" r:id="rId3"/>
    <p:sldId id="382" r:id="rId5"/>
    <p:sldId id="381" r:id="rId6"/>
    <p:sldId id="376" r:id="rId7"/>
    <p:sldId id="425" r:id="rId8"/>
    <p:sldId id="426" r:id="rId9"/>
    <p:sldId id="384" r:id="rId10"/>
    <p:sldId id="427" r:id="rId11"/>
    <p:sldId id="428" r:id="rId12"/>
    <p:sldId id="429" r:id="rId13"/>
    <p:sldId id="430" r:id="rId14"/>
    <p:sldId id="375" r:id="rId15"/>
    <p:sldId id="385" r:id="rId16"/>
    <p:sldId id="432" r:id="rId17"/>
    <p:sldId id="433" r:id="rId18"/>
    <p:sldId id="434" r:id="rId19"/>
    <p:sldId id="435" r:id="rId20"/>
    <p:sldId id="441" r:id="rId21"/>
    <p:sldId id="478" r:id="rId22"/>
    <p:sldId id="444" r:id="rId23"/>
    <p:sldId id="442" r:id="rId24"/>
    <p:sldId id="609" r:id="rId25"/>
    <p:sldId id="436" r:id="rId26"/>
    <p:sldId id="437" r:id="rId27"/>
    <p:sldId id="438" r:id="rId28"/>
    <p:sldId id="610" r:id="rId29"/>
    <p:sldId id="439" r:id="rId30"/>
    <p:sldId id="440" r:id="rId31"/>
    <p:sldId id="512" r:id="rId32"/>
    <p:sldId id="514" r:id="rId33"/>
    <p:sldId id="513" r:id="rId34"/>
    <p:sldId id="574" r:id="rId35"/>
    <p:sldId id="577" r:id="rId36"/>
    <p:sldId id="575" r:id="rId37"/>
    <p:sldId id="542" r:id="rId38"/>
    <p:sldId id="545" r:id="rId39"/>
    <p:sldId id="543" r:id="rId40"/>
    <p:sldId id="653" r:id="rId41"/>
    <p:sldId id="654" r:id="rId42"/>
    <p:sldId id="546" r:id="rId43"/>
    <p:sldId id="655" r:id="rId44"/>
    <p:sldId id="373" r:id="rId45"/>
  </p:sldIdLst>
  <p:sldSz cx="12195175"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50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9096" autoAdjust="0"/>
  </p:normalViewPr>
  <p:slideViewPr>
    <p:cSldViewPr showGuides="1">
      <p:cViewPr varScale="1">
        <p:scale>
          <a:sx n="54" d="100"/>
          <a:sy n="54" d="100"/>
        </p:scale>
        <p:origin x="108" y="618"/>
      </p:cViewPr>
      <p:guideLst>
        <p:guide orient="horz" pos="2223"/>
        <p:guide pos="39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21.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8307D-C004-49D7-A7A8-488D5AC6BCC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CB287B-7148-4D76-9C35-148CF1E1BB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CB287B-7148-4D76-9C35-148CF1E1BB5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2783952-BB44-4068-B06C-6275330346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A2F1B9-D298-464A-9AAD-E7F26934796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83952-BB44-4068-B06C-627533034631}" type="datetimeFigureOut">
              <a:rPr lang="zh-CN" altLang="en-US" smtClean="0"/>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F1B9-D298-464A-9AAD-E7F26934796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2.png"/><Relationship Id="rId4" Type="http://schemas.openxmlformats.org/officeDocument/2006/relationships/tags" Target="../tags/tag1.xml"/><Relationship Id="rId3" Type="http://schemas.microsoft.com/office/2007/relationships/media" Target="../media/media1.mp3"/><Relationship Id="rId23" Type="http://schemas.openxmlformats.org/officeDocument/2006/relationships/notesSlide" Target="../notesSlides/notesSlide1.xml"/><Relationship Id="rId22" Type="http://schemas.openxmlformats.org/officeDocument/2006/relationships/slideLayout" Target="../slideLayouts/slideLayout7.xml"/><Relationship Id="rId21" Type="http://schemas.openxmlformats.org/officeDocument/2006/relationships/image" Target="../media/image4.png"/><Relationship Id="rId20" Type="http://schemas.openxmlformats.org/officeDocument/2006/relationships/image" Target="../media/image3.png"/><Relationship Id="rId2" Type="http://schemas.openxmlformats.org/officeDocument/2006/relationships/audio" Target="../media/media1.mp3"/><Relationship Id="rId19" Type="http://schemas.openxmlformats.org/officeDocument/2006/relationships/tags" Target="../tags/tag15.xml"/><Relationship Id="rId18" Type="http://schemas.openxmlformats.org/officeDocument/2006/relationships/tags" Target="../tags/tag14.xml"/><Relationship Id="rId17" Type="http://schemas.openxmlformats.org/officeDocument/2006/relationships/tags" Target="../tags/tag13.xml"/><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5.jpeg"/><Relationship Id="rId2" Type="http://schemas.openxmlformats.org/officeDocument/2006/relationships/tags" Target="../tags/tag16.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tags" Target="../tags/tag18.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7.xml"/><Relationship Id="rId6"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25.png"/><Relationship Id="rId11" Type="http://schemas.openxmlformats.org/officeDocument/2006/relationships/notesSlide" Target="../notesSlides/notesSlide23.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7.xml"/><Relationship Id="rId7" Type="http://schemas.openxmlformats.org/officeDocument/2006/relationships/image" Target="../media/image6.png"/><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7.xml"/><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7.xml"/><Relationship Id="rId7" Type="http://schemas.openxmlformats.org/officeDocument/2006/relationships/image" Target="../media/image39.png"/><Relationship Id="rId6" Type="http://schemas.openxmlformats.org/officeDocument/2006/relationships/tags" Target="../tags/tag20.xml"/><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4.jpe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 Id="rId3" Type="http://schemas.openxmlformats.org/officeDocument/2006/relationships/image" Target="../media/image6.png"/><Relationship Id="rId2" Type="http://schemas.openxmlformats.org/officeDocument/2006/relationships/image" Target="../media/image40.png"/><Relationship Id="rId10" Type="http://schemas.openxmlformats.org/officeDocument/2006/relationships/notesSlide" Target="../notesSlides/notesSlide35.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7.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7.xml"/><Relationship Id="rId4" Type="http://schemas.openxmlformats.org/officeDocument/2006/relationships/image" Target="../media/image49.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9.xml"/><Relationship Id="rId8" Type="http://schemas.openxmlformats.org/officeDocument/2006/relationships/slideLayout" Target="../slideLayouts/slideLayout7.xml"/><Relationship Id="rId7" Type="http://schemas.openxmlformats.org/officeDocument/2006/relationships/image" Target="../media/image4.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7.xml"/><Relationship Id="rId4" Type="http://schemas.openxmlformats.org/officeDocument/2006/relationships/image" Target="../media/image55.jpe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1.jpeg"/><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tags" Target="../tags/tag17.xml"/><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A_背景音乐 - 纯音乐 - 你是爱 Ppt2.mp3">
            <a:hlinkClick r:id="" action="ppaction://media"/>
          </p:cNvPr>
          <p:cNvPicPr>
            <a:picLocks noChangeAspect="1"/>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017862" y="-594360"/>
            <a:ext cx="609600" cy="609600"/>
          </a:xfrm>
          <a:prstGeom prst="rect">
            <a:avLst/>
          </a:prstGeom>
        </p:spPr>
      </p:pic>
      <p:sp>
        <p:nvSpPr>
          <p:cNvPr id="14" name="PA_椭圆 13"/>
          <p:cNvSpPr/>
          <p:nvPr>
            <p:custDataLst>
              <p:tags r:id="rId6"/>
            </p:custDataLst>
          </p:nvPr>
        </p:nvSpPr>
        <p:spPr>
          <a:xfrm>
            <a:off x="4006974" y="908720"/>
            <a:ext cx="2664296" cy="2664296"/>
          </a:xfrm>
          <a:prstGeom prst="ellipse">
            <a:avLst/>
          </a:prstGeom>
          <a:noFill/>
          <a:ln w="19050">
            <a:solidFill>
              <a:schemeClr val="bg1">
                <a:lumMod val="85000"/>
              </a:schemeClr>
            </a:solidFill>
            <a:prstDash val="sysDash"/>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_椭圆 14"/>
          <p:cNvSpPr/>
          <p:nvPr>
            <p:custDataLst>
              <p:tags r:id="rId7"/>
            </p:custDataLst>
          </p:nvPr>
        </p:nvSpPr>
        <p:spPr>
          <a:xfrm>
            <a:off x="6383238" y="1268760"/>
            <a:ext cx="2232248" cy="2232248"/>
          </a:xfrm>
          <a:prstGeom prst="ellipse">
            <a:avLst/>
          </a:prstGeom>
          <a:noFill/>
          <a:ln w="19050">
            <a:solidFill>
              <a:schemeClr val="bg1">
                <a:lumMod val="85000"/>
              </a:schemeClr>
            </a:solidFill>
            <a:prstDash val="sysDash"/>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_椭圆 15"/>
          <p:cNvSpPr/>
          <p:nvPr>
            <p:custDataLst>
              <p:tags r:id="rId8"/>
            </p:custDataLst>
          </p:nvPr>
        </p:nvSpPr>
        <p:spPr>
          <a:xfrm>
            <a:off x="4934450" y="332656"/>
            <a:ext cx="2240875" cy="2240875"/>
          </a:xfrm>
          <a:prstGeom prst="ellipse">
            <a:avLst/>
          </a:prstGeom>
          <a:solidFill>
            <a:srgbClr val="0070C0"/>
          </a:solidFill>
          <a:ln>
            <a:noFill/>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PA_组合 17"/>
          <p:cNvGrpSpPr/>
          <p:nvPr>
            <p:custDataLst>
              <p:tags r:id="rId9"/>
            </p:custDataLst>
          </p:nvPr>
        </p:nvGrpSpPr>
        <p:grpSpPr>
          <a:xfrm>
            <a:off x="3617652" y="1668058"/>
            <a:ext cx="794749" cy="794749"/>
            <a:chOff x="6097588" y="1828640"/>
            <a:chExt cx="576064" cy="576064"/>
          </a:xfrm>
          <a:effectLst>
            <a:outerShdw blurRad="355600" dist="101600" dir="2700000" algn="tl" rotWithShape="0">
              <a:prstClr val="black">
                <a:alpha val="40000"/>
              </a:prstClr>
            </a:outerShdw>
          </a:effectLst>
        </p:grpSpPr>
        <p:sp>
          <p:nvSpPr>
            <p:cNvPr id="19" name="椭圆 18"/>
            <p:cNvSpPr/>
            <p:nvPr/>
          </p:nvSpPr>
          <p:spPr>
            <a:xfrm>
              <a:off x="6097588" y="1828640"/>
              <a:ext cx="576064" cy="5760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KSO_Shape"/>
            <p:cNvSpPr/>
            <p:nvPr/>
          </p:nvSpPr>
          <p:spPr bwMode="auto">
            <a:xfrm>
              <a:off x="6225456" y="1995215"/>
              <a:ext cx="320327" cy="242914"/>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21" name="PA_组合 20"/>
          <p:cNvGrpSpPr/>
          <p:nvPr>
            <p:custDataLst>
              <p:tags r:id="rId10"/>
            </p:custDataLst>
          </p:nvPr>
        </p:nvGrpSpPr>
        <p:grpSpPr>
          <a:xfrm>
            <a:off x="5127143" y="2924662"/>
            <a:ext cx="1041747" cy="1041747"/>
            <a:chOff x="6821550" y="1828640"/>
            <a:chExt cx="576064" cy="576064"/>
          </a:xfrm>
          <a:effectLst>
            <a:outerShdw blurRad="355600" dist="101600" dir="2700000" algn="tl" rotWithShape="0">
              <a:prstClr val="black">
                <a:alpha val="40000"/>
              </a:prstClr>
            </a:outerShdw>
          </a:effectLst>
        </p:grpSpPr>
        <p:sp>
          <p:nvSpPr>
            <p:cNvPr id="22" name="椭圆 21"/>
            <p:cNvSpPr/>
            <p:nvPr/>
          </p:nvSpPr>
          <p:spPr>
            <a:xfrm>
              <a:off x="6821550" y="1828640"/>
              <a:ext cx="576064" cy="5760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KSO_Shape"/>
            <p:cNvSpPr/>
            <p:nvPr/>
          </p:nvSpPr>
          <p:spPr bwMode="auto">
            <a:xfrm>
              <a:off x="6947440" y="2028536"/>
              <a:ext cx="324284" cy="24732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1C666E"/>
                </a:solidFill>
                <a:ea typeface="宋体" panose="02010600030101010101" pitchFamily="2" charset="-122"/>
              </a:endParaRPr>
            </a:p>
          </p:txBody>
        </p:sp>
      </p:grpSp>
      <p:grpSp>
        <p:nvGrpSpPr>
          <p:cNvPr id="24" name="PA_组合 23"/>
          <p:cNvGrpSpPr/>
          <p:nvPr>
            <p:custDataLst>
              <p:tags r:id="rId11"/>
            </p:custDataLst>
          </p:nvPr>
        </p:nvGrpSpPr>
        <p:grpSpPr>
          <a:xfrm>
            <a:off x="7766307" y="2596358"/>
            <a:ext cx="849179" cy="849179"/>
            <a:chOff x="7537747" y="1828640"/>
            <a:chExt cx="576064" cy="576064"/>
          </a:xfrm>
          <a:effectLst>
            <a:outerShdw blurRad="355600" dist="101600" dir="2700000" algn="tl" rotWithShape="0">
              <a:prstClr val="black">
                <a:alpha val="40000"/>
              </a:prstClr>
            </a:outerShdw>
          </a:effectLst>
        </p:grpSpPr>
        <p:sp>
          <p:nvSpPr>
            <p:cNvPr id="25" name="椭圆 24"/>
            <p:cNvSpPr/>
            <p:nvPr/>
          </p:nvSpPr>
          <p:spPr>
            <a:xfrm>
              <a:off x="7537747" y="1828640"/>
              <a:ext cx="576064" cy="5760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KSO_Shape"/>
            <p:cNvSpPr/>
            <p:nvPr/>
          </p:nvSpPr>
          <p:spPr bwMode="auto">
            <a:xfrm>
              <a:off x="7677487" y="1973096"/>
              <a:ext cx="296583" cy="29361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1C666E"/>
                </a:solidFill>
                <a:ea typeface="宋体" panose="02010600030101010101" pitchFamily="2" charset="-122"/>
              </a:endParaRPr>
            </a:p>
          </p:txBody>
        </p:sp>
      </p:grpSp>
      <p:grpSp>
        <p:nvGrpSpPr>
          <p:cNvPr id="27" name="PA_组合 26"/>
          <p:cNvGrpSpPr/>
          <p:nvPr>
            <p:custDataLst>
              <p:tags r:id="rId12"/>
            </p:custDataLst>
          </p:nvPr>
        </p:nvGrpSpPr>
        <p:grpSpPr>
          <a:xfrm>
            <a:off x="7940932" y="1234334"/>
            <a:ext cx="604048" cy="604048"/>
            <a:chOff x="8977907" y="1828640"/>
            <a:chExt cx="576064" cy="576064"/>
          </a:xfrm>
          <a:effectLst>
            <a:outerShdw blurRad="355600" dist="101600" dir="2700000" algn="tl" rotWithShape="0">
              <a:prstClr val="black">
                <a:alpha val="40000"/>
              </a:prstClr>
            </a:outerShdw>
          </a:effectLst>
        </p:grpSpPr>
        <p:sp>
          <p:nvSpPr>
            <p:cNvPr id="28" name="椭圆 27"/>
            <p:cNvSpPr/>
            <p:nvPr/>
          </p:nvSpPr>
          <p:spPr>
            <a:xfrm>
              <a:off x="8977907" y="1828640"/>
              <a:ext cx="576064" cy="5760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KSO_Shape"/>
            <p:cNvSpPr/>
            <p:nvPr/>
          </p:nvSpPr>
          <p:spPr bwMode="auto">
            <a:xfrm>
              <a:off x="9121923" y="1989931"/>
              <a:ext cx="316789" cy="26927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1C666E"/>
                </a:solidFill>
                <a:ea typeface="宋体" panose="02010600030101010101" pitchFamily="2" charset="-122"/>
              </a:endParaRPr>
            </a:p>
          </p:txBody>
        </p:sp>
      </p:grpSp>
      <p:sp>
        <p:nvSpPr>
          <p:cNvPr id="30" name="PA_椭圆 29"/>
          <p:cNvSpPr/>
          <p:nvPr>
            <p:custDataLst>
              <p:tags r:id="rId13"/>
            </p:custDataLst>
          </p:nvPr>
        </p:nvSpPr>
        <p:spPr>
          <a:xfrm>
            <a:off x="7120085" y="485057"/>
            <a:ext cx="207640" cy="207640"/>
          </a:xfrm>
          <a:prstGeom prst="ellipse">
            <a:avLst/>
          </a:prstGeom>
          <a:solidFill>
            <a:srgbClr val="0070C0"/>
          </a:solidFill>
          <a:ln>
            <a:noFill/>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PA_椭圆 30"/>
          <p:cNvSpPr/>
          <p:nvPr>
            <p:custDataLst>
              <p:tags r:id="rId14"/>
            </p:custDataLst>
          </p:nvPr>
        </p:nvSpPr>
        <p:spPr>
          <a:xfrm>
            <a:off x="7272485" y="1997224"/>
            <a:ext cx="207640" cy="207640"/>
          </a:xfrm>
          <a:prstGeom prst="ellipse">
            <a:avLst/>
          </a:prstGeom>
          <a:solidFill>
            <a:srgbClr val="0070C0"/>
          </a:solidFill>
          <a:ln>
            <a:noFill/>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PA_椭圆 31"/>
          <p:cNvSpPr/>
          <p:nvPr>
            <p:custDataLst>
              <p:tags r:id="rId15"/>
            </p:custDataLst>
          </p:nvPr>
        </p:nvSpPr>
        <p:spPr>
          <a:xfrm>
            <a:off x="4583038" y="1484784"/>
            <a:ext cx="207640" cy="207640"/>
          </a:xfrm>
          <a:prstGeom prst="ellipse">
            <a:avLst/>
          </a:prstGeom>
          <a:solidFill>
            <a:srgbClr val="0070C0"/>
          </a:solidFill>
          <a:ln>
            <a:noFill/>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PA_矩形 32"/>
          <p:cNvSpPr/>
          <p:nvPr>
            <p:custDataLst>
              <p:tags r:id="rId16"/>
            </p:custDataLst>
          </p:nvPr>
        </p:nvSpPr>
        <p:spPr>
          <a:xfrm>
            <a:off x="-4838" y="4293096"/>
            <a:ext cx="12224770" cy="1656184"/>
          </a:xfrm>
          <a:prstGeom prst="rect">
            <a:avLst/>
          </a:prstGeom>
          <a:solidFill>
            <a:srgbClr val="0070C0"/>
          </a:solidFill>
          <a:ln>
            <a:noFill/>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PA_文本框 34"/>
          <p:cNvSpPr txBox="1"/>
          <p:nvPr>
            <p:custDataLst>
              <p:tags r:id="rId17"/>
            </p:custDataLst>
          </p:nvPr>
        </p:nvSpPr>
        <p:spPr>
          <a:xfrm>
            <a:off x="1486694" y="4365104"/>
            <a:ext cx="9217024" cy="1599565"/>
          </a:xfrm>
          <a:prstGeom prst="rect">
            <a:avLst/>
          </a:prstGeom>
          <a:noFill/>
        </p:spPr>
        <p:txBody>
          <a:bodyPr wrap="square" rtlCol="0">
            <a:spAutoFit/>
          </a:bodyPr>
          <a:lstStyle/>
          <a:p>
            <a:pPr algn="ctr"/>
            <a:r>
              <a:rPr lang="zh-CN" sz="6600" b="1" dirty="0">
                <a:solidFill>
                  <a:schemeClr val="bg1"/>
                </a:solidFill>
                <a:latin typeface="微软雅黑" panose="020B0503020204020204" pitchFamily="34" charset="-122"/>
                <a:ea typeface="微软雅黑" panose="020B0503020204020204" pitchFamily="34" charset="-122"/>
              </a:rPr>
              <a:t>国防教育</a:t>
            </a:r>
            <a:r>
              <a:rPr lang="en-US" altLang="zh-CN" sz="6600" b="1" dirty="0">
                <a:solidFill>
                  <a:schemeClr val="bg1"/>
                </a:solidFill>
                <a:latin typeface="微软雅黑" panose="020B0503020204020204" pitchFamily="34" charset="-122"/>
                <a:ea typeface="微软雅黑" panose="020B0503020204020204" pitchFamily="34" charset="-122"/>
              </a:rPr>
              <a:t>   </a:t>
            </a:r>
            <a:r>
              <a:rPr lang="zh-CN" altLang="en-US" sz="6600" b="1" dirty="0">
                <a:solidFill>
                  <a:schemeClr val="bg1"/>
                </a:solidFill>
                <a:latin typeface="微软雅黑" panose="020B0503020204020204" pitchFamily="34" charset="-122"/>
                <a:ea typeface="微软雅黑" panose="020B0503020204020204" pitchFamily="34" charset="-122"/>
              </a:rPr>
              <a:t>铸魂立人</a:t>
            </a:r>
            <a:endParaRPr lang="zh-CN" altLang="en-US" sz="6600" b="1" dirty="0">
              <a:solidFill>
                <a:schemeClr val="bg1"/>
              </a:solidFill>
              <a:latin typeface="微软雅黑" panose="020B0503020204020204" pitchFamily="34" charset="-122"/>
              <a:ea typeface="微软雅黑" panose="020B0503020204020204" pitchFamily="34" charset="-122"/>
            </a:endParaRPr>
          </a:p>
          <a:p>
            <a:pPr algn="r"/>
            <a:r>
              <a:rPr lang="en-US" altLang="zh-CN" sz="3200" b="1" dirty="0">
                <a:solidFill>
                  <a:schemeClr val="bg1"/>
                </a:solidFill>
                <a:latin typeface="微软雅黑" panose="020B0503020204020204" pitchFamily="34" charset="-122"/>
                <a:ea typeface="微软雅黑" panose="020B0503020204020204" pitchFamily="34" charset="-122"/>
              </a:rPr>
              <a:t>—</a:t>
            </a:r>
            <a:r>
              <a:rPr lang="zh-CN" altLang="en-US" sz="3200" b="1" dirty="0">
                <a:solidFill>
                  <a:schemeClr val="bg1"/>
                </a:solidFill>
                <a:latin typeface="微软雅黑" panose="020B0503020204020204" pitchFamily="34" charset="-122"/>
                <a:ea typeface="微软雅黑" panose="020B0503020204020204" pitchFamily="34" charset="-122"/>
              </a:rPr>
              <a:t>以特色活动为抓手打造品牌学校</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7" name="PA_矩形 3"/>
          <p:cNvSpPr>
            <a:spLocks noChangeArrowheads="1"/>
          </p:cNvSpPr>
          <p:nvPr>
            <p:custDataLst>
              <p:tags r:id="rId18"/>
            </p:custDataLst>
          </p:nvPr>
        </p:nvSpPr>
        <p:spPr bwMode="auto">
          <a:xfrm>
            <a:off x="9842028" y="6165180"/>
            <a:ext cx="2081530" cy="49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汇报：叶小辉</a:t>
            </a:r>
            <a:endParaRPr lang="en-US" altLang="zh-CN"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spcBef>
                <a:spcPct val="0"/>
              </a:spcBef>
              <a:buFont typeface="Arial" panose="020B0604020202020204" pitchFamily="34" charset="0"/>
              <a:buNone/>
            </a:pP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日期：</a:t>
            </a:r>
            <a:r>
              <a:rPr lang="en-US" altLang="zh-CN"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2022</a:t>
            </a: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12</a:t>
            </a: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月</a:t>
            </a:r>
            <a:r>
              <a:rPr lang="en-US" altLang="zh-CN"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14</a:t>
            </a: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日</a:t>
            </a:r>
            <a:endPar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PA_矩形 37"/>
          <p:cNvSpPr/>
          <p:nvPr>
            <p:custDataLst>
              <p:tags r:id="rId19"/>
            </p:custDataLst>
          </p:nvPr>
        </p:nvSpPr>
        <p:spPr>
          <a:xfrm>
            <a:off x="11927854" y="5949280"/>
            <a:ext cx="262558" cy="906934"/>
          </a:xfrm>
          <a:prstGeom prst="rect">
            <a:avLst/>
          </a:prstGeom>
          <a:solidFill>
            <a:srgbClr val="0070C0"/>
          </a:solidFill>
          <a:ln>
            <a:noFill/>
          </a:ln>
          <a:effectLst>
            <a:outerShdw blurRad="355600" dist="1016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0"/>
          <a:stretch>
            <a:fillRect/>
          </a:stretch>
        </p:blipFill>
        <p:spPr>
          <a:xfrm>
            <a:off x="4887595" y="316230"/>
            <a:ext cx="2300605" cy="2257425"/>
          </a:xfrm>
          <a:prstGeom prst="ellipse">
            <a:avLst/>
          </a:prstGeom>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21"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 presetClass="entr" presetSubtype="8"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5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20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0-#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2" presetClass="entr" presetSubtype="2"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fill="hold"/>
                                        <p:tgtEl>
                                          <p:spTgt spid="33"/>
                                        </p:tgtEl>
                                        <p:attrNameLst>
                                          <p:attrName>ppt_x</p:attrName>
                                        </p:attrNameLst>
                                      </p:cBhvr>
                                      <p:tavLst>
                                        <p:tav tm="0">
                                          <p:val>
                                            <p:strVal val="1+#ppt_w/2"/>
                                          </p:val>
                                        </p:tav>
                                        <p:tav tm="100000">
                                          <p:val>
                                            <p:strVal val="#ppt_x"/>
                                          </p:val>
                                        </p:tav>
                                      </p:tavLst>
                                    </p:anim>
                                    <p:anim calcmode="lin" valueType="num">
                                      <p:cBhvr additive="base">
                                        <p:cTn id="59" dur="500" fill="hold"/>
                                        <p:tgtEl>
                                          <p:spTgt spid="33"/>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35"/>
                                        </p:tgtEl>
                                        <p:attrNameLst>
                                          <p:attrName>ppt_y</p:attrName>
                                        </p:attrNameLst>
                                      </p:cBhvr>
                                      <p:tavLst>
                                        <p:tav tm="0">
                                          <p:val>
                                            <p:strVal val="#ppt_y"/>
                                          </p:val>
                                        </p:tav>
                                        <p:tav tm="100000">
                                          <p:val>
                                            <p:strVal val="#ppt_y"/>
                                          </p:val>
                                        </p:tav>
                                      </p:tavLst>
                                    </p:anim>
                                    <p:anim calcmode="lin" valueType="num">
                                      <p:cBhvr>
                                        <p:cTn id="65"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35"/>
                                        </p:tgtEl>
                                      </p:cBhvr>
                                    </p:animEffect>
                                  </p:childTnLst>
                                </p:cTn>
                              </p:par>
                            </p:childTnLst>
                          </p:cTn>
                        </p:par>
                        <p:par>
                          <p:cTn id="68" fill="hold">
                            <p:stCondLst>
                              <p:cond delay="9251"/>
                            </p:stCondLst>
                            <p:childTnLst>
                              <p:par>
                                <p:cTn id="69" presetID="42"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childTnLst>
                          </p:cTn>
                        </p:par>
                        <p:par>
                          <p:cTn id="74" fill="hold">
                            <p:stCondLst>
                              <p:cond delay="10251"/>
                            </p:stCondLst>
                            <p:childTnLst>
                              <p:par>
                                <p:cTn id="75" presetID="22" presetClass="entr" presetSubtype="8" fill="hold" grpId="0"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8" repeatCount="indefinite" fill="remove" display="0">
                  <p:stCondLst>
                    <p:cond delay="indefinite"/>
                  </p:stCondLst>
                  <p:endCondLst>
                    <p:cond evt="onStopAudio" delay="0">
                      <p:tgtEl>
                        <p:sldTgt/>
                      </p:tgtEl>
                    </p:cond>
                  </p:endCondLst>
                </p:cTn>
                <p:tgtEl>
                  <p:spTgt spid="2"/>
                </p:tgtEl>
              </p:cMediaNode>
            </p:audio>
          </p:childTnLst>
        </p:cTn>
      </p:par>
    </p:tnLst>
    <p:bldLst>
      <p:bldP spid="14" grpId="0" animBg="1"/>
      <p:bldP spid="15" grpId="0" animBg="1"/>
      <p:bldP spid="16" grpId="0" animBg="1"/>
      <p:bldP spid="30" grpId="0" animBg="1"/>
      <p:bldP spid="31" grpId="0" animBg="1"/>
      <p:bldP spid="32" grpId="0" animBg="1"/>
      <p:bldP spid="33" grpId="0" animBg="1"/>
      <p:bldP spid="35" grpId="0"/>
      <p:bldP spid="37" grpId="0"/>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5" name="Freeform 5"/>
          <p:cNvSpPr/>
          <p:nvPr/>
        </p:nvSpPr>
        <p:spPr bwMode="auto">
          <a:xfrm rot="5400000">
            <a:off x="4407603" y="1811682"/>
            <a:ext cx="3420062" cy="30311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387" y="1484787"/>
            <a:ext cx="3672408" cy="367240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9" name="Freeform 5"/>
          <p:cNvSpPr/>
          <p:nvPr/>
        </p:nvSpPr>
        <p:spPr bwMode="auto">
          <a:xfrm rot="5400000">
            <a:off x="4279797" y="2035996"/>
            <a:ext cx="1095233" cy="97069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sp>
        <p:nvSpPr>
          <p:cNvPr id="20" name="TextBox 7"/>
          <p:cNvSpPr>
            <a:spLocks noChangeArrowheads="1"/>
          </p:cNvSpPr>
          <p:nvPr/>
        </p:nvSpPr>
        <p:spPr bwMode="auto">
          <a:xfrm>
            <a:off x="4179646" y="2302088"/>
            <a:ext cx="12605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a:solidFill>
                  <a:schemeClr val="bg1"/>
                </a:solidFill>
                <a:latin typeface="Impact MT Std" pitchFamily="34" charset="0"/>
                <a:ea typeface="微软雅黑" panose="020B0503020204020204" pitchFamily="34" charset="-122"/>
                <a:sym typeface="微软雅黑" panose="020B0503020204020204" pitchFamily="34" charset="-122"/>
              </a:rPr>
              <a:t>二</a:t>
            </a:r>
            <a:endParaRPr lang="zh-CN" altLang="en-US" sz="3200" b="1" dirty="0">
              <a:solidFill>
                <a:schemeClr val="bg1"/>
              </a:solidFill>
              <a:latin typeface="Impact MT Std" pitchFamily="34" charset="0"/>
              <a:ea typeface="微软雅黑" panose="020B0503020204020204" pitchFamily="34" charset="-122"/>
              <a:sym typeface="微软雅黑" panose="020B0503020204020204" pitchFamily="34" charset="-122"/>
            </a:endParaRPr>
          </a:p>
        </p:txBody>
      </p:sp>
      <p:sp>
        <p:nvSpPr>
          <p:cNvPr id="21" name="文本框 163"/>
          <p:cNvSpPr txBox="1"/>
          <p:nvPr/>
        </p:nvSpPr>
        <p:spPr>
          <a:xfrm>
            <a:off x="4792881" y="2660561"/>
            <a:ext cx="2704532" cy="1691640"/>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特色打造</a:t>
            </a: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3200" spc="100" dirty="0">
                <a:solidFill>
                  <a:schemeClr val="tx1">
                    <a:lumMod val="50000"/>
                    <a:lumOff val="50000"/>
                  </a:schemeClr>
                </a:solidFill>
                <a:latin typeface="微软雅黑" panose="020B0503020204020204" pitchFamily="34" charset="-122"/>
                <a:ea typeface="微软雅黑" panose="020B0503020204020204" pitchFamily="34" charset="-122"/>
                <a:sym typeface="+mn-ea"/>
              </a:rPr>
              <a:t>（遵循发展）</a:t>
            </a: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2" presetClass="entr" presetSubtype="0" fill="hold" grpId="0" nodeType="withEffect">
                                  <p:stCondLst>
                                    <p:cond delay="0"/>
                                  </p:stCondLst>
                                  <p:iterate type="lt">
                                    <p:tmPct val="10000"/>
                                  </p:iterate>
                                  <p:childTnLst>
                                    <p:set>
                                      <p:cBhvr>
                                        <p:cTn id="16" dur="1" fill="hold">
                                          <p:stCondLst>
                                            <p:cond delay="0"/>
                                          </p:stCondLst>
                                        </p:cTn>
                                        <p:tgtEl>
                                          <p:spTgt spid="20"/>
                                        </p:tgtEl>
                                        <p:attrNameLst>
                                          <p:attrName>style.visibility</p:attrName>
                                        </p:attrNameLst>
                                      </p:cBhvr>
                                      <p:to>
                                        <p:strVal val="visible"/>
                                      </p:to>
                                    </p:set>
                                    <p:animScale>
                                      <p:cBhvr>
                                        <p:cTn id="1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0"/>
                                        </p:tgtEl>
                                        <p:attrNameLst>
                                          <p:attrName>ppt_x</p:attrName>
                                          <p:attrName>ppt_y</p:attrName>
                                        </p:attrNameLst>
                                      </p:cBhvr>
                                    </p:animMotion>
                                    <p:animEffect transition="in" filter="fade">
                                      <p:cBhvr>
                                        <p:cTn id="19" dur="1000"/>
                                        <p:tgtEl>
                                          <p:spTgt spid="20"/>
                                        </p:tgtEl>
                                      </p:cBhvr>
                                    </p:animEffect>
                                  </p:childTnLst>
                                </p:cTn>
                              </p:par>
                            </p:childTnLst>
                          </p:cTn>
                        </p:par>
                        <p:par>
                          <p:cTn id="20" fill="hold">
                            <p:stCondLst>
                              <p:cond delay="1250"/>
                            </p:stCondLst>
                            <p:childTnLst>
                              <p:par>
                                <p:cTn id="21" presetID="12" presetClass="entr" presetSubtype="4"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ppt_y</p:attrName>
                                        </p:attrNameLst>
                                      </p:cBhvr>
                                      <p:tavLst>
                                        <p:tav tm="0">
                                          <p:val>
                                            <p:strVal val="#ppt_y+#ppt_h*1.125000"/>
                                          </p:val>
                                        </p:tav>
                                        <p:tav tm="100000">
                                          <p:val>
                                            <p:strVal val="#ppt_y"/>
                                          </p:val>
                                        </p:tav>
                                      </p:tavLst>
                                    </p:anim>
                                    <p:animEffect transition="in" filter="wipe(up)">
                                      <p:cBhvr>
                                        <p:cTn id="24" dur="500"/>
                                        <p:tgtEl>
                                          <p:spTgt spid="21"/>
                                        </p:tgtEl>
                                      </p:cBhvr>
                                    </p:animEffect>
                                  </p:childTnLst>
                                </p:cTn>
                              </p:par>
                            </p:childTnLst>
                          </p:cTn>
                        </p:par>
                        <p:par>
                          <p:cTn id="25" fill="hold">
                            <p:stCondLst>
                              <p:cond delay="1750"/>
                            </p:stCondLst>
                            <p:childTnLst>
                              <p:par>
                                <p:cTn id="26" presetID="21" presetClass="entr" presetSubtype="1"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heel(1)">
                                      <p:cBhvr>
                                        <p:cTn id="28" dur="2000"/>
                                        <p:tgtEl>
                                          <p:spTgt spid="45"/>
                                        </p:tgtEl>
                                      </p:cBhvr>
                                    </p:animEffect>
                                  </p:childTnLst>
                                </p:cTn>
                              </p:par>
                              <p:par>
                                <p:cTn id="29" presetID="42" presetClass="entr" presetSubtype="0" fill="hold" nodeType="withEffect">
                                  <p:stCondLst>
                                    <p:cond delay="75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anim calcmode="lin" valueType="num">
                                      <p:cBhvr>
                                        <p:cTn id="32" dur="500" fill="hold"/>
                                        <p:tgtEl>
                                          <p:spTgt spid="85"/>
                                        </p:tgtEl>
                                        <p:attrNameLst>
                                          <p:attrName>ppt_x</p:attrName>
                                        </p:attrNameLst>
                                      </p:cBhvr>
                                      <p:tavLst>
                                        <p:tav tm="0">
                                          <p:val>
                                            <p:strVal val="#ppt_x"/>
                                          </p:val>
                                        </p:tav>
                                        <p:tav tm="100000">
                                          <p:val>
                                            <p:strVal val="#ppt_x"/>
                                          </p:val>
                                        </p:tav>
                                      </p:tavLst>
                                    </p:anim>
                                    <p:anim calcmode="lin" valueType="num">
                                      <p:cBhvr>
                                        <p:cTn id="33" dur="500" fill="hold"/>
                                        <p:tgtEl>
                                          <p:spTgt spid="8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75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500"/>
                                        <p:tgtEl>
                                          <p:spTgt spid="86"/>
                                        </p:tgtEl>
                                      </p:cBhvr>
                                    </p:animEffect>
                                    <p:anim calcmode="lin" valueType="num">
                                      <p:cBhvr>
                                        <p:cTn id="37" dur="500" fill="hold"/>
                                        <p:tgtEl>
                                          <p:spTgt spid="86"/>
                                        </p:tgtEl>
                                        <p:attrNameLst>
                                          <p:attrName>ppt_x</p:attrName>
                                        </p:attrNameLst>
                                      </p:cBhvr>
                                      <p:tavLst>
                                        <p:tav tm="0">
                                          <p:val>
                                            <p:strVal val="#ppt_x"/>
                                          </p:val>
                                        </p:tav>
                                        <p:tav tm="100000">
                                          <p:val>
                                            <p:strVal val="#ppt_x"/>
                                          </p:val>
                                        </p:tav>
                                      </p:tavLst>
                                    </p:anim>
                                    <p:anim calcmode="lin" valueType="num">
                                      <p:cBhvr>
                                        <p:cTn id="38" dur="500" fill="hold"/>
                                        <p:tgtEl>
                                          <p:spTgt spid="8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5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500"/>
                                        <p:tgtEl>
                                          <p:spTgt spid="87"/>
                                        </p:tgtEl>
                                      </p:cBhvr>
                                    </p:animEffect>
                                    <p:anim calcmode="lin" valueType="num">
                                      <p:cBhvr>
                                        <p:cTn id="42" dur="500" fill="hold"/>
                                        <p:tgtEl>
                                          <p:spTgt spid="87"/>
                                        </p:tgtEl>
                                        <p:attrNameLst>
                                          <p:attrName>ppt_x</p:attrName>
                                        </p:attrNameLst>
                                      </p:cBhvr>
                                      <p:tavLst>
                                        <p:tav tm="0">
                                          <p:val>
                                            <p:strVal val="#ppt_x"/>
                                          </p:val>
                                        </p:tav>
                                        <p:tav tm="100000">
                                          <p:val>
                                            <p:strVal val="#ppt_x"/>
                                          </p:val>
                                        </p:tav>
                                      </p:tavLst>
                                    </p:anim>
                                    <p:anim calcmode="lin" valueType="num">
                                      <p:cBhvr>
                                        <p:cTn id="43" dur="500" fill="hold"/>
                                        <p:tgtEl>
                                          <p:spTgt spid="8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75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anim calcmode="lin" valueType="num">
                                      <p:cBhvr>
                                        <p:cTn id="47" dur="500" fill="hold"/>
                                        <p:tgtEl>
                                          <p:spTgt spid="91"/>
                                        </p:tgtEl>
                                        <p:attrNameLst>
                                          <p:attrName>ppt_x</p:attrName>
                                        </p:attrNameLst>
                                      </p:cBhvr>
                                      <p:tavLst>
                                        <p:tav tm="0">
                                          <p:val>
                                            <p:strVal val="#ppt_x"/>
                                          </p:val>
                                        </p:tav>
                                        <p:tav tm="100000">
                                          <p:val>
                                            <p:strVal val="#ppt_x"/>
                                          </p:val>
                                        </p:tav>
                                      </p:tavLst>
                                    </p:anim>
                                    <p:anim calcmode="lin" valueType="num">
                                      <p:cBhvr>
                                        <p:cTn id="48" dur="500" fill="hold"/>
                                        <p:tgtEl>
                                          <p:spTgt spid="9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75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anim calcmode="lin" valueType="num">
                                      <p:cBhvr>
                                        <p:cTn id="52" dur="500" fill="hold"/>
                                        <p:tgtEl>
                                          <p:spTgt spid="92"/>
                                        </p:tgtEl>
                                        <p:attrNameLst>
                                          <p:attrName>ppt_x</p:attrName>
                                        </p:attrNameLst>
                                      </p:cBhvr>
                                      <p:tavLst>
                                        <p:tav tm="0">
                                          <p:val>
                                            <p:strVal val="#ppt_x"/>
                                          </p:val>
                                        </p:tav>
                                        <p:tav tm="100000">
                                          <p:val>
                                            <p:strVal val="#ppt_x"/>
                                          </p:val>
                                        </p:tav>
                                      </p:tavLst>
                                    </p:anim>
                                    <p:anim calcmode="lin" valueType="num">
                                      <p:cBhvr>
                                        <p:cTn id="53" dur="500" fill="hold"/>
                                        <p:tgtEl>
                                          <p:spTgt spid="9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750"/>
                                  </p:stCondLst>
                                  <p:childTnLst>
                                    <p:set>
                                      <p:cBhvr>
                                        <p:cTn id="55" dur="1" fill="hold">
                                          <p:stCondLst>
                                            <p:cond delay="0"/>
                                          </p:stCondLst>
                                        </p:cTn>
                                        <p:tgtEl>
                                          <p:spTgt spid="93"/>
                                        </p:tgtEl>
                                        <p:attrNameLst>
                                          <p:attrName>style.visibility</p:attrName>
                                        </p:attrNameLst>
                                      </p:cBhvr>
                                      <p:to>
                                        <p:strVal val="visible"/>
                                      </p:to>
                                    </p:set>
                                    <p:animEffect transition="in" filter="fade">
                                      <p:cBhvr>
                                        <p:cTn id="56" dur="500"/>
                                        <p:tgtEl>
                                          <p:spTgt spid="93"/>
                                        </p:tgtEl>
                                      </p:cBhvr>
                                    </p:animEffect>
                                    <p:anim calcmode="lin" valueType="num">
                                      <p:cBhvr>
                                        <p:cTn id="57" dur="500" fill="hold"/>
                                        <p:tgtEl>
                                          <p:spTgt spid="93"/>
                                        </p:tgtEl>
                                        <p:attrNameLst>
                                          <p:attrName>ppt_x</p:attrName>
                                        </p:attrNameLst>
                                      </p:cBhvr>
                                      <p:tavLst>
                                        <p:tav tm="0">
                                          <p:val>
                                            <p:strVal val="#ppt_x"/>
                                          </p:val>
                                        </p:tav>
                                        <p:tav tm="100000">
                                          <p:val>
                                            <p:strVal val="#ppt_x"/>
                                          </p:val>
                                        </p:tav>
                                      </p:tavLst>
                                    </p:anim>
                                    <p:anim calcmode="lin" valueType="num">
                                      <p:cBhvr>
                                        <p:cTn id="58" dur="5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19" grpId="0" bldLvl="0" animBg="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2425065" y="1917065"/>
            <a:ext cx="7853045" cy="1886585"/>
          </a:xfrm>
          <a:prstGeom prst="rect">
            <a:avLst/>
          </a:prstGeom>
          <a:noFill/>
          <a:ln w="9525">
            <a:noFill/>
          </a:ln>
        </p:spPr>
        <p:txBody>
          <a:bodyPr wrap="square">
            <a:spAutoFit/>
          </a:bodyPr>
          <a:p>
            <a:pPr indent="0" fontAlgn="auto">
              <a:lnSpc>
                <a:spcPts val="3500"/>
              </a:lnSpc>
            </a:pPr>
            <a:r>
              <a:rPr lang="en-US" altLang="zh-CN" sz="2400" b="0" spc="1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rPr>
              <a:t>任何事物的发展都需要有一个过程，因此，打造学校特色，创造学校特色品牌也必须遵循事物发展的客观规律。学校应精心策划，有目的、有计划地开展，只有这样，才能够保证学校的特色打造工作取得实效。</a:t>
            </a:r>
            <a:endPar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5060" y="2493010"/>
            <a:ext cx="1564005" cy="132143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3"/>
          <a:stretch>
            <a:fillRect/>
          </a:stretch>
        </p:blipFill>
        <p:spPr>
          <a:xfrm>
            <a:off x="3145155" y="2619375"/>
            <a:ext cx="1577340" cy="1483995"/>
          </a:xfrm>
          <a:prstGeom prst="ellipse">
            <a:avLst/>
          </a:prstGeom>
        </p:spPr>
      </p:pic>
      <p:sp>
        <p:nvSpPr>
          <p:cNvPr id="19" name="椭圆 18"/>
          <p:cNvSpPr/>
          <p:nvPr/>
        </p:nvSpPr>
        <p:spPr>
          <a:xfrm>
            <a:off x="6513526" y="1620465"/>
            <a:ext cx="1352577" cy="1352577"/>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4213444" y="1686126"/>
            <a:ext cx="1352577" cy="1352577"/>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23" name="组合 22"/>
          <p:cNvGrpSpPr/>
          <p:nvPr/>
        </p:nvGrpSpPr>
        <p:grpSpPr>
          <a:xfrm>
            <a:off x="2229866" y="1677642"/>
            <a:ext cx="1597637" cy="159763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5242759" y="2032958"/>
            <a:ext cx="1702088" cy="1702084"/>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493361" y="1525242"/>
            <a:ext cx="1562285" cy="1562281"/>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2" name="矩形 31"/>
          <p:cNvSpPr/>
          <p:nvPr/>
        </p:nvSpPr>
        <p:spPr>
          <a:xfrm>
            <a:off x="6856936" y="1914988"/>
            <a:ext cx="750438" cy="645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循序渐进</a:t>
            </a:r>
            <a:endPar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3" name="矩形 32"/>
          <p:cNvSpPr/>
          <p:nvPr/>
        </p:nvSpPr>
        <p:spPr>
          <a:xfrm>
            <a:off x="4513580" y="1983740"/>
            <a:ext cx="696595" cy="645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制度保障</a:t>
            </a:r>
            <a:endPar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4" name="矩形 33"/>
          <p:cNvSpPr/>
          <p:nvPr/>
        </p:nvSpPr>
        <p:spPr>
          <a:xfrm>
            <a:off x="2579937" y="2126597"/>
            <a:ext cx="813558" cy="64516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校长负责</a:t>
            </a:r>
            <a:endPar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35" name="矩形 34"/>
          <p:cNvSpPr/>
          <p:nvPr/>
        </p:nvSpPr>
        <p:spPr>
          <a:xfrm>
            <a:off x="8905875" y="1974215"/>
            <a:ext cx="751205" cy="645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加强反思</a:t>
            </a:r>
            <a:endPar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36" name="矩形 35"/>
          <p:cNvSpPr/>
          <p:nvPr/>
        </p:nvSpPr>
        <p:spPr>
          <a:xfrm>
            <a:off x="5691057" y="2592042"/>
            <a:ext cx="750438" cy="645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教师主导</a:t>
            </a:r>
            <a:endPar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38" name="Rectangle 42"/>
          <p:cNvSpPr/>
          <p:nvPr/>
        </p:nvSpPr>
        <p:spPr bwMode="auto">
          <a:xfrm rot="10800000" flipH="1">
            <a:off x="1344930" y="4869180"/>
            <a:ext cx="9721850" cy="837565"/>
          </a:xfrm>
          <a:prstGeom prst="rect">
            <a:avLst/>
          </a:prstGeom>
          <a:solidFill>
            <a:srgbClr val="0070C0"/>
          </a:solidFill>
          <a:ln>
            <a:noFill/>
          </a:ln>
          <a:extLst>
            <a:ext uri="{91240B29-F687-4F45-9708-019B960494DF}">
              <a14:hiddenLine xmlns:a14="http://schemas.microsoft.com/office/drawing/2010/main" w="25400">
                <a:solidFill>
                  <a:srgbClr val="FD8200"/>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2"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6*min(max(#ppt_w*#ppt_h,.3),1)-7.4)/-.7*#ppt_w"/>
                                          </p:val>
                                        </p:tav>
                                        <p:tav tm="100000">
                                          <p:val>
                                            <p:strVal val="#ppt_w"/>
                                          </p:val>
                                        </p:tav>
                                      </p:tavLst>
                                    </p:anim>
                                    <p:anim calcmode="lin" valueType="num">
                                      <p:cBhvr>
                                        <p:cTn id="8" dur="500" fill="hold"/>
                                        <p:tgtEl>
                                          <p:spTgt spid="23"/>
                                        </p:tgtEl>
                                        <p:attrNameLst>
                                          <p:attrName>ppt_h</p:attrName>
                                        </p:attrNameLst>
                                      </p:cBhvr>
                                      <p:tavLst>
                                        <p:tav tm="0">
                                          <p:val>
                                            <p:strVal val="(6*min(max(#ppt_w*#ppt_h,.3),1)-7.4)/-.7*#ppt_h"/>
                                          </p:val>
                                        </p:tav>
                                        <p:tav tm="100000">
                                          <p:val>
                                            <p:strVal val="#ppt_h"/>
                                          </p:val>
                                        </p:tav>
                                      </p:tavLst>
                                    </p:anim>
                                    <p:anim calcmode="lin" valueType="num">
                                      <p:cBhvr>
                                        <p:cTn id="9" dur="500" fill="hold"/>
                                        <p:tgtEl>
                                          <p:spTgt spid="23"/>
                                        </p:tgtEl>
                                        <p:attrNameLst>
                                          <p:attrName>ppt_x</p:attrName>
                                        </p:attrNameLst>
                                      </p:cBhvr>
                                      <p:tavLst>
                                        <p:tav tm="0">
                                          <p:val>
                                            <p:fltVal val="0.5"/>
                                          </p:val>
                                        </p:tav>
                                        <p:tav tm="100000">
                                          <p:val>
                                            <p:strVal val="#ppt_x"/>
                                          </p:val>
                                        </p:tav>
                                      </p:tavLst>
                                    </p:anim>
                                    <p:anim calcmode="lin" valueType="num">
                                      <p:cBhvr>
                                        <p:cTn id="10" dur="500" fill="hold"/>
                                        <p:tgtEl>
                                          <p:spTgt spid="23"/>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nodeType="withEffect">
                                  <p:stCondLst>
                                    <p:cond delay="1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strVal val="(6*min(max(#ppt_w*#ppt_h,.3),1)-7.4)/-.7*#ppt_w"/>
                                          </p:val>
                                        </p:tav>
                                        <p:tav tm="100000">
                                          <p:val>
                                            <p:strVal val="#ppt_w"/>
                                          </p:val>
                                        </p:tav>
                                      </p:tavLst>
                                    </p:anim>
                                    <p:anim calcmode="lin" valueType="num">
                                      <p:cBhvr>
                                        <p:cTn id="14" dur="500" fill="hold"/>
                                        <p:tgtEl>
                                          <p:spTgt spid="26"/>
                                        </p:tgtEl>
                                        <p:attrNameLst>
                                          <p:attrName>ppt_h</p:attrName>
                                        </p:attrNameLst>
                                      </p:cBhvr>
                                      <p:tavLst>
                                        <p:tav tm="0">
                                          <p:val>
                                            <p:strVal val="(6*min(max(#ppt_w*#ppt_h,.3),1)-7.4)/-.7*#ppt_h"/>
                                          </p:val>
                                        </p:tav>
                                        <p:tav tm="100000">
                                          <p:val>
                                            <p:strVal val="#ppt_h"/>
                                          </p:val>
                                        </p:tav>
                                      </p:tavLst>
                                    </p:anim>
                                    <p:anim calcmode="lin" valueType="num">
                                      <p:cBhvr>
                                        <p:cTn id="15" dur="500" fill="hold"/>
                                        <p:tgtEl>
                                          <p:spTgt spid="26"/>
                                        </p:tgtEl>
                                        <p:attrNameLst>
                                          <p:attrName>ppt_x</p:attrName>
                                        </p:attrNameLst>
                                      </p:cBhvr>
                                      <p:tavLst>
                                        <p:tav tm="0">
                                          <p:val>
                                            <p:fltVal val="0.5"/>
                                          </p:val>
                                        </p:tav>
                                        <p:tav tm="100000">
                                          <p:val>
                                            <p:strVal val="#ppt_x"/>
                                          </p:val>
                                        </p:tav>
                                      </p:tavLst>
                                    </p:anim>
                                    <p:anim calcmode="lin" valueType="num">
                                      <p:cBhvr>
                                        <p:cTn id="16" dur="500" fill="hold"/>
                                        <p:tgtEl>
                                          <p:spTgt spid="26"/>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30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strVal val="(6*min(max(#ppt_w*#ppt_h,.3),1)-7.4)/-.7*#ppt_w"/>
                                          </p:val>
                                        </p:tav>
                                        <p:tav tm="100000">
                                          <p:val>
                                            <p:strVal val="#ppt_w"/>
                                          </p:val>
                                        </p:tav>
                                      </p:tavLst>
                                    </p:anim>
                                    <p:anim calcmode="lin" valueType="num">
                                      <p:cBhvr>
                                        <p:cTn id="20" dur="500" fill="hold"/>
                                        <p:tgtEl>
                                          <p:spTgt spid="29"/>
                                        </p:tgtEl>
                                        <p:attrNameLst>
                                          <p:attrName>ppt_h</p:attrName>
                                        </p:attrNameLst>
                                      </p:cBhvr>
                                      <p:tavLst>
                                        <p:tav tm="0">
                                          <p:val>
                                            <p:strVal val="(6*min(max(#ppt_w*#ppt_h,.3),1)-7.4)/-.7*#ppt_h"/>
                                          </p:val>
                                        </p:tav>
                                        <p:tav tm="100000">
                                          <p:val>
                                            <p:strVal val="#ppt_h"/>
                                          </p:val>
                                        </p:tav>
                                      </p:tavLst>
                                    </p:anim>
                                    <p:anim calcmode="lin" valueType="num">
                                      <p:cBhvr>
                                        <p:cTn id="21" dur="500" fill="hold"/>
                                        <p:tgtEl>
                                          <p:spTgt spid="29"/>
                                        </p:tgtEl>
                                        <p:attrNameLst>
                                          <p:attrName>ppt_x</p:attrName>
                                        </p:attrNameLst>
                                      </p:cBhvr>
                                      <p:tavLst>
                                        <p:tav tm="0">
                                          <p:val>
                                            <p:fltVal val="0.5"/>
                                          </p:val>
                                        </p:tav>
                                        <p:tav tm="100000">
                                          <p:val>
                                            <p:strVal val="#ppt_x"/>
                                          </p:val>
                                        </p:tav>
                                      </p:tavLst>
                                    </p:anim>
                                    <p:anim calcmode="lin" valueType="num">
                                      <p:cBhvr>
                                        <p:cTn id="22" dur="500" fill="hold"/>
                                        <p:tgtEl>
                                          <p:spTgt spid="2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strVal val="(6*min(max(#ppt_w*#ppt_h,.3),1)-7.4)/-.7*#ppt_w"/>
                                          </p:val>
                                        </p:tav>
                                        <p:tav tm="100000">
                                          <p:val>
                                            <p:strVal val="#ppt_w"/>
                                          </p:val>
                                        </p:tav>
                                      </p:tavLst>
                                    </p:anim>
                                    <p:anim calcmode="lin" valueType="num">
                                      <p:cBhvr>
                                        <p:cTn id="26" dur="500" fill="hold"/>
                                        <p:tgtEl>
                                          <p:spTgt spid="19"/>
                                        </p:tgtEl>
                                        <p:attrNameLst>
                                          <p:attrName>ppt_h</p:attrName>
                                        </p:attrNameLst>
                                      </p:cBhvr>
                                      <p:tavLst>
                                        <p:tav tm="0">
                                          <p:val>
                                            <p:strVal val="(6*min(max(#ppt_w*#ppt_h,.3),1)-7.4)/-.7*#ppt_h"/>
                                          </p:val>
                                        </p:tav>
                                        <p:tav tm="100000">
                                          <p:val>
                                            <p:strVal val="#ppt_h"/>
                                          </p:val>
                                        </p:tav>
                                      </p:tavLst>
                                    </p:anim>
                                    <p:anim calcmode="lin" valueType="num">
                                      <p:cBhvr>
                                        <p:cTn id="27" dur="500" fill="hold"/>
                                        <p:tgtEl>
                                          <p:spTgt spid="19"/>
                                        </p:tgtEl>
                                        <p:attrNameLst>
                                          <p:attrName>ppt_x</p:attrName>
                                        </p:attrNameLst>
                                      </p:cBhvr>
                                      <p:tavLst>
                                        <p:tav tm="0">
                                          <p:val>
                                            <p:fltVal val="0.5"/>
                                          </p:val>
                                        </p:tav>
                                        <p:tav tm="100000">
                                          <p:val>
                                            <p:strVal val="#ppt_x"/>
                                          </p:val>
                                        </p:tav>
                                      </p:tavLst>
                                    </p:anim>
                                    <p:anim calcmode="lin" valueType="num">
                                      <p:cBhvr>
                                        <p:cTn id="28" dur="500" fill="hold"/>
                                        <p:tgtEl>
                                          <p:spTgt spid="19"/>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8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strVal val="(6*min(max(#ppt_w*#ppt_h,.3),1)-7.4)/-.7*#ppt_w"/>
                                          </p:val>
                                        </p:tav>
                                        <p:tav tm="100000">
                                          <p:val>
                                            <p:strVal val="#ppt_w"/>
                                          </p:val>
                                        </p:tav>
                                      </p:tavLst>
                                    </p:anim>
                                    <p:anim calcmode="lin" valueType="num">
                                      <p:cBhvr>
                                        <p:cTn id="32" dur="500" fill="hold"/>
                                        <p:tgtEl>
                                          <p:spTgt spid="20"/>
                                        </p:tgtEl>
                                        <p:attrNameLst>
                                          <p:attrName>ppt_h</p:attrName>
                                        </p:attrNameLst>
                                      </p:cBhvr>
                                      <p:tavLst>
                                        <p:tav tm="0">
                                          <p:val>
                                            <p:strVal val="(6*min(max(#ppt_w*#ppt_h,.3),1)-7.4)/-.7*#ppt_h"/>
                                          </p:val>
                                        </p:tav>
                                        <p:tav tm="100000">
                                          <p:val>
                                            <p:strVal val="#ppt_h"/>
                                          </p:val>
                                        </p:tav>
                                      </p:tavLst>
                                    </p:anim>
                                    <p:anim calcmode="lin" valueType="num">
                                      <p:cBhvr>
                                        <p:cTn id="33" dur="500" fill="hold"/>
                                        <p:tgtEl>
                                          <p:spTgt spid="20"/>
                                        </p:tgtEl>
                                        <p:attrNameLst>
                                          <p:attrName>ppt_x</p:attrName>
                                        </p:attrNameLst>
                                      </p:cBhvr>
                                      <p:tavLst>
                                        <p:tav tm="0">
                                          <p:val>
                                            <p:fltVal val="0.5"/>
                                          </p:val>
                                        </p:tav>
                                        <p:tav tm="100000">
                                          <p:val>
                                            <p:strVal val="#ppt_x"/>
                                          </p:val>
                                        </p:tav>
                                      </p:tavLst>
                                    </p:anim>
                                    <p:anim calcmode="lin" valueType="num">
                                      <p:cBhvr>
                                        <p:cTn id="34"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35" fill="hold">
                            <p:stCondLst>
                              <p:cond delay="5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2"/>
                                        </p:tgtEl>
                                        <p:attrNameLst>
                                          <p:attrName>ppt_y</p:attrName>
                                        </p:attrNameLst>
                                      </p:cBhvr>
                                      <p:tavLst>
                                        <p:tav tm="0">
                                          <p:val>
                                            <p:strVal val="#ppt_y"/>
                                          </p:val>
                                        </p:tav>
                                        <p:tav tm="100000">
                                          <p:val>
                                            <p:strVal val="#ppt_y"/>
                                          </p:val>
                                        </p:tav>
                                      </p:tavLst>
                                    </p:anim>
                                    <p:anim calcmode="lin" valueType="num">
                                      <p:cBhvr>
                                        <p:cTn id="40"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2"/>
                                        </p:tgtEl>
                                      </p:cBhvr>
                                    </p:animEffect>
                                  </p:childTnLst>
                                </p:cTn>
                              </p:par>
                              <p:par>
                                <p:cTn id="43" presetID="41" presetClass="entr" presetSubtype="0" fill="hold" grpId="0" nodeType="withEffect">
                                  <p:stCondLst>
                                    <p:cond delay="0"/>
                                  </p:stCondLst>
                                  <p:iterate type="lt">
                                    <p:tmPct val="10000"/>
                                  </p:iterate>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33"/>
                                        </p:tgtEl>
                                        <p:attrNameLst>
                                          <p:attrName>ppt_y</p:attrName>
                                        </p:attrNameLst>
                                      </p:cBhvr>
                                      <p:tavLst>
                                        <p:tav tm="0">
                                          <p:val>
                                            <p:strVal val="#ppt_y"/>
                                          </p:val>
                                        </p:tav>
                                        <p:tav tm="100000">
                                          <p:val>
                                            <p:strVal val="#ppt_y"/>
                                          </p:val>
                                        </p:tav>
                                      </p:tavLst>
                                    </p:anim>
                                    <p:anim calcmode="lin" valueType="num">
                                      <p:cBhvr>
                                        <p:cTn id="47"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33"/>
                                        </p:tgtEl>
                                      </p:cBhvr>
                                    </p:animEffec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34"/>
                                        </p:tgtEl>
                                        <p:attrNameLst>
                                          <p:attrName>ppt_y</p:attrName>
                                        </p:attrNameLst>
                                      </p:cBhvr>
                                      <p:tavLst>
                                        <p:tav tm="0">
                                          <p:val>
                                            <p:strVal val="#ppt_y"/>
                                          </p:val>
                                        </p:tav>
                                        <p:tav tm="100000">
                                          <p:val>
                                            <p:strVal val="#ppt_y"/>
                                          </p:val>
                                        </p:tav>
                                      </p:tavLst>
                                    </p:anim>
                                    <p:anim calcmode="lin" valueType="num">
                                      <p:cBhvr>
                                        <p:cTn id="54"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34"/>
                                        </p:tgtEl>
                                      </p:cBhvr>
                                    </p:animEffect>
                                  </p:childTnLst>
                                </p:cTn>
                              </p:par>
                              <p:par>
                                <p:cTn id="57" presetID="41" presetClass="entr" presetSubtype="0" fill="hold" grpId="0" nodeType="withEffect">
                                  <p:stCondLst>
                                    <p:cond delay="0"/>
                                  </p:stCondLst>
                                  <p:iterate type="lt">
                                    <p:tmPct val="10000"/>
                                  </p:iterate>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35"/>
                                        </p:tgtEl>
                                        <p:attrNameLst>
                                          <p:attrName>ppt_y</p:attrName>
                                        </p:attrNameLst>
                                      </p:cBhvr>
                                      <p:tavLst>
                                        <p:tav tm="0">
                                          <p:val>
                                            <p:strVal val="#ppt_y"/>
                                          </p:val>
                                        </p:tav>
                                        <p:tav tm="100000">
                                          <p:val>
                                            <p:strVal val="#ppt_y"/>
                                          </p:val>
                                        </p:tav>
                                      </p:tavLst>
                                    </p:anim>
                                    <p:anim calcmode="lin" valueType="num">
                                      <p:cBhvr>
                                        <p:cTn id="61"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35"/>
                                        </p:tgtEl>
                                      </p:cBhvr>
                                    </p:animEffect>
                                  </p:childTnLst>
                                </p:cTn>
                              </p:par>
                              <p:par>
                                <p:cTn id="64" presetID="41" presetClass="entr" presetSubtype="0" fill="hold" grpId="0" nodeType="withEffect">
                                  <p:stCondLst>
                                    <p:cond delay="0"/>
                                  </p:stCondLst>
                                  <p:iterate type="lt">
                                    <p:tmPct val="10000"/>
                                  </p:iterate>
                                  <p:childTnLst>
                                    <p:set>
                                      <p:cBhvr>
                                        <p:cTn id="65" dur="1" fill="hold">
                                          <p:stCondLst>
                                            <p:cond delay="0"/>
                                          </p:stCondLst>
                                        </p:cTn>
                                        <p:tgtEl>
                                          <p:spTgt spid="36"/>
                                        </p:tgtEl>
                                        <p:attrNameLst>
                                          <p:attrName>style.visibility</p:attrName>
                                        </p:attrNameLst>
                                      </p:cBhvr>
                                      <p:to>
                                        <p:strVal val="visible"/>
                                      </p:to>
                                    </p:set>
                                    <p:anim calcmode="lin" valueType="num">
                                      <p:cBhvr>
                                        <p:cTn id="66"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36"/>
                                        </p:tgtEl>
                                        <p:attrNameLst>
                                          <p:attrName>ppt_y</p:attrName>
                                        </p:attrNameLst>
                                      </p:cBhvr>
                                      <p:tavLst>
                                        <p:tav tm="0">
                                          <p:val>
                                            <p:strVal val="#ppt_y"/>
                                          </p:val>
                                        </p:tav>
                                        <p:tav tm="100000">
                                          <p:val>
                                            <p:strVal val="#ppt_y"/>
                                          </p:val>
                                        </p:tav>
                                      </p:tavLst>
                                    </p:anim>
                                    <p:anim calcmode="lin" valueType="num">
                                      <p:cBhvr>
                                        <p:cTn id="68"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2"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ectangle 17"/>
          <p:cNvSpPr/>
          <p:nvPr/>
        </p:nvSpPr>
        <p:spPr>
          <a:xfrm>
            <a:off x="6832739" y="2565014"/>
            <a:ext cx="2885537" cy="7627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6" name="TextBox 5"/>
          <p:cNvSpPr txBox="1"/>
          <p:nvPr/>
        </p:nvSpPr>
        <p:spPr>
          <a:xfrm>
            <a:off x="6818013" y="2493016"/>
            <a:ext cx="3455377" cy="1445260"/>
          </a:xfrm>
          <a:prstGeom prst="rect">
            <a:avLst/>
          </a:prstGeom>
          <a:noFill/>
        </p:spPr>
        <p:txBody>
          <a:bodyPr wrap="square" rtlCol="0">
            <a:spAutoFit/>
          </a:bodyPr>
          <a:lstStyle/>
          <a:p>
            <a:r>
              <a:rPr lang="zh-CN" alt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rPr>
              <a:t>校长负责</a:t>
            </a:r>
            <a:endParaRPr 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endParaRPr>
          </a:p>
          <a:p>
            <a:endParaRPr lang="en-US" sz="4400" b="1" dirty="0">
              <a:solidFill>
                <a:srgbClr val="0070C0"/>
              </a:solidFill>
              <a:latin typeface="微软雅黑" panose="020B0503020204020204" pitchFamily="34" charset="-122"/>
              <a:ea typeface="微软雅黑" panose="020B0503020204020204" pitchFamily="34" charset="-122"/>
              <a:cs typeface="Open Sans Condensed"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67"/>
          <a:stretch>
            <a:fillRect/>
          </a:stretch>
        </p:blipFill>
        <p:spPr bwMode="auto">
          <a:xfrm>
            <a:off x="1990750" y="1745942"/>
            <a:ext cx="4578664" cy="2829729"/>
          </a:xfrm>
          <a:prstGeom prst="rect">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cxnSp>
        <p:nvCxnSpPr>
          <p:cNvPr id="8" name="Straight Connector 21"/>
          <p:cNvCxnSpPr/>
          <p:nvPr/>
        </p:nvCxnSpPr>
        <p:spPr>
          <a:xfrm>
            <a:off x="6935271" y="4418807"/>
            <a:ext cx="2783006"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4027" y="5013176"/>
            <a:ext cx="10032192" cy="1198880"/>
          </a:xfrm>
          <a:prstGeom prst="rect">
            <a:avLst/>
          </a:prstGeom>
          <a:noFill/>
        </p:spPr>
        <p:txBody>
          <a:bodyPr wrap="square" rtlCol="0">
            <a:spAutoFit/>
          </a:bodyPr>
          <a:lstStyle/>
          <a:p>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火车跑得快，全靠车头带”，校长作为学校各项工作的第一责任人，必须勇于创新、开拓进取，带领全体师生致力于学校特色的打造工作。在校长的牵头下，学校应成立相应的组织领导机构，负责学校特色的实施开展工作，校长对于学校特色的开发选择到特色的精心打造等各项工作都要进行全程跟踪，全面负责。</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endParaRPr>
          </a:p>
        </p:txBody>
      </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1" name="Picture 3" descr="C:\Users\Administrator\Desktop\QQ图片202204281443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1751965"/>
            <a:ext cx="4578350" cy="2834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4000"/>
                            </p:stCondLst>
                            <p:childTnLst>
                              <p:par>
                                <p:cTn id="25" presetID="18" presetClass="entr" presetSubtype="3"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ectangle 17"/>
          <p:cNvSpPr/>
          <p:nvPr/>
        </p:nvSpPr>
        <p:spPr>
          <a:xfrm>
            <a:off x="6832739" y="2565014"/>
            <a:ext cx="2885537" cy="7627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6" name="TextBox 5"/>
          <p:cNvSpPr txBox="1"/>
          <p:nvPr/>
        </p:nvSpPr>
        <p:spPr>
          <a:xfrm>
            <a:off x="6817995" y="2493010"/>
            <a:ext cx="3260090" cy="1445260"/>
          </a:xfrm>
          <a:prstGeom prst="rect">
            <a:avLst/>
          </a:prstGeom>
          <a:noFill/>
        </p:spPr>
        <p:txBody>
          <a:bodyPr wrap="square" rtlCol="0">
            <a:spAutoFit/>
          </a:bodyPr>
          <a:lstStyle/>
          <a:p>
            <a:r>
              <a:rPr lang="zh-CN" alt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rPr>
              <a:t>制度保障</a:t>
            </a:r>
            <a:endParaRPr 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endParaRPr>
          </a:p>
          <a:p>
            <a:endParaRPr lang="en-US" sz="4400" b="1" dirty="0">
              <a:solidFill>
                <a:srgbClr val="0070C0"/>
              </a:solidFill>
              <a:latin typeface="微软雅黑" panose="020B0503020204020204" pitchFamily="34" charset="-122"/>
              <a:ea typeface="微软雅黑" panose="020B0503020204020204" pitchFamily="34" charset="-122"/>
              <a:cs typeface="Open Sans Condensed"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67"/>
          <a:stretch>
            <a:fillRect/>
          </a:stretch>
        </p:blipFill>
        <p:spPr bwMode="auto">
          <a:xfrm>
            <a:off x="1990750" y="1745942"/>
            <a:ext cx="4578664" cy="2829729"/>
          </a:xfrm>
          <a:prstGeom prst="rect">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cxnSp>
        <p:nvCxnSpPr>
          <p:cNvPr id="8" name="Straight Connector 21"/>
          <p:cNvCxnSpPr/>
          <p:nvPr/>
        </p:nvCxnSpPr>
        <p:spPr>
          <a:xfrm>
            <a:off x="6935271" y="4418807"/>
            <a:ext cx="2783006"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4027" y="5013176"/>
            <a:ext cx="10032192" cy="1198880"/>
          </a:xfrm>
          <a:prstGeom prst="rect">
            <a:avLst/>
          </a:prstGeom>
          <a:noFill/>
        </p:spPr>
        <p:txBody>
          <a:bodyPr wrap="square" rtlCol="0">
            <a:spAutoFit/>
          </a:bodyPr>
          <a:lstStyle/>
          <a:p>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打造学校特色不是一朝一夕一蹴而就的事情，需要学校全体师生的共同努力，需要经受时间的考验，为此，学校特色的打造工作必须要有强有力的制度作为保障。制度应明确特色项目的培训时间、培训地点、辅导教师、培训目标、过程管理、总结反馈以及学校在特色培训上的经费支持等等各项内容。建立了科学有效的制度，才能确保学校的特色打造工作规范有序、稳定健康地发展。</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endParaRPr>
          </a:p>
        </p:txBody>
      </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3074" name="Picture 2" descr="C:\Users\Administrator\AppData\Roaming\Tencent\Users\956946282\QQ\WinTemp\RichOle\{(Q)A_YIX_F}L3${HCVRHS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630" y="1761490"/>
            <a:ext cx="4655185" cy="2858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4000"/>
                            </p:stCondLst>
                            <p:childTnLst>
                              <p:par>
                                <p:cTn id="25" presetID="18" presetClass="entr" presetSubtype="3"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ectangle 17"/>
          <p:cNvSpPr/>
          <p:nvPr/>
        </p:nvSpPr>
        <p:spPr>
          <a:xfrm>
            <a:off x="6832739" y="2565014"/>
            <a:ext cx="2885537" cy="7627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6" name="TextBox 5"/>
          <p:cNvSpPr txBox="1"/>
          <p:nvPr/>
        </p:nvSpPr>
        <p:spPr>
          <a:xfrm>
            <a:off x="6817995" y="2493010"/>
            <a:ext cx="3260090" cy="1445260"/>
          </a:xfrm>
          <a:prstGeom prst="rect">
            <a:avLst/>
          </a:prstGeom>
          <a:noFill/>
        </p:spPr>
        <p:txBody>
          <a:bodyPr wrap="square" rtlCol="0">
            <a:spAutoFit/>
          </a:bodyPr>
          <a:lstStyle/>
          <a:p>
            <a:r>
              <a:rPr lang="zh-CN" alt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rPr>
              <a:t>教师主导</a:t>
            </a:r>
            <a:endParaRPr 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endParaRPr>
          </a:p>
          <a:p>
            <a:endParaRPr lang="en-US" sz="4400" b="1" dirty="0">
              <a:solidFill>
                <a:srgbClr val="0070C0"/>
              </a:solidFill>
              <a:latin typeface="微软雅黑" panose="020B0503020204020204" pitchFamily="34" charset="-122"/>
              <a:ea typeface="微软雅黑" panose="020B0503020204020204" pitchFamily="34" charset="-122"/>
              <a:cs typeface="Open Sans Condensed"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67"/>
          <a:stretch>
            <a:fillRect/>
          </a:stretch>
        </p:blipFill>
        <p:spPr bwMode="auto">
          <a:xfrm>
            <a:off x="1990750" y="1745942"/>
            <a:ext cx="4578664" cy="2829729"/>
          </a:xfrm>
          <a:prstGeom prst="rect">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cxnSp>
        <p:nvCxnSpPr>
          <p:cNvPr id="8" name="Straight Connector 21"/>
          <p:cNvCxnSpPr/>
          <p:nvPr/>
        </p:nvCxnSpPr>
        <p:spPr>
          <a:xfrm>
            <a:off x="6935271" y="4418807"/>
            <a:ext cx="2783006"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4027" y="5013176"/>
            <a:ext cx="10032192" cy="1476375"/>
          </a:xfrm>
          <a:prstGeom prst="rect">
            <a:avLst/>
          </a:prstGeom>
          <a:noFill/>
        </p:spPr>
        <p:txBody>
          <a:bodyPr wrap="square" rtlCol="0">
            <a:spAutoFit/>
          </a:bodyPr>
          <a:lstStyle/>
          <a:p>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学校特色的打造任务最终落实在教师的身上，由教师来唱主角，教师在学校特色的打造工作中发挥着主导作用。因此，学校对教师有较高的要求：首先，教师要有主人翁意识，要有强烈的事业心和责任感；其次，教师应具备较强的教育教学能力，个人业务能力强；再次，教师应具有创新精神和实践能力，勇于探索和实践，有团结合作精神。只有这样，学校的特色打造工作才能真正落到实处。</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endParaRPr>
          </a:p>
        </p:txBody>
      </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9" name="图片 8"/>
          <p:cNvPicPr>
            <a:picLocks noChangeAspect="1"/>
          </p:cNvPicPr>
          <p:nvPr/>
        </p:nvPicPr>
        <p:blipFill>
          <a:blip r:embed="rId4"/>
          <a:stretch>
            <a:fillRect/>
          </a:stretch>
        </p:blipFill>
        <p:spPr>
          <a:xfrm>
            <a:off x="2007235" y="1746250"/>
            <a:ext cx="4563110" cy="28289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4000"/>
                            </p:stCondLst>
                            <p:childTnLst>
                              <p:par>
                                <p:cTn id="25" presetID="18" presetClass="entr" presetSubtype="3"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ectangle 17"/>
          <p:cNvSpPr/>
          <p:nvPr/>
        </p:nvSpPr>
        <p:spPr>
          <a:xfrm>
            <a:off x="6832739" y="2565014"/>
            <a:ext cx="2885537" cy="7627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6" name="TextBox 5"/>
          <p:cNvSpPr txBox="1"/>
          <p:nvPr/>
        </p:nvSpPr>
        <p:spPr>
          <a:xfrm>
            <a:off x="6817995" y="2493010"/>
            <a:ext cx="3260090" cy="1445260"/>
          </a:xfrm>
          <a:prstGeom prst="rect">
            <a:avLst/>
          </a:prstGeom>
          <a:noFill/>
        </p:spPr>
        <p:txBody>
          <a:bodyPr wrap="square" rtlCol="0">
            <a:spAutoFit/>
          </a:bodyPr>
          <a:lstStyle/>
          <a:p>
            <a:r>
              <a:rPr lang="zh-CN" alt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rPr>
              <a:t>循序渐进</a:t>
            </a:r>
            <a:endParaRPr 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endParaRPr>
          </a:p>
          <a:p>
            <a:endParaRPr lang="en-US" sz="4400" b="1" dirty="0">
              <a:solidFill>
                <a:srgbClr val="0070C0"/>
              </a:solidFill>
              <a:latin typeface="微软雅黑" panose="020B0503020204020204" pitchFamily="34" charset="-122"/>
              <a:ea typeface="微软雅黑" panose="020B0503020204020204" pitchFamily="34" charset="-122"/>
              <a:cs typeface="Open Sans Condensed"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67"/>
          <a:stretch>
            <a:fillRect/>
          </a:stretch>
        </p:blipFill>
        <p:spPr bwMode="auto">
          <a:xfrm>
            <a:off x="1990750" y="1745942"/>
            <a:ext cx="4578664" cy="2829729"/>
          </a:xfrm>
          <a:prstGeom prst="rect">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cxnSp>
        <p:nvCxnSpPr>
          <p:cNvPr id="8" name="Straight Connector 21"/>
          <p:cNvCxnSpPr/>
          <p:nvPr/>
        </p:nvCxnSpPr>
        <p:spPr>
          <a:xfrm>
            <a:off x="6935271" y="4418807"/>
            <a:ext cx="2783006"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4027" y="5013176"/>
            <a:ext cx="10032192" cy="1476375"/>
          </a:xfrm>
          <a:prstGeom prst="rect">
            <a:avLst/>
          </a:prstGeom>
          <a:noFill/>
        </p:spPr>
        <p:txBody>
          <a:bodyPr wrap="square" rtlCol="0">
            <a:spAutoFit/>
          </a:bodyPr>
          <a:lstStyle/>
          <a:p>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饭要一口一口地吃，路要一步一步地走，学校打造特色的工作也必须遵循事物发展的客观规律。学校应遵循由点到面、循序渐进的原则，先对特色项目进行试点尝试，然后逐渐全面铺开，从而使学校特色的发展水到渠成。如，我校要把军校打造成为学校的一大特色，就是先从学校大课间开始（军体拳、旗语操），等待时机成熟，再全面铺开（十大小军人活动），发展成为有军校特色的良好局面。</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endParaRPr>
          </a:p>
        </p:txBody>
      </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9" name="图片 8" descr="NW8AK32Z2348J01YP7)ABVV"/>
          <p:cNvPicPr>
            <a:picLocks noChangeAspect="1"/>
          </p:cNvPicPr>
          <p:nvPr/>
        </p:nvPicPr>
        <p:blipFill>
          <a:blip r:embed="rId4"/>
          <a:stretch>
            <a:fillRect/>
          </a:stretch>
        </p:blipFill>
        <p:spPr>
          <a:xfrm>
            <a:off x="1990090" y="1764030"/>
            <a:ext cx="4579620" cy="28219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4000"/>
                            </p:stCondLst>
                            <p:childTnLst>
                              <p:par>
                                <p:cTn id="25" presetID="18" presetClass="entr" presetSubtype="3"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ectangle 17"/>
          <p:cNvSpPr/>
          <p:nvPr/>
        </p:nvSpPr>
        <p:spPr>
          <a:xfrm>
            <a:off x="6832739" y="2565014"/>
            <a:ext cx="2885537" cy="7627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6" name="TextBox 5"/>
          <p:cNvSpPr txBox="1"/>
          <p:nvPr/>
        </p:nvSpPr>
        <p:spPr>
          <a:xfrm>
            <a:off x="6817995" y="2493010"/>
            <a:ext cx="3260090" cy="1445260"/>
          </a:xfrm>
          <a:prstGeom prst="rect">
            <a:avLst/>
          </a:prstGeom>
          <a:noFill/>
        </p:spPr>
        <p:txBody>
          <a:bodyPr wrap="square" rtlCol="0">
            <a:spAutoFit/>
          </a:bodyPr>
          <a:lstStyle/>
          <a:p>
            <a:r>
              <a:rPr lang="zh-CN" alt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rPr>
              <a:t>加强反思</a:t>
            </a:r>
            <a:endParaRPr lang="en-US" sz="4400" b="1" dirty="0">
              <a:solidFill>
                <a:srgbClr val="F7F7F0"/>
              </a:solidFill>
              <a:latin typeface="微软雅黑" panose="020B0503020204020204" pitchFamily="34" charset="-122"/>
              <a:ea typeface="微软雅黑" panose="020B0503020204020204" pitchFamily="34" charset="-122"/>
              <a:cs typeface="Open Sans Condensed" pitchFamily="34" charset="0"/>
            </a:endParaRPr>
          </a:p>
          <a:p>
            <a:endParaRPr lang="en-US" sz="4400" b="1" dirty="0">
              <a:solidFill>
                <a:srgbClr val="0070C0"/>
              </a:solidFill>
              <a:latin typeface="微软雅黑" panose="020B0503020204020204" pitchFamily="34" charset="-122"/>
              <a:ea typeface="微软雅黑" panose="020B0503020204020204" pitchFamily="34" charset="-122"/>
              <a:cs typeface="Open Sans Condensed"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67"/>
          <a:stretch>
            <a:fillRect/>
          </a:stretch>
        </p:blipFill>
        <p:spPr bwMode="auto">
          <a:xfrm>
            <a:off x="1990750" y="1745942"/>
            <a:ext cx="4578664" cy="2829729"/>
          </a:xfrm>
          <a:prstGeom prst="rect">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cxnSp>
        <p:nvCxnSpPr>
          <p:cNvPr id="8" name="Straight Connector 21"/>
          <p:cNvCxnSpPr/>
          <p:nvPr/>
        </p:nvCxnSpPr>
        <p:spPr>
          <a:xfrm>
            <a:off x="6935271" y="4418807"/>
            <a:ext cx="2783006"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4027" y="5013176"/>
            <a:ext cx="10032192" cy="922020"/>
          </a:xfrm>
          <a:prstGeom prst="rect">
            <a:avLst/>
          </a:prstGeom>
          <a:noFill/>
        </p:spPr>
        <p:txBody>
          <a:bodyPr wrap="square" rtlCol="0">
            <a:spAutoFit/>
          </a:bodyPr>
          <a:lstStyle/>
          <a:p>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 打造学校特色是一项复杂的系统工程，一般说来，开始时都是摸着石头过河。因此，学校在特色的打造过程中，要善于</a:t>
            </a:r>
            <a:r>
              <a:rPr lang="zh-CN" altLang="en-US" dirty="0">
                <a:solidFill>
                  <a:srgbClr val="FF0000"/>
                </a:solidFill>
                <a:latin typeface="微软雅黑" panose="020B0503020204020204" pitchFamily="34" charset="-122"/>
                <a:ea typeface="微软雅黑" panose="020B0503020204020204" pitchFamily="34" charset="-122"/>
                <a:cs typeface="方正兰亭细黑_GBK_M" pitchFamily="2" charset="2"/>
              </a:rPr>
              <a:t>总结经验教训</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，在</a:t>
            </a:r>
            <a:r>
              <a:rPr lang="zh-CN" altLang="en-US" dirty="0">
                <a:solidFill>
                  <a:srgbClr val="FF0000"/>
                </a:solidFill>
                <a:latin typeface="微软雅黑" panose="020B0503020204020204" pitchFamily="34" charset="-122"/>
                <a:ea typeface="微软雅黑" panose="020B0503020204020204" pitchFamily="34" charset="-122"/>
                <a:cs typeface="方正兰亭细黑_GBK_M" pitchFamily="2" charset="2"/>
              </a:rPr>
              <a:t>反思中不断提高</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rPr>
              <a:t>，从而有力促进学校特色的打造工作顺利进行。 </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方正兰亭细黑_GBK_M" pitchFamily="2" charset="2"/>
            </a:endParaRPr>
          </a:p>
        </p:txBody>
      </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1" name="Picture 3" descr="C:\Users\Administrator\Desktop\QQ图片202204281443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1751965"/>
            <a:ext cx="4578350" cy="2834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4000"/>
                            </p:stCondLst>
                            <p:childTnLst>
                              <p:par>
                                <p:cTn id="25" presetID="18" presetClass="entr" presetSubtype="3"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cxnSp>
        <p:nvCxnSpPr>
          <p:cNvPr id="5" name="直接连接符 4"/>
          <p:cNvCxnSpPr/>
          <p:nvPr/>
        </p:nvCxnSpPr>
        <p:spPr>
          <a:xfrm>
            <a:off x="2179772" y="3212976"/>
            <a:ext cx="0" cy="14401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610210" y="1628800"/>
            <a:ext cx="1176338" cy="1663700"/>
            <a:chOff x="1279553" y="1866265"/>
            <a:chExt cx="1176338" cy="1663700"/>
          </a:xfrm>
        </p:grpSpPr>
        <p:sp>
          <p:nvSpPr>
            <p:cNvPr id="7" name="Freeform 5"/>
            <p:cNvSpPr/>
            <p:nvPr/>
          </p:nvSpPr>
          <p:spPr bwMode="auto">
            <a:xfrm>
              <a:off x="1279553" y="1866265"/>
              <a:ext cx="1176338" cy="1663700"/>
            </a:xfrm>
            <a:custGeom>
              <a:avLst/>
              <a:gdLst>
                <a:gd name="T0" fmla="*/ 310 w 310"/>
                <a:gd name="T1" fmla="*/ 168 h 441"/>
                <a:gd name="T2" fmla="*/ 155 w 310"/>
                <a:gd name="T3" fmla="*/ 441 h 441"/>
                <a:gd name="T4" fmla="*/ 0 w 310"/>
                <a:gd name="T5" fmla="*/ 168 h 441"/>
                <a:gd name="T6" fmla="*/ 155 w 310"/>
                <a:gd name="T7" fmla="*/ 0 h 441"/>
                <a:gd name="T8" fmla="*/ 310 w 310"/>
                <a:gd name="T9" fmla="*/ 168 h 441"/>
              </a:gdLst>
              <a:ahLst/>
              <a:cxnLst>
                <a:cxn ang="0">
                  <a:pos x="T0" y="T1"/>
                </a:cxn>
                <a:cxn ang="0">
                  <a:pos x="T2" y="T3"/>
                </a:cxn>
                <a:cxn ang="0">
                  <a:pos x="T4" y="T5"/>
                </a:cxn>
                <a:cxn ang="0">
                  <a:pos x="T6" y="T7"/>
                </a:cxn>
                <a:cxn ang="0">
                  <a:pos x="T8" y="T9"/>
                </a:cxn>
              </a:cxnLst>
              <a:rect l="0" t="0" r="r" b="b"/>
              <a:pathLst>
                <a:path w="310" h="441">
                  <a:moveTo>
                    <a:pt x="310" y="168"/>
                  </a:moveTo>
                  <a:cubicBezTo>
                    <a:pt x="310" y="278"/>
                    <a:pt x="155" y="441"/>
                    <a:pt x="155" y="441"/>
                  </a:cubicBezTo>
                  <a:cubicBezTo>
                    <a:pt x="155" y="441"/>
                    <a:pt x="0" y="278"/>
                    <a:pt x="0" y="168"/>
                  </a:cubicBezTo>
                  <a:cubicBezTo>
                    <a:pt x="0" y="57"/>
                    <a:pt x="69" y="0"/>
                    <a:pt x="155" y="0"/>
                  </a:cubicBezTo>
                  <a:cubicBezTo>
                    <a:pt x="241" y="0"/>
                    <a:pt x="310" y="57"/>
                    <a:pt x="310" y="168"/>
                  </a:cubicBezTo>
                  <a:close/>
                </a:path>
              </a:pathLst>
            </a:custGeom>
            <a:solidFill>
              <a:srgbClr val="0070C0"/>
            </a:solidFill>
            <a:ln>
              <a:noFill/>
            </a:ln>
            <a:effectLst>
              <a:outerShdw blurRad="241300" dist="63500" dir="5400000" algn="t"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8" name="椭圆 7"/>
            <p:cNvSpPr/>
            <p:nvPr/>
          </p:nvSpPr>
          <p:spPr>
            <a:xfrm>
              <a:off x="1405719" y="2007622"/>
              <a:ext cx="914400" cy="914400"/>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4"/>
          <p:cNvSpPr txBox="1"/>
          <p:nvPr/>
        </p:nvSpPr>
        <p:spPr>
          <a:xfrm>
            <a:off x="1599565" y="1917065"/>
            <a:ext cx="1254125" cy="873125"/>
          </a:xfrm>
          <a:prstGeom prst="rect">
            <a:avLst/>
          </a:prstGeom>
          <a:noFill/>
        </p:spPr>
        <p:txBody>
          <a:bodyPr wrap="none" rtlCol="0">
            <a:noAutofit/>
          </a:bodyPr>
          <a:lstStyle/>
          <a:p>
            <a:pPr algn="ctr"/>
            <a:r>
              <a:rPr lang="en-US" altLang="zh-CN" sz="2000" b="1" dirty="0">
                <a:solidFill>
                  <a:srgbClr val="0070C0"/>
                </a:solidFill>
                <a:latin typeface="Impact MT Std" pitchFamily="34" charset="0"/>
                <a:ea typeface="微软雅黑" panose="020B0503020204020204" pitchFamily="34" charset="-122"/>
              </a:rPr>
              <a:t>2016—</a:t>
            </a:r>
            <a:endParaRPr lang="en-US" altLang="zh-CN" sz="2000" b="1" dirty="0">
              <a:solidFill>
                <a:srgbClr val="0070C0"/>
              </a:solidFill>
              <a:latin typeface="Impact MT Std" pitchFamily="34" charset="0"/>
              <a:ea typeface="微软雅黑" panose="020B0503020204020204" pitchFamily="34" charset="-122"/>
            </a:endParaRPr>
          </a:p>
          <a:p>
            <a:pPr algn="ctr"/>
            <a:r>
              <a:rPr lang="en-US" altLang="zh-CN" sz="2000" b="1" dirty="0">
                <a:solidFill>
                  <a:srgbClr val="0070C0"/>
                </a:solidFill>
                <a:latin typeface="Impact MT Std" pitchFamily="34" charset="0"/>
                <a:ea typeface="微软雅黑" panose="020B0503020204020204" pitchFamily="34" charset="-122"/>
              </a:rPr>
              <a:t>2018</a:t>
            </a:r>
            <a:endParaRPr lang="zh-CN" altLang="en-US" sz="2000" b="1" dirty="0">
              <a:solidFill>
                <a:srgbClr val="0070C0"/>
              </a:solidFill>
              <a:latin typeface="Impact MT Std" pitchFamily="34" charset="0"/>
              <a:ea typeface="微软雅黑" panose="020B0503020204020204" pitchFamily="34" charset="-122"/>
            </a:endParaRPr>
          </a:p>
        </p:txBody>
      </p:sp>
      <p:sp>
        <p:nvSpPr>
          <p:cNvPr id="11" name="椭圆 10"/>
          <p:cNvSpPr/>
          <p:nvPr/>
        </p:nvSpPr>
        <p:spPr>
          <a:xfrm>
            <a:off x="2042418" y="4471872"/>
            <a:ext cx="239801" cy="239801"/>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899888" y="4869009"/>
            <a:ext cx="2429268" cy="922020"/>
            <a:chOff x="8179549" y="2030754"/>
            <a:chExt cx="2429268" cy="922020"/>
          </a:xfrm>
        </p:grpSpPr>
        <p:sp>
          <p:nvSpPr>
            <p:cNvPr id="13" name="矩形 12"/>
            <p:cNvSpPr/>
            <p:nvPr/>
          </p:nvSpPr>
          <p:spPr>
            <a:xfrm>
              <a:off x="8179549" y="2030754"/>
              <a:ext cx="2050415" cy="922020"/>
            </a:xfrm>
            <a:prstGeom prst="rect">
              <a:avLst/>
            </a:prstGeom>
          </p:spPr>
          <p:txBody>
            <a:bodyPr wrap="square">
              <a:spAutoFit/>
            </a:bodyPr>
            <a:lstStyle/>
            <a:p>
              <a:pPr algn="ct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整体规划、设计；与</a:t>
              </a:r>
              <a:r>
                <a:rPr lang="en-US" altLang="zh-CN"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31678</a:t>
              </a: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部队签订</a:t>
              </a: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共建协议</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矩形 15"/>
            <p:cNvSpPr/>
            <p:nvPr/>
          </p:nvSpPr>
          <p:spPr>
            <a:xfrm>
              <a:off x="8779234" y="2569460"/>
              <a:ext cx="1829583" cy="330835"/>
            </a:xfrm>
            <a:prstGeom prst="rect">
              <a:avLst/>
            </a:prstGeom>
          </p:spPr>
          <p:txBody>
            <a:bodyPr wrap="square" anchor="ctr">
              <a:spAutoFit/>
            </a:bodyPr>
            <a:lstStyle/>
            <a:p>
              <a:pPr algn="ctr">
                <a:lnSpc>
                  <a:spcPct val="13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17" name="直接连接符 16"/>
          <p:cNvCxnSpPr/>
          <p:nvPr/>
        </p:nvCxnSpPr>
        <p:spPr>
          <a:xfrm>
            <a:off x="4153371" y="3212976"/>
            <a:ext cx="0" cy="14401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3583809" y="1628800"/>
            <a:ext cx="1176338" cy="1663700"/>
            <a:chOff x="1279553" y="1866265"/>
            <a:chExt cx="1176338" cy="1663700"/>
          </a:xfrm>
        </p:grpSpPr>
        <p:sp>
          <p:nvSpPr>
            <p:cNvPr id="19" name="Freeform 5"/>
            <p:cNvSpPr/>
            <p:nvPr/>
          </p:nvSpPr>
          <p:spPr bwMode="auto">
            <a:xfrm>
              <a:off x="1279553" y="1866265"/>
              <a:ext cx="1176338" cy="1663700"/>
            </a:xfrm>
            <a:custGeom>
              <a:avLst/>
              <a:gdLst>
                <a:gd name="T0" fmla="*/ 310 w 310"/>
                <a:gd name="T1" fmla="*/ 168 h 441"/>
                <a:gd name="T2" fmla="*/ 155 w 310"/>
                <a:gd name="T3" fmla="*/ 441 h 441"/>
                <a:gd name="T4" fmla="*/ 0 w 310"/>
                <a:gd name="T5" fmla="*/ 168 h 441"/>
                <a:gd name="T6" fmla="*/ 155 w 310"/>
                <a:gd name="T7" fmla="*/ 0 h 441"/>
                <a:gd name="T8" fmla="*/ 310 w 310"/>
                <a:gd name="T9" fmla="*/ 168 h 441"/>
              </a:gdLst>
              <a:ahLst/>
              <a:cxnLst>
                <a:cxn ang="0">
                  <a:pos x="T0" y="T1"/>
                </a:cxn>
                <a:cxn ang="0">
                  <a:pos x="T2" y="T3"/>
                </a:cxn>
                <a:cxn ang="0">
                  <a:pos x="T4" y="T5"/>
                </a:cxn>
                <a:cxn ang="0">
                  <a:pos x="T6" y="T7"/>
                </a:cxn>
                <a:cxn ang="0">
                  <a:pos x="T8" y="T9"/>
                </a:cxn>
              </a:cxnLst>
              <a:rect l="0" t="0" r="r" b="b"/>
              <a:pathLst>
                <a:path w="310" h="441">
                  <a:moveTo>
                    <a:pt x="310" y="168"/>
                  </a:moveTo>
                  <a:cubicBezTo>
                    <a:pt x="310" y="278"/>
                    <a:pt x="155" y="441"/>
                    <a:pt x="155" y="441"/>
                  </a:cubicBezTo>
                  <a:cubicBezTo>
                    <a:pt x="155" y="441"/>
                    <a:pt x="0" y="278"/>
                    <a:pt x="0" y="168"/>
                  </a:cubicBezTo>
                  <a:cubicBezTo>
                    <a:pt x="0" y="57"/>
                    <a:pt x="69" y="0"/>
                    <a:pt x="155" y="0"/>
                  </a:cubicBezTo>
                  <a:cubicBezTo>
                    <a:pt x="241" y="0"/>
                    <a:pt x="310" y="57"/>
                    <a:pt x="310" y="168"/>
                  </a:cubicBezTo>
                  <a:close/>
                </a:path>
              </a:pathLst>
            </a:custGeom>
            <a:solidFill>
              <a:srgbClr val="0070C0"/>
            </a:solidFill>
            <a:ln>
              <a:noFill/>
            </a:ln>
            <a:effectLst>
              <a:outerShdw blurRad="241300" dist="63500" dir="5400000" algn="t"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0" name="椭圆 19"/>
            <p:cNvSpPr/>
            <p:nvPr/>
          </p:nvSpPr>
          <p:spPr>
            <a:xfrm>
              <a:off x="1405719" y="2007622"/>
              <a:ext cx="914400" cy="914400"/>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 name="文本框 4"/>
          <p:cNvSpPr txBox="1"/>
          <p:nvPr/>
        </p:nvSpPr>
        <p:spPr>
          <a:xfrm>
            <a:off x="3663315" y="1917065"/>
            <a:ext cx="1221740" cy="706755"/>
          </a:xfrm>
          <a:prstGeom prst="rect">
            <a:avLst/>
          </a:prstGeom>
          <a:noFill/>
        </p:spPr>
        <p:txBody>
          <a:bodyPr wrap="square" rtlCol="0">
            <a:spAutoFit/>
          </a:bodyPr>
          <a:lstStyle/>
          <a:p>
            <a:pPr algn="ctr"/>
            <a:r>
              <a:rPr lang="en-US" altLang="zh-CN" sz="2000" b="1" dirty="0">
                <a:solidFill>
                  <a:srgbClr val="0070C0"/>
                </a:solidFill>
                <a:latin typeface="Impact MT Std" pitchFamily="34" charset="0"/>
                <a:ea typeface="微软雅黑" panose="020B0503020204020204" pitchFamily="34" charset="-122"/>
              </a:rPr>
              <a:t>2018—2019</a:t>
            </a:r>
            <a:endParaRPr lang="zh-CN" altLang="en-US" sz="2000" b="1" dirty="0">
              <a:solidFill>
                <a:srgbClr val="0070C0"/>
              </a:solidFill>
              <a:latin typeface="Impact MT Std" pitchFamily="34" charset="0"/>
              <a:ea typeface="微软雅黑" panose="020B0503020204020204" pitchFamily="34" charset="-122"/>
            </a:endParaRPr>
          </a:p>
        </p:txBody>
      </p:sp>
      <p:sp>
        <p:nvSpPr>
          <p:cNvPr id="22" name="椭圆 21"/>
          <p:cNvSpPr/>
          <p:nvPr/>
        </p:nvSpPr>
        <p:spPr>
          <a:xfrm>
            <a:off x="4016017" y="4471872"/>
            <a:ext cx="239801" cy="239801"/>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3217267" y="4850594"/>
            <a:ext cx="1829583" cy="869541"/>
            <a:chOff x="8779234" y="2030754"/>
            <a:chExt cx="1829583" cy="869541"/>
          </a:xfrm>
        </p:grpSpPr>
        <p:sp>
          <p:nvSpPr>
            <p:cNvPr id="24" name="矩形 23"/>
            <p:cNvSpPr/>
            <p:nvPr/>
          </p:nvSpPr>
          <p:spPr>
            <a:xfrm>
              <a:off x="8802485" y="2030754"/>
              <a:ext cx="1783080" cy="645160"/>
            </a:xfrm>
            <a:prstGeom prst="rect">
              <a:avLst/>
            </a:prstGeom>
          </p:spPr>
          <p:txBody>
            <a:bodyPr wrap="none">
              <a:spAutoFit/>
            </a:bodyPr>
            <a:lstStyle/>
            <a:p>
              <a:pPr algn="ct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小军人国防活动</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小军人基本素养</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矩形 24"/>
            <p:cNvSpPr/>
            <p:nvPr/>
          </p:nvSpPr>
          <p:spPr>
            <a:xfrm>
              <a:off x="8779234" y="2569460"/>
              <a:ext cx="1829583" cy="330835"/>
            </a:xfrm>
            <a:prstGeom prst="rect">
              <a:avLst/>
            </a:prstGeom>
          </p:spPr>
          <p:txBody>
            <a:bodyPr wrap="square" anchor="ctr">
              <a:spAutoFit/>
            </a:bodyPr>
            <a:lstStyle/>
            <a:p>
              <a:pPr algn="ctr">
                <a:lnSpc>
                  <a:spcPct val="13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26" name="直接连接符 25"/>
          <p:cNvCxnSpPr/>
          <p:nvPr/>
        </p:nvCxnSpPr>
        <p:spPr>
          <a:xfrm>
            <a:off x="6097587" y="3212976"/>
            <a:ext cx="0" cy="14401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5528025" y="1628800"/>
            <a:ext cx="1176338" cy="1663700"/>
            <a:chOff x="1279553" y="1866265"/>
            <a:chExt cx="1176338" cy="1663700"/>
          </a:xfrm>
        </p:grpSpPr>
        <p:sp>
          <p:nvSpPr>
            <p:cNvPr id="28" name="Freeform 5"/>
            <p:cNvSpPr/>
            <p:nvPr/>
          </p:nvSpPr>
          <p:spPr bwMode="auto">
            <a:xfrm>
              <a:off x="1279553" y="1866265"/>
              <a:ext cx="1176338" cy="1663700"/>
            </a:xfrm>
            <a:custGeom>
              <a:avLst/>
              <a:gdLst>
                <a:gd name="T0" fmla="*/ 310 w 310"/>
                <a:gd name="T1" fmla="*/ 168 h 441"/>
                <a:gd name="T2" fmla="*/ 155 w 310"/>
                <a:gd name="T3" fmla="*/ 441 h 441"/>
                <a:gd name="T4" fmla="*/ 0 w 310"/>
                <a:gd name="T5" fmla="*/ 168 h 441"/>
                <a:gd name="T6" fmla="*/ 155 w 310"/>
                <a:gd name="T7" fmla="*/ 0 h 441"/>
                <a:gd name="T8" fmla="*/ 310 w 310"/>
                <a:gd name="T9" fmla="*/ 168 h 441"/>
              </a:gdLst>
              <a:ahLst/>
              <a:cxnLst>
                <a:cxn ang="0">
                  <a:pos x="T0" y="T1"/>
                </a:cxn>
                <a:cxn ang="0">
                  <a:pos x="T2" y="T3"/>
                </a:cxn>
                <a:cxn ang="0">
                  <a:pos x="T4" y="T5"/>
                </a:cxn>
                <a:cxn ang="0">
                  <a:pos x="T6" y="T7"/>
                </a:cxn>
                <a:cxn ang="0">
                  <a:pos x="T8" y="T9"/>
                </a:cxn>
              </a:cxnLst>
              <a:rect l="0" t="0" r="r" b="b"/>
              <a:pathLst>
                <a:path w="310" h="441">
                  <a:moveTo>
                    <a:pt x="310" y="168"/>
                  </a:moveTo>
                  <a:cubicBezTo>
                    <a:pt x="310" y="278"/>
                    <a:pt x="155" y="441"/>
                    <a:pt x="155" y="441"/>
                  </a:cubicBezTo>
                  <a:cubicBezTo>
                    <a:pt x="155" y="441"/>
                    <a:pt x="0" y="278"/>
                    <a:pt x="0" y="168"/>
                  </a:cubicBezTo>
                  <a:cubicBezTo>
                    <a:pt x="0" y="57"/>
                    <a:pt x="69" y="0"/>
                    <a:pt x="155" y="0"/>
                  </a:cubicBezTo>
                  <a:cubicBezTo>
                    <a:pt x="241" y="0"/>
                    <a:pt x="310" y="57"/>
                    <a:pt x="310" y="168"/>
                  </a:cubicBezTo>
                  <a:close/>
                </a:path>
              </a:pathLst>
            </a:custGeom>
            <a:solidFill>
              <a:srgbClr val="0070C0"/>
            </a:solidFill>
            <a:ln>
              <a:noFill/>
            </a:ln>
            <a:effectLst>
              <a:outerShdw blurRad="241300" dist="63500" dir="5400000" algn="t"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9" name="椭圆 28"/>
            <p:cNvSpPr/>
            <p:nvPr/>
          </p:nvSpPr>
          <p:spPr>
            <a:xfrm>
              <a:off x="1405719" y="2007622"/>
              <a:ext cx="914400" cy="914400"/>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文本框 4"/>
          <p:cNvSpPr txBox="1"/>
          <p:nvPr/>
        </p:nvSpPr>
        <p:spPr>
          <a:xfrm>
            <a:off x="5548630" y="2020570"/>
            <a:ext cx="1153795" cy="398780"/>
          </a:xfrm>
          <a:prstGeom prst="rect">
            <a:avLst/>
          </a:prstGeom>
          <a:noFill/>
        </p:spPr>
        <p:txBody>
          <a:bodyPr wrap="square" rtlCol="0">
            <a:spAutoFit/>
          </a:bodyPr>
          <a:lstStyle/>
          <a:p>
            <a:pPr algn="ctr"/>
            <a:r>
              <a:rPr lang="en-US" altLang="zh-CN" sz="2000" b="1" dirty="0">
                <a:solidFill>
                  <a:srgbClr val="0070C0"/>
                </a:solidFill>
                <a:latin typeface="Impact MT Std" pitchFamily="34" charset="0"/>
                <a:ea typeface="微软雅黑" panose="020B0503020204020204" pitchFamily="34" charset="-122"/>
              </a:rPr>
              <a:t>2021</a:t>
            </a:r>
            <a:endParaRPr lang="zh-CN" altLang="en-US" sz="2000" b="1" dirty="0">
              <a:solidFill>
                <a:srgbClr val="0070C0"/>
              </a:solidFill>
              <a:latin typeface="Impact MT Std" pitchFamily="34" charset="0"/>
              <a:ea typeface="微软雅黑" panose="020B0503020204020204" pitchFamily="34" charset="-122"/>
            </a:endParaRPr>
          </a:p>
        </p:txBody>
      </p:sp>
      <p:sp>
        <p:nvSpPr>
          <p:cNvPr id="31" name="椭圆 30"/>
          <p:cNvSpPr/>
          <p:nvPr/>
        </p:nvSpPr>
        <p:spPr>
          <a:xfrm>
            <a:off x="5960233" y="4471872"/>
            <a:ext cx="239801" cy="239801"/>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5161483" y="4850594"/>
            <a:ext cx="1829583" cy="922020"/>
            <a:chOff x="8779234" y="2030754"/>
            <a:chExt cx="1829583" cy="922020"/>
          </a:xfrm>
        </p:grpSpPr>
        <p:sp>
          <p:nvSpPr>
            <p:cNvPr id="33" name="矩形 32"/>
            <p:cNvSpPr/>
            <p:nvPr/>
          </p:nvSpPr>
          <p:spPr>
            <a:xfrm>
              <a:off x="8916785" y="2030754"/>
              <a:ext cx="1554480" cy="922020"/>
            </a:xfrm>
            <a:prstGeom prst="rect">
              <a:avLst/>
            </a:prstGeom>
          </p:spPr>
          <p:txBody>
            <a:bodyPr wrap="none">
              <a:spAutoFit/>
            </a:bodyPr>
            <a:lstStyle/>
            <a:p>
              <a:pPr algn="ct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mn-ea"/>
                </a:rPr>
                <a:t>正式授牌</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十大共建活动</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ct val="0"/>
                </a:spcBef>
                <a:buFont typeface="Arial" panose="020B0604020202020204" pitchFamily="34" charset="0"/>
                <a:buNone/>
              </a:pP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矩形 33"/>
            <p:cNvSpPr/>
            <p:nvPr/>
          </p:nvSpPr>
          <p:spPr>
            <a:xfrm>
              <a:off x="8779234" y="2569460"/>
              <a:ext cx="1829583" cy="330835"/>
            </a:xfrm>
            <a:prstGeom prst="rect">
              <a:avLst/>
            </a:prstGeom>
          </p:spPr>
          <p:txBody>
            <a:bodyPr wrap="square" anchor="ctr">
              <a:spAutoFit/>
            </a:bodyPr>
            <a:lstStyle/>
            <a:p>
              <a:pPr algn="ctr">
                <a:lnSpc>
                  <a:spcPct val="13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35" name="直接连接符 34"/>
          <p:cNvCxnSpPr/>
          <p:nvPr/>
        </p:nvCxnSpPr>
        <p:spPr>
          <a:xfrm>
            <a:off x="8084428" y="3212976"/>
            <a:ext cx="0" cy="14401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7514866" y="1628800"/>
            <a:ext cx="1176338" cy="1663700"/>
            <a:chOff x="1279553" y="1866265"/>
            <a:chExt cx="1176338" cy="1663700"/>
          </a:xfrm>
        </p:grpSpPr>
        <p:sp>
          <p:nvSpPr>
            <p:cNvPr id="37" name="Freeform 5"/>
            <p:cNvSpPr/>
            <p:nvPr/>
          </p:nvSpPr>
          <p:spPr bwMode="auto">
            <a:xfrm>
              <a:off x="1279553" y="1866265"/>
              <a:ext cx="1176338" cy="1663700"/>
            </a:xfrm>
            <a:custGeom>
              <a:avLst/>
              <a:gdLst>
                <a:gd name="T0" fmla="*/ 310 w 310"/>
                <a:gd name="T1" fmla="*/ 168 h 441"/>
                <a:gd name="T2" fmla="*/ 155 w 310"/>
                <a:gd name="T3" fmla="*/ 441 h 441"/>
                <a:gd name="T4" fmla="*/ 0 w 310"/>
                <a:gd name="T5" fmla="*/ 168 h 441"/>
                <a:gd name="T6" fmla="*/ 155 w 310"/>
                <a:gd name="T7" fmla="*/ 0 h 441"/>
                <a:gd name="T8" fmla="*/ 310 w 310"/>
                <a:gd name="T9" fmla="*/ 168 h 441"/>
              </a:gdLst>
              <a:ahLst/>
              <a:cxnLst>
                <a:cxn ang="0">
                  <a:pos x="T0" y="T1"/>
                </a:cxn>
                <a:cxn ang="0">
                  <a:pos x="T2" y="T3"/>
                </a:cxn>
                <a:cxn ang="0">
                  <a:pos x="T4" y="T5"/>
                </a:cxn>
                <a:cxn ang="0">
                  <a:pos x="T6" y="T7"/>
                </a:cxn>
                <a:cxn ang="0">
                  <a:pos x="T8" y="T9"/>
                </a:cxn>
              </a:cxnLst>
              <a:rect l="0" t="0" r="r" b="b"/>
              <a:pathLst>
                <a:path w="310" h="441">
                  <a:moveTo>
                    <a:pt x="310" y="168"/>
                  </a:moveTo>
                  <a:cubicBezTo>
                    <a:pt x="310" y="278"/>
                    <a:pt x="155" y="441"/>
                    <a:pt x="155" y="441"/>
                  </a:cubicBezTo>
                  <a:cubicBezTo>
                    <a:pt x="155" y="441"/>
                    <a:pt x="0" y="278"/>
                    <a:pt x="0" y="168"/>
                  </a:cubicBezTo>
                  <a:cubicBezTo>
                    <a:pt x="0" y="57"/>
                    <a:pt x="69" y="0"/>
                    <a:pt x="155" y="0"/>
                  </a:cubicBezTo>
                  <a:cubicBezTo>
                    <a:pt x="241" y="0"/>
                    <a:pt x="310" y="57"/>
                    <a:pt x="310" y="168"/>
                  </a:cubicBezTo>
                  <a:close/>
                </a:path>
              </a:pathLst>
            </a:custGeom>
            <a:solidFill>
              <a:srgbClr val="0070C0"/>
            </a:solidFill>
            <a:ln>
              <a:noFill/>
            </a:ln>
            <a:effectLst>
              <a:outerShdw blurRad="241300" dist="63500" dir="5400000" algn="t"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8" name="椭圆 37"/>
            <p:cNvSpPr/>
            <p:nvPr/>
          </p:nvSpPr>
          <p:spPr>
            <a:xfrm>
              <a:off x="1405719" y="2007622"/>
              <a:ext cx="914400" cy="914400"/>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9" name="文本框 4"/>
          <p:cNvSpPr txBox="1"/>
          <p:nvPr/>
        </p:nvSpPr>
        <p:spPr>
          <a:xfrm>
            <a:off x="7626985" y="2020570"/>
            <a:ext cx="1078865" cy="398780"/>
          </a:xfrm>
          <a:prstGeom prst="rect">
            <a:avLst/>
          </a:prstGeom>
          <a:noFill/>
        </p:spPr>
        <p:txBody>
          <a:bodyPr wrap="square" rtlCol="0">
            <a:spAutoFit/>
          </a:bodyPr>
          <a:lstStyle/>
          <a:p>
            <a:pPr algn="ctr"/>
            <a:r>
              <a:rPr lang="en-US" altLang="zh-CN" sz="2000" b="1" dirty="0">
                <a:solidFill>
                  <a:srgbClr val="0070C0"/>
                </a:solidFill>
                <a:latin typeface="Impact MT Std" pitchFamily="34" charset="0"/>
                <a:ea typeface="微软雅黑" panose="020B0503020204020204" pitchFamily="34" charset="-122"/>
              </a:rPr>
              <a:t>2022</a:t>
            </a:r>
            <a:endParaRPr lang="zh-CN" altLang="en-US" sz="2000" b="1" dirty="0">
              <a:solidFill>
                <a:srgbClr val="0070C0"/>
              </a:solidFill>
              <a:latin typeface="Impact MT Std" pitchFamily="34" charset="0"/>
              <a:ea typeface="微软雅黑" panose="020B0503020204020204" pitchFamily="34" charset="-122"/>
            </a:endParaRPr>
          </a:p>
        </p:txBody>
      </p:sp>
      <p:sp>
        <p:nvSpPr>
          <p:cNvPr id="40" name="椭圆 39"/>
          <p:cNvSpPr/>
          <p:nvPr/>
        </p:nvSpPr>
        <p:spPr>
          <a:xfrm>
            <a:off x="7947074" y="4471872"/>
            <a:ext cx="239801" cy="239801"/>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7057274" y="4850594"/>
            <a:ext cx="2011680" cy="869541"/>
            <a:chOff x="8688184" y="2030754"/>
            <a:chExt cx="2011680" cy="869541"/>
          </a:xfrm>
        </p:grpSpPr>
        <p:sp>
          <p:nvSpPr>
            <p:cNvPr id="42" name="矩形 41"/>
            <p:cNvSpPr/>
            <p:nvPr/>
          </p:nvSpPr>
          <p:spPr>
            <a:xfrm>
              <a:off x="8688184" y="2030754"/>
              <a:ext cx="2011680" cy="368300"/>
            </a:xfrm>
            <a:prstGeom prst="rect">
              <a:avLst/>
            </a:prstGeom>
          </p:spPr>
          <p:txBody>
            <a:bodyPr wrap="none">
              <a:spAutoFit/>
            </a:bodyPr>
            <a:lstStyle/>
            <a:p>
              <a:pPr algn="ct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mn-ea"/>
                </a:rPr>
                <a:t>十大特色实践活动</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矩形 42"/>
            <p:cNvSpPr/>
            <p:nvPr/>
          </p:nvSpPr>
          <p:spPr>
            <a:xfrm>
              <a:off x="8779234" y="2569460"/>
              <a:ext cx="1829583" cy="330835"/>
            </a:xfrm>
            <a:prstGeom prst="rect">
              <a:avLst/>
            </a:prstGeom>
          </p:spPr>
          <p:txBody>
            <a:bodyPr wrap="square" anchor="ctr">
              <a:spAutoFit/>
            </a:bodyPr>
            <a:lstStyle/>
            <a:p>
              <a:pPr algn="ctr">
                <a:lnSpc>
                  <a:spcPct val="13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44" name="直接连接符 43"/>
          <p:cNvCxnSpPr/>
          <p:nvPr/>
        </p:nvCxnSpPr>
        <p:spPr>
          <a:xfrm>
            <a:off x="10119259" y="3212976"/>
            <a:ext cx="0" cy="14401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9531090" y="1628800"/>
            <a:ext cx="1176338" cy="1663700"/>
            <a:chOff x="1279553" y="1866265"/>
            <a:chExt cx="1176338" cy="1663700"/>
          </a:xfrm>
        </p:grpSpPr>
        <p:sp>
          <p:nvSpPr>
            <p:cNvPr id="46" name="Freeform 5"/>
            <p:cNvSpPr/>
            <p:nvPr/>
          </p:nvSpPr>
          <p:spPr bwMode="auto">
            <a:xfrm>
              <a:off x="1279553" y="1866265"/>
              <a:ext cx="1176338" cy="1663700"/>
            </a:xfrm>
            <a:custGeom>
              <a:avLst/>
              <a:gdLst>
                <a:gd name="T0" fmla="*/ 310 w 310"/>
                <a:gd name="T1" fmla="*/ 168 h 441"/>
                <a:gd name="T2" fmla="*/ 155 w 310"/>
                <a:gd name="T3" fmla="*/ 441 h 441"/>
                <a:gd name="T4" fmla="*/ 0 w 310"/>
                <a:gd name="T5" fmla="*/ 168 h 441"/>
                <a:gd name="T6" fmla="*/ 155 w 310"/>
                <a:gd name="T7" fmla="*/ 0 h 441"/>
                <a:gd name="T8" fmla="*/ 310 w 310"/>
                <a:gd name="T9" fmla="*/ 168 h 441"/>
              </a:gdLst>
              <a:ahLst/>
              <a:cxnLst>
                <a:cxn ang="0">
                  <a:pos x="T0" y="T1"/>
                </a:cxn>
                <a:cxn ang="0">
                  <a:pos x="T2" y="T3"/>
                </a:cxn>
                <a:cxn ang="0">
                  <a:pos x="T4" y="T5"/>
                </a:cxn>
                <a:cxn ang="0">
                  <a:pos x="T6" y="T7"/>
                </a:cxn>
                <a:cxn ang="0">
                  <a:pos x="T8" y="T9"/>
                </a:cxn>
              </a:cxnLst>
              <a:rect l="0" t="0" r="r" b="b"/>
              <a:pathLst>
                <a:path w="310" h="441">
                  <a:moveTo>
                    <a:pt x="310" y="168"/>
                  </a:moveTo>
                  <a:cubicBezTo>
                    <a:pt x="310" y="278"/>
                    <a:pt x="155" y="441"/>
                    <a:pt x="155" y="441"/>
                  </a:cubicBezTo>
                  <a:cubicBezTo>
                    <a:pt x="155" y="441"/>
                    <a:pt x="0" y="278"/>
                    <a:pt x="0" y="168"/>
                  </a:cubicBezTo>
                  <a:cubicBezTo>
                    <a:pt x="0" y="57"/>
                    <a:pt x="69" y="0"/>
                    <a:pt x="155" y="0"/>
                  </a:cubicBezTo>
                  <a:cubicBezTo>
                    <a:pt x="241" y="0"/>
                    <a:pt x="310" y="57"/>
                    <a:pt x="310" y="168"/>
                  </a:cubicBezTo>
                  <a:close/>
                </a:path>
              </a:pathLst>
            </a:custGeom>
            <a:solidFill>
              <a:srgbClr val="0070C0"/>
            </a:solidFill>
            <a:ln>
              <a:noFill/>
            </a:ln>
            <a:effectLst>
              <a:outerShdw blurRad="241300" dist="63500" dir="5400000" algn="t"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7" name="椭圆 46"/>
            <p:cNvSpPr/>
            <p:nvPr/>
          </p:nvSpPr>
          <p:spPr>
            <a:xfrm>
              <a:off x="1405719" y="2007622"/>
              <a:ext cx="914400" cy="914400"/>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8" name="文本框 4"/>
          <p:cNvSpPr txBox="1"/>
          <p:nvPr/>
        </p:nvSpPr>
        <p:spPr>
          <a:xfrm>
            <a:off x="9619198" y="2020778"/>
            <a:ext cx="1000125" cy="398780"/>
          </a:xfrm>
          <a:prstGeom prst="rect">
            <a:avLst/>
          </a:prstGeom>
          <a:noFill/>
        </p:spPr>
        <p:txBody>
          <a:bodyPr wrap="none" rtlCol="0">
            <a:spAutoFit/>
          </a:bodyPr>
          <a:lstStyle/>
          <a:p>
            <a:pPr algn="ctr"/>
            <a:r>
              <a:rPr lang="en-US" altLang="zh-CN" sz="2000" b="1" dirty="0">
                <a:solidFill>
                  <a:srgbClr val="0070C0"/>
                </a:solidFill>
                <a:latin typeface="Impact MT Std" pitchFamily="34" charset="0"/>
                <a:ea typeface="微软雅黑" panose="020B0503020204020204" pitchFamily="34" charset="-122"/>
              </a:rPr>
              <a:t>2023---</a:t>
            </a:r>
            <a:endParaRPr lang="zh-CN" altLang="en-US" sz="2000" b="1" dirty="0">
              <a:solidFill>
                <a:srgbClr val="0070C0"/>
              </a:solidFill>
              <a:latin typeface="Impact MT Std" pitchFamily="34" charset="0"/>
              <a:ea typeface="微软雅黑" panose="020B0503020204020204" pitchFamily="34" charset="-122"/>
            </a:endParaRPr>
          </a:p>
        </p:txBody>
      </p:sp>
      <p:sp>
        <p:nvSpPr>
          <p:cNvPr id="49" name="椭圆 48"/>
          <p:cNvSpPr/>
          <p:nvPr/>
        </p:nvSpPr>
        <p:spPr>
          <a:xfrm>
            <a:off x="9999359" y="4471872"/>
            <a:ext cx="239801" cy="239801"/>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9471660" y="4869180"/>
            <a:ext cx="2032635" cy="1198880"/>
            <a:chOff x="8459585" y="2030754"/>
            <a:chExt cx="2468880" cy="1199192"/>
          </a:xfrm>
        </p:grpSpPr>
        <p:sp>
          <p:nvSpPr>
            <p:cNvPr id="51" name="矩形 50"/>
            <p:cNvSpPr/>
            <p:nvPr/>
          </p:nvSpPr>
          <p:spPr>
            <a:xfrm>
              <a:off x="8459585" y="2030754"/>
              <a:ext cx="2468880" cy="1199192"/>
            </a:xfrm>
            <a:prstGeom prst="rect">
              <a:avLst/>
            </a:prstGeom>
          </p:spPr>
          <p:txBody>
            <a:bodyPr wrap="square">
              <a:spAutoFit/>
            </a:bodyPr>
            <a:lstStyle/>
            <a:p>
              <a:pPr algn="ctr">
                <a:spcBef>
                  <a:spcPct val="0"/>
                </a:spcBef>
                <a:buFont typeface="Arial" panose="020B0604020202020204" pitchFamily="34" charse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继续挖掘、开发、整合；更具特色、更符合学校和学生实际</a:t>
              </a:r>
              <a:r>
                <a:rPr lang="en-US" altLang="zh-CN"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 name="矩形 51"/>
            <p:cNvSpPr/>
            <p:nvPr/>
          </p:nvSpPr>
          <p:spPr>
            <a:xfrm>
              <a:off x="8779234" y="2569460"/>
              <a:ext cx="1829583" cy="330835"/>
            </a:xfrm>
            <a:prstGeom prst="rect">
              <a:avLst/>
            </a:prstGeom>
          </p:spPr>
          <p:txBody>
            <a:bodyPr wrap="square" anchor="ctr">
              <a:spAutoFit/>
            </a:bodyPr>
            <a:lstStyle/>
            <a:p>
              <a:pPr algn="ctr">
                <a:lnSpc>
                  <a:spcPct val="13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2" cstate="print"/>
            <a:srcRect/>
            <a:stretch>
              <a:fillRect/>
            </a:stretch>
          </p:blipFill>
          <p:spPr bwMode="auto">
            <a:xfrm>
              <a:off x="325" y="144"/>
              <a:ext cx="559" cy="454"/>
            </a:xfrm>
            <a:prstGeom prst="rect">
              <a:avLst/>
            </a:prstGeom>
            <a:noFill/>
            <a:ln w="9525">
              <a:noFill/>
              <a:miter lim="800000"/>
              <a:headEnd/>
              <a:tailEnd/>
            </a:ln>
          </p:spPr>
        </p:pic>
      </p:grpSp>
      <p:sp>
        <p:nvSpPr>
          <p:cNvPr id="53" name="文本框 163"/>
          <p:cNvSpPr txBox="1"/>
          <p:nvPr/>
        </p:nvSpPr>
        <p:spPr>
          <a:xfrm>
            <a:off x="2650490" y="545465"/>
            <a:ext cx="7550785" cy="1024255"/>
          </a:xfrm>
          <a:prstGeom prst="rect">
            <a:avLst/>
          </a:prstGeom>
          <a:noFill/>
        </p:spPr>
        <p:txBody>
          <a:bodyPr wrap="square" rtlCol="0">
            <a:noAutofit/>
          </a:bodyPr>
          <a:p>
            <a:pPr algn="ctr"/>
            <a:r>
              <a:rPr lang="zh-CN" sz="40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少年军校特色</a:t>
            </a:r>
            <a:r>
              <a:rPr lang="zh-CN" altLang="en-US" sz="40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形成发展</a:t>
            </a:r>
            <a:endParaRPr lang="zh-CN" altLang="en-US" sz="40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4000"/>
                            </p:stCondLst>
                            <p:childTnLst>
                              <p:par>
                                <p:cTn id="38" presetID="22" presetClass="entr" presetSubtype="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5000"/>
                            </p:stCondLst>
                            <p:childTnLst>
                              <p:par>
                                <p:cTn id="51" presetID="42" presetClass="entr" presetSubtype="0"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par>
                          <p:cTn id="60" fill="hold">
                            <p:stCondLst>
                              <p:cond delay="6500"/>
                            </p:stCondLst>
                            <p:childTnLst>
                              <p:par>
                                <p:cTn id="61" presetID="22" presetClass="entr" presetSubtype="1"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par>
                                <p:cTn id="64" presetID="53" presetClass="entr" presetSubtype="16" fill="hold" grpId="0" nodeType="withEffect">
                                  <p:stCondLst>
                                    <p:cond delay="50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cTn>
                              </p:par>
                            </p:childTnLst>
                          </p:cTn>
                        </p:par>
                        <p:par>
                          <p:cTn id="69" fill="hold">
                            <p:stCondLst>
                              <p:cond delay="7000"/>
                            </p:stCondLst>
                            <p:childTnLst>
                              <p:par>
                                <p:cTn id="70" presetID="10" presetClass="entr" presetSubtype="0" fill="hold"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par>
                          <p:cTn id="73" fill="hold">
                            <p:stCondLst>
                              <p:cond delay="75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10" presetClass="entr" presetSubtype="0"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par>
                          <p:cTn id="83" fill="hold">
                            <p:stCondLst>
                              <p:cond delay="9000"/>
                            </p:stCondLst>
                            <p:childTnLst>
                              <p:par>
                                <p:cTn id="84" presetID="22" presetClass="entr" presetSubtype="1" fill="hold"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wipe(up)">
                                      <p:cBhvr>
                                        <p:cTn id="86" dur="500"/>
                                        <p:tgtEl>
                                          <p:spTgt spid="35"/>
                                        </p:tgtEl>
                                      </p:cBhvr>
                                    </p:animEffect>
                                  </p:childTnLst>
                                </p:cTn>
                              </p:par>
                              <p:par>
                                <p:cTn id="87" presetID="53" presetClass="entr" presetSubtype="16" fill="hold" grpId="0" nodeType="withEffect">
                                  <p:stCondLst>
                                    <p:cond delay="500"/>
                                  </p:stCondLst>
                                  <p:childTnLst>
                                    <p:set>
                                      <p:cBhvr>
                                        <p:cTn id="88" dur="1" fill="hold">
                                          <p:stCondLst>
                                            <p:cond delay="0"/>
                                          </p:stCondLst>
                                        </p:cTn>
                                        <p:tgtEl>
                                          <p:spTgt spid="40"/>
                                        </p:tgtEl>
                                        <p:attrNameLst>
                                          <p:attrName>style.visibility</p:attrName>
                                        </p:attrNameLst>
                                      </p:cBhvr>
                                      <p:to>
                                        <p:strVal val="visible"/>
                                      </p:to>
                                    </p:set>
                                    <p:anim calcmode="lin" valueType="num">
                                      <p:cBhvr>
                                        <p:cTn id="89" dur="500" fill="hold"/>
                                        <p:tgtEl>
                                          <p:spTgt spid="40"/>
                                        </p:tgtEl>
                                        <p:attrNameLst>
                                          <p:attrName>ppt_w</p:attrName>
                                        </p:attrNameLst>
                                      </p:cBhvr>
                                      <p:tavLst>
                                        <p:tav tm="0">
                                          <p:val>
                                            <p:fltVal val="0"/>
                                          </p:val>
                                        </p:tav>
                                        <p:tav tm="100000">
                                          <p:val>
                                            <p:strVal val="#ppt_w"/>
                                          </p:val>
                                        </p:tav>
                                      </p:tavLst>
                                    </p:anim>
                                    <p:anim calcmode="lin" valueType="num">
                                      <p:cBhvr>
                                        <p:cTn id="90" dur="500" fill="hold"/>
                                        <p:tgtEl>
                                          <p:spTgt spid="40"/>
                                        </p:tgtEl>
                                        <p:attrNameLst>
                                          <p:attrName>ppt_h</p:attrName>
                                        </p:attrNameLst>
                                      </p:cBhvr>
                                      <p:tavLst>
                                        <p:tav tm="0">
                                          <p:val>
                                            <p:fltVal val="0"/>
                                          </p:val>
                                        </p:tav>
                                        <p:tav tm="100000">
                                          <p:val>
                                            <p:strVal val="#ppt_h"/>
                                          </p:val>
                                        </p:tav>
                                      </p:tavLst>
                                    </p:anim>
                                    <p:animEffect transition="in" filter="fade">
                                      <p:cBhvr>
                                        <p:cTn id="91" dur="500"/>
                                        <p:tgtEl>
                                          <p:spTgt spid="40"/>
                                        </p:tgtEl>
                                      </p:cBhvr>
                                    </p:animEffect>
                                  </p:childTnLst>
                                </p:cTn>
                              </p:par>
                            </p:childTnLst>
                          </p:cTn>
                        </p:par>
                        <p:par>
                          <p:cTn id="92" fill="hold">
                            <p:stCondLst>
                              <p:cond delay="9500"/>
                            </p:stCondLst>
                            <p:childTnLst>
                              <p:par>
                                <p:cTn id="93" presetID="10" presetClass="entr" presetSubtype="0" fill="hold" nodeType="after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500"/>
                                        <p:tgtEl>
                                          <p:spTgt spid="41"/>
                                        </p:tgtEl>
                                      </p:cBhvr>
                                    </p:animEffect>
                                  </p:childTnLst>
                                </p:cTn>
                              </p:par>
                            </p:childTnLst>
                          </p:cTn>
                        </p:par>
                        <p:par>
                          <p:cTn id="96" fill="hold">
                            <p:stCondLst>
                              <p:cond delay="10000"/>
                            </p:stCondLst>
                            <p:childTnLst>
                              <p:par>
                                <p:cTn id="97" presetID="42" presetClass="entr" presetSubtype="0" fill="hold" nodeType="after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1000"/>
                                        <p:tgtEl>
                                          <p:spTgt spid="45"/>
                                        </p:tgtEl>
                                      </p:cBhvr>
                                    </p:animEffect>
                                    <p:anim calcmode="lin" valueType="num">
                                      <p:cBhvr>
                                        <p:cTn id="100" dur="1000" fill="hold"/>
                                        <p:tgtEl>
                                          <p:spTgt spid="45"/>
                                        </p:tgtEl>
                                        <p:attrNameLst>
                                          <p:attrName>ppt_x</p:attrName>
                                        </p:attrNameLst>
                                      </p:cBhvr>
                                      <p:tavLst>
                                        <p:tav tm="0">
                                          <p:val>
                                            <p:strVal val="#ppt_x"/>
                                          </p:val>
                                        </p:tav>
                                        <p:tav tm="100000">
                                          <p:val>
                                            <p:strVal val="#ppt_x"/>
                                          </p:val>
                                        </p:tav>
                                      </p:tavLst>
                                    </p:anim>
                                    <p:anim calcmode="lin" valueType="num">
                                      <p:cBhvr>
                                        <p:cTn id="101" dur="1000" fill="hold"/>
                                        <p:tgtEl>
                                          <p:spTgt spid="45"/>
                                        </p:tgtEl>
                                        <p:attrNameLst>
                                          <p:attrName>ppt_y</p:attrName>
                                        </p:attrNameLst>
                                      </p:cBhvr>
                                      <p:tavLst>
                                        <p:tav tm="0">
                                          <p:val>
                                            <p:strVal val="#ppt_y+.1"/>
                                          </p:val>
                                        </p:tav>
                                        <p:tav tm="100000">
                                          <p:val>
                                            <p:strVal val="#ppt_y"/>
                                          </p:val>
                                        </p:tav>
                                      </p:tavLst>
                                    </p:anim>
                                  </p:childTnLst>
                                </p:cTn>
                              </p:par>
                            </p:childTnLst>
                          </p:cTn>
                        </p:par>
                        <p:par>
                          <p:cTn id="102" fill="hold">
                            <p:stCondLst>
                              <p:cond delay="11000"/>
                            </p:stCondLst>
                            <p:childTnLst>
                              <p:par>
                                <p:cTn id="103" presetID="10" presetClass="entr" presetSubtype="0"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childTnLst>
                                </p:cTn>
                              </p:par>
                            </p:childTnLst>
                          </p:cTn>
                        </p:par>
                        <p:par>
                          <p:cTn id="106" fill="hold">
                            <p:stCondLst>
                              <p:cond delay="11500"/>
                            </p:stCondLst>
                            <p:childTnLst>
                              <p:par>
                                <p:cTn id="107" presetID="22" presetClass="entr" presetSubtype="1" fill="hold" nodeType="after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wipe(up)">
                                      <p:cBhvr>
                                        <p:cTn id="109" dur="500"/>
                                        <p:tgtEl>
                                          <p:spTgt spid="44"/>
                                        </p:tgtEl>
                                      </p:cBhvr>
                                    </p:animEffect>
                                  </p:childTnLst>
                                </p:cTn>
                              </p:par>
                              <p:par>
                                <p:cTn id="110" presetID="53" presetClass="entr" presetSubtype="16" fill="hold" grpId="0" nodeType="withEffect">
                                  <p:stCondLst>
                                    <p:cond delay="500"/>
                                  </p:stCondLst>
                                  <p:childTnLst>
                                    <p:set>
                                      <p:cBhvr>
                                        <p:cTn id="111" dur="1" fill="hold">
                                          <p:stCondLst>
                                            <p:cond delay="0"/>
                                          </p:stCondLst>
                                        </p:cTn>
                                        <p:tgtEl>
                                          <p:spTgt spid="49"/>
                                        </p:tgtEl>
                                        <p:attrNameLst>
                                          <p:attrName>style.visibility</p:attrName>
                                        </p:attrNameLst>
                                      </p:cBhvr>
                                      <p:to>
                                        <p:strVal val="visible"/>
                                      </p:to>
                                    </p:set>
                                    <p:anim calcmode="lin" valueType="num">
                                      <p:cBhvr>
                                        <p:cTn id="112" dur="500" fill="hold"/>
                                        <p:tgtEl>
                                          <p:spTgt spid="49"/>
                                        </p:tgtEl>
                                        <p:attrNameLst>
                                          <p:attrName>ppt_w</p:attrName>
                                        </p:attrNameLst>
                                      </p:cBhvr>
                                      <p:tavLst>
                                        <p:tav tm="0">
                                          <p:val>
                                            <p:fltVal val="0"/>
                                          </p:val>
                                        </p:tav>
                                        <p:tav tm="100000">
                                          <p:val>
                                            <p:strVal val="#ppt_w"/>
                                          </p:val>
                                        </p:tav>
                                      </p:tavLst>
                                    </p:anim>
                                    <p:anim calcmode="lin" valueType="num">
                                      <p:cBhvr>
                                        <p:cTn id="113" dur="500" fill="hold"/>
                                        <p:tgtEl>
                                          <p:spTgt spid="49"/>
                                        </p:tgtEl>
                                        <p:attrNameLst>
                                          <p:attrName>ppt_h</p:attrName>
                                        </p:attrNameLst>
                                      </p:cBhvr>
                                      <p:tavLst>
                                        <p:tav tm="0">
                                          <p:val>
                                            <p:fltVal val="0"/>
                                          </p:val>
                                        </p:tav>
                                        <p:tav tm="100000">
                                          <p:val>
                                            <p:strVal val="#ppt_h"/>
                                          </p:val>
                                        </p:tav>
                                      </p:tavLst>
                                    </p:anim>
                                    <p:animEffect transition="in" filter="fade">
                                      <p:cBhvr>
                                        <p:cTn id="114" dur="500"/>
                                        <p:tgtEl>
                                          <p:spTgt spid="49"/>
                                        </p:tgtEl>
                                      </p:cBhvr>
                                    </p:animEffect>
                                  </p:childTnLst>
                                </p:cTn>
                              </p:par>
                            </p:childTnLst>
                          </p:cTn>
                        </p:par>
                        <p:par>
                          <p:cTn id="115" fill="hold">
                            <p:stCondLst>
                              <p:cond delay="12000"/>
                            </p:stCondLst>
                            <p:childTnLst>
                              <p:par>
                                <p:cTn id="116" presetID="10" presetClass="entr" presetSubtype="0" fill="hold" nodeType="after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fade">
                                      <p:cBhvr>
                                        <p:cTn id="118" dur="500"/>
                                        <p:tgtEl>
                                          <p:spTgt spid="50"/>
                                        </p:tgtEl>
                                      </p:cBhvr>
                                    </p:animEffect>
                                  </p:childTnLst>
                                </p:cTn>
                              </p:par>
                            </p:childTnLst>
                          </p:cTn>
                        </p:par>
                        <p:par>
                          <p:cTn id="119" fill="hold">
                            <p:stCondLst>
                              <p:cond delay="12500"/>
                            </p:stCondLst>
                            <p:childTnLst>
                              <p:par>
                                <p:cTn id="120" presetID="12" presetClass="entr" presetSubtype="4" fill="hold" grpId="0" nodeType="afterEffect">
                                  <p:stCondLst>
                                    <p:cond delay="0"/>
                                  </p:stCondLst>
                                  <p:childTnLst>
                                    <p:set>
                                      <p:cBhvr>
                                        <p:cTn id="121" dur="1" fill="hold">
                                          <p:stCondLst>
                                            <p:cond delay="0"/>
                                          </p:stCondLst>
                                        </p:cTn>
                                        <p:tgtEl>
                                          <p:spTgt spid="53"/>
                                        </p:tgtEl>
                                        <p:attrNameLst>
                                          <p:attrName>style.visibility</p:attrName>
                                        </p:attrNameLst>
                                      </p:cBhvr>
                                      <p:to>
                                        <p:strVal val="visible"/>
                                      </p:to>
                                    </p:set>
                                    <p:anim calcmode="lin" valueType="num">
                                      <p:cBhvr additive="base">
                                        <p:cTn id="122" dur="500"/>
                                        <p:tgtEl>
                                          <p:spTgt spid="53"/>
                                        </p:tgtEl>
                                        <p:attrNameLst>
                                          <p:attrName>ppt_y</p:attrName>
                                        </p:attrNameLst>
                                      </p:cBhvr>
                                      <p:tavLst>
                                        <p:tav tm="0">
                                          <p:val>
                                            <p:strVal val="#ppt_y+#ppt_h*1.125000"/>
                                          </p:val>
                                        </p:tav>
                                        <p:tav tm="100000">
                                          <p:val>
                                            <p:strVal val="#ppt_y"/>
                                          </p:val>
                                        </p:tav>
                                      </p:tavLst>
                                    </p:anim>
                                    <p:animEffect transition="in" filter="wipe(up)">
                                      <p:cBhvr>
                                        <p:cTn id="1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21" grpId="0"/>
      <p:bldP spid="22" grpId="0" bldLvl="0" animBg="1"/>
      <p:bldP spid="30" grpId="0"/>
      <p:bldP spid="31" grpId="0" bldLvl="0" animBg="1"/>
      <p:bldP spid="39" grpId="0"/>
      <p:bldP spid="40" grpId="0" bldLvl="0" animBg="1"/>
      <p:bldP spid="48" grpId="0"/>
      <p:bldP spid="49" grpId="0" bldLvl="0" animBg="1"/>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53315" y="1340654"/>
            <a:ext cx="1097280" cy="368300"/>
          </a:xfrm>
          <a:prstGeom prst="rect">
            <a:avLst/>
          </a:prstGeom>
          <a:noFill/>
        </p:spPr>
        <p:txBody>
          <a:bodyPr wrap="non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外显文化</a:t>
            </a:r>
            <a:endParaRPr lang="zh-CN" altLang="en-US" sz="1400" baseline="-300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7" name="组合 36"/>
          <p:cNvGrpSpPr/>
          <p:nvPr/>
        </p:nvGrpSpPr>
        <p:grpSpPr>
          <a:xfrm>
            <a:off x="4945380" y="2668905"/>
            <a:ext cx="2322830" cy="2190115"/>
            <a:chOff x="4993868" y="2326868"/>
            <a:chExt cx="2204265" cy="2204265"/>
          </a:xfrm>
          <a:effectLst>
            <a:outerShdw blurRad="177800" dist="88900" dir="2700000" algn="tl" rotWithShape="0">
              <a:prstClr val="black">
                <a:alpha val="25000"/>
              </a:prstClr>
            </a:outerShdw>
          </a:effectLst>
        </p:grpSpPr>
        <p:sp>
          <p:nvSpPr>
            <p:cNvPr id="38" name="任意多边形 37"/>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9" name="椭圆 38"/>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0" name="椭圆 39"/>
            <p:cNvSpPr/>
            <p:nvPr/>
          </p:nvSpPr>
          <p:spPr>
            <a:xfrm>
              <a:off x="5370108" y="2708871"/>
              <a:ext cx="1451783" cy="1451783"/>
            </a:xfrm>
            <a:prstGeom prst="ellipse">
              <a:avLst/>
            </a:prstGeom>
            <a:solidFill>
              <a:srgbClr val="F9F9F9"/>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7893817" y="3457087"/>
            <a:ext cx="2556777" cy="436193"/>
            <a:chOff x="7539568" y="1725919"/>
            <a:chExt cx="3302985" cy="638629"/>
          </a:xfrm>
          <a:effectLst>
            <a:outerShdw blurRad="50800" dist="38100" dir="2700000" algn="tl" rotWithShape="0">
              <a:prstClr val="black">
                <a:alpha val="40000"/>
              </a:prstClr>
            </a:outerShdw>
          </a:effectLst>
        </p:grpSpPr>
        <p:sp>
          <p:nvSpPr>
            <p:cNvPr id="49" name="同侧圆角矩形 48"/>
            <p:cNvSpPr/>
            <p:nvPr/>
          </p:nvSpPr>
          <p:spPr>
            <a:xfrm rot="16200000" flipH="1">
              <a:off x="7948588" y="1316899"/>
              <a:ext cx="638629" cy="14566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同侧圆角矩形 49"/>
            <p:cNvSpPr/>
            <p:nvPr/>
          </p:nvSpPr>
          <p:spPr>
            <a:xfrm rot="5400000">
              <a:off x="9232949" y="754944"/>
              <a:ext cx="638629" cy="258057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7893817" y="2123587"/>
            <a:ext cx="2556777" cy="436193"/>
            <a:chOff x="7539568" y="1725919"/>
            <a:chExt cx="3302985" cy="638629"/>
          </a:xfrm>
          <a:effectLst>
            <a:outerShdw blurRad="50800" dist="38100" dir="2700000" algn="tl" rotWithShape="0">
              <a:prstClr val="black">
                <a:alpha val="40000"/>
              </a:prstClr>
            </a:outerShdw>
          </a:effectLst>
        </p:grpSpPr>
        <p:sp>
          <p:nvSpPr>
            <p:cNvPr id="52" name="同侧圆角矩形 51"/>
            <p:cNvSpPr/>
            <p:nvPr/>
          </p:nvSpPr>
          <p:spPr>
            <a:xfrm rot="16200000" flipH="1">
              <a:off x="7948588" y="1316899"/>
              <a:ext cx="638629" cy="14566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同侧圆角矩形 52"/>
            <p:cNvSpPr/>
            <p:nvPr/>
          </p:nvSpPr>
          <p:spPr>
            <a:xfrm rot="5400000">
              <a:off x="9232949" y="754944"/>
              <a:ext cx="638629" cy="258057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7893817" y="4790587"/>
            <a:ext cx="2556777" cy="436193"/>
            <a:chOff x="7539568" y="1725919"/>
            <a:chExt cx="3302985" cy="638629"/>
          </a:xfrm>
          <a:effectLst>
            <a:outerShdw blurRad="50800" dist="38100" dir="2700000" algn="tl" rotWithShape="0">
              <a:prstClr val="black">
                <a:alpha val="40000"/>
              </a:prstClr>
            </a:outerShdw>
          </a:effectLst>
        </p:grpSpPr>
        <p:sp>
          <p:nvSpPr>
            <p:cNvPr id="55" name="同侧圆角矩形 54"/>
            <p:cNvSpPr/>
            <p:nvPr/>
          </p:nvSpPr>
          <p:spPr>
            <a:xfrm rot="16200000" flipH="1">
              <a:off x="7948588" y="1316899"/>
              <a:ext cx="638629" cy="14566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同侧圆角矩形 55"/>
            <p:cNvSpPr/>
            <p:nvPr/>
          </p:nvSpPr>
          <p:spPr>
            <a:xfrm rot="5400000">
              <a:off x="9232949" y="754944"/>
              <a:ext cx="638629" cy="258057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flipH="1">
            <a:off x="1741406" y="3457087"/>
            <a:ext cx="2556777" cy="436193"/>
            <a:chOff x="7539568" y="1725919"/>
            <a:chExt cx="3302985" cy="638629"/>
          </a:xfrm>
          <a:effectLst>
            <a:outerShdw blurRad="50800" dist="38100" dir="2700000" algn="tl" rotWithShape="0">
              <a:prstClr val="black">
                <a:alpha val="40000"/>
              </a:prstClr>
            </a:outerShdw>
          </a:effectLst>
        </p:grpSpPr>
        <p:sp>
          <p:nvSpPr>
            <p:cNvPr id="58" name="同侧圆角矩形 57"/>
            <p:cNvSpPr/>
            <p:nvPr/>
          </p:nvSpPr>
          <p:spPr>
            <a:xfrm rot="16200000" flipH="1">
              <a:off x="7948588" y="1316899"/>
              <a:ext cx="638629" cy="14566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同侧圆角矩形 58"/>
            <p:cNvSpPr/>
            <p:nvPr/>
          </p:nvSpPr>
          <p:spPr>
            <a:xfrm rot="5400000">
              <a:off x="9232949" y="754944"/>
              <a:ext cx="638629" cy="258057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flipH="1">
            <a:off x="1741406" y="2123587"/>
            <a:ext cx="2556777" cy="436193"/>
            <a:chOff x="7539568" y="1725919"/>
            <a:chExt cx="3302985" cy="638629"/>
          </a:xfrm>
          <a:effectLst>
            <a:outerShdw blurRad="50800" dist="38100" dir="2700000" algn="tl" rotWithShape="0">
              <a:prstClr val="black">
                <a:alpha val="40000"/>
              </a:prstClr>
            </a:outerShdw>
          </a:effectLst>
        </p:grpSpPr>
        <p:sp>
          <p:nvSpPr>
            <p:cNvPr id="61" name="同侧圆角矩形 60"/>
            <p:cNvSpPr/>
            <p:nvPr/>
          </p:nvSpPr>
          <p:spPr>
            <a:xfrm rot="16200000" flipH="1">
              <a:off x="7948588" y="1316899"/>
              <a:ext cx="638629" cy="14566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同侧圆角矩形 61"/>
            <p:cNvSpPr/>
            <p:nvPr/>
          </p:nvSpPr>
          <p:spPr>
            <a:xfrm rot="5400000">
              <a:off x="9232949" y="754944"/>
              <a:ext cx="638629" cy="258057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flipH="1">
            <a:off x="1741406" y="4790587"/>
            <a:ext cx="2556777" cy="436193"/>
            <a:chOff x="7539568" y="1725919"/>
            <a:chExt cx="3302985" cy="638629"/>
          </a:xfrm>
          <a:effectLst>
            <a:outerShdw blurRad="50800" dist="38100" dir="2700000" algn="tl" rotWithShape="0">
              <a:prstClr val="black">
                <a:alpha val="40000"/>
              </a:prstClr>
            </a:outerShdw>
          </a:effectLst>
        </p:grpSpPr>
        <p:sp>
          <p:nvSpPr>
            <p:cNvPr id="64" name="同侧圆角矩形 63"/>
            <p:cNvSpPr/>
            <p:nvPr/>
          </p:nvSpPr>
          <p:spPr>
            <a:xfrm rot="16200000" flipH="1">
              <a:off x="7948588" y="1316899"/>
              <a:ext cx="638629" cy="145666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5" name="同侧圆角矩形 64"/>
            <p:cNvSpPr/>
            <p:nvPr/>
          </p:nvSpPr>
          <p:spPr>
            <a:xfrm rot="5400000">
              <a:off x="9232949" y="754944"/>
              <a:ext cx="638629" cy="258057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cxnSp>
        <p:nvCxnSpPr>
          <p:cNvPr id="66" name="直接箭头连接符 65"/>
          <p:cNvCxnSpPr/>
          <p:nvPr/>
        </p:nvCxnSpPr>
        <p:spPr>
          <a:xfrm>
            <a:off x="7050315" y="3675183"/>
            <a:ext cx="682171"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flipH="1">
            <a:off x="4459515" y="3675183"/>
            <a:ext cx="682171"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flipV="1">
            <a:off x="6772275" y="2365727"/>
            <a:ext cx="944563" cy="707039"/>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nvCxnSpPr>
        <p:spPr>
          <a:xfrm>
            <a:off x="6772275" y="4250215"/>
            <a:ext cx="944563" cy="707039"/>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flipH="1" flipV="1">
            <a:off x="4487358" y="2365727"/>
            <a:ext cx="944563" cy="707039"/>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H="1">
            <a:off x="4487358" y="4250215"/>
            <a:ext cx="944563" cy="707039"/>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文本框 49"/>
          <p:cNvSpPr txBox="1"/>
          <p:nvPr/>
        </p:nvSpPr>
        <p:spPr bwMode="auto">
          <a:xfrm>
            <a:off x="1649908" y="2607570"/>
            <a:ext cx="2660471" cy="275590"/>
          </a:xfrm>
          <a:prstGeom prst="rect">
            <a:avLst/>
          </a:prstGeom>
          <a:noFill/>
        </p:spPr>
        <p:txBody>
          <a:bodyPr wrap="square">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楼道指示、校服、班牌、文档等</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文本框 50"/>
          <p:cNvSpPr txBox="1"/>
          <p:nvPr/>
        </p:nvSpPr>
        <p:spPr bwMode="auto">
          <a:xfrm>
            <a:off x="1696229" y="2166045"/>
            <a:ext cx="2160856" cy="398780"/>
          </a:xfrm>
          <a:prstGeom prst="rect">
            <a:avLst/>
          </a:prstGeom>
          <a:noFill/>
        </p:spPr>
        <p:txBody>
          <a:bodyPr wrap="square">
            <a:spAutoFit/>
          </a:bodyPr>
          <a:lstStyle/>
          <a:p>
            <a:pPr algn="ctr">
              <a:defRPr/>
            </a:pPr>
            <a:r>
              <a:rPr lang="zh-CN" altLang="en-US" sz="2000" b="1" spc="100" dirty="0">
                <a:solidFill>
                  <a:schemeClr val="bg1"/>
                </a:solidFill>
                <a:latin typeface="微软雅黑" panose="020B0503020204020204" pitchFamily="34" charset="-122"/>
                <a:ea typeface="微软雅黑" panose="020B0503020204020204" pitchFamily="34" charset="-122"/>
              </a:rPr>
              <a:t>整体军营氛围</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74" name="文本框 53"/>
          <p:cNvSpPr txBox="1"/>
          <p:nvPr/>
        </p:nvSpPr>
        <p:spPr bwMode="auto">
          <a:xfrm>
            <a:off x="1649908" y="3936710"/>
            <a:ext cx="2660471" cy="275590"/>
          </a:xfrm>
          <a:prstGeom prst="rect">
            <a:avLst/>
          </a:prstGeom>
          <a:noFill/>
        </p:spPr>
        <p:txBody>
          <a:bodyPr wrap="square">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楼道、围墙、迷你展柜等</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5" name="文本框 54"/>
          <p:cNvSpPr txBox="1"/>
          <p:nvPr/>
        </p:nvSpPr>
        <p:spPr bwMode="auto">
          <a:xfrm>
            <a:off x="1696229" y="3495185"/>
            <a:ext cx="2160856" cy="398780"/>
          </a:xfrm>
          <a:prstGeom prst="rect">
            <a:avLst/>
          </a:prstGeom>
          <a:noFill/>
        </p:spPr>
        <p:txBody>
          <a:bodyPr wrap="square">
            <a:spAutoFit/>
          </a:bodyPr>
          <a:lstStyle/>
          <a:p>
            <a:pPr algn="ctr">
              <a:defRPr/>
            </a:pPr>
            <a:r>
              <a:rPr lang="zh-CN" altLang="en-US" sz="2000" b="1" spc="100" dirty="0">
                <a:solidFill>
                  <a:schemeClr val="bg1"/>
                </a:solidFill>
                <a:latin typeface="微软雅黑" panose="020B0503020204020204" pitchFamily="34" charset="-122"/>
                <a:ea typeface="微软雅黑" panose="020B0503020204020204" pitchFamily="34" charset="-122"/>
              </a:rPr>
              <a:t>楼道军事文化</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76" name="文本框 56"/>
          <p:cNvSpPr txBox="1"/>
          <p:nvPr/>
        </p:nvSpPr>
        <p:spPr bwMode="auto">
          <a:xfrm>
            <a:off x="1649908" y="5280144"/>
            <a:ext cx="2660471" cy="460375"/>
          </a:xfrm>
          <a:prstGeom prst="rect">
            <a:avLst/>
          </a:prstGeom>
          <a:noFill/>
        </p:spPr>
        <p:txBody>
          <a:bodyPr wrap="square">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小军人书吧、功能室、劳动基地、校史馆</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7" name="文本框 57"/>
          <p:cNvSpPr txBox="1"/>
          <p:nvPr/>
        </p:nvSpPr>
        <p:spPr bwMode="auto">
          <a:xfrm>
            <a:off x="1696229" y="4838619"/>
            <a:ext cx="2160856" cy="398780"/>
          </a:xfrm>
          <a:prstGeom prst="rect">
            <a:avLst/>
          </a:prstGeom>
          <a:noFill/>
        </p:spPr>
        <p:txBody>
          <a:bodyPr wrap="square">
            <a:spAutoFit/>
          </a:bodyPr>
          <a:lstStyle/>
          <a:p>
            <a:pPr algn="ctr">
              <a:defRPr/>
            </a:pPr>
            <a:r>
              <a:rPr lang="zh-CN" altLang="en-US" sz="2000" b="1" spc="100" dirty="0">
                <a:solidFill>
                  <a:schemeClr val="bg1"/>
                </a:solidFill>
                <a:latin typeface="微软雅黑" panose="020B0503020204020204" pitchFamily="34" charset="-122"/>
                <a:ea typeface="微软雅黑" panose="020B0503020204020204" pitchFamily="34" charset="-122"/>
              </a:rPr>
              <a:t>基地军事载体</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78" name="文本框 58"/>
          <p:cNvSpPr txBox="1"/>
          <p:nvPr/>
        </p:nvSpPr>
        <p:spPr bwMode="auto">
          <a:xfrm>
            <a:off x="7871601" y="2607570"/>
            <a:ext cx="2660471" cy="460375"/>
          </a:xfrm>
          <a:prstGeom prst="rect">
            <a:avLst/>
          </a:prstGeom>
          <a:noFill/>
        </p:spPr>
        <p:txBody>
          <a:bodyPr wrap="square">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传承军魂</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文武兼备；校徽、校旗、军徽、军旗；校歌等。</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9" name="文本框 59"/>
          <p:cNvSpPr txBox="1"/>
          <p:nvPr/>
        </p:nvSpPr>
        <p:spPr bwMode="auto">
          <a:xfrm>
            <a:off x="8346547" y="2166045"/>
            <a:ext cx="2160856" cy="398780"/>
          </a:xfrm>
          <a:prstGeom prst="rect">
            <a:avLst/>
          </a:prstGeom>
          <a:noFill/>
        </p:spPr>
        <p:txBody>
          <a:bodyPr wrap="square">
            <a:spAutoFit/>
          </a:bodyPr>
          <a:lstStyle/>
          <a:p>
            <a:pPr algn="ctr">
              <a:defRPr/>
            </a:pPr>
            <a:r>
              <a:rPr lang="zh-CN" altLang="en-US" sz="2000" b="1" spc="100" dirty="0">
                <a:solidFill>
                  <a:schemeClr val="bg1"/>
                </a:solidFill>
                <a:latin typeface="微软雅黑" panose="020B0503020204020204" pitchFamily="34" charset="-122"/>
                <a:ea typeface="微软雅黑" panose="020B0503020204020204" pitchFamily="34" charset="-122"/>
              </a:rPr>
              <a:t>三风一训</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80" name="文本框 62"/>
          <p:cNvSpPr txBox="1"/>
          <p:nvPr/>
        </p:nvSpPr>
        <p:spPr bwMode="auto">
          <a:xfrm>
            <a:off x="7871601" y="3933676"/>
            <a:ext cx="2660471" cy="460375"/>
          </a:xfrm>
          <a:prstGeom prst="rect">
            <a:avLst/>
          </a:prstGeom>
          <a:noFill/>
        </p:spPr>
        <p:txBody>
          <a:bodyPr wrap="square">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ea"/>
              </a:rPr>
              <a:t>学校规章制度、</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少年军校四级制管理制度</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1" name="文本框 63"/>
          <p:cNvSpPr txBox="1"/>
          <p:nvPr/>
        </p:nvSpPr>
        <p:spPr bwMode="auto">
          <a:xfrm>
            <a:off x="8346547" y="3492151"/>
            <a:ext cx="2160856" cy="398780"/>
          </a:xfrm>
          <a:prstGeom prst="rect">
            <a:avLst/>
          </a:prstGeom>
          <a:noFill/>
        </p:spPr>
        <p:txBody>
          <a:bodyPr wrap="square">
            <a:spAutoFit/>
          </a:bodyPr>
          <a:lstStyle/>
          <a:p>
            <a:pPr algn="ctr">
              <a:defRPr/>
            </a:pPr>
            <a:r>
              <a:rPr lang="zh-CN" altLang="en-US" sz="2000" b="1" spc="100" dirty="0">
                <a:solidFill>
                  <a:schemeClr val="bg1"/>
                </a:solidFill>
                <a:latin typeface="微软雅黑" panose="020B0503020204020204" pitchFamily="34" charset="-122"/>
                <a:ea typeface="微软雅黑" panose="020B0503020204020204" pitchFamily="34" charset="-122"/>
              </a:rPr>
              <a:t>制度文化</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82" name="文本框 65"/>
          <p:cNvSpPr txBox="1"/>
          <p:nvPr/>
        </p:nvSpPr>
        <p:spPr bwMode="auto">
          <a:xfrm>
            <a:off x="7871601" y="5280144"/>
            <a:ext cx="2660471" cy="275590"/>
          </a:xfrm>
          <a:prstGeom prst="rect">
            <a:avLst/>
          </a:prstGeom>
          <a:noFill/>
        </p:spPr>
        <p:txBody>
          <a:bodyPr wrap="square">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国防活动、</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小军人基本素养等。</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3" name="文本框 66"/>
          <p:cNvSpPr txBox="1"/>
          <p:nvPr/>
        </p:nvSpPr>
        <p:spPr bwMode="auto">
          <a:xfrm>
            <a:off x="8346547" y="4838619"/>
            <a:ext cx="2160856" cy="398780"/>
          </a:xfrm>
          <a:prstGeom prst="rect">
            <a:avLst/>
          </a:prstGeom>
          <a:noFill/>
        </p:spPr>
        <p:txBody>
          <a:bodyPr wrap="square">
            <a:spAutoFit/>
          </a:bodyPr>
          <a:lstStyle/>
          <a:p>
            <a:pPr algn="ctr">
              <a:defRPr/>
            </a:pPr>
            <a:r>
              <a:rPr lang="zh-CN" altLang="zh-CN" sz="2000" b="1" spc="100" dirty="0">
                <a:solidFill>
                  <a:schemeClr val="bg1"/>
                </a:solidFill>
                <a:latin typeface="微软雅黑" panose="020B0503020204020204" pitchFamily="34" charset="-122"/>
                <a:ea typeface="微软雅黑" panose="020B0503020204020204" pitchFamily="34" charset="-122"/>
              </a:rPr>
              <a:t>特色活动</a:t>
            </a:r>
            <a:endParaRPr lang="zh-CN" altLang="zh-CN" sz="2000" b="1" spc="100" dirty="0">
              <a:solidFill>
                <a:schemeClr val="bg1"/>
              </a:solidFill>
              <a:latin typeface="微软雅黑" panose="020B0503020204020204" pitchFamily="34" charset="-122"/>
              <a:ea typeface="微软雅黑" panose="020B0503020204020204" pitchFamily="34" charset="-122"/>
            </a:endParaRPr>
          </a:p>
        </p:txBody>
      </p:sp>
      <p:grpSp>
        <p:nvGrpSpPr>
          <p:cNvPr id="84" name="组合 83"/>
          <p:cNvGrpSpPr/>
          <p:nvPr/>
        </p:nvGrpSpPr>
        <p:grpSpPr>
          <a:xfrm>
            <a:off x="3851244" y="2222827"/>
            <a:ext cx="274866" cy="221450"/>
            <a:chOff x="2702739" y="3017462"/>
            <a:chExt cx="535636" cy="431545"/>
          </a:xfrm>
          <a:solidFill>
            <a:schemeClr val="bg1">
              <a:lumMod val="50000"/>
            </a:schemeClr>
          </a:solidFill>
        </p:grpSpPr>
        <p:sp>
          <p:nvSpPr>
            <p:cNvPr id="85" name="Freeform 45"/>
            <p:cNvSpPr/>
            <p:nvPr/>
          </p:nvSpPr>
          <p:spPr bwMode="auto">
            <a:xfrm>
              <a:off x="2772133" y="3189864"/>
              <a:ext cx="176739" cy="35782"/>
            </a:xfrm>
            <a:custGeom>
              <a:avLst/>
              <a:gdLst>
                <a:gd name="T0" fmla="*/ 63 w 69"/>
                <a:gd name="T1" fmla="*/ 14 h 14"/>
                <a:gd name="T2" fmla="*/ 7 w 69"/>
                <a:gd name="T3" fmla="*/ 14 h 14"/>
                <a:gd name="T4" fmla="*/ 0 w 69"/>
                <a:gd name="T5" fmla="*/ 7 h 14"/>
                <a:gd name="T6" fmla="*/ 7 w 69"/>
                <a:gd name="T7" fmla="*/ 0 h 14"/>
                <a:gd name="T8" fmla="*/ 63 w 69"/>
                <a:gd name="T9" fmla="*/ 0 h 14"/>
                <a:gd name="T10" fmla="*/ 69 w 69"/>
                <a:gd name="T11" fmla="*/ 7 h 14"/>
                <a:gd name="T12" fmla="*/ 63 w 6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9" h="14">
                  <a:moveTo>
                    <a:pt x="63" y="14"/>
                  </a:moveTo>
                  <a:cubicBezTo>
                    <a:pt x="7" y="14"/>
                    <a:pt x="7" y="14"/>
                    <a:pt x="7" y="14"/>
                  </a:cubicBezTo>
                  <a:cubicBezTo>
                    <a:pt x="3" y="14"/>
                    <a:pt x="0" y="11"/>
                    <a:pt x="0" y="7"/>
                  </a:cubicBezTo>
                  <a:cubicBezTo>
                    <a:pt x="0" y="3"/>
                    <a:pt x="3" y="0"/>
                    <a:pt x="7" y="0"/>
                  </a:cubicBezTo>
                  <a:cubicBezTo>
                    <a:pt x="63" y="0"/>
                    <a:pt x="63" y="0"/>
                    <a:pt x="63" y="0"/>
                  </a:cubicBezTo>
                  <a:cubicBezTo>
                    <a:pt x="66" y="0"/>
                    <a:pt x="69" y="3"/>
                    <a:pt x="69" y="7"/>
                  </a:cubicBezTo>
                  <a:cubicBezTo>
                    <a:pt x="69" y="11"/>
                    <a:pt x="66" y="14"/>
                    <a:pt x="6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86" name="Freeform 46"/>
            <p:cNvSpPr/>
            <p:nvPr/>
          </p:nvSpPr>
          <p:spPr bwMode="auto">
            <a:xfrm>
              <a:off x="2792734" y="3194201"/>
              <a:ext cx="35782" cy="72647"/>
            </a:xfrm>
            <a:custGeom>
              <a:avLst/>
              <a:gdLst>
                <a:gd name="T0" fmla="*/ 7 w 14"/>
                <a:gd name="T1" fmla="*/ 28 h 28"/>
                <a:gd name="T2" fmla="*/ 0 w 14"/>
                <a:gd name="T3" fmla="*/ 21 h 28"/>
                <a:gd name="T4" fmla="*/ 0 w 14"/>
                <a:gd name="T5" fmla="*/ 7 h 28"/>
                <a:gd name="T6" fmla="*/ 7 w 14"/>
                <a:gd name="T7" fmla="*/ 0 h 28"/>
                <a:gd name="T8" fmla="*/ 14 w 14"/>
                <a:gd name="T9" fmla="*/ 7 h 28"/>
                <a:gd name="T10" fmla="*/ 14 w 14"/>
                <a:gd name="T11" fmla="*/ 21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5"/>
                    <a:pt x="0" y="21"/>
                  </a:cubicBezTo>
                  <a:cubicBezTo>
                    <a:pt x="0" y="7"/>
                    <a:pt x="0" y="7"/>
                    <a:pt x="0" y="7"/>
                  </a:cubicBezTo>
                  <a:cubicBezTo>
                    <a:pt x="0" y="3"/>
                    <a:pt x="3" y="0"/>
                    <a:pt x="7" y="0"/>
                  </a:cubicBezTo>
                  <a:cubicBezTo>
                    <a:pt x="11" y="0"/>
                    <a:pt x="14" y="3"/>
                    <a:pt x="14" y="7"/>
                  </a:cubicBezTo>
                  <a:cubicBezTo>
                    <a:pt x="14" y="21"/>
                    <a:pt x="14" y="21"/>
                    <a:pt x="14" y="21"/>
                  </a:cubicBezTo>
                  <a:cubicBezTo>
                    <a:pt x="14" y="25"/>
                    <a:pt x="11"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87" name="Freeform 47"/>
            <p:cNvSpPr/>
            <p:nvPr/>
          </p:nvSpPr>
          <p:spPr bwMode="auto">
            <a:xfrm>
              <a:off x="2836106" y="3194201"/>
              <a:ext cx="33613" cy="72647"/>
            </a:xfrm>
            <a:custGeom>
              <a:avLst/>
              <a:gdLst>
                <a:gd name="T0" fmla="*/ 7 w 13"/>
                <a:gd name="T1" fmla="*/ 28 h 28"/>
                <a:gd name="T2" fmla="*/ 0 w 13"/>
                <a:gd name="T3" fmla="*/ 21 h 28"/>
                <a:gd name="T4" fmla="*/ 0 w 13"/>
                <a:gd name="T5" fmla="*/ 7 h 28"/>
                <a:gd name="T6" fmla="*/ 7 w 13"/>
                <a:gd name="T7" fmla="*/ 0 h 28"/>
                <a:gd name="T8" fmla="*/ 13 w 13"/>
                <a:gd name="T9" fmla="*/ 7 h 28"/>
                <a:gd name="T10" fmla="*/ 13 w 13"/>
                <a:gd name="T11" fmla="*/ 21 h 28"/>
                <a:gd name="T12" fmla="*/ 7 w 1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7" y="28"/>
                  </a:moveTo>
                  <a:cubicBezTo>
                    <a:pt x="3" y="28"/>
                    <a:pt x="0" y="25"/>
                    <a:pt x="0" y="21"/>
                  </a:cubicBezTo>
                  <a:cubicBezTo>
                    <a:pt x="0" y="7"/>
                    <a:pt x="0" y="7"/>
                    <a:pt x="0" y="7"/>
                  </a:cubicBezTo>
                  <a:cubicBezTo>
                    <a:pt x="0" y="3"/>
                    <a:pt x="3" y="0"/>
                    <a:pt x="7" y="0"/>
                  </a:cubicBezTo>
                  <a:cubicBezTo>
                    <a:pt x="10" y="0"/>
                    <a:pt x="13" y="3"/>
                    <a:pt x="13" y="7"/>
                  </a:cubicBezTo>
                  <a:cubicBezTo>
                    <a:pt x="13" y="21"/>
                    <a:pt x="13" y="21"/>
                    <a:pt x="13" y="21"/>
                  </a:cubicBezTo>
                  <a:cubicBezTo>
                    <a:pt x="13" y="25"/>
                    <a:pt x="10"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88" name="Freeform 48"/>
            <p:cNvSpPr>
              <a:spLocks noEditPoints="1"/>
            </p:cNvSpPr>
            <p:nvPr/>
          </p:nvSpPr>
          <p:spPr bwMode="auto">
            <a:xfrm>
              <a:off x="2920680" y="3133481"/>
              <a:ext cx="101923" cy="148547"/>
            </a:xfrm>
            <a:custGeom>
              <a:avLst/>
              <a:gdLst>
                <a:gd name="T0" fmla="*/ 20 w 40"/>
                <a:gd name="T1" fmla="*/ 58 h 58"/>
                <a:gd name="T2" fmla="*/ 0 w 40"/>
                <a:gd name="T3" fmla="*/ 38 h 58"/>
                <a:gd name="T4" fmla="*/ 0 w 40"/>
                <a:gd name="T5" fmla="*/ 20 h 58"/>
                <a:gd name="T6" fmla="*/ 20 w 40"/>
                <a:gd name="T7" fmla="*/ 0 h 58"/>
                <a:gd name="T8" fmla="*/ 40 w 40"/>
                <a:gd name="T9" fmla="*/ 20 h 58"/>
                <a:gd name="T10" fmla="*/ 40 w 40"/>
                <a:gd name="T11" fmla="*/ 38 h 58"/>
                <a:gd name="T12" fmla="*/ 20 w 40"/>
                <a:gd name="T13" fmla="*/ 58 h 58"/>
                <a:gd name="T14" fmla="*/ 20 w 40"/>
                <a:gd name="T15" fmla="*/ 13 h 58"/>
                <a:gd name="T16" fmla="*/ 14 w 40"/>
                <a:gd name="T17" fmla="*/ 20 h 58"/>
                <a:gd name="T18" fmla="*/ 14 w 40"/>
                <a:gd name="T19" fmla="*/ 38 h 58"/>
                <a:gd name="T20" fmla="*/ 20 w 40"/>
                <a:gd name="T21" fmla="*/ 45 h 58"/>
                <a:gd name="T22" fmla="*/ 27 w 40"/>
                <a:gd name="T23" fmla="*/ 38 h 58"/>
                <a:gd name="T24" fmla="*/ 27 w 40"/>
                <a:gd name="T25" fmla="*/ 20 h 58"/>
                <a:gd name="T26" fmla="*/ 20 w 40"/>
                <a:gd name="T2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8">
                  <a:moveTo>
                    <a:pt x="20" y="58"/>
                  </a:moveTo>
                  <a:cubicBezTo>
                    <a:pt x="9" y="58"/>
                    <a:pt x="0" y="49"/>
                    <a:pt x="0" y="38"/>
                  </a:cubicBezTo>
                  <a:cubicBezTo>
                    <a:pt x="0" y="20"/>
                    <a:pt x="0" y="20"/>
                    <a:pt x="0" y="20"/>
                  </a:cubicBezTo>
                  <a:cubicBezTo>
                    <a:pt x="0" y="9"/>
                    <a:pt x="9" y="0"/>
                    <a:pt x="20" y="0"/>
                  </a:cubicBezTo>
                  <a:cubicBezTo>
                    <a:pt x="31" y="0"/>
                    <a:pt x="40" y="9"/>
                    <a:pt x="40" y="20"/>
                  </a:cubicBezTo>
                  <a:cubicBezTo>
                    <a:pt x="40" y="38"/>
                    <a:pt x="40" y="38"/>
                    <a:pt x="40" y="38"/>
                  </a:cubicBezTo>
                  <a:cubicBezTo>
                    <a:pt x="40" y="49"/>
                    <a:pt x="31" y="58"/>
                    <a:pt x="20" y="58"/>
                  </a:cubicBezTo>
                  <a:close/>
                  <a:moveTo>
                    <a:pt x="20" y="13"/>
                  </a:moveTo>
                  <a:cubicBezTo>
                    <a:pt x="17" y="13"/>
                    <a:pt x="14" y="16"/>
                    <a:pt x="14" y="20"/>
                  </a:cubicBezTo>
                  <a:cubicBezTo>
                    <a:pt x="14" y="38"/>
                    <a:pt x="14" y="38"/>
                    <a:pt x="14" y="38"/>
                  </a:cubicBezTo>
                  <a:cubicBezTo>
                    <a:pt x="14" y="42"/>
                    <a:pt x="17" y="45"/>
                    <a:pt x="20" y="45"/>
                  </a:cubicBezTo>
                  <a:cubicBezTo>
                    <a:pt x="24" y="45"/>
                    <a:pt x="27" y="42"/>
                    <a:pt x="27" y="38"/>
                  </a:cubicBezTo>
                  <a:cubicBezTo>
                    <a:pt x="27" y="20"/>
                    <a:pt x="27" y="20"/>
                    <a:pt x="27" y="20"/>
                  </a:cubicBezTo>
                  <a:cubicBezTo>
                    <a:pt x="27" y="16"/>
                    <a:pt x="24" y="13"/>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89" name="Freeform 49"/>
            <p:cNvSpPr>
              <a:spLocks noEditPoints="1"/>
            </p:cNvSpPr>
            <p:nvPr/>
          </p:nvSpPr>
          <p:spPr bwMode="auto">
            <a:xfrm>
              <a:off x="2702739" y="3017462"/>
              <a:ext cx="535636" cy="431545"/>
            </a:xfrm>
            <a:custGeom>
              <a:avLst/>
              <a:gdLst>
                <a:gd name="T0" fmla="*/ 200 w 209"/>
                <a:gd name="T1" fmla="*/ 140 h 168"/>
                <a:gd name="T2" fmla="*/ 159 w 209"/>
                <a:gd name="T3" fmla="*/ 114 h 168"/>
                <a:gd name="T4" fmla="*/ 148 w 209"/>
                <a:gd name="T5" fmla="*/ 112 h 168"/>
                <a:gd name="T6" fmla="*/ 144 w 209"/>
                <a:gd name="T7" fmla="*/ 113 h 168"/>
                <a:gd name="T8" fmla="*/ 137 w 209"/>
                <a:gd name="T9" fmla="*/ 109 h 168"/>
                <a:gd name="T10" fmla="*/ 144 w 209"/>
                <a:gd name="T11" fmla="*/ 60 h 168"/>
                <a:gd name="T12" fmla="*/ 60 w 209"/>
                <a:gd name="T13" fmla="*/ 9 h 168"/>
                <a:gd name="T14" fmla="*/ 9 w 209"/>
                <a:gd name="T15" fmla="*/ 92 h 168"/>
                <a:gd name="T16" fmla="*/ 93 w 209"/>
                <a:gd name="T17" fmla="*/ 143 h 168"/>
                <a:gd name="T18" fmla="*/ 129 w 209"/>
                <a:gd name="T19" fmla="*/ 121 h 168"/>
                <a:gd name="T20" fmla="*/ 136 w 209"/>
                <a:gd name="T21" fmla="*/ 125 h 168"/>
                <a:gd name="T22" fmla="*/ 143 w 209"/>
                <a:gd name="T23" fmla="*/ 139 h 168"/>
                <a:gd name="T24" fmla="*/ 183 w 209"/>
                <a:gd name="T25" fmla="*/ 165 h 168"/>
                <a:gd name="T26" fmla="*/ 195 w 209"/>
                <a:gd name="T27" fmla="*/ 167 h 168"/>
                <a:gd name="T28" fmla="*/ 204 w 209"/>
                <a:gd name="T29" fmla="*/ 161 h 168"/>
                <a:gd name="T30" fmla="*/ 200 w 209"/>
                <a:gd name="T31" fmla="*/ 140 h 168"/>
                <a:gd name="T32" fmla="*/ 90 w 209"/>
                <a:gd name="T33" fmla="*/ 131 h 168"/>
                <a:gd name="T34" fmla="*/ 22 w 209"/>
                <a:gd name="T35" fmla="*/ 89 h 168"/>
                <a:gd name="T36" fmla="*/ 63 w 209"/>
                <a:gd name="T37" fmla="*/ 21 h 168"/>
                <a:gd name="T38" fmla="*/ 131 w 209"/>
                <a:gd name="T39" fmla="*/ 63 h 168"/>
                <a:gd name="T40" fmla="*/ 90 w 209"/>
                <a:gd name="T41"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8">
                  <a:moveTo>
                    <a:pt x="200" y="140"/>
                  </a:moveTo>
                  <a:cubicBezTo>
                    <a:pt x="159" y="114"/>
                    <a:pt x="159" y="114"/>
                    <a:pt x="159" y="114"/>
                  </a:cubicBezTo>
                  <a:cubicBezTo>
                    <a:pt x="156" y="111"/>
                    <a:pt x="152" y="111"/>
                    <a:pt x="148" y="112"/>
                  </a:cubicBezTo>
                  <a:cubicBezTo>
                    <a:pt x="146" y="112"/>
                    <a:pt x="145" y="113"/>
                    <a:pt x="144" y="113"/>
                  </a:cubicBezTo>
                  <a:cubicBezTo>
                    <a:pt x="137" y="109"/>
                    <a:pt x="137" y="109"/>
                    <a:pt x="137" y="109"/>
                  </a:cubicBezTo>
                  <a:cubicBezTo>
                    <a:pt x="145" y="94"/>
                    <a:pt x="148" y="77"/>
                    <a:pt x="144" y="60"/>
                  </a:cubicBezTo>
                  <a:cubicBezTo>
                    <a:pt x="135" y="22"/>
                    <a:pt x="97" y="0"/>
                    <a:pt x="60" y="9"/>
                  </a:cubicBezTo>
                  <a:cubicBezTo>
                    <a:pt x="23" y="18"/>
                    <a:pt x="0" y="55"/>
                    <a:pt x="9" y="92"/>
                  </a:cubicBezTo>
                  <a:cubicBezTo>
                    <a:pt x="18" y="129"/>
                    <a:pt x="56" y="152"/>
                    <a:pt x="93" y="143"/>
                  </a:cubicBezTo>
                  <a:cubicBezTo>
                    <a:pt x="108" y="140"/>
                    <a:pt x="120" y="132"/>
                    <a:pt x="129" y="121"/>
                  </a:cubicBezTo>
                  <a:cubicBezTo>
                    <a:pt x="136" y="125"/>
                    <a:pt x="136" y="125"/>
                    <a:pt x="136" y="125"/>
                  </a:cubicBezTo>
                  <a:cubicBezTo>
                    <a:pt x="136" y="131"/>
                    <a:pt x="138" y="136"/>
                    <a:pt x="143" y="139"/>
                  </a:cubicBezTo>
                  <a:cubicBezTo>
                    <a:pt x="183" y="165"/>
                    <a:pt x="183" y="165"/>
                    <a:pt x="183" y="165"/>
                  </a:cubicBezTo>
                  <a:cubicBezTo>
                    <a:pt x="187" y="168"/>
                    <a:pt x="191" y="168"/>
                    <a:pt x="195" y="167"/>
                  </a:cubicBezTo>
                  <a:cubicBezTo>
                    <a:pt x="199" y="166"/>
                    <a:pt x="202" y="164"/>
                    <a:pt x="204" y="161"/>
                  </a:cubicBezTo>
                  <a:cubicBezTo>
                    <a:pt x="209" y="154"/>
                    <a:pt x="207" y="144"/>
                    <a:pt x="200" y="140"/>
                  </a:cubicBezTo>
                  <a:close/>
                  <a:moveTo>
                    <a:pt x="90" y="131"/>
                  </a:moveTo>
                  <a:cubicBezTo>
                    <a:pt x="60" y="138"/>
                    <a:pt x="29" y="120"/>
                    <a:pt x="22" y="89"/>
                  </a:cubicBezTo>
                  <a:cubicBezTo>
                    <a:pt x="14" y="59"/>
                    <a:pt x="33" y="28"/>
                    <a:pt x="63" y="21"/>
                  </a:cubicBezTo>
                  <a:cubicBezTo>
                    <a:pt x="94" y="14"/>
                    <a:pt x="124" y="32"/>
                    <a:pt x="131" y="63"/>
                  </a:cubicBezTo>
                  <a:cubicBezTo>
                    <a:pt x="139" y="93"/>
                    <a:pt x="120" y="123"/>
                    <a:pt x="90"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8066252" y="2233677"/>
            <a:ext cx="277649" cy="199750"/>
            <a:chOff x="3820635" y="3071676"/>
            <a:chExt cx="541058" cy="389258"/>
          </a:xfrm>
          <a:solidFill>
            <a:schemeClr val="bg1">
              <a:lumMod val="50000"/>
            </a:schemeClr>
          </a:solidFill>
        </p:grpSpPr>
        <p:sp>
          <p:nvSpPr>
            <p:cNvPr id="91" name="Freeform 226"/>
            <p:cNvSpPr>
              <a:spLocks noEditPoints="1"/>
            </p:cNvSpPr>
            <p:nvPr/>
          </p:nvSpPr>
          <p:spPr bwMode="auto">
            <a:xfrm>
              <a:off x="3820635" y="3071676"/>
              <a:ext cx="438051" cy="389258"/>
            </a:xfrm>
            <a:custGeom>
              <a:avLst/>
              <a:gdLst>
                <a:gd name="T0" fmla="*/ 166 w 171"/>
                <a:gd name="T1" fmla="*/ 0 h 152"/>
                <a:gd name="T2" fmla="*/ 6 w 171"/>
                <a:gd name="T3" fmla="*/ 0 h 152"/>
                <a:gd name="T4" fmla="*/ 0 w 171"/>
                <a:gd name="T5" fmla="*/ 6 h 152"/>
                <a:gd name="T6" fmla="*/ 0 w 171"/>
                <a:gd name="T7" fmla="*/ 147 h 152"/>
                <a:gd name="T8" fmla="*/ 6 w 171"/>
                <a:gd name="T9" fmla="*/ 152 h 152"/>
                <a:gd name="T10" fmla="*/ 166 w 171"/>
                <a:gd name="T11" fmla="*/ 152 h 152"/>
                <a:gd name="T12" fmla="*/ 171 w 171"/>
                <a:gd name="T13" fmla="*/ 147 h 152"/>
                <a:gd name="T14" fmla="*/ 171 w 171"/>
                <a:gd name="T15" fmla="*/ 6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2" name="Freeform 227"/>
            <p:cNvSpPr/>
            <p:nvPr/>
          </p:nvSpPr>
          <p:spPr bwMode="auto">
            <a:xfrm>
              <a:off x="4117729" y="3336242"/>
              <a:ext cx="41203" cy="40119"/>
            </a:xfrm>
            <a:custGeom>
              <a:avLst/>
              <a:gdLst>
                <a:gd name="T0" fmla="*/ 12 w 38"/>
                <a:gd name="T1" fmla="*/ 0 h 37"/>
                <a:gd name="T2" fmla="*/ 12 w 38"/>
                <a:gd name="T3" fmla="*/ 2 h 37"/>
                <a:gd name="T4" fmla="*/ 0 w 38"/>
                <a:gd name="T5" fmla="*/ 37 h 37"/>
                <a:gd name="T6" fmla="*/ 36 w 38"/>
                <a:gd name="T7" fmla="*/ 28 h 37"/>
                <a:gd name="T8" fmla="*/ 38 w 38"/>
                <a:gd name="T9" fmla="*/ 26 h 37"/>
                <a:gd name="T10" fmla="*/ 12 w 38"/>
                <a:gd name="T11" fmla="*/ 0 h 37"/>
              </a:gdLst>
              <a:ahLst/>
              <a:cxnLst>
                <a:cxn ang="0">
                  <a:pos x="T0" y="T1"/>
                </a:cxn>
                <a:cxn ang="0">
                  <a:pos x="T2" y="T3"/>
                </a:cxn>
                <a:cxn ang="0">
                  <a:pos x="T4" y="T5"/>
                </a:cxn>
                <a:cxn ang="0">
                  <a:pos x="T6" y="T7"/>
                </a:cxn>
                <a:cxn ang="0">
                  <a:pos x="T8" y="T9"/>
                </a:cxn>
                <a:cxn ang="0">
                  <a:pos x="T10" y="T11"/>
                </a:cxn>
              </a:cxnLst>
              <a:rect l="0" t="0" r="r" b="b"/>
              <a:pathLst>
                <a:path w="38" h="37">
                  <a:moveTo>
                    <a:pt x="12" y="0"/>
                  </a:moveTo>
                  <a:lnTo>
                    <a:pt x="12" y="2"/>
                  </a:lnTo>
                  <a:lnTo>
                    <a:pt x="0" y="37"/>
                  </a:lnTo>
                  <a:lnTo>
                    <a:pt x="36" y="28"/>
                  </a:lnTo>
                  <a:lnTo>
                    <a:pt x="38" y="26"/>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3" name="Freeform 228"/>
            <p:cNvSpPr/>
            <p:nvPr/>
          </p:nvSpPr>
          <p:spPr bwMode="auto">
            <a:xfrm>
              <a:off x="4281456" y="3135649"/>
              <a:ext cx="80237" cy="76984"/>
            </a:xfrm>
            <a:custGeom>
              <a:avLst/>
              <a:gdLst>
                <a:gd name="T0" fmla="*/ 23 w 31"/>
                <a:gd name="T1" fmla="*/ 30 h 30"/>
                <a:gd name="T2" fmla="*/ 29 w 31"/>
                <a:gd name="T3" fmla="*/ 24 h 30"/>
                <a:gd name="T4" fmla="*/ 29 w 31"/>
                <a:gd name="T5" fmla="*/ 17 h 30"/>
                <a:gd name="T6" fmla="*/ 13 w 31"/>
                <a:gd name="T7" fmla="*/ 2 h 30"/>
                <a:gd name="T8" fmla="*/ 6 w 31"/>
                <a:gd name="T9" fmla="*/ 2 h 30"/>
                <a:gd name="T10" fmla="*/ 0 w 31"/>
                <a:gd name="T11" fmla="*/ 8 h 30"/>
                <a:gd name="T12" fmla="*/ 23 w 3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3" y="30"/>
                  </a:moveTo>
                  <a:cubicBezTo>
                    <a:pt x="29" y="24"/>
                    <a:pt x="29" y="24"/>
                    <a:pt x="29" y="24"/>
                  </a:cubicBezTo>
                  <a:cubicBezTo>
                    <a:pt x="31" y="22"/>
                    <a:pt x="31" y="19"/>
                    <a:pt x="29" y="17"/>
                  </a:cubicBezTo>
                  <a:cubicBezTo>
                    <a:pt x="13" y="2"/>
                    <a:pt x="13" y="2"/>
                    <a:pt x="13" y="2"/>
                  </a:cubicBezTo>
                  <a:cubicBezTo>
                    <a:pt x="11" y="0"/>
                    <a:pt x="8" y="0"/>
                    <a:pt x="6" y="2"/>
                  </a:cubicBezTo>
                  <a:cubicBezTo>
                    <a:pt x="0" y="8"/>
                    <a:pt x="0" y="8"/>
                    <a:pt x="0" y="8"/>
                  </a:cubicBezTo>
                  <a:lnTo>
                    <a:pt x="23"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4" name="Freeform 229"/>
            <p:cNvSpPr/>
            <p:nvPr/>
          </p:nvSpPr>
          <p:spPr bwMode="auto">
            <a:xfrm>
              <a:off x="4151342" y="3161672"/>
              <a:ext cx="182160" cy="184328"/>
            </a:xfrm>
            <a:custGeom>
              <a:avLst/>
              <a:gdLst>
                <a:gd name="T0" fmla="*/ 49 w 71"/>
                <a:gd name="T1" fmla="*/ 0 h 72"/>
                <a:gd name="T2" fmla="*/ 48 w 71"/>
                <a:gd name="T3" fmla="*/ 1 h 72"/>
                <a:gd name="T4" fmla="*/ 2 w 71"/>
                <a:gd name="T5" fmla="*/ 47 h 72"/>
                <a:gd name="T6" fmla="*/ 2 w 71"/>
                <a:gd name="T7" fmla="*/ 55 h 72"/>
                <a:gd name="T8" fmla="*/ 2 w 71"/>
                <a:gd name="T9" fmla="*/ 55 h 72"/>
                <a:gd name="T10" fmla="*/ 8 w 71"/>
                <a:gd name="T11" fmla="*/ 57 h 72"/>
                <a:gd name="T12" fmla="*/ 9 w 71"/>
                <a:gd name="T13" fmla="*/ 62 h 72"/>
                <a:gd name="T14" fmla="*/ 9 w 71"/>
                <a:gd name="T15" fmla="*/ 62 h 72"/>
                <a:gd name="T16" fmla="*/ 15 w 71"/>
                <a:gd name="T17" fmla="*/ 64 h 72"/>
                <a:gd name="T18" fmla="*/ 16 w 71"/>
                <a:gd name="T19" fmla="*/ 69 h 72"/>
                <a:gd name="T20" fmla="*/ 17 w 71"/>
                <a:gd name="T21" fmla="*/ 70 h 72"/>
                <a:gd name="T22" fmla="*/ 24 w 71"/>
                <a:gd name="T23" fmla="*/ 70 h 72"/>
                <a:gd name="T24" fmla="*/ 71 w 71"/>
                <a:gd name="T25" fmla="*/ 23 h 72"/>
                <a:gd name="T26" fmla="*/ 71 w 71"/>
                <a:gd name="T27" fmla="*/ 23 h 72"/>
                <a:gd name="T28" fmla="*/ 49 w 71"/>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2">
                  <a:moveTo>
                    <a:pt x="49" y="0"/>
                  </a:moveTo>
                  <a:cubicBezTo>
                    <a:pt x="49" y="0"/>
                    <a:pt x="48" y="0"/>
                    <a:pt x="48" y="1"/>
                  </a:cubicBezTo>
                  <a:cubicBezTo>
                    <a:pt x="2" y="47"/>
                    <a:pt x="2" y="47"/>
                    <a:pt x="2" y="47"/>
                  </a:cubicBezTo>
                  <a:cubicBezTo>
                    <a:pt x="0" y="49"/>
                    <a:pt x="0" y="53"/>
                    <a:pt x="2" y="55"/>
                  </a:cubicBezTo>
                  <a:cubicBezTo>
                    <a:pt x="2" y="55"/>
                    <a:pt x="2" y="55"/>
                    <a:pt x="2" y="55"/>
                  </a:cubicBezTo>
                  <a:cubicBezTo>
                    <a:pt x="4" y="57"/>
                    <a:pt x="6" y="57"/>
                    <a:pt x="8" y="57"/>
                  </a:cubicBezTo>
                  <a:cubicBezTo>
                    <a:pt x="7" y="58"/>
                    <a:pt x="7" y="60"/>
                    <a:pt x="9" y="62"/>
                  </a:cubicBezTo>
                  <a:cubicBezTo>
                    <a:pt x="9" y="62"/>
                    <a:pt x="9" y="62"/>
                    <a:pt x="9" y="62"/>
                  </a:cubicBezTo>
                  <a:cubicBezTo>
                    <a:pt x="11" y="64"/>
                    <a:pt x="13" y="64"/>
                    <a:pt x="15" y="64"/>
                  </a:cubicBezTo>
                  <a:cubicBezTo>
                    <a:pt x="14" y="66"/>
                    <a:pt x="15" y="68"/>
                    <a:pt x="16" y="69"/>
                  </a:cubicBezTo>
                  <a:cubicBezTo>
                    <a:pt x="17" y="70"/>
                    <a:pt x="17" y="70"/>
                    <a:pt x="17" y="70"/>
                  </a:cubicBezTo>
                  <a:cubicBezTo>
                    <a:pt x="19" y="72"/>
                    <a:pt x="22" y="72"/>
                    <a:pt x="24" y="70"/>
                  </a:cubicBezTo>
                  <a:cubicBezTo>
                    <a:pt x="71" y="23"/>
                    <a:pt x="71" y="23"/>
                    <a:pt x="71" y="23"/>
                  </a:cubicBezTo>
                  <a:cubicBezTo>
                    <a:pt x="71" y="23"/>
                    <a:pt x="71" y="23"/>
                    <a:pt x="71" y="23"/>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5" name="Rectangle 230"/>
            <p:cNvSpPr>
              <a:spLocks noChangeArrowheads="1"/>
            </p:cNvSpPr>
            <p:nvPr/>
          </p:nvSpPr>
          <p:spPr bwMode="auto">
            <a:xfrm>
              <a:off x="3879187" y="3222392"/>
              <a:ext cx="140957" cy="16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6" name="Rectangle 231"/>
            <p:cNvSpPr>
              <a:spLocks noChangeArrowheads="1"/>
            </p:cNvSpPr>
            <p:nvPr/>
          </p:nvSpPr>
          <p:spPr bwMode="auto">
            <a:xfrm>
              <a:off x="3879187" y="3269016"/>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7" name="Rectangle 232"/>
            <p:cNvSpPr>
              <a:spLocks noChangeArrowheads="1"/>
            </p:cNvSpPr>
            <p:nvPr/>
          </p:nvSpPr>
          <p:spPr bwMode="auto">
            <a:xfrm>
              <a:off x="3879187" y="331564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8" name="Rectangle 233"/>
            <p:cNvSpPr>
              <a:spLocks noChangeArrowheads="1"/>
            </p:cNvSpPr>
            <p:nvPr/>
          </p:nvSpPr>
          <p:spPr bwMode="auto">
            <a:xfrm>
              <a:off x="3879187" y="336118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3863206" y="3548537"/>
            <a:ext cx="250941" cy="237030"/>
            <a:chOff x="4882149" y="3025052"/>
            <a:chExt cx="489013" cy="461905"/>
          </a:xfrm>
          <a:solidFill>
            <a:schemeClr val="bg1">
              <a:lumMod val="50000"/>
            </a:schemeClr>
          </a:solidFill>
        </p:grpSpPr>
        <p:sp>
          <p:nvSpPr>
            <p:cNvPr id="100" name="Freeform 250"/>
            <p:cNvSpPr/>
            <p:nvPr/>
          </p:nvSpPr>
          <p:spPr bwMode="auto">
            <a:xfrm>
              <a:off x="4882149" y="3161672"/>
              <a:ext cx="468411" cy="325285"/>
            </a:xfrm>
            <a:custGeom>
              <a:avLst/>
              <a:gdLst>
                <a:gd name="T0" fmla="*/ 102 w 183"/>
                <a:gd name="T1" fmla="*/ 127 h 127"/>
                <a:gd name="T2" fmla="*/ 65 w 183"/>
                <a:gd name="T3" fmla="*/ 119 h 127"/>
                <a:gd name="T4" fmla="*/ 20 w 183"/>
                <a:gd name="T5" fmla="*/ 0 h 127"/>
                <a:gd name="T6" fmla="*/ 50 w 183"/>
                <a:gd name="T7" fmla="*/ 14 h 127"/>
                <a:gd name="T8" fmla="*/ 78 w 183"/>
                <a:gd name="T9" fmla="*/ 89 h 127"/>
                <a:gd name="T10" fmla="*/ 154 w 183"/>
                <a:gd name="T11" fmla="*/ 60 h 127"/>
                <a:gd name="T12" fmla="*/ 183 w 183"/>
                <a:gd name="T13" fmla="*/ 74 h 127"/>
                <a:gd name="T14" fmla="*/ 134 w 183"/>
                <a:gd name="T15" fmla="*/ 121 h 127"/>
                <a:gd name="T16" fmla="*/ 102 w 183"/>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27">
                  <a:moveTo>
                    <a:pt x="102" y="127"/>
                  </a:moveTo>
                  <a:cubicBezTo>
                    <a:pt x="89" y="127"/>
                    <a:pt x="77" y="124"/>
                    <a:pt x="65" y="119"/>
                  </a:cubicBezTo>
                  <a:cubicBezTo>
                    <a:pt x="20" y="98"/>
                    <a:pt x="0" y="45"/>
                    <a:pt x="20" y="0"/>
                  </a:cubicBezTo>
                  <a:cubicBezTo>
                    <a:pt x="50" y="14"/>
                    <a:pt x="50" y="14"/>
                    <a:pt x="50" y="14"/>
                  </a:cubicBezTo>
                  <a:cubicBezTo>
                    <a:pt x="37" y="42"/>
                    <a:pt x="50" y="76"/>
                    <a:pt x="78" y="89"/>
                  </a:cubicBezTo>
                  <a:cubicBezTo>
                    <a:pt x="107" y="102"/>
                    <a:pt x="141" y="89"/>
                    <a:pt x="154" y="60"/>
                  </a:cubicBezTo>
                  <a:cubicBezTo>
                    <a:pt x="183" y="74"/>
                    <a:pt x="183" y="74"/>
                    <a:pt x="183" y="74"/>
                  </a:cubicBezTo>
                  <a:cubicBezTo>
                    <a:pt x="174" y="96"/>
                    <a:pt x="156" y="112"/>
                    <a:pt x="134" y="121"/>
                  </a:cubicBezTo>
                  <a:cubicBezTo>
                    <a:pt x="123" y="125"/>
                    <a:pt x="112" y="127"/>
                    <a:pt x="10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1" name="Freeform 251"/>
            <p:cNvSpPr/>
            <p:nvPr/>
          </p:nvSpPr>
          <p:spPr bwMode="auto">
            <a:xfrm>
              <a:off x="4942869" y="3028305"/>
              <a:ext cx="179991" cy="148547"/>
            </a:xfrm>
            <a:custGeom>
              <a:avLst/>
              <a:gdLst>
                <a:gd name="T0" fmla="*/ 70 w 70"/>
                <a:gd name="T1" fmla="*/ 0 h 58"/>
                <a:gd name="T2" fmla="*/ 8 w 70"/>
                <a:gd name="T3" fmla="*/ 33 h 58"/>
                <a:gd name="T4" fmla="*/ 0 w 70"/>
                <a:gd name="T5" fmla="*/ 45 h 58"/>
                <a:gd name="T6" fmla="*/ 30 w 70"/>
                <a:gd name="T7" fmla="*/ 58 h 58"/>
                <a:gd name="T8" fmla="*/ 33 w 70"/>
                <a:gd name="T9" fmla="*/ 53 h 58"/>
                <a:gd name="T10" fmla="*/ 70 w 70"/>
                <a:gd name="T11" fmla="*/ 33 h 58"/>
                <a:gd name="T12" fmla="*/ 70 w 70"/>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70" h="58">
                  <a:moveTo>
                    <a:pt x="70" y="0"/>
                  </a:moveTo>
                  <a:cubicBezTo>
                    <a:pt x="45" y="2"/>
                    <a:pt x="23" y="14"/>
                    <a:pt x="8" y="33"/>
                  </a:cubicBezTo>
                  <a:cubicBezTo>
                    <a:pt x="5" y="37"/>
                    <a:pt x="2" y="41"/>
                    <a:pt x="0" y="45"/>
                  </a:cubicBezTo>
                  <a:cubicBezTo>
                    <a:pt x="30" y="58"/>
                    <a:pt x="30" y="58"/>
                    <a:pt x="30" y="58"/>
                  </a:cubicBezTo>
                  <a:cubicBezTo>
                    <a:pt x="31" y="57"/>
                    <a:pt x="32" y="55"/>
                    <a:pt x="33" y="53"/>
                  </a:cubicBezTo>
                  <a:cubicBezTo>
                    <a:pt x="42" y="42"/>
                    <a:pt x="55" y="35"/>
                    <a:pt x="70" y="33"/>
                  </a:cubicBez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2" name="Freeform 252"/>
            <p:cNvSpPr/>
            <p:nvPr/>
          </p:nvSpPr>
          <p:spPr bwMode="auto">
            <a:xfrm>
              <a:off x="5284419" y="3276606"/>
              <a:ext cx="86743" cy="54214"/>
            </a:xfrm>
            <a:custGeom>
              <a:avLst/>
              <a:gdLst>
                <a:gd name="T0" fmla="*/ 1 w 34"/>
                <a:gd name="T1" fmla="*/ 0 h 21"/>
                <a:gd name="T2" fmla="*/ 0 w 34"/>
                <a:gd name="T3" fmla="*/ 8 h 21"/>
                <a:gd name="T4" fmla="*/ 29 w 34"/>
                <a:gd name="T5" fmla="*/ 21 h 21"/>
                <a:gd name="T6" fmla="*/ 34 w 34"/>
                <a:gd name="T7" fmla="*/ 0 h 21"/>
                <a:gd name="T8" fmla="*/ 1 w 34"/>
                <a:gd name="T9" fmla="*/ 0 h 21"/>
              </a:gdLst>
              <a:ahLst/>
              <a:cxnLst>
                <a:cxn ang="0">
                  <a:pos x="T0" y="T1"/>
                </a:cxn>
                <a:cxn ang="0">
                  <a:pos x="T2" y="T3"/>
                </a:cxn>
                <a:cxn ang="0">
                  <a:pos x="T4" y="T5"/>
                </a:cxn>
                <a:cxn ang="0">
                  <a:pos x="T6" y="T7"/>
                </a:cxn>
                <a:cxn ang="0">
                  <a:pos x="T8" y="T9"/>
                </a:cxn>
              </a:cxnLst>
              <a:rect l="0" t="0" r="r" b="b"/>
              <a:pathLst>
                <a:path w="34" h="21">
                  <a:moveTo>
                    <a:pt x="1" y="0"/>
                  </a:moveTo>
                  <a:cubicBezTo>
                    <a:pt x="1" y="3"/>
                    <a:pt x="0" y="5"/>
                    <a:pt x="0" y="8"/>
                  </a:cubicBezTo>
                  <a:cubicBezTo>
                    <a:pt x="29" y="21"/>
                    <a:pt x="29" y="21"/>
                    <a:pt x="29" y="21"/>
                  </a:cubicBezTo>
                  <a:cubicBezTo>
                    <a:pt x="32" y="14"/>
                    <a:pt x="33" y="7"/>
                    <a:pt x="34"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3" name="Freeform 253"/>
            <p:cNvSpPr/>
            <p:nvPr/>
          </p:nvSpPr>
          <p:spPr bwMode="auto">
            <a:xfrm>
              <a:off x="5143462" y="3025052"/>
              <a:ext cx="227700" cy="230953"/>
            </a:xfrm>
            <a:custGeom>
              <a:avLst/>
              <a:gdLst>
                <a:gd name="T0" fmla="*/ 89 w 89"/>
                <a:gd name="T1" fmla="*/ 90 h 90"/>
                <a:gd name="T2" fmla="*/ 57 w 89"/>
                <a:gd name="T3" fmla="*/ 90 h 90"/>
                <a:gd name="T4" fmla="*/ 0 w 89"/>
                <a:gd name="T5" fmla="*/ 33 h 90"/>
                <a:gd name="T6" fmla="*/ 0 w 89"/>
                <a:gd name="T7" fmla="*/ 0 h 90"/>
                <a:gd name="T8" fmla="*/ 89 w 89"/>
                <a:gd name="T9" fmla="*/ 90 h 90"/>
              </a:gdLst>
              <a:ahLst/>
              <a:cxnLst>
                <a:cxn ang="0">
                  <a:pos x="T0" y="T1"/>
                </a:cxn>
                <a:cxn ang="0">
                  <a:pos x="T2" y="T3"/>
                </a:cxn>
                <a:cxn ang="0">
                  <a:pos x="T4" y="T5"/>
                </a:cxn>
                <a:cxn ang="0">
                  <a:pos x="T6" y="T7"/>
                </a:cxn>
                <a:cxn ang="0">
                  <a:pos x="T8" y="T9"/>
                </a:cxn>
              </a:cxnLst>
              <a:rect l="0" t="0" r="r" b="b"/>
              <a:pathLst>
                <a:path w="89" h="90">
                  <a:moveTo>
                    <a:pt x="89" y="90"/>
                  </a:moveTo>
                  <a:cubicBezTo>
                    <a:pt x="57" y="90"/>
                    <a:pt x="57" y="90"/>
                    <a:pt x="57" y="90"/>
                  </a:cubicBezTo>
                  <a:cubicBezTo>
                    <a:pt x="57" y="59"/>
                    <a:pt x="31" y="33"/>
                    <a:pt x="0" y="33"/>
                  </a:cubicBezTo>
                  <a:cubicBezTo>
                    <a:pt x="0" y="0"/>
                    <a:pt x="0" y="0"/>
                    <a:pt x="0" y="0"/>
                  </a:cubicBezTo>
                  <a:cubicBezTo>
                    <a:pt x="49" y="0"/>
                    <a:pt x="89" y="41"/>
                    <a:pt x="89"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4" name="Rectangle 254"/>
            <p:cNvSpPr>
              <a:spLocks noChangeArrowheads="1"/>
            </p:cNvSpPr>
            <p:nvPr/>
          </p:nvSpPr>
          <p:spPr bwMode="auto">
            <a:xfrm>
              <a:off x="5058888" y="3284196"/>
              <a:ext cx="43371" cy="5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5" name="Rectangle 255"/>
            <p:cNvSpPr>
              <a:spLocks noChangeArrowheads="1"/>
            </p:cNvSpPr>
            <p:nvPr/>
          </p:nvSpPr>
          <p:spPr bwMode="auto">
            <a:xfrm>
              <a:off x="5122860" y="3218054"/>
              <a:ext cx="41203" cy="1203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6" name="Rectangle 256"/>
            <p:cNvSpPr>
              <a:spLocks noChangeArrowheads="1"/>
            </p:cNvSpPr>
            <p:nvPr/>
          </p:nvSpPr>
          <p:spPr bwMode="auto">
            <a:xfrm>
              <a:off x="5184664" y="3182273"/>
              <a:ext cx="41203" cy="156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grpSp>
        <p:nvGrpSpPr>
          <p:cNvPr id="107" name="组合 106"/>
          <p:cNvGrpSpPr/>
          <p:nvPr/>
        </p:nvGrpSpPr>
        <p:grpSpPr>
          <a:xfrm>
            <a:off x="8067644" y="3529619"/>
            <a:ext cx="274866" cy="274866"/>
            <a:chOff x="5958843" y="2994692"/>
            <a:chExt cx="535637" cy="535637"/>
          </a:xfrm>
          <a:solidFill>
            <a:schemeClr val="bg1">
              <a:lumMod val="50000"/>
            </a:schemeClr>
          </a:solidFill>
        </p:grpSpPr>
        <p:sp>
          <p:nvSpPr>
            <p:cNvPr id="108" name="Freeform 257"/>
            <p:cNvSpPr>
              <a:spLocks noEditPoints="1"/>
            </p:cNvSpPr>
            <p:nvPr/>
          </p:nvSpPr>
          <p:spPr bwMode="auto">
            <a:xfrm>
              <a:off x="6077030" y="3109626"/>
              <a:ext cx="302516" cy="305768"/>
            </a:xfrm>
            <a:custGeom>
              <a:avLst/>
              <a:gdLst>
                <a:gd name="T0" fmla="*/ 101 w 118"/>
                <a:gd name="T1" fmla="*/ 91 h 119"/>
                <a:gd name="T2" fmla="*/ 107 w 118"/>
                <a:gd name="T3" fmla="*/ 77 h 119"/>
                <a:gd name="T4" fmla="*/ 23 w 118"/>
                <a:gd name="T5" fmla="*/ 25 h 119"/>
                <a:gd name="T6" fmla="*/ 30 w 118"/>
                <a:gd name="T7" fmla="*/ 25 h 119"/>
                <a:gd name="T8" fmla="*/ 27 w 118"/>
                <a:gd name="T9" fmla="*/ 24 h 119"/>
                <a:gd name="T10" fmla="*/ 21 w 118"/>
                <a:gd name="T11" fmla="*/ 35 h 119"/>
                <a:gd name="T12" fmla="*/ 28 w 118"/>
                <a:gd name="T13" fmla="*/ 33 h 119"/>
                <a:gd name="T14" fmla="*/ 33 w 118"/>
                <a:gd name="T15" fmla="*/ 41 h 119"/>
                <a:gd name="T16" fmla="*/ 25 w 118"/>
                <a:gd name="T17" fmla="*/ 46 h 119"/>
                <a:gd name="T18" fmla="*/ 15 w 118"/>
                <a:gd name="T19" fmla="*/ 54 h 119"/>
                <a:gd name="T20" fmla="*/ 25 w 118"/>
                <a:gd name="T21" fmla="*/ 63 h 119"/>
                <a:gd name="T22" fmla="*/ 40 w 118"/>
                <a:gd name="T23" fmla="*/ 72 h 119"/>
                <a:gd name="T24" fmla="*/ 34 w 118"/>
                <a:gd name="T25" fmla="*/ 89 h 119"/>
                <a:gd name="T26" fmla="*/ 28 w 118"/>
                <a:gd name="T27" fmla="*/ 102 h 119"/>
                <a:gd name="T28" fmla="*/ 25 w 118"/>
                <a:gd name="T29" fmla="*/ 92 h 119"/>
                <a:gd name="T30" fmla="*/ 21 w 118"/>
                <a:gd name="T31" fmla="*/ 70 h 119"/>
                <a:gd name="T32" fmla="*/ 11 w 118"/>
                <a:gd name="T33" fmla="*/ 57 h 119"/>
                <a:gd name="T34" fmla="*/ 34 w 118"/>
                <a:gd name="T35" fmla="*/ 12 h 119"/>
                <a:gd name="T36" fmla="*/ 23 w 118"/>
                <a:gd name="T37" fmla="*/ 20 h 119"/>
                <a:gd name="T38" fmla="*/ 105 w 118"/>
                <a:gd name="T39" fmla="*/ 50 h 119"/>
                <a:gd name="T40" fmla="*/ 98 w 118"/>
                <a:gd name="T41" fmla="*/ 59 h 119"/>
                <a:gd name="T42" fmla="*/ 94 w 118"/>
                <a:gd name="T43" fmla="*/ 64 h 119"/>
                <a:gd name="T44" fmla="*/ 86 w 118"/>
                <a:gd name="T45" fmla="*/ 65 h 119"/>
                <a:gd name="T46" fmla="*/ 76 w 118"/>
                <a:gd name="T47" fmla="*/ 55 h 119"/>
                <a:gd name="T48" fmla="*/ 70 w 118"/>
                <a:gd name="T49" fmla="*/ 60 h 119"/>
                <a:gd name="T50" fmla="*/ 70 w 118"/>
                <a:gd name="T51" fmla="*/ 70 h 119"/>
                <a:gd name="T52" fmla="*/ 57 w 118"/>
                <a:gd name="T53" fmla="*/ 77 h 119"/>
                <a:gd name="T54" fmla="*/ 45 w 118"/>
                <a:gd name="T55" fmla="*/ 58 h 119"/>
                <a:gd name="T56" fmla="*/ 61 w 118"/>
                <a:gd name="T57" fmla="*/ 51 h 119"/>
                <a:gd name="T58" fmla="*/ 63 w 118"/>
                <a:gd name="T59" fmla="*/ 49 h 119"/>
                <a:gd name="T60" fmla="*/ 59 w 118"/>
                <a:gd name="T61" fmla="*/ 48 h 119"/>
                <a:gd name="T62" fmla="*/ 48 w 118"/>
                <a:gd name="T63" fmla="*/ 48 h 119"/>
                <a:gd name="T64" fmla="*/ 50 w 118"/>
                <a:gd name="T65" fmla="*/ 39 h 119"/>
                <a:gd name="T66" fmla="*/ 54 w 118"/>
                <a:gd name="T67" fmla="*/ 38 h 119"/>
                <a:gd name="T68" fmla="*/ 59 w 118"/>
                <a:gd name="T69" fmla="*/ 24 h 119"/>
                <a:gd name="T70" fmla="*/ 75 w 118"/>
                <a:gd name="T71" fmla="*/ 25 h 119"/>
                <a:gd name="T72" fmla="*/ 83 w 118"/>
                <a:gd name="T73" fmla="*/ 20 h 119"/>
                <a:gd name="T74" fmla="*/ 95 w 118"/>
                <a:gd name="T75" fmla="*/ 21 h 119"/>
                <a:gd name="T76" fmla="*/ 105 w 118"/>
                <a:gd name="T77" fmla="*/ 63 h 119"/>
                <a:gd name="T78" fmla="*/ 105 w 118"/>
                <a:gd name="T79" fmla="*/ 70 h 119"/>
                <a:gd name="T80" fmla="*/ 102 w 118"/>
                <a:gd name="T81" fmla="*/ 68 h 119"/>
                <a:gd name="T82" fmla="*/ 105 w 118"/>
                <a:gd name="T83" fmla="*/ 59 h 119"/>
                <a:gd name="T84" fmla="*/ 107 w 118"/>
                <a:gd name="T85" fmla="*/ 50 h 119"/>
                <a:gd name="T86" fmla="*/ 109 w 118"/>
                <a:gd name="T87" fmla="*/ 39 h 119"/>
                <a:gd name="T88" fmla="*/ 86 w 118"/>
                <a:gd name="T89" fmla="*/ 66 h 119"/>
                <a:gd name="T90" fmla="*/ 73 w 118"/>
                <a:gd name="T91" fmla="*/ 76 h 119"/>
                <a:gd name="T92" fmla="*/ 35 w 118"/>
                <a:gd name="T93" fmla="*/ 26 h 119"/>
                <a:gd name="T94" fmla="*/ 31 w 118"/>
                <a:gd name="T95" fmla="*/ 17 h 119"/>
                <a:gd name="T96" fmla="*/ 46 w 118"/>
                <a:gd name="T97" fmla="*/ 11 h 119"/>
                <a:gd name="T98" fmla="*/ 50 w 118"/>
                <a:gd name="T99" fmla="*/ 18 h 119"/>
                <a:gd name="T100" fmla="*/ 42 w 118"/>
                <a:gd name="T101" fmla="*/ 27 h 119"/>
                <a:gd name="T102" fmla="*/ 57 w 118"/>
                <a:gd name="T103" fmla="*/ 16 h 119"/>
                <a:gd name="T104" fmla="*/ 59 w 118"/>
                <a:gd name="T105" fmla="*/ 14 h 119"/>
                <a:gd name="T106" fmla="*/ 47 w 118"/>
                <a:gd name="T107" fmla="*/ 27 h 119"/>
                <a:gd name="T108" fmla="*/ 75 w 118"/>
                <a:gd name="T109" fmla="*/ 19 h 119"/>
                <a:gd name="T110" fmla="*/ 87 w 118"/>
                <a:gd name="T111" fmla="*/ 15 h 119"/>
                <a:gd name="T112" fmla="*/ 27 w 118"/>
                <a:gd name="T113" fmla="*/ 59 h 119"/>
                <a:gd name="T114" fmla="*/ 24 w 118"/>
                <a:gd name="T115" fmla="*/ 59 h 119"/>
                <a:gd name="T116" fmla="*/ 23 w 118"/>
                <a:gd name="T117" fmla="*/ 55 h 119"/>
                <a:gd name="T118" fmla="*/ 111 w 118"/>
                <a:gd name="T119"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19">
                  <a:moveTo>
                    <a:pt x="59" y="0"/>
                  </a:moveTo>
                  <a:cubicBezTo>
                    <a:pt x="26" y="0"/>
                    <a:pt x="0" y="27"/>
                    <a:pt x="0" y="60"/>
                  </a:cubicBezTo>
                  <a:cubicBezTo>
                    <a:pt x="0" y="92"/>
                    <a:pt x="26" y="119"/>
                    <a:pt x="59" y="119"/>
                  </a:cubicBezTo>
                  <a:cubicBezTo>
                    <a:pt x="91" y="119"/>
                    <a:pt x="118" y="92"/>
                    <a:pt x="118" y="60"/>
                  </a:cubicBezTo>
                  <a:cubicBezTo>
                    <a:pt x="118" y="27"/>
                    <a:pt x="91" y="0"/>
                    <a:pt x="59" y="0"/>
                  </a:cubicBezTo>
                  <a:close/>
                  <a:moveTo>
                    <a:pt x="110" y="77"/>
                  </a:moveTo>
                  <a:cubicBezTo>
                    <a:pt x="110" y="77"/>
                    <a:pt x="110" y="77"/>
                    <a:pt x="110" y="78"/>
                  </a:cubicBezTo>
                  <a:cubicBezTo>
                    <a:pt x="110" y="78"/>
                    <a:pt x="110" y="78"/>
                    <a:pt x="110" y="78"/>
                  </a:cubicBezTo>
                  <a:cubicBezTo>
                    <a:pt x="108" y="82"/>
                    <a:pt x="107" y="86"/>
                    <a:pt x="104" y="89"/>
                  </a:cubicBezTo>
                  <a:cubicBezTo>
                    <a:pt x="104" y="89"/>
                    <a:pt x="104" y="89"/>
                    <a:pt x="103" y="90"/>
                  </a:cubicBezTo>
                  <a:cubicBezTo>
                    <a:pt x="102" y="89"/>
                    <a:pt x="102" y="90"/>
                    <a:pt x="101" y="91"/>
                  </a:cubicBezTo>
                  <a:cubicBezTo>
                    <a:pt x="100" y="91"/>
                    <a:pt x="100" y="90"/>
                    <a:pt x="100" y="90"/>
                  </a:cubicBezTo>
                  <a:cubicBezTo>
                    <a:pt x="100" y="89"/>
                    <a:pt x="100" y="89"/>
                    <a:pt x="100" y="88"/>
                  </a:cubicBezTo>
                  <a:cubicBezTo>
                    <a:pt x="100" y="87"/>
                    <a:pt x="100" y="87"/>
                    <a:pt x="99" y="87"/>
                  </a:cubicBezTo>
                  <a:cubicBezTo>
                    <a:pt x="100" y="86"/>
                    <a:pt x="99" y="85"/>
                    <a:pt x="99" y="84"/>
                  </a:cubicBezTo>
                  <a:cubicBezTo>
                    <a:pt x="99" y="83"/>
                    <a:pt x="100" y="83"/>
                    <a:pt x="101" y="83"/>
                  </a:cubicBezTo>
                  <a:cubicBezTo>
                    <a:pt x="101" y="83"/>
                    <a:pt x="101" y="81"/>
                    <a:pt x="102" y="81"/>
                  </a:cubicBezTo>
                  <a:cubicBezTo>
                    <a:pt x="102" y="80"/>
                    <a:pt x="102" y="81"/>
                    <a:pt x="102" y="81"/>
                  </a:cubicBezTo>
                  <a:cubicBezTo>
                    <a:pt x="103" y="81"/>
                    <a:pt x="102" y="80"/>
                    <a:pt x="103" y="80"/>
                  </a:cubicBezTo>
                  <a:cubicBezTo>
                    <a:pt x="103" y="80"/>
                    <a:pt x="104" y="79"/>
                    <a:pt x="104" y="80"/>
                  </a:cubicBezTo>
                  <a:cubicBezTo>
                    <a:pt x="105" y="80"/>
                    <a:pt x="105" y="79"/>
                    <a:pt x="105" y="78"/>
                  </a:cubicBezTo>
                  <a:cubicBezTo>
                    <a:pt x="105" y="78"/>
                    <a:pt x="106" y="77"/>
                    <a:pt x="107" y="77"/>
                  </a:cubicBezTo>
                  <a:cubicBezTo>
                    <a:pt x="107" y="77"/>
                    <a:pt x="107" y="76"/>
                    <a:pt x="107" y="76"/>
                  </a:cubicBezTo>
                  <a:cubicBezTo>
                    <a:pt x="108" y="77"/>
                    <a:pt x="109" y="76"/>
                    <a:pt x="110" y="77"/>
                  </a:cubicBezTo>
                  <a:cubicBezTo>
                    <a:pt x="110" y="77"/>
                    <a:pt x="110" y="77"/>
                    <a:pt x="110" y="77"/>
                  </a:cubicBezTo>
                  <a:close/>
                  <a:moveTo>
                    <a:pt x="17" y="25"/>
                  </a:moveTo>
                  <a:cubicBezTo>
                    <a:pt x="17" y="25"/>
                    <a:pt x="18" y="25"/>
                    <a:pt x="18" y="25"/>
                  </a:cubicBezTo>
                  <a:cubicBezTo>
                    <a:pt x="19" y="25"/>
                    <a:pt x="19" y="24"/>
                    <a:pt x="19" y="25"/>
                  </a:cubicBezTo>
                  <a:cubicBezTo>
                    <a:pt x="19" y="25"/>
                    <a:pt x="20" y="26"/>
                    <a:pt x="20" y="26"/>
                  </a:cubicBezTo>
                  <a:cubicBezTo>
                    <a:pt x="20" y="25"/>
                    <a:pt x="20" y="24"/>
                    <a:pt x="20" y="23"/>
                  </a:cubicBezTo>
                  <a:cubicBezTo>
                    <a:pt x="20" y="23"/>
                    <a:pt x="20" y="23"/>
                    <a:pt x="20" y="22"/>
                  </a:cubicBezTo>
                  <a:cubicBezTo>
                    <a:pt x="21" y="22"/>
                    <a:pt x="21" y="23"/>
                    <a:pt x="21" y="23"/>
                  </a:cubicBezTo>
                  <a:cubicBezTo>
                    <a:pt x="22" y="24"/>
                    <a:pt x="22" y="24"/>
                    <a:pt x="23" y="25"/>
                  </a:cubicBezTo>
                  <a:cubicBezTo>
                    <a:pt x="23" y="25"/>
                    <a:pt x="22" y="25"/>
                    <a:pt x="23" y="26"/>
                  </a:cubicBezTo>
                  <a:cubicBezTo>
                    <a:pt x="23" y="25"/>
                    <a:pt x="23" y="25"/>
                    <a:pt x="24" y="24"/>
                  </a:cubicBezTo>
                  <a:cubicBezTo>
                    <a:pt x="24" y="24"/>
                    <a:pt x="23" y="24"/>
                    <a:pt x="23" y="24"/>
                  </a:cubicBezTo>
                  <a:cubicBezTo>
                    <a:pt x="22" y="23"/>
                    <a:pt x="23" y="21"/>
                    <a:pt x="24" y="20"/>
                  </a:cubicBezTo>
                  <a:cubicBezTo>
                    <a:pt x="24" y="20"/>
                    <a:pt x="24" y="21"/>
                    <a:pt x="24" y="21"/>
                  </a:cubicBezTo>
                  <a:cubicBezTo>
                    <a:pt x="25" y="21"/>
                    <a:pt x="26" y="20"/>
                    <a:pt x="26" y="22"/>
                  </a:cubicBezTo>
                  <a:cubicBezTo>
                    <a:pt x="27" y="22"/>
                    <a:pt x="27" y="21"/>
                    <a:pt x="28" y="21"/>
                  </a:cubicBezTo>
                  <a:cubicBezTo>
                    <a:pt x="28" y="22"/>
                    <a:pt x="28" y="22"/>
                    <a:pt x="28" y="23"/>
                  </a:cubicBezTo>
                  <a:cubicBezTo>
                    <a:pt x="29" y="23"/>
                    <a:pt x="29" y="23"/>
                    <a:pt x="30" y="23"/>
                  </a:cubicBezTo>
                  <a:cubicBezTo>
                    <a:pt x="30" y="23"/>
                    <a:pt x="30" y="24"/>
                    <a:pt x="31" y="24"/>
                  </a:cubicBezTo>
                  <a:cubicBezTo>
                    <a:pt x="31" y="24"/>
                    <a:pt x="30" y="24"/>
                    <a:pt x="30" y="25"/>
                  </a:cubicBezTo>
                  <a:cubicBezTo>
                    <a:pt x="31" y="25"/>
                    <a:pt x="31" y="25"/>
                    <a:pt x="32" y="25"/>
                  </a:cubicBezTo>
                  <a:cubicBezTo>
                    <a:pt x="32" y="26"/>
                    <a:pt x="32" y="26"/>
                    <a:pt x="32" y="26"/>
                  </a:cubicBezTo>
                  <a:cubicBezTo>
                    <a:pt x="32" y="27"/>
                    <a:pt x="32" y="27"/>
                    <a:pt x="32" y="27"/>
                  </a:cubicBezTo>
                  <a:cubicBezTo>
                    <a:pt x="31" y="27"/>
                    <a:pt x="31" y="28"/>
                    <a:pt x="32" y="28"/>
                  </a:cubicBezTo>
                  <a:cubicBezTo>
                    <a:pt x="31" y="28"/>
                    <a:pt x="31" y="27"/>
                    <a:pt x="30" y="27"/>
                  </a:cubicBezTo>
                  <a:cubicBezTo>
                    <a:pt x="30" y="28"/>
                    <a:pt x="31" y="28"/>
                    <a:pt x="31" y="29"/>
                  </a:cubicBezTo>
                  <a:cubicBezTo>
                    <a:pt x="31" y="30"/>
                    <a:pt x="30" y="30"/>
                    <a:pt x="30" y="31"/>
                  </a:cubicBezTo>
                  <a:cubicBezTo>
                    <a:pt x="29" y="31"/>
                    <a:pt x="29" y="29"/>
                    <a:pt x="27" y="29"/>
                  </a:cubicBezTo>
                  <a:cubicBezTo>
                    <a:pt x="27" y="29"/>
                    <a:pt x="26" y="29"/>
                    <a:pt x="26" y="28"/>
                  </a:cubicBezTo>
                  <a:cubicBezTo>
                    <a:pt x="26" y="27"/>
                    <a:pt x="28" y="27"/>
                    <a:pt x="28" y="26"/>
                  </a:cubicBezTo>
                  <a:cubicBezTo>
                    <a:pt x="28" y="25"/>
                    <a:pt x="27" y="26"/>
                    <a:pt x="27" y="24"/>
                  </a:cubicBezTo>
                  <a:cubicBezTo>
                    <a:pt x="27" y="25"/>
                    <a:pt x="26" y="24"/>
                    <a:pt x="26" y="24"/>
                  </a:cubicBezTo>
                  <a:cubicBezTo>
                    <a:pt x="25" y="24"/>
                    <a:pt x="25" y="24"/>
                    <a:pt x="24" y="24"/>
                  </a:cubicBezTo>
                  <a:cubicBezTo>
                    <a:pt x="24" y="24"/>
                    <a:pt x="25" y="24"/>
                    <a:pt x="25" y="25"/>
                  </a:cubicBezTo>
                  <a:cubicBezTo>
                    <a:pt x="25" y="25"/>
                    <a:pt x="25" y="26"/>
                    <a:pt x="25" y="27"/>
                  </a:cubicBezTo>
                  <a:cubicBezTo>
                    <a:pt x="24" y="27"/>
                    <a:pt x="23" y="27"/>
                    <a:pt x="22" y="28"/>
                  </a:cubicBezTo>
                  <a:cubicBezTo>
                    <a:pt x="22" y="28"/>
                    <a:pt x="22" y="28"/>
                    <a:pt x="22" y="28"/>
                  </a:cubicBezTo>
                  <a:cubicBezTo>
                    <a:pt x="21" y="29"/>
                    <a:pt x="21" y="29"/>
                    <a:pt x="21" y="30"/>
                  </a:cubicBezTo>
                  <a:cubicBezTo>
                    <a:pt x="20" y="30"/>
                    <a:pt x="20" y="31"/>
                    <a:pt x="19" y="32"/>
                  </a:cubicBezTo>
                  <a:cubicBezTo>
                    <a:pt x="19" y="32"/>
                    <a:pt x="19" y="32"/>
                    <a:pt x="19" y="32"/>
                  </a:cubicBezTo>
                  <a:cubicBezTo>
                    <a:pt x="19" y="33"/>
                    <a:pt x="20" y="33"/>
                    <a:pt x="19" y="34"/>
                  </a:cubicBezTo>
                  <a:cubicBezTo>
                    <a:pt x="20" y="34"/>
                    <a:pt x="21" y="35"/>
                    <a:pt x="21" y="35"/>
                  </a:cubicBezTo>
                  <a:cubicBezTo>
                    <a:pt x="22" y="35"/>
                    <a:pt x="22" y="35"/>
                    <a:pt x="22" y="35"/>
                  </a:cubicBezTo>
                  <a:cubicBezTo>
                    <a:pt x="23" y="35"/>
                    <a:pt x="23" y="35"/>
                    <a:pt x="23" y="35"/>
                  </a:cubicBezTo>
                  <a:cubicBezTo>
                    <a:pt x="23" y="36"/>
                    <a:pt x="23" y="37"/>
                    <a:pt x="24" y="38"/>
                  </a:cubicBezTo>
                  <a:cubicBezTo>
                    <a:pt x="24" y="37"/>
                    <a:pt x="24" y="36"/>
                    <a:pt x="24" y="35"/>
                  </a:cubicBezTo>
                  <a:cubicBezTo>
                    <a:pt x="24" y="35"/>
                    <a:pt x="24" y="35"/>
                    <a:pt x="24" y="35"/>
                  </a:cubicBezTo>
                  <a:cubicBezTo>
                    <a:pt x="24" y="34"/>
                    <a:pt x="25" y="35"/>
                    <a:pt x="25" y="35"/>
                  </a:cubicBezTo>
                  <a:cubicBezTo>
                    <a:pt x="25" y="33"/>
                    <a:pt x="25" y="32"/>
                    <a:pt x="25" y="30"/>
                  </a:cubicBezTo>
                  <a:cubicBezTo>
                    <a:pt x="26" y="30"/>
                    <a:pt x="26" y="30"/>
                    <a:pt x="26" y="30"/>
                  </a:cubicBezTo>
                  <a:cubicBezTo>
                    <a:pt x="26" y="30"/>
                    <a:pt x="26" y="30"/>
                    <a:pt x="27" y="30"/>
                  </a:cubicBezTo>
                  <a:cubicBezTo>
                    <a:pt x="28" y="30"/>
                    <a:pt x="28" y="31"/>
                    <a:pt x="28" y="31"/>
                  </a:cubicBezTo>
                  <a:cubicBezTo>
                    <a:pt x="28" y="31"/>
                    <a:pt x="28" y="32"/>
                    <a:pt x="28" y="33"/>
                  </a:cubicBezTo>
                  <a:cubicBezTo>
                    <a:pt x="29" y="33"/>
                    <a:pt x="29" y="33"/>
                    <a:pt x="30" y="33"/>
                  </a:cubicBezTo>
                  <a:cubicBezTo>
                    <a:pt x="30" y="33"/>
                    <a:pt x="30" y="32"/>
                    <a:pt x="30" y="32"/>
                  </a:cubicBezTo>
                  <a:cubicBezTo>
                    <a:pt x="31" y="32"/>
                    <a:pt x="31" y="33"/>
                    <a:pt x="31" y="34"/>
                  </a:cubicBezTo>
                  <a:cubicBezTo>
                    <a:pt x="31" y="34"/>
                    <a:pt x="31" y="35"/>
                    <a:pt x="31" y="35"/>
                  </a:cubicBezTo>
                  <a:cubicBezTo>
                    <a:pt x="31" y="36"/>
                    <a:pt x="32" y="36"/>
                    <a:pt x="32" y="37"/>
                  </a:cubicBezTo>
                  <a:cubicBezTo>
                    <a:pt x="33" y="37"/>
                    <a:pt x="33" y="36"/>
                    <a:pt x="33" y="37"/>
                  </a:cubicBezTo>
                  <a:cubicBezTo>
                    <a:pt x="33" y="38"/>
                    <a:pt x="33" y="38"/>
                    <a:pt x="33" y="39"/>
                  </a:cubicBezTo>
                  <a:cubicBezTo>
                    <a:pt x="33" y="40"/>
                    <a:pt x="33" y="41"/>
                    <a:pt x="34" y="41"/>
                  </a:cubicBezTo>
                  <a:cubicBezTo>
                    <a:pt x="34" y="41"/>
                    <a:pt x="34" y="42"/>
                    <a:pt x="34" y="42"/>
                  </a:cubicBezTo>
                  <a:cubicBezTo>
                    <a:pt x="34" y="42"/>
                    <a:pt x="33" y="42"/>
                    <a:pt x="33" y="42"/>
                  </a:cubicBezTo>
                  <a:cubicBezTo>
                    <a:pt x="33" y="42"/>
                    <a:pt x="33" y="42"/>
                    <a:pt x="33" y="41"/>
                  </a:cubicBezTo>
                  <a:cubicBezTo>
                    <a:pt x="32" y="41"/>
                    <a:pt x="32" y="42"/>
                    <a:pt x="31" y="42"/>
                  </a:cubicBezTo>
                  <a:cubicBezTo>
                    <a:pt x="32" y="40"/>
                    <a:pt x="32" y="40"/>
                    <a:pt x="33" y="39"/>
                  </a:cubicBezTo>
                  <a:cubicBezTo>
                    <a:pt x="32" y="38"/>
                    <a:pt x="31" y="40"/>
                    <a:pt x="30" y="39"/>
                  </a:cubicBezTo>
                  <a:cubicBezTo>
                    <a:pt x="30" y="40"/>
                    <a:pt x="31" y="40"/>
                    <a:pt x="30" y="40"/>
                  </a:cubicBezTo>
                  <a:cubicBezTo>
                    <a:pt x="30" y="41"/>
                    <a:pt x="29" y="41"/>
                    <a:pt x="29" y="41"/>
                  </a:cubicBezTo>
                  <a:cubicBezTo>
                    <a:pt x="29" y="42"/>
                    <a:pt x="30" y="42"/>
                    <a:pt x="31" y="42"/>
                  </a:cubicBezTo>
                  <a:cubicBezTo>
                    <a:pt x="30" y="43"/>
                    <a:pt x="29" y="43"/>
                    <a:pt x="29" y="43"/>
                  </a:cubicBezTo>
                  <a:cubicBezTo>
                    <a:pt x="29" y="43"/>
                    <a:pt x="29" y="43"/>
                    <a:pt x="29" y="43"/>
                  </a:cubicBezTo>
                  <a:cubicBezTo>
                    <a:pt x="28" y="43"/>
                    <a:pt x="27" y="43"/>
                    <a:pt x="26" y="44"/>
                  </a:cubicBezTo>
                  <a:cubicBezTo>
                    <a:pt x="26" y="45"/>
                    <a:pt x="27" y="44"/>
                    <a:pt x="27" y="45"/>
                  </a:cubicBezTo>
                  <a:cubicBezTo>
                    <a:pt x="26" y="45"/>
                    <a:pt x="26" y="46"/>
                    <a:pt x="25" y="46"/>
                  </a:cubicBezTo>
                  <a:cubicBezTo>
                    <a:pt x="25" y="47"/>
                    <a:pt x="24" y="47"/>
                    <a:pt x="25" y="48"/>
                  </a:cubicBezTo>
                  <a:cubicBezTo>
                    <a:pt x="24" y="48"/>
                    <a:pt x="24" y="49"/>
                    <a:pt x="24" y="49"/>
                  </a:cubicBezTo>
                  <a:cubicBezTo>
                    <a:pt x="24" y="49"/>
                    <a:pt x="24" y="49"/>
                    <a:pt x="24" y="50"/>
                  </a:cubicBezTo>
                  <a:cubicBezTo>
                    <a:pt x="23" y="50"/>
                    <a:pt x="22" y="51"/>
                    <a:pt x="21" y="52"/>
                  </a:cubicBezTo>
                  <a:cubicBezTo>
                    <a:pt x="21" y="53"/>
                    <a:pt x="22" y="53"/>
                    <a:pt x="22" y="53"/>
                  </a:cubicBezTo>
                  <a:cubicBezTo>
                    <a:pt x="22" y="54"/>
                    <a:pt x="22" y="54"/>
                    <a:pt x="22" y="55"/>
                  </a:cubicBezTo>
                  <a:cubicBezTo>
                    <a:pt x="21" y="55"/>
                    <a:pt x="21" y="55"/>
                    <a:pt x="21" y="54"/>
                  </a:cubicBezTo>
                  <a:cubicBezTo>
                    <a:pt x="21" y="53"/>
                    <a:pt x="19" y="53"/>
                    <a:pt x="19" y="53"/>
                  </a:cubicBezTo>
                  <a:cubicBezTo>
                    <a:pt x="18" y="53"/>
                    <a:pt x="18" y="53"/>
                    <a:pt x="18" y="54"/>
                  </a:cubicBezTo>
                  <a:cubicBezTo>
                    <a:pt x="17" y="54"/>
                    <a:pt x="17" y="53"/>
                    <a:pt x="16" y="53"/>
                  </a:cubicBezTo>
                  <a:cubicBezTo>
                    <a:pt x="16" y="53"/>
                    <a:pt x="15" y="54"/>
                    <a:pt x="15" y="54"/>
                  </a:cubicBezTo>
                  <a:cubicBezTo>
                    <a:pt x="15" y="55"/>
                    <a:pt x="14" y="59"/>
                    <a:pt x="16" y="59"/>
                  </a:cubicBezTo>
                  <a:cubicBezTo>
                    <a:pt x="17" y="59"/>
                    <a:pt x="16" y="58"/>
                    <a:pt x="17" y="57"/>
                  </a:cubicBezTo>
                  <a:cubicBezTo>
                    <a:pt x="18" y="58"/>
                    <a:pt x="18" y="58"/>
                    <a:pt x="19" y="57"/>
                  </a:cubicBezTo>
                  <a:cubicBezTo>
                    <a:pt x="19" y="59"/>
                    <a:pt x="18" y="59"/>
                    <a:pt x="18" y="60"/>
                  </a:cubicBezTo>
                  <a:cubicBezTo>
                    <a:pt x="19" y="61"/>
                    <a:pt x="20" y="60"/>
                    <a:pt x="20" y="61"/>
                  </a:cubicBezTo>
                  <a:cubicBezTo>
                    <a:pt x="20" y="62"/>
                    <a:pt x="20" y="63"/>
                    <a:pt x="20" y="64"/>
                  </a:cubicBezTo>
                  <a:cubicBezTo>
                    <a:pt x="21" y="64"/>
                    <a:pt x="21" y="64"/>
                    <a:pt x="21" y="64"/>
                  </a:cubicBezTo>
                  <a:cubicBezTo>
                    <a:pt x="22" y="64"/>
                    <a:pt x="22" y="64"/>
                    <a:pt x="22" y="65"/>
                  </a:cubicBezTo>
                  <a:cubicBezTo>
                    <a:pt x="23" y="64"/>
                    <a:pt x="23" y="64"/>
                    <a:pt x="24" y="63"/>
                  </a:cubicBezTo>
                  <a:cubicBezTo>
                    <a:pt x="24" y="63"/>
                    <a:pt x="24" y="62"/>
                    <a:pt x="24" y="62"/>
                  </a:cubicBezTo>
                  <a:cubicBezTo>
                    <a:pt x="25" y="62"/>
                    <a:pt x="25" y="63"/>
                    <a:pt x="25" y="63"/>
                  </a:cubicBezTo>
                  <a:cubicBezTo>
                    <a:pt x="26" y="63"/>
                    <a:pt x="26" y="62"/>
                    <a:pt x="26" y="62"/>
                  </a:cubicBezTo>
                  <a:cubicBezTo>
                    <a:pt x="26" y="63"/>
                    <a:pt x="27" y="63"/>
                    <a:pt x="27" y="64"/>
                  </a:cubicBezTo>
                  <a:cubicBezTo>
                    <a:pt x="28" y="64"/>
                    <a:pt x="28" y="64"/>
                    <a:pt x="28" y="64"/>
                  </a:cubicBezTo>
                  <a:cubicBezTo>
                    <a:pt x="29" y="64"/>
                    <a:pt x="30" y="64"/>
                    <a:pt x="30" y="65"/>
                  </a:cubicBezTo>
                  <a:cubicBezTo>
                    <a:pt x="31" y="66"/>
                    <a:pt x="31" y="66"/>
                    <a:pt x="32" y="67"/>
                  </a:cubicBezTo>
                  <a:cubicBezTo>
                    <a:pt x="33" y="66"/>
                    <a:pt x="34" y="68"/>
                    <a:pt x="34" y="69"/>
                  </a:cubicBezTo>
                  <a:cubicBezTo>
                    <a:pt x="34" y="70"/>
                    <a:pt x="34" y="70"/>
                    <a:pt x="35" y="70"/>
                  </a:cubicBezTo>
                  <a:cubicBezTo>
                    <a:pt x="35" y="71"/>
                    <a:pt x="36" y="70"/>
                    <a:pt x="36" y="71"/>
                  </a:cubicBezTo>
                  <a:cubicBezTo>
                    <a:pt x="37" y="71"/>
                    <a:pt x="37" y="71"/>
                    <a:pt x="38" y="71"/>
                  </a:cubicBezTo>
                  <a:cubicBezTo>
                    <a:pt x="38" y="71"/>
                    <a:pt x="39" y="71"/>
                    <a:pt x="39" y="72"/>
                  </a:cubicBezTo>
                  <a:cubicBezTo>
                    <a:pt x="40" y="72"/>
                    <a:pt x="40" y="72"/>
                    <a:pt x="40" y="72"/>
                  </a:cubicBezTo>
                  <a:cubicBezTo>
                    <a:pt x="40" y="73"/>
                    <a:pt x="41" y="73"/>
                    <a:pt x="41" y="74"/>
                  </a:cubicBezTo>
                  <a:cubicBezTo>
                    <a:pt x="41" y="74"/>
                    <a:pt x="40" y="74"/>
                    <a:pt x="40" y="75"/>
                  </a:cubicBezTo>
                  <a:cubicBezTo>
                    <a:pt x="40" y="75"/>
                    <a:pt x="40" y="76"/>
                    <a:pt x="40" y="76"/>
                  </a:cubicBezTo>
                  <a:cubicBezTo>
                    <a:pt x="40" y="77"/>
                    <a:pt x="39" y="77"/>
                    <a:pt x="39" y="78"/>
                  </a:cubicBezTo>
                  <a:cubicBezTo>
                    <a:pt x="39" y="78"/>
                    <a:pt x="39" y="78"/>
                    <a:pt x="39" y="78"/>
                  </a:cubicBezTo>
                  <a:cubicBezTo>
                    <a:pt x="39" y="79"/>
                    <a:pt x="38" y="79"/>
                    <a:pt x="38" y="79"/>
                  </a:cubicBezTo>
                  <a:cubicBezTo>
                    <a:pt x="39" y="81"/>
                    <a:pt x="38" y="82"/>
                    <a:pt x="38" y="83"/>
                  </a:cubicBezTo>
                  <a:cubicBezTo>
                    <a:pt x="37" y="83"/>
                    <a:pt x="37" y="83"/>
                    <a:pt x="36" y="84"/>
                  </a:cubicBezTo>
                  <a:cubicBezTo>
                    <a:pt x="36" y="84"/>
                    <a:pt x="36" y="85"/>
                    <a:pt x="35" y="85"/>
                  </a:cubicBezTo>
                  <a:cubicBezTo>
                    <a:pt x="35" y="86"/>
                    <a:pt x="35" y="86"/>
                    <a:pt x="35" y="87"/>
                  </a:cubicBezTo>
                  <a:cubicBezTo>
                    <a:pt x="35" y="87"/>
                    <a:pt x="34" y="87"/>
                    <a:pt x="34" y="89"/>
                  </a:cubicBezTo>
                  <a:cubicBezTo>
                    <a:pt x="34" y="89"/>
                    <a:pt x="34" y="89"/>
                    <a:pt x="34" y="90"/>
                  </a:cubicBezTo>
                  <a:cubicBezTo>
                    <a:pt x="33" y="90"/>
                    <a:pt x="33" y="90"/>
                    <a:pt x="33" y="90"/>
                  </a:cubicBezTo>
                  <a:cubicBezTo>
                    <a:pt x="33" y="90"/>
                    <a:pt x="32" y="90"/>
                    <a:pt x="32" y="90"/>
                  </a:cubicBezTo>
                  <a:cubicBezTo>
                    <a:pt x="32" y="91"/>
                    <a:pt x="32" y="91"/>
                    <a:pt x="32" y="92"/>
                  </a:cubicBezTo>
                  <a:cubicBezTo>
                    <a:pt x="31" y="92"/>
                    <a:pt x="31" y="93"/>
                    <a:pt x="30" y="93"/>
                  </a:cubicBezTo>
                  <a:cubicBezTo>
                    <a:pt x="30" y="94"/>
                    <a:pt x="30" y="95"/>
                    <a:pt x="29" y="94"/>
                  </a:cubicBezTo>
                  <a:cubicBezTo>
                    <a:pt x="30" y="95"/>
                    <a:pt x="29" y="97"/>
                    <a:pt x="29" y="97"/>
                  </a:cubicBezTo>
                  <a:cubicBezTo>
                    <a:pt x="29" y="98"/>
                    <a:pt x="29" y="98"/>
                    <a:pt x="29" y="99"/>
                  </a:cubicBezTo>
                  <a:cubicBezTo>
                    <a:pt x="29" y="99"/>
                    <a:pt x="29" y="99"/>
                    <a:pt x="28" y="99"/>
                  </a:cubicBezTo>
                  <a:cubicBezTo>
                    <a:pt x="28" y="100"/>
                    <a:pt x="28" y="100"/>
                    <a:pt x="28" y="101"/>
                  </a:cubicBezTo>
                  <a:cubicBezTo>
                    <a:pt x="28" y="102"/>
                    <a:pt x="29" y="102"/>
                    <a:pt x="28" y="102"/>
                  </a:cubicBezTo>
                  <a:cubicBezTo>
                    <a:pt x="29" y="103"/>
                    <a:pt x="29" y="103"/>
                    <a:pt x="30" y="103"/>
                  </a:cubicBezTo>
                  <a:cubicBezTo>
                    <a:pt x="29" y="104"/>
                    <a:pt x="28" y="104"/>
                    <a:pt x="28" y="104"/>
                  </a:cubicBezTo>
                  <a:cubicBezTo>
                    <a:pt x="27" y="103"/>
                    <a:pt x="27" y="103"/>
                    <a:pt x="27" y="103"/>
                  </a:cubicBezTo>
                  <a:cubicBezTo>
                    <a:pt x="27" y="103"/>
                    <a:pt x="27" y="103"/>
                    <a:pt x="26" y="103"/>
                  </a:cubicBezTo>
                  <a:cubicBezTo>
                    <a:pt x="27" y="103"/>
                    <a:pt x="26" y="103"/>
                    <a:pt x="26" y="102"/>
                  </a:cubicBezTo>
                  <a:cubicBezTo>
                    <a:pt x="26" y="102"/>
                    <a:pt x="26" y="101"/>
                    <a:pt x="25" y="100"/>
                  </a:cubicBezTo>
                  <a:cubicBezTo>
                    <a:pt x="26" y="99"/>
                    <a:pt x="25" y="98"/>
                    <a:pt x="25" y="97"/>
                  </a:cubicBezTo>
                  <a:cubicBezTo>
                    <a:pt x="25" y="96"/>
                    <a:pt x="25" y="96"/>
                    <a:pt x="25" y="95"/>
                  </a:cubicBezTo>
                  <a:cubicBezTo>
                    <a:pt x="25" y="94"/>
                    <a:pt x="24" y="95"/>
                    <a:pt x="25" y="94"/>
                  </a:cubicBezTo>
                  <a:cubicBezTo>
                    <a:pt x="25" y="94"/>
                    <a:pt x="26" y="94"/>
                    <a:pt x="26" y="93"/>
                  </a:cubicBezTo>
                  <a:cubicBezTo>
                    <a:pt x="25" y="92"/>
                    <a:pt x="25" y="93"/>
                    <a:pt x="25" y="92"/>
                  </a:cubicBezTo>
                  <a:cubicBezTo>
                    <a:pt x="25" y="91"/>
                    <a:pt x="25" y="89"/>
                    <a:pt x="26" y="88"/>
                  </a:cubicBezTo>
                  <a:cubicBezTo>
                    <a:pt x="26" y="87"/>
                    <a:pt x="25" y="86"/>
                    <a:pt x="26" y="85"/>
                  </a:cubicBezTo>
                  <a:cubicBezTo>
                    <a:pt x="26" y="84"/>
                    <a:pt x="25" y="84"/>
                    <a:pt x="25" y="84"/>
                  </a:cubicBezTo>
                  <a:cubicBezTo>
                    <a:pt x="25" y="84"/>
                    <a:pt x="25" y="83"/>
                    <a:pt x="26" y="83"/>
                  </a:cubicBezTo>
                  <a:cubicBezTo>
                    <a:pt x="26" y="81"/>
                    <a:pt x="25" y="81"/>
                    <a:pt x="25" y="80"/>
                  </a:cubicBezTo>
                  <a:cubicBezTo>
                    <a:pt x="24" y="80"/>
                    <a:pt x="23" y="78"/>
                    <a:pt x="23" y="78"/>
                  </a:cubicBezTo>
                  <a:cubicBezTo>
                    <a:pt x="23" y="77"/>
                    <a:pt x="23" y="77"/>
                    <a:pt x="23" y="77"/>
                  </a:cubicBezTo>
                  <a:cubicBezTo>
                    <a:pt x="22" y="76"/>
                    <a:pt x="21" y="76"/>
                    <a:pt x="21" y="74"/>
                  </a:cubicBezTo>
                  <a:cubicBezTo>
                    <a:pt x="22" y="74"/>
                    <a:pt x="22" y="74"/>
                    <a:pt x="22" y="74"/>
                  </a:cubicBezTo>
                  <a:cubicBezTo>
                    <a:pt x="22" y="73"/>
                    <a:pt x="21" y="73"/>
                    <a:pt x="21" y="73"/>
                  </a:cubicBezTo>
                  <a:cubicBezTo>
                    <a:pt x="22" y="72"/>
                    <a:pt x="21" y="71"/>
                    <a:pt x="21" y="70"/>
                  </a:cubicBezTo>
                  <a:cubicBezTo>
                    <a:pt x="21" y="69"/>
                    <a:pt x="22" y="69"/>
                    <a:pt x="22" y="68"/>
                  </a:cubicBezTo>
                  <a:cubicBezTo>
                    <a:pt x="21" y="67"/>
                    <a:pt x="22" y="67"/>
                    <a:pt x="22" y="67"/>
                  </a:cubicBezTo>
                  <a:cubicBezTo>
                    <a:pt x="22" y="66"/>
                    <a:pt x="21" y="66"/>
                    <a:pt x="21" y="65"/>
                  </a:cubicBezTo>
                  <a:cubicBezTo>
                    <a:pt x="21" y="65"/>
                    <a:pt x="21" y="66"/>
                    <a:pt x="21" y="66"/>
                  </a:cubicBezTo>
                  <a:cubicBezTo>
                    <a:pt x="20" y="66"/>
                    <a:pt x="20" y="64"/>
                    <a:pt x="19" y="64"/>
                  </a:cubicBezTo>
                  <a:cubicBezTo>
                    <a:pt x="19" y="64"/>
                    <a:pt x="19" y="64"/>
                    <a:pt x="19" y="64"/>
                  </a:cubicBezTo>
                  <a:cubicBezTo>
                    <a:pt x="18" y="63"/>
                    <a:pt x="18" y="63"/>
                    <a:pt x="18" y="63"/>
                  </a:cubicBezTo>
                  <a:cubicBezTo>
                    <a:pt x="17" y="63"/>
                    <a:pt x="17" y="62"/>
                    <a:pt x="16" y="62"/>
                  </a:cubicBezTo>
                  <a:cubicBezTo>
                    <a:pt x="16" y="62"/>
                    <a:pt x="16" y="62"/>
                    <a:pt x="16" y="61"/>
                  </a:cubicBezTo>
                  <a:cubicBezTo>
                    <a:pt x="14" y="61"/>
                    <a:pt x="13" y="60"/>
                    <a:pt x="11" y="60"/>
                  </a:cubicBezTo>
                  <a:cubicBezTo>
                    <a:pt x="11" y="59"/>
                    <a:pt x="11" y="58"/>
                    <a:pt x="11" y="57"/>
                  </a:cubicBezTo>
                  <a:cubicBezTo>
                    <a:pt x="10" y="56"/>
                    <a:pt x="10" y="56"/>
                    <a:pt x="9" y="55"/>
                  </a:cubicBezTo>
                  <a:cubicBezTo>
                    <a:pt x="9" y="55"/>
                    <a:pt x="9" y="54"/>
                    <a:pt x="9" y="54"/>
                  </a:cubicBezTo>
                  <a:cubicBezTo>
                    <a:pt x="9" y="56"/>
                    <a:pt x="9" y="55"/>
                    <a:pt x="9" y="56"/>
                  </a:cubicBezTo>
                  <a:cubicBezTo>
                    <a:pt x="9" y="56"/>
                    <a:pt x="9" y="56"/>
                    <a:pt x="8" y="56"/>
                  </a:cubicBezTo>
                  <a:cubicBezTo>
                    <a:pt x="8" y="55"/>
                    <a:pt x="8" y="54"/>
                    <a:pt x="7" y="54"/>
                  </a:cubicBezTo>
                  <a:cubicBezTo>
                    <a:pt x="7" y="54"/>
                    <a:pt x="7" y="53"/>
                    <a:pt x="7" y="53"/>
                  </a:cubicBezTo>
                  <a:cubicBezTo>
                    <a:pt x="7" y="53"/>
                    <a:pt x="7" y="51"/>
                    <a:pt x="6" y="50"/>
                  </a:cubicBezTo>
                  <a:cubicBezTo>
                    <a:pt x="6" y="50"/>
                    <a:pt x="6" y="50"/>
                    <a:pt x="6" y="50"/>
                  </a:cubicBezTo>
                  <a:cubicBezTo>
                    <a:pt x="7" y="41"/>
                    <a:pt x="11" y="32"/>
                    <a:pt x="17" y="25"/>
                  </a:cubicBezTo>
                  <a:close/>
                  <a:moveTo>
                    <a:pt x="24" y="18"/>
                  </a:moveTo>
                  <a:cubicBezTo>
                    <a:pt x="27" y="16"/>
                    <a:pt x="30" y="14"/>
                    <a:pt x="34" y="12"/>
                  </a:cubicBezTo>
                  <a:cubicBezTo>
                    <a:pt x="34" y="12"/>
                    <a:pt x="34" y="12"/>
                    <a:pt x="34" y="12"/>
                  </a:cubicBezTo>
                  <a:cubicBezTo>
                    <a:pt x="34" y="13"/>
                    <a:pt x="33" y="13"/>
                    <a:pt x="32" y="13"/>
                  </a:cubicBezTo>
                  <a:cubicBezTo>
                    <a:pt x="32" y="13"/>
                    <a:pt x="32" y="14"/>
                    <a:pt x="32" y="14"/>
                  </a:cubicBezTo>
                  <a:cubicBezTo>
                    <a:pt x="31" y="14"/>
                    <a:pt x="31" y="15"/>
                    <a:pt x="31" y="15"/>
                  </a:cubicBezTo>
                  <a:cubicBezTo>
                    <a:pt x="30" y="15"/>
                    <a:pt x="30" y="16"/>
                    <a:pt x="29" y="16"/>
                  </a:cubicBezTo>
                  <a:cubicBezTo>
                    <a:pt x="29" y="17"/>
                    <a:pt x="28" y="17"/>
                    <a:pt x="28" y="18"/>
                  </a:cubicBezTo>
                  <a:cubicBezTo>
                    <a:pt x="27" y="18"/>
                    <a:pt x="27" y="18"/>
                    <a:pt x="26" y="18"/>
                  </a:cubicBezTo>
                  <a:cubicBezTo>
                    <a:pt x="26" y="19"/>
                    <a:pt x="27" y="18"/>
                    <a:pt x="27" y="19"/>
                  </a:cubicBezTo>
                  <a:cubicBezTo>
                    <a:pt x="27" y="19"/>
                    <a:pt x="27" y="19"/>
                    <a:pt x="26" y="19"/>
                  </a:cubicBezTo>
                  <a:cubicBezTo>
                    <a:pt x="26" y="21"/>
                    <a:pt x="24" y="20"/>
                    <a:pt x="23" y="20"/>
                  </a:cubicBezTo>
                  <a:cubicBezTo>
                    <a:pt x="23" y="20"/>
                    <a:pt x="23" y="20"/>
                    <a:pt x="23" y="20"/>
                  </a:cubicBezTo>
                  <a:cubicBezTo>
                    <a:pt x="23" y="19"/>
                    <a:pt x="23" y="19"/>
                    <a:pt x="23" y="19"/>
                  </a:cubicBezTo>
                  <a:cubicBezTo>
                    <a:pt x="24" y="19"/>
                    <a:pt x="24" y="19"/>
                    <a:pt x="25" y="19"/>
                  </a:cubicBezTo>
                  <a:cubicBezTo>
                    <a:pt x="25" y="19"/>
                    <a:pt x="24" y="18"/>
                    <a:pt x="24" y="18"/>
                  </a:cubicBezTo>
                  <a:close/>
                  <a:moveTo>
                    <a:pt x="107" y="35"/>
                  </a:moveTo>
                  <a:cubicBezTo>
                    <a:pt x="107" y="35"/>
                    <a:pt x="106" y="35"/>
                    <a:pt x="106" y="36"/>
                  </a:cubicBezTo>
                  <a:cubicBezTo>
                    <a:pt x="106" y="37"/>
                    <a:pt x="107" y="36"/>
                    <a:pt x="107" y="36"/>
                  </a:cubicBezTo>
                  <a:cubicBezTo>
                    <a:pt x="108" y="36"/>
                    <a:pt x="108" y="37"/>
                    <a:pt x="108" y="38"/>
                  </a:cubicBezTo>
                  <a:cubicBezTo>
                    <a:pt x="108" y="39"/>
                    <a:pt x="109" y="40"/>
                    <a:pt x="108" y="41"/>
                  </a:cubicBezTo>
                  <a:cubicBezTo>
                    <a:pt x="108" y="42"/>
                    <a:pt x="107" y="43"/>
                    <a:pt x="107" y="44"/>
                  </a:cubicBezTo>
                  <a:cubicBezTo>
                    <a:pt x="106" y="44"/>
                    <a:pt x="106" y="44"/>
                    <a:pt x="106" y="45"/>
                  </a:cubicBezTo>
                  <a:cubicBezTo>
                    <a:pt x="105" y="46"/>
                    <a:pt x="106" y="49"/>
                    <a:pt x="105" y="50"/>
                  </a:cubicBezTo>
                  <a:cubicBezTo>
                    <a:pt x="104" y="49"/>
                    <a:pt x="104" y="49"/>
                    <a:pt x="104" y="48"/>
                  </a:cubicBezTo>
                  <a:cubicBezTo>
                    <a:pt x="104" y="47"/>
                    <a:pt x="103" y="47"/>
                    <a:pt x="103" y="46"/>
                  </a:cubicBezTo>
                  <a:cubicBezTo>
                    <a:pt x="102" y="46"/>
                    <a:pt x="103" y="47"/>
                    <a:pt x="103" y="48"/>
                  </a:cubicBezTo>
                  <a:cubicBezTo>
                    <a:pt x="103" y="48"/>
                    <a:pt x="102" y="48"/>
                    <a:pt x="102" y="48"/>
                  </a:cubicBezTo>
                  <a:cubicBezTo>
                    <a:pt x="102" y="49"/>
                    <a:pt x="102" y="49"/>
                    <a:pt x="102" y="49"/>
                  </a:cubicBezTo>
                  <a:cubicBezTo>
                    <a:pt x="102" y="50"/>
                    <a:pt x="102" y="50"/>
                    <a:pt x="103" y="50"/>
                  </a:cubicBezTo>
                  <a:cubicBezTo>
                    <a:pt x="103" y="51"/>
                    <a:pt x="103" y="51"/>
                    <a:pt x="103" y="51"/>
                  </a:cubicBezTo>
                  <a:cubicBezTo>
                    <a:pt x="103" y="52"/>
                    <a:pt x="103" y="54"/>
                    <a:pt x="103" y="54"/>
                  </a:cubicBezTo>
                  <a:cubicBezTo>
                    <a:pt x="102" y="54"/>
                    <a:pt x="102" y="55"/>
                    <a:pt x="102" y="55"/>
                  </a:cubicBezTo>
                  <a:cubicBezTo>
                    <a:pt x="102" y="56"/>
                    <a:pt x="101" y="57"/>
                    <a:pt x="100" y="58"/>
                  </a:cubicBezTo>
                  <a:cubicBezTo>
                    <a:pt x="100" y="58"/>
                    <a:pt x="99" y="58"/>
                    <a:pt x="98" y="59"/>
                  </a:cubicBezTo>
                  <a:cubicBezTo>
                    <a:pt x="99" y="59"/>
                    <a:pt x="99" y="59"/>
                    <a:pt x="99" y="59"/>
                  </a:cubicBezTo>
                  <a:cubicBezTo>
                    <a:pt x="99" y="59"/>
                    <a:pt x="99" y="60"/>
                    <a:pt x="98" y="60"/>
                  </a:cubicBezTo>
                  <a:cubicBezTo>
                    <a:pt x="99" y="63"/>
                    <a:pt x="98" y="65"/>
                    <a:pt x="97" y="65"/>
                  </a:cubicBezTo>
                  <a:cubicBezTo>
                    <a:pt x="97" y="64"/>
                    <a:pt x="96" y="64"/>
                    <a:pt x="96" y="64"/>
                  </a:cubicBezTo>
                  <a:cubicBezTo>
                    <a:pt x="96" y="64"/>
                    <a:pt x="95" y="63"/>
                    <a:pt x="95" y="62"/>
                  </a:cubicBezTo>
                  <a:cubicBezTo>
                    <a:pt x="94" y="63"/>
                    <a:pt x="95" y="64"/>
                    <a:pt x="95" y="64"/>
                  </a:cubicBezTo>
                  <a:cubicBezTo>
                    <a:pt x="95" y="65"/>
                    <a:pt x="95" y="65"/>
                    <a:pt x="96" y="66"/>
                  </a:cubicBezTo>
                  <a:cubicBezTo>
                    <a:pt x="96" y="67"/>
                    <a:pt x="97" y="67"/>
                    <a:pt x="97" y="69"/>
                  </a:cubicBezTo>
                  <a:cubicBezTo>
                    <a:pt x="96" y="68"/>
                    <a:pt x="95" y="67"/>
                    <a:pt x="94" y="66"/>
                  </a:cubicBezTo>
                  <a:cubicBezTo>
                    <a:pt x="94" y="65"/>
                    <a:pt x="94" y="65"/>
                    <a:pt x="94" y="65"/>
                  </a:cubicBezTo>
                  <a:cubicBezTo>
                    <a:pt x="93" y="64"/>
                    <a:pt x="94" y="64"/>
                    <a:pt x="94" y="64"/>
                  </a:cubicBezTo>
                  <a:cubicBezTo>
                    <a:pt x="94" y="63"/>
                    <a:pt x="94" y="62"/>
                    <a:pt x="93" y="62"/>
                  </a:cubicBezTo>
                  <a:cubicBezTo>
                    <a:pt x="93" y="62"/>
                    <a:pt x="93" y="61"/>
                    <a:pt x="93" y="61"/>
                  </a:cubicBezTo>
                  <a:cubicBezTo>
                    <a:pt x="93" y="60"/>
                    <a:pt x="92" y="61"/>
                    <a:pt x="91" y="60"/>
                  </a:cubicBezTo>
                  <a:cubicBezTo>
                    <a:pt x="91" y="60"/>
                    <a:pt x="92" y="60"/>
                    <a:pt x="92" y="59"/>
                  </a:cubicBezTo>
                  <a:cubicBezTo>
                    <a:pt x="91" y="59"/>
                    <a:pt x="91" y="58"/>
                    <a:pt x="91" y="57"/>
                  </a:cubicBezTo>
                  <a:cubicBezTo>
                    <a:pt x="90" y="58"/>
                    <a:pt x="89" y="58"/>
                    <a:pt x="89" y="58"/>
                  </a:cubicBezTo>
                  <a:cubicBezTo>
                    <a:pt x="89" y="59"/>
                    <a:pt x="88" y="59"/>
                    <a:pt x="88" y="60"/>
                  </a:cubicBezTo>
                  <a:cubicBezTo>
                    <a:pt x="87" y="60"/>
                    <a:pt x="88" y="61"/>
                    <a:pt x="87" y="60"/>
                  </a:cubicBezTo>
                  <a:cubicBezTo>
                    <a:pt x="87" y="61"/>
                    <a:pt x="87" y="61"/>
                    <a:pt x="87" y="61"/>
                  </a:cubicBezTo>
                  <a:cubicBezTo>
                    <a:pt x="87" y="61"/>
                    <a:pt x="87" y="61"/>
                    <a:pt x="86" y="61"/>
                  </a:cubicBezTo>
                  <a:cubicBezTo>
                    <a:pt x="87" y="63"/>
                    <a:pt x="86" y="64"/>
                    <a:pt x="86" y="65"/>
                  </a:cubicBezTo>
                  <a:cubicBezTo>
                    <a:pt x="85" y="65"/>
                    <a:pt x="85" y="65"/>
                    <a:pt x="84" y="65"/>
                  </a:cubicBezTo>
                  <a:cubicBezTo>
                    <a:pt x="84" y="65"/>
                    <a:pt x="84" y="64"/>
                    <a:pt x="84" y="64"/>
                  </a:cubicBezTo>
                  <a:cubicBezTo>
                    <a:pt x="84" y="63"/>
                    <a:pt x="84" y="63"/>
                    <a:pt x="84" y="62"/>
                  </a:cubicBezTo>
                  <a:cubicBezTo>
                    <a:pt x="83" y="61"/>
                    <a:pt x="83" y="60"/>
                    <a:pt x="82" y="59"/>
                  </a:cubicBezTo>
                  <a:cubicBezTo>
                    <a:pt x="83" y="59"/>
                    <a:pt x="82" y="59"/>
                    <a:pt x="82" y="58"/>
                  </a:cubicBezTo>
                  <a:cubicBezTo>
                    <a:pt x="82" y="58"/>
                    <a:pt x="81" y="58"/>
                    <a:pt x="81" y="57"/>
                  </a:cubicBezTo>
                  <a:cubicBezTo>
                    <a:pt x="81" y="57"/>
                    <a:pt x="81" y="57"/>
                    <a:pt x="82" y="57"/>
                  </a:cubicBezTo>
                  <a:cubicBezTo>
                    <a:pt x="81" y="57"/>
                    <a:pt x="80" y="56"/>
                    <a:pt x="79" y="56"/>
                  </a:cubicBezTo>
                  <a:cubicBezTo>
                    <a:pt x="79" y="56"/>
                    <a:pt x="79" y="56"/>
                    <a:pt x="79" y="55"/>
                  </a:cubicBezTo>
                  <a:cubicBezTo>
                    <a:pt x="78" y="55"/>
                    <a:pt x="78" y="56"/>
                    <a:pt x="77" y="56"/>
                  </a:cubicBezTo>
                  <a:cubicBezTo>
                    <a:pt x="77" y="55"/>
                    <a:pt x="77" y="55"/>
                    <a:pt x="76" y="55"/>
                  </a:cubicBezTo>
                  <a:cubicBezTo>
                    <a:pt x="75" y="55"/>
                    <a:pt x="75" y="53"/>
                    <a:pt x="74" y="52"/>
                  </a:cubicBezTo>
                  <a:cubicBezTo>
                    <a:pt x="74" y="52"/>
                    <a:pt x="73" y="53"/>
                    <a:pt x="73" y="53"/>
                  </a:cubicBezTo>
                  <a:cubicBezTo>
                    <a:pt x="74" y="53"/>
                    <a:pt x="74" y="54"/>
                    <a:pt x="74" y="54"/>
                  </a:cubicBezTo>
                  <a:cubicBezTo>
                    <a:pt x="74" y="55"/>
                    <a:pt x="75" y="55"/>
                    <a:pt x="75" y="56"/>
                  </a:cubicBezTo>
                  <a:cubicBezTo>
                    <a:pt x="75" y="55"/>
                    <a:pt x="76" y="55"/>
                    <a:pt x="76" y="55"/>
                  </a:cubicBezTo>
                  <a:cubicBezTo>
                    <a:pt x="76" y="57"/>
                    <a:pt x="77" y="57"/>
                    <a:pt x="77" y="57"/>
                  </a:cubicBezTo>
                  <a:cubicBezTo>
                    <a:pt x="77" y="58"/>
                    <a:pt x="77" y="58"/>
                    <a:pt x="77" y="59"/>
                  </a:cubicBezTo>
                  <a:cubicBezTo>
                    <a:pt x="76" y="59"/>
                    <a:pt x="76" y="60"/>
                    <a:pt x="75" y="60"/>
                  </a:cubicBezTo>
                  <a:cubicBezTo>
                    <a:pt x="75" y="60"/>
                    <a:pt x="75" y="61"/>
                    <a:pt x="75" y="61"/>
                  </a:cubicBezTo>
                  <a:cubicBezTo>
                    <a:pt x="73" y="61"/>
                    <a:pt x="72" y="62"/>
                    <a:pt x="71" y="63"/>
                  </a:cubicBezTo>
                  <a:cubicBezTo>
                    <a:pt x="70" y="62"/>
                    <a:pt x="70" y="61"/>
                    <a:pt x="70" y="60"/>
                  </a:cubicBezTo>
                  <a:cubicBezTo>
                    <a:pt x="69" y="59"/>
                    <a:pt x="69" y="58"/>
                    <a:pt x="68" y="57"/>
                  </a:cubicBezTo>
                  <a:cubicBezTo>
                    <a:pt x="68" y="56"/>
                    <a:pt x="67" y="55"/>
                    <a:pt x="67" y="55"/>
                  </a:cubicBezTo>
                  <a:cubicBezTo>
                    <a:pt x="67" y="55"/>
                    <a:pt x="67" y="56"/>
                    <a:pt x="67" y="57"/>
                  </a:cubicBezTo>
                  <a:cubicBezTo>
                    <a:pt x="67" y="57"/>
                    <a:pt x="68" y="57"/>
                    <a:pt x="68" y="58"/>
                  </a:cubicBezTo>
                  <a:cubicBezTo>
                    <a:pt x="68" y="59"/>
                    <a:pt x="69" y="59"/>
                    <a:pt x="69" y="61"/>
                  </a:cubicBezTo>
                  <a:cubicBezTo>
                    <a:pt x="70" y="61"/>
                    <a:pt x="70" y="62"/>
                    <a:pt x="71" y="63"/>
                  </a:cubicBezTo>
                  <a:cubicBezTo>
                    <a:pt x="71" y="63"/>
                    <a:pt x="72" y="63"/>
                    <a:pt x="72" y="63"/>
                  </a:cubicBezTo>
                  <a:cubicBezTo>
                    <a:pt x="73" y="63"/>
                    <a:pt x="73" y="63"/>
                    <a:pt x="74" y="63"/>
                  </a:cubicBezTo>
                  <a:cubicBezTo>
                    <a:pt x="74" y="63"/>
                    <a:pt x="74" y="64"/>
                    <a:pt x="74" y="65"/>
                  </a:cubicBezTo>
                  <a:cubicBezTo>
                    <a:pt x="73" y="66"/>
                    <a:pt x="72" y="68"/>
                    <a:pt x="71" y="69"/>
                  </a:cubicBezTo>
                  <a:cubicBezTo>
                    <a:pt x="71" y="70"/>
                    <a:pt x="70" y="70"/>
                    <a:pt x="70" y="70"/>
                  </a:cubicBezTo>
                  <a:cubicBezTo>
                    <a:pt x="70" y="72"/>
                    <a:pt x="69" y="72"/>
                    <a:pt x="69" y="73"/>
                  </a:cubicBezTo>
                  <a:cubicBezTo>
                    <a:pt x="69" y="75"/>
                    <a:pt x="69" y="77"/>
                    <a:pt x="69" y="79"/>
                  </a:cubicBezTo>
                  <a:cubicBezTo>
                    <a:pt x="68" y="80"/>
                    <a:pt x="67" y="82"/>
                    <a:pt x="67" y="84"/>
                  </a:cubicBezTo>
                  <a:cubicBezTo>
                    <a:pt x="66" y="84"/>
                    <a:pt x="66" y="84"/>
                    <a:pt x="66" y="84"/>
                  </a:cubicBezTo>
                  <a:cubicBezTo>
                    <a:pt x="66" y="85"/>
                    <a:pt x="66" y="86"/>
                    <a:pt x="66" y="86"/>
                  </a:cubicBezTo>
                  <a:cubicBezTo>
                    <a:pt x="65" y="87"/>
                    <a:pt x="64" y="88"/>
                    <a:pt x="64" y="89"/>
                  </a:cubicBezTo>
                  <a:cubicBezTo>
                    <a:pt x="62" y="89"/>
                    <a:pt x="62" y="90"/>
                    <a:pt x="60" y="91"/>
                  </a:cubicBezTo>
                  <a:cubicBezTo>
                    <a:pt x="59" y="89"/>
                    <a:pt x="59" y="87"/>
                    <a:pt x="58" y="86"/>
                  </a:cubicBezTo>
                  <a:cubicBezTo>
                    <a:pt x="58" y="86"/>
                    <a:pt x="58" y="85"/>
                    <a:pt x="58" y="84"/>
                  </a:cubicBezTo>
                  <a:cubicBezTo>
                    <a:pt x="58" y="83"/>
                    <a:pt x="57" y="82"/>
                    <a:pt x="57" y="81"/>
                  </a:cubicBezTo>
                  <a:cubicBezTo>
                    <a:pt x="57" y="80"/>
                    <a:pt x="57" y="78"/>
                    <a:pt x="57" y="77"/>
                  </a:cubicBezTo>
                  <a:cubicBezTo>
                    <a:pt x="57" y="76"/>
                    <a:pt x="57" y="75"/>
                    <a:pt x="57" y="74"/>
                  </a:cubicBezTo>
                  <a:cubicBezTo>
                    <a:pt x="57" y="73"/>
                    <a:pt x="56" y="72"/>
                    <a:pt x="55" y="71"/>
                  </a:cubicBezTo>
                  <a:cubicBezTo>
                    <a:pt x="55" y="70"/>
                    <a:pt x="56" y="69"/>
                    <a:pt x="56" y="67"/>
                  </a:cubicBezTo>
                  <a:cubicBezTo>
                    <a:pt x="55" y="67"/>
                    <a:pt x="55" y="68"/>
                    <a:pt x="55" y="68"/>
                  </a:cubicBezTo>
                  <a:cubicBezTo>
                    <a:pt x="54" y="68"/>
                    <a:pt x="54" y="67"/>
                    <a:pt x="53" y="67"/>
                  </a:cubicBezTo>
                  <a:cubicBezTo>
                    <a:pt x="53" y="67"/>
                    <a:pt x="53" y="66"/>
                    <a:pt x="53" y="66"/>
                  </a:cubicBezTo>
                  <a:cubicBezTo>
                    <a:pt x="52" y="66"/>
                    <a:pt x="52" y="67"/>
                    <a:pt x="52" y="68"/>
                  </a:cubicBezTo>
                  <a:cubicBezTo>
                    <a:pt x="51" y="67"/>
                    <a:pt x="50" y="68"/>
                    <a:pt x="49" y="68"/>
                  </a:cubicBezTo>
                  <a:cubicBezTo>
                    <a:pt x="48" y="68"/>
                    <a:pt x="47" y="67"/>
                    <a:pt x="46" y="66"/>
                  </a:cubicBezTo>
                  <a:cubicBezTo>
                    <a:pt x="46" y="65"/>
                    <a:pt x="46" y="64"/>
                    <a:pt x="45" y="63"/>
                  </a:cubicBezTo>
                  <a:cubicBezTo>
                    <a:pt x="45" y="61"/>
                    <a:pt x="45" y="59"/>
                    <a:pt x="45" y="58"/>
                  </a:cubicBezTo>
                  <a:cubicBezTo>
                    <a:pt x="45" y="57"/>
                    <a:pt x="46" y="56"/>
                    <a:pt x="46" y="55"/>
                  </a:cubicBezTo>
                  <a:cubicBezTo>
                    <a:pt x="46" y="54"/>
                    <a:pt x="47" y="54"/>
                    <a:pt x="48" y="53"/>
                  </a:cubicBezTo>
                  <a:cubicBezTo>
                    <a:pt x="48" y="52"/>
                    <a:pt x="48" y="51"/>
                    <a:pt x="48" y="50"/>
                  </a:cubicBezTo>
                  <a:cubicBezTo>
                    <a:pt x="49" y="50"/>
                    <a:pt x="49" y="49"/>
                    <a:pt x="50" y="49"/>
                  </a:cubicBezTo>
                  <a:cubicBezTo>
                    <a:pt x="50" y="49"/>
                    <a:pt x="50" y="49"/>
                    <a:pt x="51" y="49"/>
                  </a:cubicBezTo>
                  <a:cubicBezTo>
                    <a:pt x="51" y="49"/>
                    <a:pt x="53" y="48"/>
                    <a:pt x="54" y="49"/>
                  </a:cubicBezTo>
                  <a:cubicBezTo>
                    <a:pt x="55" y="48"/>
                    <a:pt x="56" y="48"/>
                    <a:pt x="57" y="48"/>
                  </a:cubicBezTo>
                  <a:cubicBezTo>
                    <a:pt x="57" y="48"/>
                    <a:pt x="57" y="49"/>
                    <a:pt x="57" y="49"/>
                  </a:cubicBezTo>
                  <a:cubicBezTo>
                    <a:pt x="57" y="49"/>
                    <a:pt x="57" y="49"/>
                    <a:pt x="57" y="50"/>
                  </a:cubicBezTo>
                  <a:cubicBezTo>
                    <a:pt x="58" y="51"/>
                    <a:pt x="59" y="51"/>
                    <a:pt x="60" y="52"/>
                  </a:cubicBezTo>
                  <a:cubicBezTo>
                    <a:pt x="61" y="52"/>
                    <a:pt x="61" y="51"/>
                    <a:pt x="61" y="51"/>
                  </a:cubicBezTo>
                  <a:cubicBezTo>
                    <a:pt x="63" y="51"/>
                    <a:pt x="64" y="51"/>
                    <a:pt x="66" y="52"/>
                  </a:cubicBezTo>
                  <a:cubicBezTo>
                    <a:pt x="67" y="52"/>
                    <a:pt x="66" y="50"/>
                    <a:pt x="67" y="50"/>
                  </a:cubicBezTo>
                  <a:cubicBezTo>
                    <a:pt x="67" y="49"/>
                    <a:pt x="67" y="49"/>
                    <a:pt x="67" y="49"/>
                  </a:cubicBezTo>
                  <a:cubicBezTo>
                    <a:pt x="66" y="48"/>
                    <a:pt x="67" y="50"/>
                    <a:pt x="66" y="50"/>
                  </a:cubicBezTo>
                  <a:cubicBezTo>
                    <a:pt x="65" y="50"/>
                    <a:pt x="66" y="49"/>
                    <a:pt x="65" y="49"/>
                  </a:cubicBezTo>
                  <a:cubicBezTo>
                    <a:pt x="65" y="49"/>
                    <a:pt x="64" y="49"/>
                    <a:pt x="63" y="49"/>
                  </a:cubicBezTo>
                  <a:cubicBezTo>
                    <a:pt x="63" y="48"/>
                    <a:pt x="63" y="48"/>
                    <a:pt x="63" y="48"/>
                  </a:cubicBezTo>
                  <a:cubicBezTo>
                    <a:pt x="63" y="47"/>
                    <a:pt x="63" y="47"/>
                    <a:pt x="63" y="46"/>
                  </a:cubicBezTo>
                  <a:cubicBezTo>
                    <a:pt x="63" y="46"/>
                    <a:pt x="62" y="46"/>
                    <a:pt x="62" y="46"/>
                  </a:cubicBezTo>
                  <a:cubicBezTo>
                    <a:pt x="62" y="47"/>
                    <a:pt x="62" y="48"/>
                    <a:pt x="62" y="49"/>
                  </a:cubicBezTo>
                  <a:cubicBezTo>
                    <a:pt x="63" y="48"/>
                    <a:pt x="63" y="49"/>
                    <a:pt x="63" y="49"/>
                  </a:cubicBezTo>
                  <a:cubicBezTo>
                    <a:pt x="62" y="49"/>
                    <a:pt x="62" y="49"/>
                    <a:pt x="62" y="49"/>
                  </a:cubicBezTo>
                  <a:cubicBezTo>
                    <a:pt x="62" y="49"/>
                    <a:pt x="62" y="49"/>
                    <a:pt x="62" y="49"/>
                  </a:cubicBezTo>
                  <a:cubicBezTo>
                    <a:pt x="62" y="49"/>
                    <a:pt x="61" y="49"/>
                    <a:pt x="61" y="48"/>
                  </a:cubicBezTo>
                  <a:cubicBezTo>
                    <a:pt x="61" y="48"/>
                    <a:pt x="61" y="47"/>
                    <a:pt x="61" y="47"/>
                  </a:cubicBezTo>
                  <a:cubicBezTo>
                    <a:pt x="61" y="47"/>
                    <a:pt x="61" y="46"/>
                    <a:pt x="60" y="46"/>
                  </a:cubicBezTo>
                  <a:cubicBezTo>
                    <a:pt x="60" y="46"/>
                    <a:pt x="60" y="45"/>
                    <a:pt x="60" y="45"/>
                  </a:cubicBezTo>
                  <a:cubicBezTo>
                    <a:pt x="59" y="44"/>
                    <a:pt x="58" y="44"/>
                    <a:pt x="58" y="43"/>
                  </a:cubicBezTo>
                  <a:cubicBezTo>
                    <a:pt x="57" y="45"/>
                    <a:pt x="60" y="45"/>
                    <a:pt x="60" y="46"/>
                  </a:cubicBezTo>
                  <a:cubicBezTo>
                    <a:pt x="60" y="47"/>
                    <a:pt x="59" y="45"/>
                    <a:pt x="59" y="46"/>
                  </a:cubicBezTo>
                  <a:cubicBezTo>
                    <a:pt x="59" y="46"/>
                    <a:pt x="60" y="46"/>
                    <a:pt x="59" y="47"/>
                  </a:cubicBezTo>
                  <a:cubicBezTo>
                    <a:pt x="59" y="47"/>
                    <a:pt x="58" y="47"/>
                    <a:pt x="59" y="48"/>
                  </a:cubicBezTo>
                  <a:cubicBezTo>
                    <a:pt x="58" y="48"/>
                    <a:pt x="58" y="48"/>
                    <a:pt x="58" y="47"/>
                  </a:cubicBezTo>
                  <a:cubicBezTo>
                    <a:pt x="58" y="47"/>
                    <a:pt x="59" y="47"/>
                    <a:pt x="59" y="47"/>
                  </a:cubicBezTo>
                  <a:cubicBezTo>
                    <a:pt x="58" y="46"/>
                    <a:pt x="58" y="45"/>
                    <a:pt x="57" y="45"/>
                  </a:cubicBezTo>
                  <a:cubicBezTo>
                    <a:pt x="57" y="45"/>
                    <a:pt x="57" y="45"/>
                    <a:pt x="56" y="44"/>
                  </a:cubicBezTo>
                  <a:cubicBezTo>
                    <a:pt x="56" y="46"/>
                    <a:pt x="57" y="47"/>
                    <a:pt x="56" y="47"/>
                  </a:cubicBezTo>
                  <a:cubicBezTo>
                    <a:pt x="56" y="46"/>
                    <a:pt x="55" y="44"/>
                    <a:pt x="56" y="44"/>
                  </a:cubicBezTo>
                  <a:cubicBezTo>
                    <a:pt x="55" y="44"/>
                    <a:pt x="55" y="44"/>
                    <a:pt x="54" y="44"/>
                  </a:cubicBezTo>
                  <a:cubicBezTo>
                    <a:pt x="53" y="44"/>
                    <a:pt x="53" y="45"/>
                    <a:pt x="52" y="46"/>
                  </a:cubicBezTo>
                  <a:cubicBezTo>
                    <a:pt x="53" y="47"/>
                    <a:pt x="52" y="48"/>
                    <a:pt x="52" y="49"/>
                  </a:cubicBezTo>
                  <a:cubicBezTo>
                    <a:pt x="51" y="48"/>
                    <a:pt x="51" y="48"/>
                    <a:pt x="50" y="49"/>
                  </a:cubicBezTo>
                  <a:cubicBezTo>
                    <a:pt x="50" y="48"/>
                    <a:pt x="49" y="48"/>
                    <a:pt x="48" y="48"/>
                  </a:cubicBezTo>
                  <a:cubicBezTo>
                    <a:pt x="49" y="47"/>
                    <a:pt x="48" y="47"/>
                    <a:pt x="48" y="46"/>
                  </a:cubicBezTo>
                  <a:cubicBezTo>
                    <a:pt x="49" y="46"/>
                    <a:pt x="48" y="45"/>
                    <a:pt x="48" y="44"/>
                  </a:cubicBezTo>
                  <a:cubicBezTo>
                    <a:pt x="50" y="44"/>
                    <a:pt x="50" y="43"/>
                    <a:pt x="51" y="44"/>
                  </a:cubicBezTo>
                  <a:cubicBezTo>
                    <a:pt x="52" y="44"/>
                    <a:pt x="52" y="43"/>
                    <a:pt x="52" y="43"/>
                  </a:cubicBezTo>
                  <a:cubicBezTo>
                    <a:pt x="52" y="42"/>
                    <a:pt x="51" y="42"/>
                    <a:pt x="51" y="41"/>
                  </a:cubicBezTo>
                  <a:cubicBezTo>
                    <a:pt x="51" y="41"/>
                    <a:pt x="50" y="41"/>
                    <a:pt x="50" y="41"/>
                  </a:cubicBezTo>
                  <a:cubicBezTo>
                    <a:pt x="50" y="40"/>
                    <a:pt x="50" y="40"/>
                    <a:pt x="51" y="40"/>
                  </a:cubicBezTo>
                  <a:cubicBezTo>
                    <a:pt x="51" y="40"/>
                    <a:pt x="51" y="39"/>
                    <a:pt x="52" y="39"/>
                  </a:cubicBezTo>
                  <a:cubicBezTo>
                    <a:pt x="52" y="39"/>
                    <a:pt x="52" y="39"/>
                    <a:pt x="52" y="39"/>
                  </a:cubicBezTo>
                  <a:cubicBezTo>
                    <a:pt x="51" y="39"/>
                    <a:pt x="50" y="39"/>
                    <a:pt x="49" y="39"/>
                  </a:cubicBezTo>
                  <a:cubicBezTo>
                    <a:pt x="49" y="39"/>
                    <a:pt x="50" y="39"/>
                    <a:pt x="50" y="39"/>
                  </a:cubicBezTo>
                  <a:cubicBezTo>
                    <a:pt x="50" y="38"/>
                    <a:pt x="50" y="38"/>
                    <a:pt x="50" y="37"/>
                  </a:cubicBezTo>
                  <a:cubicBezTo>
                    <a:pt x="50" y="37"/>
                    <a:pt x="51" y="37"/>
                    <a:pt x="51" y="36"/>
                  </a:cubicBezTo>
                  <a:cubicBezTo>
                    <a:pt x="51" y="36"/>
                    <a:pt x="50" y="36"/>
                    <a:pt x="50" y="35"/>
                  </a:cubicBezTo>
                  <a:cubicBezTo>
                    <a:pt x="50" y="34"/>
                    <a:pt x="50" y="34"/>
                    <a:pt x="50" y="33"/>
                  </a:cubicBezTo>
                  <a:cubicBezTo>
                    <a:pt x="51" y="32"/>
                    <a:pt x="51" y="32"/>
                    <a:pt x="52" y="32"/>
                  </a:cubicBezTo>
                  <a:cubicBezTo>
                    <a:pt x="52" y="33"/>
                    <a:pt x="51" y="33"/>
                    <a:pt x="51" y="33"/>
                  </a:cubicBezTo>
                  <a:cubicBezTo>
                    <a:pt x="51" y="33"/>
                    <a:pt x="51" y="33"/>
                    <a:pt x="52" y="34"/>
                  </a:cubicBezTo>
                  <a:cubicBezTo>
                    <a:pt x="51" y="35"/>
                    <a:pt x="52" y="35"/>
                    <a:pt x="52" y="36"/>
                  </a:cubicBezTo>
                  <a:cubicBezTo>
                    <a:pt x="52" y="37"/>
                    <a:pt x="53" y="37"/>
                    <a:pt x="53" y="37"/>
                  </a:cubicBezTo>
                  <a:cubicBezTo>
                    <a:pt x="52" y="38"/>
                    <a:pt x="52" y="38"/>
                    <a:pt x="52" y="39"/>
                  </a:cubicBezTo>
                  <a:cubicBezTo>
                    <a:pt x="53" y="39"/>
                    <a:pt x="52" y="38"/>
                    <a:pt x="54" y="38"/>
                  </a:cubicBezTo>
                  <a:cubicBezTo>
                    <a:pt x="53" y="37"/>
                    <a:pt x="54" y="37"/>
                    <a:pt x="54" y="37"/>
                  </a:cubicBezTo>
                  <a:cubicBezTo>
                    <a:pt x="54" y="37"/>
                    <a:pt x="55" y="36"/>
                    <a:pt x="55" y="36"/>
                  </a:cubicBezTo>
                  <a:cubicBezTo>
                    <a:pt x="55" y="36"/>
                    <a:pt x="56" y="36"/>
                    <a:pt x="55" y="36"/>
                  </a:cubicBezTo>
                  <a:cubicBezTo>
                    <a:pt x="55" y="35"/>
                    <a:pt x="55" y="35"/>
                    <a:pt x="56" y="34"/>
                  </a:cubicBezTo>
                  <a:cubicBezTo>
                    <a:pt x="56" y="34"/>
                    <a:pt x="55" y="34"/>
                    <a:pt x="54" y="33"/>
                  </a:cubicBezTo>
                  <a:cubicBezTo>
                    <a:pt x="54" y="33"/>
                    <a:pt x="54" y="32"/>
                    <a:pt x="54" y="31"/>
                  </a:cubicBezTo>
                  <a:cubicBezTo>
                    <a:pt x="54" y="30"/>
                    <a:pt x="55" y="29"/>
                    <a:pt x="56" y="29"/>
                  </a:cubicBezTo>
                  <a:cubicBezTo>
                    <a:pt x="56" y="29"/>
                    <a:pt x="56" y="28"/>
                    <a:pt x="56" y="28"/>
                  </a:cubicBezTo>
                  <a:cubicBezTo>
                    <a:pt x="56" y="28"/>
                    <a:pt x="56" y="28"/>
                    <a:pt x="56" y="28"/>
                  </a:cubicBezTo>
                  <a:cubicBezTo>
                    <a:pt x="57" y="28"/>
                    <a:pt x="57" y="27"/>
                    <a:pt x="57" y="26"/>
                  </a:cubicBezTo>
                  <a:cubicBezTo>
                    <a:pt x="58" y="25"/>
                    <a:pt x="59" y="25"/>
                    <a:pt x="59" y="24"/>
                  </a:cubicBezTo>
                  <a:cubicBezTo>
                    <a:pt x="60" y="24"/>
                    <a:pt x="60" y="23"/>
                    <a:pt x="60" y="24"/>
                  </a:cubicBezTo>
                  <a:cubicBezTo>
                    <a:pt x="61" y="23"/>
                    <a:pt x="61" y="23"/>
                    <a:pt x="61" y="23"/>
                  </a:cubicBezTo>
                  <a:cubicBezTo>
                    <a:pt x="62" y="23"/>
                    <a:pt x="63" y="23"/>
                    <a:pt x="63" y="23"/>
                  </a:cubicBezTo>
                  <a:cubicBezTo>
                    <a:pt x="63" y="23"/>
                    <a:pt x="64" y="23"/>
                    <a:pt x="64" y="24"/>
                  </a:cubicBezTo>
                  <a:cubicBezTo>
                    <a:pt x="65" y="24"/>
                    <a:pt x="65" y="24"/>
                    <a:pt x="65" y="25"/>
                  </a:cubicBezTo>
                  <a:cubicBezTo>
                    <a:pt x="67" y="25"/>
                    <a:pt x="68" y="25"/>
                    <a:pt x="68" y="27"/>
                  </a:cubicBezTo>
                  <a:cubicBezTo>
                    <a:pt x="69" y="27"/>
                    <a:pt x="69" y="26"/>
                    <a:pt x="69" y="25"/>
                  </a:cubicBezTo>
                  <a:cubicBezTo>
                    <a:pt x="69" y="25"/>
                    <a:pt x="69" y="25"/>
                    <a:pt x="70" y="25"/>
                  </a:cubicBezTo>
                  <a:cubicBezTo>
                    <a:pt x="70" y="25"/>
                    <a:pt x="70" y="26"/>
                    <a:pt x="70" y="26"/>
                  </a:cubicBezTo>
                  <a:cubicBezTo>
                    <a:pt x="71" y="26"/>
                    <a:pt x="71" y="25"/>
                    <a:pt x="72" y="25"/>
                  </a:cubicBezTo>
                  <a:cubicBezTo>
                    <a:pt x="73" y="25"/>
                    <a:pt x="74" y="24"/>
                    <a:pt x="75" y="25"/>
                  </a:cubicBezTo>
                  <a:cubicBezTo>
                    <a:pt x="75" y="24"/>
                    <a:pt x="74" y="24"/>
                    <a:pt x="74" y="23"/>
                  </a:cubicBezTo>
                  <a:cubicBezTo>
                    <a:pt x="75" y="23"/>
                    <a:pt x="75" y="24"/>
                    <a:pt x="76" y="24"/>
                  </a:cubicBezTo>
                  <a:cubicBezTo>
                    <a:pt x="77" y="23"/>
                    <a:pt x="78" y="22"/>
                    <a:pt x="78" y="21"/>
                  </a:cubicBezTo>
                  <a:cubicBezTo>
                    <a:pt x="79" y="21"/>
                    <a:pt x="79" y="22"/>
                    <a:pt x="79" y="22"/>
                  </a:cubicBezTo>
                  <a:cubicBezTo>
                    <a:pt x="80" y="23"/>
                    <a:pt x="80" y="21"/>
                    <a:pt x="80" y="22"/>
                  </a:cubicBezTo>
                  <a:cubicBezTo>
                    <a:pt x="80" y="22"/>
                    <a:pt x="80" y="23"/>
                    <a:pt x="80" y="23"/>
                  </a:cubicBezTo>
                  <a:cubicBezTo>
                    <a:pt x="81" y="23"/>
                    <a:pt x="81" y="22"/>
                    <a:pt x="81" y="22"/>
                  </a:cubicBezTo>
                  <a:cubicBezTo>
                    <a:pt x="82" y="22"/>
                    <a:pt x="82" y="22"/>
                    <a:pt x="83" y="23"/>
                  </a:cubicBezTo>
                  <a:cubicBezTo>
                    <a:pt x="83" y="22"/>
                    <a:pt x="82" y="22"/>
                    <a:pt x="82" y="21"/>
                  </a:cubicBezTo>
                  <a:cubicBezTo>
                    <a:pt x="82" y="20"/>
                    <a:pt x="82" y="21"/>
                    <a:pt x="83" y="21"/>
                  </a:cubicBezTo>
                  <a:cubicBezTo>
                    <a:pt x="83" y="21"/>
                    <a:pt x="83" y="20"/>
                    <a:pt x="83" y="20"/>
                  </a:cubicBezTo>
                  <a:cubicBezTo>
                    <a:pt x="84" y="20"/>
                    <a:pt x="84" y="19"/>
                    <a:pt x="84" y="19"/>
                  </a:cubicBezTo>
                  <a:cubicBezTo>
                    <a:pt x="85" y="19"/>
                    <a:pt x="86" y="19"/>
                    <a:pt x="87" y="18"/>
                  </a:cubicBezTo>
                  <a:cubicBezTo>
                    <a:pt x="87" y="18"/>
                    <a:pt x="87" y="19"/>
                    <a:pt x="87" y="19"/>
                  </a:cubicBezTo>
                  <a:cubicBezTo>
                    <a:pt x="88" y="19"/>
                    <a:pt x="88" y="18"/>
                    <a:pt x="89" y="18"/>
                  </a:cubicBezTo>
                  <a:cubicBezTo>
                    <a:pt x="89" y="18"/>
                    <a:pt x="89" y="17"/>
                    <a:pt x="89" y="17"/>
                  </a:cubicBezTo>
                  <a:cubicBezTo>
                    <a:pt x="90" y="17"/>
                    <a:pt x="90" y="17"/>
                    <a:pt x="90" y="18"/>
                  </a:cubicBezTo>
                  <a:cubicBezTo>
                    <a:pt x="91" y="18"/>
                    <a:pt x="92" y="18"/>
                    <a:pt x="92" y="17"/>
                  </a:cubicBezTo>
                  <a:cubicBezTo>
                    <a:pt x="93" y="18"/>
                    <a:pt x="93" y="18"/>
                    <a:pt x="93" y="19"/>
                  </a:cubicBezTo>
                  <a:cubicBezTo>
                    <a:pt x="93" y="20"/>
                    <a:pt x="93" y="20"/>
                    <a:pt x="93" y="20"/>
                  </a:cubicBezTo>
                  <a:cubicBezTo>
                    <a:pt x="94" y="20"/>
                    <a:pt x="94" y="21"/>
                    <a:pt x="95" y="21"/>
                  </a:cubicBezTo>
                  <a:cubicBezTo>
                    <a:pt x="95" y="21"/>
                    <a:pt x="95" y="21"/>
                    <a:pt x="95" y="21"/>
                  </a:cubicBezTo>
                  <a:cubicBezTo>
                    <a:pt x="96" y="21"/>
                    <a:pt x="96" y="21"/>
                    <a:pt x="97" y="21"/>
                  </a:cubicBezTo>
                  <a:cubicBezTo>
                    <a:pt x="101" y="25"/>
                    <a:pt x="104" y="30"/>
                    <a:pt x="107" y="35"/>
                  </a:cubicBezTo>
                  <a:close/>
                  <a:moveTo>
                    <a:pt x="111" y="44"/>
                  </a:moveTo>
                  <a:cubicBezTo>
                    <a:pt x="111" y="44"/>
                    <a:pt x="111" y="44"/>
                    <a:pt x="111" y="44"/>
                  </a:cubicBezTo>
                  <a:cubicBezTo>
                    <a:pt x="110" y="45"/>
                    <a:pt x="110" y="44"/>
                    <a:pt x="110" y="44"/>
                  </a:cubicBezTo>
                  <a:cubicBezTo>
                    <a:pt x="109" y="44"/>
                    <a:pt x="109" y="45"/>
                    <a:pt x="109" y="44"/>
                  </a:cubicBezTo>
                  <a:cubicBezTo>
                    <a:pt x="109" y="43"/>
                    <a:pt x="109" y="43"/>
                    <a:pt x="109" y="42"/>
                  </a:cubicBezTo>
                  <a:cubicBezTo>
                    <a:pt x="109" y="42"/>
                    <a:pt x="110" y="42"/>
                    <a:pt x="110" y="42"/>
                  </a:cubicBezTo>
                  <a:cubicBezTo>
                    <a:pt x="110" y="43"/>
                    <a:pt x="111" y="44"/>
                    <a:pt x="111" y="44"/>
                  </a:cubicBezTo>
                  <a:close/>
                  <a:moveTo>
                    <a:pt x="104" y="63"/>
                  </a:moveTo>
                  <a:cubicBezTo>
                    <a:pt x="105" y="63"/>
                    <a:pt x="105" y="62"/>
                    <a:pt x="105" y="63"/>
                  </a:cubicBezTo>
                  <a:cubicBezTo>
                    <a:pt x="105" y="62"/>
                    <a:pt x="105" y="61"/>
                    <a:pt x="106" y="61"/>
                  </a:cubicBezTo>
                  <a:cubicBezTo>
                    <a:pt x="106" y="61"/>
                    <a:pt x="106" y="62"/>
                    <a:pt x="106" y="62"/>
                  </a:cubicBezTo>
                  <a:cubicBezTo>
                    <a:pt x="107" y="63"/>
                    <a:pt x="107" y="63"/>
                    <a:pt x="107" y="64"/>
                  </a:cubicBezTo>
                  <a:cubicBezTo>
                    <a:pt x="106" y="63"/>
                    <a:pt x="106" y="64"/>
                    <a:pt x="106" y="64"/>
                  </a:cubicBezTo>
                  <a:cubicBezTo>
                    <a:pt x="105" y="64"/>
                    <a:pt x="105" y="64"/>
                    <a:pt x="105" y="63"/>
                  </a:cubicBezTo>
                  <a:cubicBezTo>
                    <a:pt x="105" y="63"/>
                    <a:pt x="105" y="64"/>
                    <a:pt x="104" y="63"/>
                  </a:cubicBezTo>
                  <a:close/>
                  <a:moveTo>
                    <a:pt x="105" y="72"/>
                  </a:moveTo>
                  <a:cubicBezTo>
                    <a:pt x="104" y="72"/>
                    <a:pt x="104" y="72"/>
                    <a:pt x="104" y="71"/>
                  </a:cubicBezTo>
                  <a:cubicBezTo>
                    <a:pt x="103" y="72"/>
                    <a:pt x="103" y="72"/>
                    <a:pt x="103" y="73"/>
                  </a:cubicBezTo>
                  <a:cubicBezTo>
                    <a:pt x="102" y="72"/>
                    <a:pt x="103" y="69"/>
                    <a:pt x="104" y="69"/>
                  </a:cubicBezTo>
                  <a:cubicBezTo>
                    <a:pt x="104" y="69"/>
                    <a:pt x="105" y="69"/>
                    <a:pt x="105" y="70"/>
                  </a:cubicBezTo>
                  <a:cubicBezTo>
                    <a:pt x="105" y="70"/>
                    <a:pt x="104" y="70"/>
                    <a:pt x="104" y="70"/>
                  </a:cubicBezTo>
                  <a:cubicBezTo>
                    <a:pt x="104" y="71"/>
                    <a:pt x="105" y="71"/>
                    <a:pt x="105" y="72"/>
                  </a:cubicBezTo>
                  <a:close/>
                  <a:moveTo>
                    <a:pt x="102" y="70"/>
                  </a:moveTo>
                  <a:cubicBezTo>
                    <a:pt x="102" y="70"/>
                    <a:pt x="102" y="71"/>
                    <a:pt x="102" y="72"/>
                  </a:cubicBezTo>
                  <a:cubicBezTo>
                    <a:pt x="102" y="72"/>
                    <a:pt x="102" y="72"/>
                    <a:pt x="102" y="72"/>
                  </a:cubicBezTo>
                  <a:cubicBezTo>
                    <a:pt x="102" y="72"/>
                    <a:pt x="101" y="72"/>
                    <a:pt x="101" y="72"/>
                  </a:cubicBezTo>
                  <a:cubicBezTo>
                    <a:pt x="100" y="73"/>
                    <a:pt x="100" y="71"/>
                    <a:pt x="99" y="72"/>
                  </a:cubicBezTo>
                  <a:cubicBezTo>
                    <a:pt x="99" y="71"/>
                    <a:pt x="98" y="70"/>
                    <a:pt x="98" y="70"/>
                  </a:cubicBezTo>
                  <a:cubicBezTo>
                    <a:pt x="99" y="68"/>
                    <a:pt x="101" y="68"/>
                    <a:pt x="101" y="66"/>
                  </a:cubicBezTo>
                  <a:cubicBezTo>
                    <a:pt x="102" y="66"/>
                    <a:pt x="102" y="66"/>
                    <a:pt x="103" y="67"/>
                  </a:cubicBezTo>
                  <a:cubicBezTo>
                    <a:pt x="103" y="67"/>
                    <a:pt x="103" y="68"/>
                    <a:pt x="102" y="68"/>
                  </a:cubicBezTo>
                  <a:cubicBezTo>
                    <a:pt x="103" y="68"/>
                    <a:pt x="102" y="69"/>
                    <a:pt x="102" y="70"/>
                  </a:cubicBezTo>
                  <a:close/>
                  <a:moveTo>
                    <a:pt x="101" y="75"/>
                  </a:moveTo>
                  <a:cubicBezTo>
                    <a:pt x="99" y="75"/>
                    <a:pt x="99" y="74"/>
                    <a:pt x="97" y="74"/>
                  </a:cubicBezTo>
                  <a:cubicBezTo>
                    <a:pt x="97" y="73"/>
                    <a:pt x="97" y="73"/>
                    <a:pt x="97" y="73"/>
                  </a:cubicBezTo>
                  <a:cubicBezTo>
                    <a:pt x="98" y="73"/>
                    <a:pt x="99" y="73"/>
                    <a:pt x="101" y="73"/>
                  </a:cubicBezTo>
                  <a:cubicBezTo>
                    <a:pt x="101" y="74"/>
                    <a:pt x="101" y="74"/>
                    <a:pt x="101" y="75"/>
                  </a:cubicBezTo>
                  <a:close/>
                  <a:moveTo>
                    <a:pt x="103" y="57"/>
                  </a:moveTo>
                  <a:cubicBezTo>
                    <a:pt x="103" y="57"/>
                    <a:pt x="102" y="56"/>
                    <a:pt x="102" y="56"/>
                  </a:cubicBezTo>
                  <a:cubicBezTo>
                    <a:pt x="102" y="55"/>
                    <a:pt x="103" y="55"/>
                    <a:pt x="103" y="55"/>
                  </a:cubicBezTo>
                  <a:cubicBezTo>
                    <a:pt x="103" y="56"/>
                    <a:pt x="103" y="57"/>
                    <a:pt x="103" y="57"/>
                  </a:cubicBezTo>
                  <a:close/>
                  <a:moveTo>
                    <a:pt x="105" y="59"/>
                  </a:moveTo>
                  <a:cubicBezTo>
                    <a:pt x="105" y="60"/>
                    <a:pt x="104" y="60"/>
                    <a:pt x="104" y="61"/>
                  </a:cubicBezTo>
                  <a:cubicBezTo>
                    <a:pt x="103" y="60"/>
                    <a:pt x="103" y="60"/>
                    <a:pt x="103" y="59"/>
                  </a:cubicBezTo>
                  <a:cubicBezTo>
                    <a:pt x="103" y="58"/>
                    <a:pt x="104" y="58"/>
                    <a:pt x="105" y="59"/>
                  </a:cubicBezTo>
                  <a:close/>
                  <a:moveTo>
                    <a:pt x="109" y="69"/>
                  </a:moveTo>
                  <a:cubicBezTo>
                    <a:pt x="109" y="70"/>
                    <a:pt x="108" y="70"/>
                    <a:pt x="107" y="70"/>
                  </a:cubicBezTo>
                  <a:cubicBezTo>
                    <a:pt x="107" y="69"/>
                    <a:pt x="108" y="69"/>
                    <a:pt x="109" y="69"/>
                  </a:cubicBezTo>
                  <a:close/>
                  <a:moveTo>
                    <a:pt x="108" y="50"/>
                  </a:moveTo>
                  <a:cubicBezTo>
                    <a:pt x="108" y="50"/>
                    <a:pt x="108" y="50"/>
                    <a:pt x="108" y="50"/>
                  </a:cubicBezTo>
                  <a:cubicBezTo>
                    <a:pt x="107" y="51"/>
                    <a:pt x="107" y="51"/>
                    <a:pt x="107" y="52"/>
                  </a:cubicBezTo>
                  <a:cubicBezTo>
                    <a:pt x="106" y="51"/>
                    <a:pt x="106" y="51"/>
                    <a:pt x="106" y="50"/>
                  </a:cubicBezTo>
                  <a:cubicBezTo>
                    <a:pt x="106" y="50"/>
                    <a:pt x="107" y="50"/>
                    <a:pt x="107" y="50"/>
                  </a:cubicBezTo>
                  <a:cubicBezTo>
                    <a:pt x="107" y="50"/>
                    <a:pt x="106" y="51"/>
                    <a:pt x="106" y="50"/>
                  </a:cubicBezTo>
                  <a:cubicBezTo>
                    <a:pt x="106" y="49"/>
                    <a:pt x="107" y="49"/>
                    <a:pt x="108" y="49"/>
                  </a:cubicBezTo>
                  <a:cubicBezTo>
                    <a:pt x="109" y="48"/>
                    <a:pt x="109" y="48"/>
                    <a:pt x="110" y="47"/>
                  </a:cubicBezTo>
                  <a:cubicBezTo>
                    <a:pt x="109" y="47"/>
                    <a:pt x="110" y="47"/>
                    <a:pt x="110" y="47"/>
                  </a:cubicBezTo>
                  <a:cubicBezTo>
                    <a:pt x="109" y="46"/>
                    <a:pt x="110" y="45"/>
                    <a:pt x="110" y="44"/>
                  </a:cubicBezTo>
                  <a:cubicBezTo>
                    <a:pt x="110" y="44"/>
                    <a:pt x="110" y="44"/>
                    <a:pt x="110" y="44"/>
                  </a:cubicBezTo>
                  <a:cubicBezTo>
                    <a:pt x="110" y="46"/>
                    <a:pt x="111" y="47"/>
                    <a:pt x="111" y="49"/>
                  </a:cubicBezTo>
                  <a:cubicBezTo>
                    <a:pt x="110" y="50"/>
                    <a:pt x="109" y="50"/>
                    <a:pt x="108" y="50"/>
                  </a:cubicBezTo>
                  <a:close/>
                  <a:moveTo>
                    <a:pt x="109" y="39"/>
                  </a:moveTo>
                  <a:cubicBezTo>
                    <a:pt x="109" y="40"/>
                    <a:pt x="110" y="41"/>
                    <a:pt x="110" y="41"/>
                  </a:cubicBezTo>
                  <a:cubicBezTo>
                    <a:pt x="109" y="41"/>
                    <a:pt x="109" y="40"/>
                    <a:pt x="109" y="39"/>
                  </a:cubicBezTo>
                  <a:close/>
                  <a:moveTo>
                    <a:pt x="93" y="66"/>
                  </a:moveTo>
                  <a:cubicBezTo>
                    <a:pt x="93" y="66"/>
                    <a:pt x="93" y="67"/>
                    <a:pt x="93" y="66"/>
                  </a:cubicBezTo>
                  <a:cubicBezTo>
                    <a:pt x="94" y="66"/>
                    <a:pt x="94" y="67"/>
                    <a:pt x="94" y="67"/>
                  </a:cubicBezTo>
                  <a:cubicBezTo>
                    <a:pt x="94" y="67"/>
                    <a:pt x="95" y="68"/>
                    <a:pt x="95" y="68"/>
                  </a:cubicBezTo>
                  <a:cubicBezTo>
                    <a:pt x="95" y="69"/>
                    <a:pt x="96" y="69"/>
                    <a:pt x="96" y="70"/>
                  </a:cubicBezTo>
                  <a:cubicBezTo>
                    <a:pt x="96" y="71"/>
                    <a:pt x="97" y="72"/>
                    <a:pt x="97" y="72"/>
                  </a:cubicBezTo>
                  <a:cubicBezTo>
                    <a:pt x="96" y="73"/>
                    <a:pt x="96" y="71"/>
                    <a:pt x="95" y="71"/>
                  </a:cubicBezTo>
                  <a:cubicBezTo>
                    <a:pt x="95" y="68"/>
                    <a:pt x="93" y="69"/>
                    <a:pt x="93" y="66"/>
                  </a:cubicBezTo>
                  <a:close/>
                  <a:moveTo>
                    <a:pt x="86" y="64"/>
                  </a:moveTo>
                  <a:cubicBezTo>
                    <a:pt x="87" y="64"/>
                    <a:pt x="87" y="65"/>
                    <a:pt x="87" y="65"/>
                  </a:cubicBezTo>
                  <a:cubicBezTo>
                    <a:pt x="87" y="65"/>
                    <a:pt x="87" y="66"/>
                    <a:pt x="86" y="66"/>
                  </a:cubicBezTo>
                  <a:cubicBezTo>
                    <a:pt x="86" y="65"/>
                    <a:pt x="87" y="65"/>
                    <a:pt x="86" y="64"/>
                  </a:cubicBezTo>
                  <a:close/>
                  <a:moveTo>
                    <a:pt x="73" y="81"/>
                  </a:moveTo>
                  <a:cubicBezTo>
                    <a:pt x="73" y="81"/>
                    <a:pt x="73" y="81"/>
                    <a:pt x="73" y="81"/>
                  </a:cubicBezTo>
                  <a:cubicBezTo>
                    <a:pt x="73" y="82"/>
                    <a:pt x="73" y="82"/>
                    <a:pt x="73" y="83"/>
                  </a:cubicBezTo>
                  <a:cubicBezTo>
                    <a:pt x="72" y="83"/>
                    <a:pt x="72" y="84"/>
                    <a:pt x="72" y="85"/>
                  </a:cubicBezTo>
                  <a:cubicBezTo>
                    <a:pt x="71" y="85"/>
                    <a:pt x="71" y="85"/>
                    <a:pt x="71" y="85"/>
                  </a:cubicBezTo>
                  <a:cubicBezTo>
                    <a:pt x="70" y="84"/>
                    <a:pt x="70" y="83"/>
                    <a:pt x="70" y="83"/>
                  </a:cubicBezTo>
                  <a:cubicBezTo>
                    <a:pt x="70" y="82"/>
                    <a:pt x="70" y="82"/>
                    <a:pt x="71" y="81"/>
                  </a:cubicBezTo>
                  <a:cubicBezTo>
                    <a:pt x="71" y="81"/>
                    <a:pt x="70" y="81"/>
                    <a:pt x="70" y="80"/>
                  </a:cubicBezTo>
                  <a:cubicBezTo>
                    <a:pt x="71" y="79"/>
                    <a:pt x="71" y="79"/>
                    <a:pt x="72" y="78"/>
                  </a:cubicBezTo>
                  <a:cubicBezTo>
                    <a:pt x="72" y="77"/>
                    <a:pt x="72" y="77"/>
                    <a:pt x="73" y="76"/>
                  </a:cubicBezTo>
                  <a:cubicBezTo>
                    <a:pt x="73" y="76"/>
                    <a:pt x="73" y="78"/>
                    <a:pt x="73" y="78"/>
                  </a:cubicBezTo>
                  <a:cubicBezTo>
                    <a:pt x="73" y="79"/>
                    <a:pt x="73" y="80"/>
                    <a:pt x="73" y="81"/>
                  </a:cubicBezTo>
                  <a:close/>
                  <a:moveTo>
                    <a:pt x="32" y="100"/>
                  </a:moveTo>
                  <a:cubicBezTo>
                    <a:pt x="32" y="100"/>
                    <a:pt x="33" y="99"/>
                    <a:pt x="33" y="100"/>
                  </a:cubicBezTo>
                  <a:cubicBezTo>
                    <a:pt x="33" y="100"/>
                    <a:pt x="33" y="100"/>
                    <a:pt x="32" y="100"/>
                  </a:cubicBezTo>
                  <a:close/>
                  <a:moveTo>
                    <a:pt x="39" y="31"/>
                  </a:moveTo>
                  <a:cubicBezTo>
                    <a:pt x="39" y="32"/>
                    <a:pt x="39" y="32"/>
                    <a:pt x="38" y="32"/>
                  </a:cubicBezTo>
                  <a:cubicBezTo>
                    <a:pt x="38" y="33"/>
                    <a:pt x="38" y="32"/>
                    <a:pt x="38" y="32"/>
                  </a:cubicBezTo>
                  <a:cubicBezTo>
                    <a:pt x="37" y="32"/>
                    <a:pt x="37" y="32"/>
                    <a:pt x="36" y="32"/>
                  </a:cubicBezTo>
                  <a:cubicBezTo>
                    <a:pt x="35" y="30"/>
                    <a:pt x="36" y="28"/>
                    <a:pt x="35" y="27"/>
                  </a:cubicBezTo>
                  <a:cubicBezTo>
                    <a:pt x="35" y="26"/>
                    <a:pt x="36" y="26"/>
                    <a:pt x="35" y="26"/>
                  </a:cubicBezTo>
                  <a:cubicBezTo>
                    <a:pt x="36" y="25"/>
                    <a:pt x="36" y="25"/>
                    <a:pt x="37" y="25"/>
                  </a:cubicBezTo>
                  <a:cubicBezTo>
                    <a:pt x="36" y="24"/>
                    <a:pt x="35" y="24"/>
                    <a:pt x="35" y="23"/>
                  </a:cubicBezTo>
                  <a:cubicBezTo>
                    <a:pt x="36" y="23"/>
                    <a:pt x="36" y="23"/>
                    <a:pt x="36" y="23"/>
                  </a:cubicBezTo>
                  <a:cubicBezTo>
                    <a:pt x="36" y="22"/>
                    <a:pt x="36" y="23"/>
                    <a:pt x="35" y="23"/>
                  </a:cubicBezTo>
                  <a:cubicBezTo>
                    <a:pt x="35" y="22"/>
                    <a:pt x="35" y="22"/>
                    <a:pt x="35" y="21"/>
                  </a:cubicBezTo>
                  <a:cubicBezTo>
                    <a:pt x="35" y="21"/>
                    <a:pt x="34" y="20"/>
                    <a:pt x="35" y="19"/>
                  </a:cubicBezTo>
                  <a:cubicBezTo>
                    <a:pt x="34" y="20"/>
                    <a:pt x="33" y="19"/>
                    <a:pt x="32" y="19"/>
                  </a:cubicBezTo>
                  <a:cubicBezTo>
                    <a:pt x="32" y="19"/>
                    <a:pt x="32" y="19"/>
                    <a:pt x="32" y="19"/>
                  </a:cubicBezTo>
                  <a:cubicBezTo>
                    <a:pt x="31" y="19"/>
                    <a:pt x="30" y="19"/>
                    <a:pt x="30" y="18"/>
                  </a:cubicBezTo>
                  <a:cubicBezTo>
                    <a:pt x="31" y="17"/>
                    <a:pt x="32" y="18"/>
                    <a:pt x="32" y="18"/>
                  </a:cubicBezTo>
                  <a:cubicBezTo>
                    <a:pt x="32" y="17"/>
                    <a:pt x="32" y="17"/>
                    <a:pt x="31" y="17"/>
                  </a:cubicBezTo>
                  <a:cubicBezTo>
                    <a:pt x="31" y="17"/>
                    <a:pt x="30" y="17"/>
                    <a:pt x="30" y="17"/>
                  </a:cubicBezTo>
                  <a:cubicBezTo>
                    <a:pt x="30" y="17"/>
                    <a:pt x="30" y="17"/>
                    <a:pt x="29" y="17"/>
                  </a:cubicBezTo>
                  <a:cubicBezTo>
                    <a:pt x="30" y="16"/>
                    <a:pt x="30" y="16"/>
                    <a:pt x="31" y="16"/>
                  </a:cubicBezTo>
                  <a:cubicBezTo>
                    <a:pt x="31" y="16"/>
                    <a:pt x="32" y="16"/>
                    <a:pt x="33" y="15"/>
                  </a:cubicBezTo>
                  <a:cubicBezTo>
                    <a:pt x="33" y="15"/>
                    <a:pt x="32" y="15"/>
                    <a:pt x="32" y="14"/>
                  </a:cubicBezTo>
                  <a:cubicBezTo>
                    <a:pt x="34" y="14"/>
                    <a:pt x="35" y="13"/>
                    <a:pt x="36" y="13"/>
                  </a:cubicBezTo>
                  <a:cubicBezTo>
                    <a:pt x="38" y="13"/>
                    <a:pt x="38" y="13"/>
                    <a:pt x="40" y="13"/>
                  </a:cubicBezTo>
                  <a:cubicBezTo>
                    <a:pt x="40" y="13"/>
                    <a:pt x="39" y="12"/>
                    <a:pt x="39" y="11"/>
                  </a:cubicBezTo>
                  <a:cubicBezTo>
                    <a:pt x="40" y="11"/>
                    <a:pt x="41" y="11"/>
                    <a:pt x="42" y="11"/>
                  </a:cubicBezTo>
                  <a:cubicBezTo>
                    <a:pt x="42" y="10"/>
                    <a:pt x="44" y="11"/>
                    <a:pt x="45" y="10"/>
                  </a:cubicBezTo>
                  <a:cubicBezTo>
                    <a:pt x="45" y="11"/>
                    <a:pt x="46" y="11"/>
                    <a:pt x="46" y="11"/>
                  </a:cubicBezTo>
                  <a:cubicBezTo>
                    <a:pt x="46" y="10"/>
                    <a:pt x="47" y="11"/>
                    <a:pt x="47" y="11"/>
                  </a:cubicBezTo>
                  <a:cubicBezTo>
                    <a:pt x="48" y="11"/>
                    <a:pt x="49" y="11"/>
                    <a:pt x="50" y="12"/>
                  </a:cubicBezTo>
                  <a:cubicBezTo>
                    <a:pt x="49" y="12"/>
                    <a:pt x="48" y="12"/>
                    <a:pt x="48" y="13"/>
                  </a:cubicBezTo>
                  <a:cubicBezTo>
                    <a:pt x="48" y="13"/>
                    <a:pt x="49" y="12"/>
                    <a:pt x="50" y="13"/>
                  </a:cubicBezTo>
                  <a:cubicBezTo>
                    <a:pt x="50" y="12"/>
                    <a:pt x="50" y="13"/>
                    <a:pt x="51" y="13"/>
                  </a:cubicBezTo>
                  <a:cubicBezTo>
                    <a:pt x="51" y="14"/>
                    <a:pt x="52" y="13"/>
                    <a:pt x="52" y="14"/>
                  </a:cubicBezTo>
                  <a:cubicBezTo>
                    <a:pt x="52" y="15"/>
                    <a:pt x="51" y="14"/>
                    <a:pt x="50" y="14"/>
                  </a:cubicBezTo>
                  <a:cubicBezTo>
                    <a:pt x="50" y="14"/>
                    <a:pt x="50" y="15"/>
                    <a:pt x="49" y="15"/>
                  </a:cubicBezTo>
                  <a:cubicBezTo>
                    <a:pt x="49" y="16"/>
                    <a:pt x="49" y="16"/>
                    <a:pt x="49" y="16"/>
                  </a:cubicBezTo>
                  <a:cubicBezTo>
                    <a:pt x="49" y="16"/>
                    <a:pt x="49" y="17"/>
                    <a:pt x="48" y="17"/>
                  </a:cubicBezTo>
                  <a:cubicBezTo>
                    <a:pt x="49" y="17"/>
                    <a:pt x="50" y="17"/>
                    <a:pt x="50" y="18"/>
                  </a:cubicBezTo>
                  <a:cubicBezTo>
                    <a:pt x="49" y="18"/>
                    <a:pt x="48" y="18"/>
                    <a:pt x="48" y="18"/>
                  </a:cubicBezTo>
                  <a:cubicBezTo>
                    <a:pt x="48" y="19"/>
                    <a:pt x="49" y="21"/>
                    <a:pt x="47" y="21"/>
                  </a:cubicBezTo>
                  <a:cubicBezTo>
                    <a:pt x="47" y="22"/>
                    <a:pt x="48" y="22"/>
                    <a:pt x="48" y="23"/>
                  </a:cubicBezTo>
                  <a:cubicBezTo>
                    <a:pt x="47" y="23"/>
                    <a:pt x="47" y="22"/>
                    <a:pt x="47" y="22"/>
                  </a:cubicBezTo>
                  <a:cubicBezTo>
                    <a:pt x="46" y="23"/>
                    <a:pt x="48" y="23"/>
                    <a:pt x="47" y="24"/>
                  </a:cubicBezTo>
                  <a:cubicBezTo>
                    <a:pt x="46" y="24"/>
                    <a:pt x="46" y="23"/>
                    <a:pt x="45" y="23"/>
                  </a:cubicBezTo>
                  <a:cubicBezTo>
                    <a:pt x="45" y="23"/>
                    <a:pt x="45" y="23"/>
                    <a:pt x="45" y="23"/>
                  </a:cubicBezTo>
                  <a:cubicBezTo>
                    <a:pt x="45" y="23"/>
                    <a:pt x="46" y="24"/>
                    <a:pt x="46" y="24"/>
                  </a:cubicBezTo>
                  <a:cubicBezTo>
                    <a:pt x="47" y="24"/>
                    <a:pt x="45" y="25"/>
                    <a:pt x="45" y="25"/>
                  </a:cubicBezTo>
                  <a:cubicBezTo>
                    <a:pt x="44" y="25"/>
                    <a:pt x="44" y="26"/>
                    <a:pt x="43" y="27"/>
                  </a:cubicBezTo>
                  <a:cubicBezTo>
                    <a:pt x="43" y="27"/>
                    <a:pt x="42" y="27"/>
                    <a:pt x="42" y="27"/>
                  </a:cubicBezTo>
                  <a:cubicBezTo>
                    <a:pt x="41" y="27"/>
                    <a:pt x="41" y="28"/>
                    <a:pt x="41" y="27"/>
                  </a:cubicBezTo>
                  <a:cubicBezTo>
                    <a:pt x="40" y="27"/>
                    <a:pt x="40" y="28"/>
                    <a:pt x="40" y="28"/>
                  </a:cubicBezTo>
                  <a:cubicBezTo>
                    <a:pt x="40" y="30"/>
                    <a:pt x="39" y="30"/>
                    <a:pt x="39" y="31"/>
                  </a:cubicBezTo>
                  <a:close/>
                  <a:moveTo>
                    <a:pt x="59" y="15"/>
                  </a:moveTo>
                  <a:cubicBezTo>
                    <a:pt x="59" y="15"/>
                    <a:pt x="60" y="16"/>
                    <a:pt x="60" y="15"/>
                  </a:cubicBezTo>
                  <a:cubicBezTo>
                    <a:pt x="60" y="16"/>
                    <a:pt x="61" y="16"/>
                    <a:pt x="61" y="18"/>
                  </a:cubicBezTo>
                  <a:cubicBezTo>
                    <a:pt x="60" y="18"/>
                    <a:pt x="60" y="17"/>
                    <a:pt x="59" y="17"/>
                  </a:cubicBezTo>
                  <a:cubicBezTo>
                    <a:pt x="59" y="18"/>
                    <a:pt x="59" y="18"/>
                    <a:pt x="59" y="19"/>
                  </a:cubicBezTo>
                  <a:cubicBezTo>
                    <a:pt x="58" y="19"/>
                    <a:pt x="58" y="19"/>
                    <a:pt x="58" y="19"/>
                  </a:cubicBezTo>
                  <a:cubicBezTo>
                    <a:pt x="57" y="19"/>
                    <a:pt x="57" y="18"/>
                    <a:pt x="57" y="18"/>
                  </a:cubicBezTo>
                  <a:cubicBezTo>
                    <a:pt x="57" y="17"/>
                    <a:pt x="57" y="17"/>
                    <a:pt x="57" y="16"/>
                  </a:cubicBezTo>
                  <a:cubicBezTo>
                    <a:pt x="57" y="16"/>
                    <a:pt x="57" y="17"/>
                    <a:pt x="56" y="17"/>
                  </a:cubicBezTo>
                  <a:cubicBezTo>
                    <a:pt x="56" y="17"/>
                    <a:pt x="56" y="16"/>
                    <a:pt x="56" y="16"/>
                  </a:cubicBezTo>
                  <a:cubicBezTo>
                    <a:pt x="56" y="15"/>
                    <a:pt x="55" y="16"/>
                    <a:pt x="55" y="15"/>
                  </a:cubicBezTo>
                  <a:cubicBezTo>
                    <a:pt x="55" y="13"/>
                    <a:pt x="57" y="14"/>
                    <a:pt x="57" y="15"/>
                  </a:cubicBezTo>
                  <a:cubicBezTo>
                    <a:pt x="58" y="15"/>
                    <a:pt x="57" y="14"/>
                    <a:pt x="57" y="14"/>
                  </a:cubicBezTo>
                  <a:cubicBezTo>
                    <a:pt x="58" y="13"/>
                    <a:pt x="59" y="14"/>
                    <a:pt x="58" y="15"/>
                  </a:cubicBezTo>
                  <a:cubicBezTo>
                    <a:pt x="58" y="15"/>
                    <a:pt x="59" y="15"/>
                    <a:pt x="59" y="15"/>
                  </a:cubicBezTo>
                  <a:close/>
                  <a:moveTo>
                    <a:pt x="59" y="13"/>
                  </a:moveTo>
                  <a:cubicBezTo>
                    <a:pt x="60" y="13"/>
                    <a:pt x="62" y="13"/>
                    <a:pt x="64" y="14"/>
                  </a:cubicBezTo>
                  <a:cubicBezTo>
                    <a:pt x="64" y="15"/>
                    <a:pt x="63" y="14"/>
                    <a:pt x="63" y="15"/>
                  </a:cubicBezTo>
                  <a:cubicBezTo>
                    <a:pt x="61" y="15"/>
                    <a:pt x="60" y="15"/>
                    <a:pt x="59" y="14"/>
                  </a:cubicBezTo>
                  <a:cubicBezTo>
                    <a:pt x="59" y="14"/>
                    <a:pt x="59" y="14"/>
                    <a:pt x="59" y="13"/>
                  </a:cubicBezTo>
                  <a:close/>
                  <a:moveTo>
                    <a:pt x="50" y="37"/>
                  </a:moveTo>
                  <a:cubicBezTo>
                    <a:pt x="49" y="38"/>
                    <a:pt x="48" y="38"/>
                    <a:pt x="48" y="38"/>
                  </a:cubicBezTo>
                  <a:cubicBezTo>
                    <a:pt x="48" y="37"/>
                    <a:pt x="48" y="37"/>
                    <a:pt x="48" y="36"/>
                  </a:cubicBezTo>
                  <a:cubicBezTo>
                    <a:pt x="48" y="36"/>
                    <a:pt x="49" y="36"/>
                    <a:pt x="49" y="35"/>
                  </a:cubicBezTo>
                  <a:cubicBezTo>
                    <a:pt x="49" y="35"/>
                    <a:pt x="49" y="35"/>
                    <a:pt x="50" y="35"/>
                  </a:cubicBezTo>
                  <a:cubicBezTo>
                    <a:pt x="49" y="36"/>
                    <a:pt x="49" y="36"/>
                    <a:pt x="50" y="37"/>
                  </a:cubicBezTo>
                  <a:close/>
                  <a:moveTo>
                    <a:pt x="48" y="29"/>
                  </a:moveTo>
                  <a:cubicBezTo>
                    <a:pt x="48" y="29"/>
                    <a:pt x="48" y="28"/>
                    <a:pt x="47" y="28"/>
                  </a:cubicBezTo>
                  <a:cubicBezTo>
                    <a:pt x="47" y="28"/>
                    <a:pt x="47" y="28"/>
                    <a:pt x="47" y="27"/>
                  </a:cubicBezTo>
                  <a:cubicBezTo>
                    <a:pt x="47" y="27"/>
                    <a:pt x="47" y="28"/>
                    <a:pt x="47" y="27"/>
                  </a:cubicBezTo>
                  <a:cubicBezTo>
                    <a:pt x="47" y="27"/>
                    <a:pt x="47" y="27"/>
                    <a:pt x="47" y="26"/>
                  </a:cubicBezTo>
                  <a:cubicBezTo>
                    <a:pt x="48" y="26"/>
                    <a:pt x="48" y="27"/>
                    <a:pt x="48" y="27"/>
                  </a:cubicBezTo>
                  <a:cubicBezTo>
                    <a:pt x="49" y="26"/>
                    <a:pt x="49" y="27"/>
                    <a:pt x="50" y="27"/>
                  </a:cubicBezTo>
                  <a:cubicBezTo>
                    <a:pt x="50" y="27"/>
                    <a:pt x="51" y="28"/>
                    <a:pt x="51" y="29"/>
                  </a:cubicBezTo>
                  <a:cubicBezTo>
                    <a:pt x="50" y="29"/>
                    <a:pt x="50" y="29"/>
                    <a:pt x="50" y="29"/>
                  </a:cubicBezTo>
                  <a:cubicBezTo>
                    <a:pt x="49" y="29"/>
                    <a:pt x="48" y="29"/>
                    <a:pt x="48" y="29"/>
                  </a:cubicBezTo>
                  <a:close/>
                  <a:moveTo>
                    <a:pt x="72" y="19"/>
                  </a:moveTo>
                  <a:cubicBezTo>
                    <a:pt x="74" y="19"/>
                    <a:pt x="75" y="18"/>
                    <a:pt x="76" y="18"/>
                  </a:cubicBezTo>
                  <a:cubicBezTo>
                    <a:pt x="76" y="18"/>
                    <a:pt x="76" y="18"/>
                    <a:pt x="76" y="18"/>
                  </a:cubicBezTo>
                  <a:cubicBezTo>
                    <a:pt x="76" y="18"/>
                    <a:pt x="77" y="18"/>
                    <a:pt x="77" y="18"/>
                  </a:cubicBezTo>
                  <a:cubicBezTo>
                    <a:pt x="77" y="19"/>
                    <a:pt x="76" y="19"/>
                    <a:pt x="75" y="19"/>
                  </a:cubicBezTo>
                  <a:cubicBezTo>
                    <a:pt x="74" y="20"/>
                    <a:pt x="74" y="21"/>
                    <a:pt x="72" y="21"/>
                  </a:cubicBezTo>
                  <a:cubicBezTo>
                    <a:pt x="72" y="22"/>
                    <a:pt x="73" y="23"/>
                    <a:pt x="73" y="24"/>
                  </a:cubicBezTo>
                  <a:cubicBezTo>
                    <a:pt x="73" y="24"/>
                    <a:pt x="73" y="24"/>
                    <a:pt x="73" y="24"/>
                  </a:cubicBezTo>
                  <a:cubicBezTo>
                    <a:pt x="72" y="24"/>
                    <a:pt x="72" y="23"/>
                    <a:pt x="71" y="23"/>
                  </a:cubicBezTo>
                  <a:cubicBezTo>
                    <a:pt x="71" y="22"/>
                    <a:pt x="72" y="22"/>
                    <a:pt x="72" y="21"/>
                  </a:cubicBezTo>
                  <a:cubicBezTo>
                    <a:pt x="72" y="20"/>
                    <a:pt x="73" y="20"/>
                    <a:pt x="72" y="19"/>
                  </a:cubicBezTo>
                  <a:close/>
                  <a:moveTo>
                    <a:pt x="72" y="15"/>
                  </a:moveTo>
                  <a:cubicBezTo>
                    <a:pt x="72" y="14"/>
                    <a:pt x="74" y="13"/>
                    <a:pt x="74" y="14"/>
                  </a:cubicBezTo>
                  <a:cubicBezTo>
                    <a:pt x="73" y="14"/>
                    <a:pt x="73" y="15"/>
                    <a:pt x="72" y="15"/>
                  </a:cubicBezTo>
                  <a:close/>
                  <a:moveTo>
                    <a:pt x="84" y="14"/>
                  </a:moveTo>
                  <a:cubicBezTo>
                    <a:pt x="85" y="14"/>
                    <a:pt x="87" y="14"/>
                    <a:pt x="87" y="15"/>
                  </a:cubicBezTo>
                  <a:cubicBezTo>
                    <a:pt x="87" y="16"/>
                    <a:pt x="86" y="15"/>
                    <a:pt x="84" y="16"/>
                  </a:cubicBezTo>
                  <a:cubicBezTo>
                    <a:pt x="84" y="15"/>
                    <a:pt x="84" y="15"/>
                    <a:pt x="84" y="14"/>
                  </a:cubicBezTo>
                  <a:close/>
                  <a:moveTo>
                    <a:pt x="25" y="29"/>
                  </a:moveTo>
                  <a:cubicBezTo>
                    <a:pt x="25" y="31"/>
                    <a:pt x="23" y="28"/>
                    <a:pt x="23" y="30"/>
                  </a:cubicBezTo>
                  <a:cubicBezTo>
                    <a:pt x="23" y="30"/>
                    <a:pt x="22" y="30"/>
                    <a:pt x="22" y="29"/>
                  </a:cubicBezTo>
                  <a:cubicBezTo>
                    <a:pt x="23" y="29"/>
                    <a:pt x="23" y="28"/>
                    <a:pt x="23" y="28"/>
                  </a:cubicBezTo>
                  <a:cubicBezTo>
                    <a:pt x="24" y="28"/>
                    <a:pt x="24" y="28"/>
                    <a:pt x="24" y="28"/>
                  </a:cubicBezTo>
                  <a:cubicBezTo>
                    <a:pt x="25" y="29"/>
                    <a:pt x="24" y="29"/>
                    <a:pt x="25" y="29"/>
                  </a:cubicBezTo>
                  <a:close/>
                  <a:moveTo>
                    <a:pt x="28" y="59"/>
                  </a:moveTo>
                  <a:cubicBezTo>
                    <a:pt x="28" y="60"/>
                    <a:pt x="27" y="60"/>
                    <a:pt x="27" y="60"/>
                  </a:cubicBezTo>
                  <a:cubicBezTo>
                    <a:pt x="27" y="60"/>
                    <a:pt x="27" y="59"/>
                    <a:pt x="27" y="59"/>
                  </a:cubicBezTo>
                  <a:cubicBezTo>
                    <a:pt x="27" y="59"/>
                    <a:pt x="28" y="59"/>
                    <a:pt x="28" y="59"/>
                  </a:cubicBezTo>
                  <a:close/>
                  <a:moveTo>
                    <a:pt x="23" y="58"/>
                  </a:moveTo>
                  <a:cubicBezTo>
                    <a:pt x="22" y="58"/>
                    <a:pt x="22" y="57"/>
                    <a:pt x="21" y="57"/>
                  </a:cubicBezTo>
                  <a:cubicBezTo>
                    <a:pt x="20" y="57"/>
                    <a:pt x="20" y="58"/>
                    <a:pt x="20" y="58"/>
                  </a:cubicBezTo>
                  <a:cubicBezTo>
                    <a:pt x="20" y="57"/>
                    <a:pt x="20" y="57"/>
                    <a:pt x="20" y="57"/>
                  </a:cubicBezTo>
                  <a:cubicBezTo>
                    <a:pt x="21" y="57"/>
                    <a:pt x="22" y="57"/>
                    <a:pt x="23" y="57"/>
                  </a:cubicBezTo>
                  <a:cubicBezTo>
                    <a:pt x="23" y="57"/>
                    <a:pt x="23" y="57"/>
                    <a:pt x="24" y="57"/>
                  </a:cubicBezTo>
                  <a:cubicBezTo>
                    <a:pt x="24" y="58"/>
                    <a:pt x="24" y="58"/>
                    <a:pt x="24" y="58"/>
                  </a:cubicBezTo>
                  <a:cubicBezTo>
                    <a:pt x="25" y="58"/>
                    <a:pt x="26" y="58"/>
                    <a:pt x="26" y="59"/>
                  </a:cubicBezTo>
                  <a:cubicBezTo>
                    <a:pt x="26" y="60"/>
                    <a:pt x="25" y="59"/>
                    <a:pt x="25" y="60"/>
                  </a:cubicBezTo>
                  <a:cubicBezTo>
                    <a:pt x="25" y="60"/>
                    <a:pt x="25" y="59"/>
                    <a:pt x="24" y="59"/>
                  </a:cubicBezTo>
                  <a:cubicBezTo>
                    <a:pt x="24" y="59"/>
                    <a:pt x="24" y="59"/>
                    <a:pt x="24" y="59"/>
                  </a:cubicBezTo>
                  <a:cubicBezTo>
                    <a:pt x="24" y="58"/>
                    <a:pt x="23" y="59"/>
                    <a:pt x="23" y="58"/>
                  </a:cubicBezTo>
                  <a:close/>
                  <a:moveTo>
                    <a:pt x="23" y="60"/>
                  </a:moveTo>
                  <a:cubicBezTo>
                    <a:pt x="23" y="60"/>
                    <a:pt x="23" y="60"/>
                    <a:pt x="22" y="60"/>
                  </a:cubicBezTo>
                  <a:cubicBezTo>
                    <a:pt x="22" y="60"/>
                    <a:pt x="22" y="59"/>
                    <a:pt x="22" y="59"/>
                  </a:cubicBezTo>
                  <a:cubicBezTo>
                    <a:pt x="23" y="59"/>
                    <a:pt x="23" y="59"/>
                    <a:pt x="23" y="60"/>
                  </a:cubicBezTo>
                  <a:close/>
                  <a:moveTo>
                    <a:pt x="22" y="56"/>
                  </a:moveTo>
                  <a:cubicBezTo>
                    <a:pt x="22" y="56"/>
                    <a:pt x="22" y="56"/>
                    <a:pt x="22" y="55"/>
                  </a:cubicBezTo>
                  <a:cubicBezTo>
                    <a:pt x="23" y="55"/>
                    <a:pt x="23" y="56"/>
                    <a:pt x="23" y="56"/>
                  </a:cubicBezTo>
                  <a:cubicBezTo>
                    <a:pt x="23" y="56"/>
                    <a:pt x="22" y="56"/>
                    <a:pt x="22" y="56"/>
                  </a:cubicBezTo>
                  <a:close/>
                  <a:moveTo>
                    <a:pt x="23" y="55"/>
                  </a:moveTo>
                  <a:cubicBezTo>
                    <a:pt x="24" y="55"/>
                    <a:pt x="24" y="55"/>
                    <a:pt x="24" y="55"/>
                  </a:cubicBezTo>
                  <a:cubicBezTo>
                    <a:pt x="24" y="56"/>
                    <a:pt x="24" y="56"/>
                    <a:pt x="24" y="56"/>
                  </a:cubicBezTo>
                  <a:cubicBezTo>
                    <a:pt x="23" y="56"/>
                    <a:pt x="23" y="56"/>
                    <a:pt x="23" y="55"/>
                  </a:cubicBezTo>
                  <a:close/>
                  <a:moveTo>
                    <a:pt x="24" y="57"/>
                  </a:moveTo>
                  <a:cubicBezTo>
                    <a:pt x="24" y="57"/>
                    <a:pt x="24" y="56"/>
                    <a:pt x="24" y="56"/>
                  </a:cubicBezTo>
                  <a:cubicBezTo>
                    <a:pt x="25" y="56"/>
                    <a:pt x="25" y="56"/>
                    <a:pt x="25" y="57"/>
                  </a:cubicBezTo>
                  <a:cubicBezTo>
                    <a:pt x="25" y="57"/>
                    <a:pt x="26" y="57"/>
                    <a:pt x="26" y="57"/>
                  </a:cubicBezTo>
                  <a:cubicBezTo>
                    <a:pt x="26" y="58"/>
                    <a:pt x="25" y="58"/>
                    <a:pt x="25" y="57"/>
                  </a:cubicBezTo>
                  <a:cubicBezTo>
                    <a:pt x="25" y="57"/>
                    <a:pt x="25" y="57"/>
                    <a:pt x="24" y="57"/>
                  </a:cubicBezTo>
                  <a:close/>
                  <a:moveTo>
                    <a:pt x="111" y="74"/>
                  </a:moveTo>
                  <a:cubicBezTo>
                    <a:pt x="111" y="74"/>
                    <a:pt x="111" y="73"/>
                    <a:pt x="111" y="73"/>
                  </a:cubicBezTo>
                  <a:cubicBezTo>
                    <a:pt x="110" y="72"/>
                    <a:pt x="109" y="72"/>
                    <a:pt x="108" y="71"/>
                  </a:cubicBezTo>
                  <a:cubicBezTo>
                    <a:pt x="108" y="71"/>
                    <a:pt x="108" y="71"/>
                    <a:pt x="108" y="71"/>
                  </a:cubicBezTo>
                  <a:cubicBezTo>
                    <a:pt x="107" y="70"/>
                    <a:pt x="108" y="71"/>
                    <a:pt x="108" y="70"/>
                  </a:cubicBezTo>
                  <a:cubicBezTo>
                    <a:pt x="109" y="70"/>
                    <a:pt x="108" y="71"/>
                    <a:pt x="109" y="70"/>
                  </a:cubicBezTo>
                  <a:cubicBezTo>
                    <a:pt x="109" y="71"/>
                    <a:pt x="110" y="70"/>
                    <a:pt x="110" y="70"/>
                  </a:cubicBezTo>
                  <a:cubicBezTo>
                    <a:pt x="110" y="70"/>
                    <a:pt x="111" y="70"/>
                    <a:pt x="111" y="70"/>
                  </a:cubicBezTo>
                  <a:cubicBezTo>
                    <a:pt x="111" y="70"/>
                    <a:pt x="112" y="70"/>
                    <a:pt x="112" y="70"/>
                  </a:cubicBezTo>
                  <a:cubicBezTo>
                    <a:pt x="112" y="72"/>
                    <a:pt x="111" y="73"/>
                    <a:pt x="11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09" name="Freeform 258"/>
            <p:cNvSpPr/>
            <p:nvPr/>
          </p:nvSpPr>
          <p:spPr bwMode="auto">
            <a:xfrm>
              <a:off x="6143171" y="31584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0" name="Freeform 259"/>
            <p:cNvSpPr/>
            <p:nvPr/>
          </p:nvSpPr>
          <p:spPr bwMode="auto">
            <a:xfrm>
              <a:off x="6335089" y="3227813"/>
              <a:ext cx="3253" cy="5422"/>
            </a:xfrm>
            <a:custGeom>
              <a:avLst/>
              <a:gdLst>
                <a:gd name="T0" fmla="*/ 1 w 1"/>
                <a:gd name="T1" fmla="*/ 1 h 2"/>
                <a:gd name="T2" fmla="*/ 1 w 1"/>
                <a:gd name="T3" fmla="*/ 0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0"/>
                  </a:cubicBezTo>
                  <a:cubicBezTo>
                    <a:pt x="0" y="0"/>
                    <a:pt x="0" y="1"/>
                    <a:pt x="0" y="1"/>
                  </a:cubicBezTo>
                  <a:cubicBezTo>
                    <a:pt x="0" y="1"/>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1" name="Freeform 260"/>
            <p:cNvSpPr/>
            <p:nvPr/>
          </p:nvSpPr>
          <p:spPr bwMode="auto">
            <a:xfrm>
              <a:off x="6310151" y="3163840"/>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2" name="Freeform 261"/>
            <p:cNvSpPr/>
            <p:nvPr/>
          </p:nvSpPr>
          <p:spPr bwMode="auto">
            <a:xfrm>
              <a:off x="6312320" y="31638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3" name="Freeform 262"/>
            <p:cNvSpPr/>
            <p:nvPr/>
          </p:nvSpPr>
          <p:spPr bwMode="auto">
            <a:xfrm>
              <a:off x="6278707" y="3171431"/>
              <a:ext cx="3253" cy="325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1"/>
                    <a:pt x="1" y="1"/>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4" name="Freeform 263"/>
            <p:cNvSpPr/>
            <p:nvPr/>
          </p:nvSpPr>
          <p:spPr bwMode="auto">
            <a:xfrm>
              <a:off x="6099800"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5" name="Freeform 264"/>
            <p:cNvSpPr/>
            <p:nvPr/>
          </p:nvSpPr>
          <p:spPr bwMode="auto">
            <a:xfrm>
              <a:off x="6220155" y="32223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6" name="Freeform 265"/>
            <p:cNvSpPr/>
            <p:nvPr/>
          </p:nvSpPr>
          <p:spPr bwMode="auto">
            <a:xfrm>
              <a:off x="6220155" y="3179020"/>
              <a:ext cx="15180" cy="23854"/>
            </a:xfrm>
            <a:custGeom>
              <a:avLst/>
              <a:gdLst>
                <a:gd name="T0" fmla="*/ 5 w 6"/>
                <a:gd name="T1" fmla="*/ 0 h 9"/>
                <a:gd name="T2" fmla="*/ 3 w 6"/>
                <a:gd name="T3" fmla="*/ 4 h 9"/>
                <a:gd name="T4" fmla="*/ 3 w 6"/>
                <a:gd name="T5" fmla="*/ 6 h 9"/>
                <a:gd name="T6" fmla="*/ 2 w 6"/>
                <a:gd name="T7" fmla="*/ 8 h 9"/>
                <a:gd name="T8" fmla="*/ 0 w 6"/>
                <a:gd name="T9" fmla="*/ 6 h 9"/>
                <a:gd name="T10" fmla="*/ 1 w 6"/>
                <a:gd name="T11" fmla="*/ 8 h 9"/>
                <a:gd name="T12" fmla="*/ 1 w 6"/>
                <a:gd name="T13" fmla="*/ 9 h 9"/>
                <a:gd name="T14" fmla="*/ 1 w 6"/>
                <a:gd name="T15" fmla="*/ 9 h 9"/>
                <a:gd name="T16" fmla="*/ 3 w 6"/>
                <a:gd name="T17" fmla="*/ 9 h 9"/>
                <a:gd name="T18" fmla="*/ 4 w 6"/>
                <a:gd name="T19" fmla="*/ 9 h 9"/>
                <a:gd name="T20" fmla="*/ 5 w 6"/>
                <a:gd name="T21" fmla="*/ 6 h 9"/>
                <a:gd name="T22" fmla="*/ 5 w 6"/>
                <a:gd name="T23" fmla="*/ 7 h 9"/>
                <a:gd name="T24" fmla="*/ 5 w 6"/>
                <a:gd name="T25" fmla="*/ 5 h 9"/>
                <a:gd name="T26" fmla="*/ 4 w 6"/>
                <a:gd name="T27" fmla="*/ 4 h 9"/>
                <a:gd name="T28" fmla="*/ 5 w 6"/>
                <a:gd name="T29" fmla="*/ 1 h 9"/>
                <a:gd name="T30" fmla="*/ 5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5" y="0"/>
                  </a:moveTo>
                  <a:cubicBezTo>
                    <a:pt x="5" y="2"/>
                    <a:pt x="3" y="2"/>
                    <a:pt x="3" y="4"/>
                  </a:cubicBezTo>
                  <a:cubicBezTo>
                    <a:pt x="3" y="5"/>
                    <a:pt x="3" y="5"/>
                    <a:pt x="3" y="6"/>
                  </a:cubicBezTo>
                  <a:cubicBezTo>
                    <a:pt x="3" y="7"/>
                    <a:pt x="3" y="8"/>
                    <a:pt x="2" y="8"/>
                  </a:cubicBezTo>
                  <a:cubicBezTo>
                    <a:pt x="1" y="9"/>
                    <a:pt x="1" y="6"/>
                    <a:pt x="0" y="6"/>
                  </a:cubicBezTo>
                  <a:cubicBezTo>
                    <a:pt x="0" y="7"/>
                    <a:pt x="1" y="8"/>
                    <a:pt x="1" y="8"/>
                  </a:cubicBezTo>
                  <a:cubicBezTo>
                    <a:pt x="1" y="8"/>
                    <a:pt x="1" y="9"/>
                    <a:pt x="1" y="9"/>
                  </a:cubicBezTo>
                  <a:cubicBezTo>
                    <a:pt x="1" y="9"/>
                    <a:pt x="2" y="9"/>
                    <a:pt x="1" y="9"/>
                  </a:cubicBezTo>
                  <a:cubicBezTo>
                    <a:pt x="2" y="9"/>
                    <a:pt x="2" y="9"/>
                    <a:pt x="3" y="9"/>
                  </a:cubicBezTo>
                  <a:cubicBezTo>
                    <a:pt x="3" y="9"/>
                    <a:pt x="3" y="9"/>
                    <a:pt x="4" y="9"/>
                  </a:cubicBezTo>
                  <a:cubicBezTo>
                    <a:pt x="5" y="8"/>
                    <a:pt x="4" y="7"/>
                    <a:pt x="5" y="6"/>
                  </a:cubicBezTo>
                  <a:cubicBezTo>
                    <a:pt x="6" y="5"/>
                    <a:pt x="5" y="7"/>
                    <a:pt x="5" y="7"/>
                  </a:cubicBezTo>
                  <a:cubicBezTo>
                    <a:pt x="5" y="6"/>
                    <a:pt x="5" y="5"/>
                    <a:pt x="5" y="5"/>
                  </a:cubicBezTo>
                  <a:cubicBezTo>
                    <a:pt x="5" y="4"/>
                    <a:pt x="4" y="4"/>
                    <a:pt x="4" y="4"/>
                  </a:cubicBezTo>
                  <a:cubicBezTo>
                    <a:pt x="4" y="2"/>
                    <a:pt x="5" y="2"/>
                    <a:pt x="5" y="1"/>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7" name="Freeform 266"/>
            <p:cNvSpPr/>
            <p:nvPr/>
          </p:nvSpPr>
          <p:spPr bwMode="auto">
            <a:xfrm>
              <a:off x="6158351" y="32050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8" name="Freeform 267"/>
            <p:cNvSpPr/>
            <p:nvPr/>
          </p:nvSpPr>
          <p:spPr bwMode="auto">
            <a:xfrm>
              <a:off x="6325331" y="3259257"/>
              <a:ext cx="2169" cy="4337"/>
            </a:xfrm>
            <a:custGeom>
              <a:avLst/>
              <a:gdLst>
                <a:gd name="T0" fmla="*/ 0 w 1"/>
                <a:gd name="T1" fmla="*/ 0 h 2"/>
                <a:gd name="T2" fmla="*/ 1 w 1"/>
                <a:gd name="T3" fmla="*/ 2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2"/>
                  </a:cubicBezTo>
                  <a:cubicBezTo>
                    <a:pt x="1" y="2"/>
                    <a:pt x="1" y="2"/>
                    <a:pt x="1" y="2"/>
                  </a:cubicBez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9" name="Freeform 268"/>
            <p:cNvSpPr/>
            <p:nvPr/>
          </p:nvSpPr>
          <p:spPr bwMode="auto">
            <a:xfrm>
              <a:off x="6242926" y="3176852"/>
              <a:ext cx="7590" cy="7590"/>
            </a:xfrm>
            <a:custGeom>
              <a:avLst/>
              <a:gdLst>
                <a:gd name="T0" fmla="*/ 0 w 3"/>
                <a:gd name="T1" fmla="*/ 1 h 3"/>
                <a:gd name="T2" fmla="*/ 1 w 3"/>
                <a:gd name="T3" fmla="*/ 2 h 3"/>
                <a:gd name="T4" fmla="*/ 2 w 3"/>
                <a:gd name="T5" fmla="*/ 2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3"/>
                    <a:pt x="1" y="2"/>
                  </a:cubicBezTo>
                  <a:cubicBezTo>
                    <a:pt x="2" y="2"/>
                    <a:pt x="1" y="2"/>
                    <a:pt x="2" y="2"/>
                  </a:cubicBezTo>
                  <a:cubicBezTo>
                    <a:pt x="2" y="1"/>
                    <a:pt x="3" y="2"/>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0" name="Freeform 269"/>
            <p:cNvSpPr/>
            <p:nvPr/>
          </p:nvSpPr>
          <p:spPr bwMode="auto">
            <a:xfrm>
              <a:off x="6238588" y="3171431"/>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1" name="Freeform 270"/>
            <p:cNvSpPr/>
            <p:nvPr/>
          </p:nvSpPr>
          <p:spPr bwMode="auto">
            <a:xfrm>
              <a:off x="6248347"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2" name="Freeform 271"/>
            <p:cNvSpPr/>
            <p:nvPr/>
          </p:nvSpPr>
          <p:spPr bwMode="auto">
            <a:xfrm>
              <a:off x="6248347" y="31822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3" name="Freeform 272"/>
            <p:cNvSpPr/>
            <p:nvPr/>
          </p:nvSpPr>
          <p:spPr bwMode="auto">
            <a:xfrm>
              <a:off x="6278707" y="3169262"/>
              <a:ext cx="3253" cy="2169"/>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4" name="Freeform 273"/>
            <p:cNvSpPr/>
            <p:nvPr/>
          </p:nvSpPr>
          <p:spPr bwMode="auto">
            <a:xfrm>
              <a:off x="6235335" y="3192032"/>
              <a:ext cx="325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5" name="Freeform 274"/>
            <p:cNvSpPr/>
            <p:nvPr/>
          </p:nvSpPr>
          <p:spPr bwMode="auto">
            <a:xfrm>
              <a:off x="6312320" y="3161672"/>
              <a:ext cx="325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6" name="Freeform 275"/>
            <p:cNvSpPr/>
            <p:nvPr/>
          </p:nvSpPr>
          <p:spPr bwMode="auto">
            <a:xfrm>
              <a:off x="6191964" y="3141071"/>
              <a:ext cx="7590" cy="2169"/>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1"/>
                    <a:pt x="3" y="0"/>
                  </a:cubicBezTo>
                  <a:cubicBezTo>
                    <a:pt x="2" y="0"/>
                    <a:pt x="0" y="0"/>
                    <a:pt x="0"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7" name="Freeform 276"/>
            <p:cNvSpPr/>
            <p:nvPr/>
          </p:nvSpPr>
          <p:spPr bwMode="auto">
            <a:xfrm>
              <a:off x="6194132" y="3163840"/>
              <a:ext cx="3253"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8" name="Freeform 277"/>
            <p:cNvSpPr/>
            <p:nvPr/>
          </p:nvSpPr>
          <p:spPr bwMode="auto">
            <a:xfrm>
              <a:off x="6097631" y="3246246"/>
              <a:ext cx="2169" cy="2169"/>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9" name="Freeform 278"/>
            <p:cNvSpPr/>
            <p:nvPr/>
          </p:nvSpPr>
          <p:spPr bwMode="auto">
            <a:xfrm>
              <a:off x="6097631" y="3242993"/>
              <a:ext cx="0" cy="32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0" name="Freeform 279"/>
            <p:cNvSpPr/>
            <p:nvPr/>
          </p:nvSpPr>
          <p:spPr bwMode="auto">
            <a:xfrm>
              <a:off x="5958843" y="3210465"/>
              <a:ext cx="66142" cy="107344"/>
            </a:xfrm>
            <a:custGeom>
              <a:avLst/>
              <a:gdLst>
                <a:gd name="T0" fmla="*/ 0 w 61"/>
                <a:gd name="T1" fmla="*/ 49 h 99"/>
                <a:gd name="T2" fmla="*/ 61 w 61"/>
                <a:gd name="T3" fmla="*/ 99 h 99"/>
                <a:gd name="T4" fmla="*/ 61 w 61"/>
                <a:gd name="T5" fmla="*/ 0 h 99"/>
                <a:gd name="T6" fmla="*/ 0 w 61"/>
                <a:gd name="T7" fmla="*/ 49 h 99"/>
              </a:gdLst>
              <a:ahLst/>
              <a:cxnLst>
                <a:cxn ang="0">
                  <a:pos x="T0" y="T1"/>
                </a:cxn>
                <a:cxn ang="0">
                  <a:pos x="T2" y="T3"/>
                </a:cxn>
                <a:cxn ang="0">
                  <a:pos x="T4" y="T5"/>
                </a:cxn>
                <a:cxn ang="0">
                  <a:pos x="T6" y="T7"/>
                </a:cxn>
              </a:cxnLst>
              <a:rect l="0" t="0" r="r" b="b"/>
              <a:pathLst>
                <a:path w="61" h="99">
                  <a:moveTo>
                    <a:pt x="0" y="49"/>
                  </a:moveTo>
                  <a:lnTo>
                    <a:pt x="61" y="99"/>
                  </a:lnTo>
                  <a:lnTo>
                    <a:pt x="61" y="0"/>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1" name="Freeform 280"/>
            <p:cNvSpPr/>
            <p:nvPr/>
          </p:nvSpPr>
          <p:spPr bwMode="auto">
            <a:xfrm>
              <a:off x="6020647" y="3240825"/>
              <a:ext cx="40119" cy="43371"/>
            </a:xfrm>
            <a:custGeom>
              <a:avLst/>
              <a:gdLst>
                <a:gd name="T0" fmla="*/ 37 w 37"/>
                <a:gd name="T1" fmla="*/ 40 h 40"/>
                <a:gd name="T2" fmla="*/ 0 w 37"/>
                <a:gd name="T3" fmla="*/ 40 h 40"/>
                <a:gd name="T4" fmla="*/ 0 w 37"/>
                <a:gd name="T5" fmla="*/ 0 h 40"/>
                <a:gd name="T6" fmla="*/ 37 w 37"/>
                <a:gd name="T7" fmla="*/ 0 h 40"/>
                <a:gd name="T8" fmla="*/ 37 w 37"/>
                <a:gd name="T9" fmla="*/ 40 h 40"/>
                <a:gd name="T10" fmla="*/ 37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37" y="40"/>
                  </a:moveTo>
                  <a:lnTo>
                    <a:pt x="0" y="40"/>
                  </a:lnTo>
                  <a:lnTo>
                    <a:pt x="0" y="0"/>
                  </a:lnTo>
                  <a:lnTo>
                    <a:pt x="37" y="0"/>
                  </a:lnTo>
                  <a:lnTo>
                    <a:pt x="37" y="40"/>
                  </a:lnTo>
                  <a:lnTo>
                    <a:pt x="37"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2" name="Freeform 281"/>
            <p:cNvSpPr/>
            <p:nvPr/>
          </p:nvSpPr>
          <p:spPr bwMode="auto">
            <a:xfrm>
              <a:off x="6428338" y="3210465"/>
              <a:ext cx="66142" cy="107344"/>
            </a:xfrm>
            <a:custGeom>
              <a:avLst/>
              <a:gdLst>
                <a:gd name="T0" fmla="*/ 61 w 61"/>
                <a:gd name="T1" fmla="*/ 49 h 99"/>
                <a:gd name="T2" fmla="*/ 0 w 61"/>
                <a:gd name="T3" fmla="*/ 99 h 99"/>
                <a:gd name="T4" fmla="*/ 0 w 61"/>
                <a:gd name="T5" fmla="*/ 0 h 99"/>
                <a:gd name="T6" fmla="*/ 61 w 61"/>
                <a:gd name="T7" fmla="*/ 49 h 99"/>
              </a:gdLst>
              <a:ahLst/>
              <a:cxnLst>
                <a:cxn ang="0">
                  <a:pos x="T0" y="T1"/>
                </a:cxn>
                <a:cxn ang="0">
                  <a:pos x="T2" y="T3"/>
                </a:cxn>
                <a:cxn ang="0">
                  <a:pos x="T4" y="T5"/>
                </a:cxn>
                <a:cxn ang="0">
                  <a:pos x="T6" y="T7"/>
                </a:cxn>
              </a:cxnLst>
              <a:rect l="0" t="0" r="r" b="b"/>
              <a:pathLst>
                <a:path w="61" h="99">
                  <a:moveTo>
                    <a:pt x="61" y="49"/>
                  </a:moveTo>
                  <a:lnTo>
                    <a:pt x="0" y="99"/>
                  </a:lnTo>
                  <a:lnTo>
                    <a:pt x="0" y="0"/>
                  </a:lnTo>
                  <a:lnTo>
                    <a:pt x="61"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3" name="Freeform 282"/>
            <p:cNvSpPr/>
            <p:nvPr/>
          </p:nvSpPr>
          <p:spPr bwMode="auto">
            <a:xfrm>
              <a:off x="6394725" y="3240825"/>
              <a:ext cx="41203" cy="43371"/>
            </a:xfrm>
            <a:custGeom>
              <a:avLst/>
              <a:gdLst>
                <a:gd name="T0" fmla="*/ 38 w 38"/>
                <a:gd name="T1" fmla="*/ 40 h 40"/>
                <a:gd name="T2" fmla="*/ 0 w 38"/>
                <a:gd name="T3" fmla="*/ 40 h 40"/>
                <a:gd name="T4" fmla="*/ 0 w 38"/>
                <a:gd name="T5" fmla="*/ 0 h 40"/>
                <a:gd name="T6" fmla="*/ 38 w 38"/>
                <a:gd name="T7" fmla="*/ 0 h 40"/>
                <a:gd name="T8" fmla="*/ 38 w 38"/>
                <a:gd name="T9" fmla="*/ 40 h 40"/>
                <a:gd name="T10" fmla="*/ 38 w 38"/>
                <a:gd name="T11" fmla="*/ 40 h 40"/>
              </a:gdLst>
              <a:ahLst/>
              <a:cxnLst>
                <a:cxn ang="0">
                  <a:pos x="T0" y="T1"/>
                </a:cxn>
                <a:cxn ang="0">
                  <a:pos x="T2" y="T3"/>
                </a:cxn>
                <a:cxn ang="0">
                  <a:pos x="T4" y="T5"/>
                </a:cxn>
                <a:cxn ang="0">
                  <a:pos x="T6" y="T7"/>
                </a:cxn>
                <a:cxn ang="0">
                  <a:pos x="T8" y="T9"/>
                </a:cxn>
                <a:cxn ang="0">
                  <a:pos x="T10" y="T11"/>
                </a:cxn>
              </a:cxnLst>
              <a:rect l="0" t="0" r="r" b="b"/>
              <a:pathLst>
                <a:path w="38" h="40">
                  <a:moveTo>
                    <a:pt x="38" y="40"/>
                  </a:moveTo>
                  <a:lnTo>
                    <a:pt x="0" y="40"/>
                  </a:lnTo>
                  <a:lnTo>
                    <a:pt x="0" y="0"/>
                  </a:lnTo>
                  <a:lnTo>
                    <a:pt x="38" y="0"/>
                  </a:lnTo>
                  <a:lnTo>
                    <a:pt x="38" y="40"/>
                  </a:lnTo>
                  <a:lnTo>
                    <a:pt x="3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4" name="Freeform 283"/>
            <p:cNvSpPr/>
            <p:nvPr/>
          </p:nvSpPr>
          <p:spPr bwMode="auto">
            <a:xfrm>
              <a:off x="6173531" y="2994692"/>
              <a:ext cx="108428" cy="67226"/>
            </a:xfrm>
            <a:custGeom>
              <a:avLst/>
              <a:gdLst>
                <a:gd name="T0" fmla="*/ 50 w 100"/>
                <a:gd name="T1" fmla="*/ 0 h 62"/>
                <a:gd name="T2" fmla="*/ 0 w 100"/>
                <a:gd name="T3" fmla="*/ 62 h 62"/>
                <a:gd name="T4" fmla="*/ 100 w 100"/>
                <a:gd name="T5" fmla="*/ 62 h 62"/>
                <a:gd name="T6" fmla="*/ 50 w 100"/>
                <a:gd name="T7" fmla="*/ 0 h 62"/>
              </a:gdLst>
              <a:ahLst/>
              <a:cxnLst>
                <a:cxn ang="0">
                  <a:pos x="T0" y="T1"/>
                </a:cxn>
                <a:cxn ang="0">
                  <a:pos x="T2" y="T3"/>
                </a:cxn>
                <a:cxn ang="0">
                  <a:pos x="T4" y="T5"/>
                </a:cxn>
                <a:cxn ang="0">
                  <a:pos x="T6" y="T7"/>
                </a:cxn>
              </a:cxnLst>
              <a:rect l="0" t="0" r="r" b="b"/>
              <a:pathLst>
                <a:path w="100" h="62">
                  <a:moveTo>
                    <a:pt x="50" y="0"/>
                  </a:moveTo>
                  <a:lnTo>
                    <a:pt x="0" y="62"/>
                  </a:lnTo>
                  <a:lnTo>
                    <a:pt x="100" y="62"/>
                  </a:lnTo>
                  <a:lnTo>
                    <a:pt x="5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5" name="Freeform 284"/>
            <p:cNvSpPr/>
            <p:nvPr/>
          </p:nvSpPr>
          <p:spPr bwMode="auto">
            <a:xfrm>
              <a:off x="6204975" y="3056497"/>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6" name="Freeform 285"/>
            <p:cNvSpPr/>
            <p:nvPr/>
          </p:nvSpPr>
          <p:spPr bwMode="auto">
            <a:xfrm>
              <a:off x="6173531" y="3464187"/>
              <a:ext cx="108428" cy="66142"/>
            </a:xfrm>
            <a:custGeom>
              <a:avLst/>
              <a:gdLst>
                <a:gd name="T0" fmla="*/ 50 w 100"/>
                <a:gd name="T1" fmla="*/ 61 h 61"/>
                <a:gd name="T2" fmla="*/ 0 w 100"/>
                <a:gd name="T3" fmla="*/ 0 h 61"/>
                <a:gd name="T4" fmla="*/ 100 w 100"/>
                <a:gd name="T5" fmla="*/ 0 h 61"/>
                <a:gd name="T6" fmla="*/ 50 w 100"/>
                <a:gd name="T7" fmla="*/ 61 h 61"/>
              </a:gdLst>
              <a:ahLst/>
              <a:cxnLst>
                <a:cxn ang="0">
                  <a:pos x="T0" y="T1"/>
                </a:cxn>
                <a:cxn ang="0">
                  <a:pos x="T2" y="T3"/>
                </a:cxn>
                <a:cxn ang="0">
                  <a:pos x="T4" y="T5"/>
                </a:cxn>
                <a:cxn ang="0">
                  <a:pos x="T6" y="T7"/>
                </a:cxn>
              </a:cxnLst>
              <a:rect l="0" t="0" r="r" b="b"/>
              <a:pathLst>
                <a:path w="100" h="61">
                  <a:moveTo>
                    <a:pt x="50" y="61"/>
                  </a:moveTo>
                  <a:lnTo>
                    <a:pt x="0" y="0"/>
                  </a:lnTo>
                  <a:lnTo>
                    <a:pt x="100" y="0"/>
                  </a:lnTo>
                  <a:lnTo>
                    <a:pt x="50"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7" name="Freeform 286"/>
            <p:cNvSpPr/>
            <p:nvPr/>
          </p:nvSpPr>
          <p:spPr bwMode="auto">
            <a:xfrm>
              <a:off x="6204975" y="3430575"/>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8" name="Freeform 287"/>
            <p:cNvSpPr/>
            <p:nvPr/>
          </p:nvSpPr>
          <p:spPr bwMode="auto">
            <a:xfrm>
              <a:off x="6037996" y="3073845"/>
              <a:ext cx="84574" cy="84574"/>
            </a:xfrm>
            <a:custGeom>
              <a:avLst/>
              <a:gdLst>
                <a:gd name="T0" fmla="*/ 0 w 78"/>
                <a:gd name="T1" fmla="*/ 0 h 78"/>
                <a:gd name="T2" fmla="*/ 7 w 78"/>
                <a:gd name="T3" fmla="*/ 78 h 78"/>
                <a:gd name="T4" fmla="*/ 78 w 78"/>
                <a:gd name="T5" fmla="*/ 7 h 78"/>
                <a:gd name="T6" fmla="*/ 0 w 78"/>
                <a:gd name="T7" fmla="*/ 0 h 78"/>
              </a:gdLst>
              <a:ahLst/>
              <a:cxnLst>
                <a:cxn ang="0">
                  <a:pos x="T0" y="T1"/>
                </a:cxn>
                <a:cxn ang="0">
                  <a:pos x="T2" y="T3"/>
                </a:cxn>
                <a:cxn ang="0">
                  <a:pos x="T4" y="T5"/>
                </a:cxn>
                <a:cxn ang="0">
                  <a:pos x="T6" y="T7"/>
                </a:cxn>
              </a:cxnLst>
              <a:rect l="0" t="0" r="r" b="b"/>
              <a:pathLst>
                <a:path w="78" h="78">
                  <a:moveTo>
                    <a:pt x="0" y="0"/>
                  </a:moveTo>
                  <a:lnTo>
                    <a:pt x="7" y="78"/>
                  </a:lnTo>
                  <a:lnTo>
                    <a:pt x="78"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39" name="Freeform 288"/>
            <p:cNvSpPr/>
            <p:nvPr/>
          </p:nvSpPr>
          <p:spPr bwMode="auto">
            <a:xfrm>
              <a:off x="6064018" y="3099868"/>
              <a:ext cx="61805" cy="61805"/>
            </a:xfrm>
            <a:custGeom>
              <a:avLst/>
              <a:gdLst>
                <a:gd name="T0" fmla="*/ 28 w 57"/>
                <a:gd name="T1" fmla="*/ 57 h 57"/>
                <a:gd name="T2" fmla="*/ 0 w 57"/>
                <a:gd name="T3" fmla="*/ 31 h 57"/>
                <a:gd name="T4" fmla="*/ 31 w 57"/>
                <a:gd name="T5" fmla="*/ 0 h 57"/>
                <a:gd name="T6" fmla="*/ 57 w 57"/>
                <a:gd name="T7" fmla="*/ 28 h 57"/>
                <a:gd name="T8" fmla="*/ 28 w 57"/>
                <a:gd name="T9" fmla="*/ 57 h 57"/>
                <a:gd name="T10" fmla="*/ 28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28" y="57"/>
                  </a:moveTo>
                  <a:lnTo>
                    <a:pt x="0" y="31"/>
                  </a:lnTo>
                  <a:lnTo>
                    <a:pt x="31" y="0"/>
                  </a:lnTo>
                  <a:lnTo>
                    <a:pt x="57" y="28"/>
                  </a:lnTo>
                  <a:lnTo>
                    <a:pt x="28" y="57"/>
                  </a:lnTo>
                  <a:lnTo>
                    <a:pt x="28"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0" name="Freeform 289"/>
            <p:cNvSpPr/>
            <p:nvPr/>
          </p:nvSpPr>
          <p:spPr bwMode="auto">
            <a:xfrm>
              <a:off x="6330752" y="3366602"/>
              <a:ext cx="86743" cy="86743"/>
            </a:xfrm>
            <a:custGeom>
              <a:avLst/>
              <a:gdLst>
                <a:gd name="T0" fmla="*/ 80 w 80"/>
                <a:gd name="T1" fmla="*/ 80 h 80"/>
                <a:gd name="T2" fmla="*/ 0 w 80"/>
                <a:gd name="T3" fmla="*/ 71 h 80"/>
                <a:gd name="T4" fmla="*/ 71 w 80"/>
                <a:gd name="T5" fmla="*/ 0 h 80"/>
                <a:gd name="T6" fmla="*/ 80 w 80"/>
                <a:gd name="T7" fmla="*/ 80 h 80"/>
              </a:gdLst>
              <a:ahLst/>
              <a:cxnLst>
                <a:cxn ang="0">
                  <a:pos x="T0" y="T1"/>
                </a:cxn>
                <a:cxn ang="0">
                  <a:pos x="T2" y="T3"/>
                </a:cxn>
                <a:cxn ang="0">
                  <a:pos x="T4" y="T5"/>
                </a:cxn>
                <a:cxn ang="0">
                  <a:pos x="T6" y="T7"/>
                </a:cxn>
              </a:cxnLst>
              <a:rect l="0" t="0" r="r" b="b"/>
              <a:pathLst>
                <a:path w="80" h="80">
                  <a:moveTo>
                    <a:pt x="80" y="80"/>
                  </a:moveTo>
                  <a:lnTo>
                    <a:pt x="0" y="71"/>
                  </a:lnTo>
                  <a:lnTo>
                    <a:pt x="71" y="0"/>
                  </a:lnTo>
                  <a:lnTo>
                    <a:pt x="8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1" name="Freeform 290"/>
            <p:cNvSpPr/>
            <p:nvPr/>
          </p:nvSpPr>
          <p:spPr bwMode="auto">
            <a:xfrm>
              <a:off x="6327500" y="3364433"/>
              <a:ext cx="61805" cy="60720"/>
            </a:xfrm>
            <a:custGeom>
              <a:avLst/>
              <a:gdLst>
                <a:gd name="T0" fmla="*/ 29 w 57"/>
                <a:gd name="T1" fmla="*/ 56 h 56"/>
                <a:gd name="T2" fmla="*/ 0 w 57"/>
                <a:gd name="T3" fmla="*/ 30 h 56"/>
                <a:gd name="T4" fmla="*/ 31 w 57"/>
                <a:gd name="T5" fmla="*/ 0 h 56"/>
                <a:gd name="T6" fmla="*/ 57 w 57"/>
                <a:gd name="T7" fmla="*/ 28 h 56"/>
                <a:gd name="T8" fmla="*/ 29 w 57"/>
                <a:gd name="T9" fmla="*/ 56 h 56"/>
                <a:gd name="T10" fmla="*/ 29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29" y="56"/>
                  </a:moveTo>
                  <a:lnTo>
                    <a:pt x="0" y="30"/>
                  </a:lnTo>
                  <a:lnTo>
                    <a:pt x="31" y="0"/>
                  </a:lnTo>
                  <a:lnTo>
                    <a:pt x="57" y="28"/>
                  </a:lnTo>
                  <a:lnTo>
                    <a:pt x="29" y="56"/>
                  </a:lnTo>
                  <a:lnTo>
                    <a:pt x="29"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2" name="Freeform 291"/>
            <p:cNvSpPr/>
            <p:nvPr/>
          </p:nvSpPr>
          <p:spPr bwMode="auto">
            <a:xfrm>
              <a:off x="6330752" y="3073845"/>
              <a:ext cx="86743" cy="84574"/>
            </a:xfrm>
            <a:custGeom>
              <a:avLst/>
              <a:gdLst>
                <a:gd name="T0" fmla="*/ 80 w 80"/>
                <a:gd name="T1" fmla="*/ 0 h 78"/>
                <a:gd name="T2" fmla="*/ 0 w 80"/>
                <a:gd name="T3" fmla="*/ 7 h 78"/>
                <a:gd name="T4" fmla="*/ 71 w 80"/>
                <a:gd name="T5" fmla="*/ 78 h 78"/>
                <a:gd name="T6" fmla="*/ 80 w 80"/>
                <a:gd name="T7" fmla="*/ 0 h 78"/>
              </a:gdLst>
              <a:ahLst/>
              <a:cxnLst>
                <a:cxn ang="0">
                  <a:pos x="T0" y="T1"/>
                </a:cxn>
                <a:cxn ang="0">
                  <a:pos x="T2" y="T3"/>
                </a:cxn>
                <a:cxn ang="0">
                  <a:pos x="T4" y="T5"/>
                </a:cxn>
                <a:cxn ang="0">
                  <a:pos x="T6" y="T7"/>
                </a:cxn>
              </a:cxnLst>
              <a:rect l="0" t="0" r="r" b="b"/>
              <a:pathLst>
                <a:path w="80" h="78">
                  <a:moveTo>
                    <a:pt x="80" y="0"/>
                  </a:moveTo>
                  <a:lnTo>
                    <a:pt x="0" y="7"/>
                  </a:lnTo>
                  <a:lnTo>
                    <a:pt x="71" y="78"/>
                  </a:lnTo>
                  <a:lnTo>
                    <a:pt x="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3" name="Freeform 292"/>
            <p:cNvSpPr/>
            <p:nvPr/>
          </p:nvSpPr>
          <p:spPr bwMode="auto">
            <a:xfrm>
              <a:off x="6327500" y="3099868"/>
              <a:ext cx="61805" cy="61805"/>
            </a:xfrm>
            <a:custGeom>
              <a:avLst/>
              <a:gdLst>
                <a:gd name="T0" fmla="*/ 31 w 57"/>
                <a:gd name="T1" fmla="*/ 57 h 57"/>
                <a:gd name="T2" fmla="*/ 0 w 57"/>
                <a:gd name="T3" fmla="*/ 28 h 57"/>
                <a:gd name="T4" fmla="*/ 29 w 57"/>
                <a:gd name="T5" fmla="*/ 0 h 57"/>
                <a:gd name="T6" fmla="*/ 57 w 57"/>
                <a:gd name="T7" fmla="*/ 31 h 57"/>
                <a:gd name="T8" fmla="*/ 31 w 57"/>
                <a:gd name="T9" fmla="*/ 57 h 57"/>
                <a:gd name="T10" fmla="*/ 31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31" y="57"/>
                  </a:moveTo>
                  <a:lnTo>
                    <a:pt x="0" y="28"/>
                  </a:lnTo>
                  <a:lnTo>
                    <a:pt x="29" y="0"/>
                  </a:lnTo>
                  <a:lnTo>
                    <a:pt x="57" y="31"/>
                  </a:lnTo>
                  <a:lnTo>
                    <a:pt x="31" y="57"/>
                  </a:lnTo>
                  <a:lnTo>
                    <a:pt x="31"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4" name="Freeform 293"/>
            <p:cNvSpPr/>
            <p:nvPr/>
          </p:nvSpPr>
          <p:spPr bwMode="auto">
            <a:xfrm>
              <a:off x="6037996" y="3366602"/>
              <a:ext cx="84574" cy="86743"/>
            </a:xfrm>
            <a:custGeom>
              <a:avLst/>
              <a:gdLst>
                <a:gd name="T0" fmla="*/ 0 w 78"/>
                <a:gd name="T1" fmla="*/ 80 h 80"/>
                <a:gd name="T2" fmla="*/ 7 w 78"/>
                <a:gd name="T3" fmla="*/ 0 h 80"/>
                <a:gd name="T4" fmla="*/ 78 w 78"/>
                <a:gd name="T5" fmla="*/ 71 h 80"/>
                <a:gd name="T6" fmla="*/ 0 w 78"/>
                <a:gd name="T7" fmla="*/ 80 h 80"/>
              </a:gdLst>
              <a:ahLst/>
              <a:cxnLst>
                <a:cxn ang="0">
                  <a:pos x="T0" y="T1"/>
                </a:cxn>
                <a:cxn ang="0">
                  <a:pos x="T2" y="T3"/>
                </a:cxn>
                <a:cxn ang="0">
                  <a:pos x="T4" y="T5"/>
                </a:cxn>
                <a:cxn ang="0">
                  <a:pos x="T6" y="T7"/>
                </a:cxn>
              </a:cxnLst>
              <a:rect l="0" t="0" r="r" b="b"/>
              <a:pathLst>
                <a:path w="78" h="80">
                  <a:moveTo>
                    <a:pt x="0" y="80"/>
                  </a:moveTo>
                  <a:lnTo>
                    <a:pt x="7" y="0"/>
                  </a:lnTo>
                  <a:lnTo>
                    <a:pt x="78" y="71"/>
                  </a:lnTo>
                  <a:lnTo>
                    <a:pt x="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5" name="Freeform 294"/>
            <p:cNvSpPr/>
            <p:nvPr/>
          </p:nvSpPr>
          <p:spPr bwMode="auto">
            <a:xfrm>
              <a:off x="6064018" y="3364433"/>
              <a:ext cx="61805" cy="60720"/>
            </a:xfrm>
            <a:custGeom>
              <a:avLst/>
              <a:gdLst>
                <a:gd name="T0" fmla="*/ 31 w 57"/>
                <a:gd name="T1" fmla="*/ 56 h 56"/>
                <a:gd name="T2" fmla="*/ 0 w 57"/>
                <a:gd name="T3" fmla="*/ 28 h 56"/>
                <a:gd name="T4" fmla="*/ 28 w 57"/>
                <a:gd name="T5" fmla="*/ 0 h 56"/>
                <a:gd name="T6" fmla="*/ 57 w 57"/>
                <a:gd name="T7" fmla="*/ 30 h 56"/>
                <a:gd name="T8" fmla="*/ 31 w 57"/>
                <a:gd name="T9" fmla="*/ 56 h 56"/>
                <a:gd name="T10" fmla="*/ 31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31" y="56"/>
                  </a:moveTo>
                  <a:lnTo>
                    <a:pt x="0" y="28"/>
                  </a:lnTo>
                  <a:lnTo>
                    <a:pt x="28" y="0"/>
                  </a:lnTo>
                  <a:lnTo>
                    <a:pt x="57" y="30"/>
                  </a:lnTo>
                  <a:lnTo>
                    <a:pt x="31" y="56"/>
                  </a:lnTo>
                  <a:lnTo>
                    <a:pt x="31"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grpSp>
        <p:nvGrpSpPr>
          <p:cNvPr id="146" name="组合 145"/>
          <p:cNvGrpSpPr/>
          <p:nvPr/>
        </p:nvGrpSpPr>
        <p:grpSpPr>
          <a:xfrm>
            <a:off x="3876838" y="4890104"/>
            <a:ext cx="223677" cy="220895"/>
            <a:chOff x="8168614" y="3077098"/>
            <a:chExt cx="435882" cy="430461"/>
          </a:xfrm>
          <a:solidFill>
            <a:schemeClr val="bg1">
              <a:lumMod val="50000"/>
            </a:schemeClr>
          </a:solidFill>
        </p:grpSpPr>
        <p:sp>
          <p:nvSpPr>
            <p:cNvPr id="147" name="Freeform 295"/>
            <p:cNvSpPr>
              <a:spLocks noEditPoints="1"/>
            </p:cNvSpPr>
            <p:nvPr/>
          </p:nvSpPr>
          <p:spPr bwMode="auto">
            <a:xfrm>
              <a:off x="8168614" y="3077098"/>
              <a:ext cx="435882" cy="389258"/>
            </a:xfrm>
            <a:custGeom>
              <a:avLst/>
              <a:gdLst>
                <a:gd name="T0" fmla="*/ 165 w 170"/>
                <a:gd name="T1" fmla="*/ 0 h 152"/>
                <a:gd name="T2" fmla="*/ 5 w 170"/>
                <a:gd name="T3" fmla="*/ 0 h 152"/>
                <a:gd name="T4" fmla="*/ 0 w 170"/>
                <a:gd name="T5" fmla="*/ 5 h 152"/>
                <a:gd name="T6" fmla="*/ 0 w 170"/>
                <a:gd name="T7" fmla="*/ 146 h 152"/>
                <a:gd name="T8" fmla="*/ 5 w 170"/>
                <a:gd name="T9" fmla="*/ 152 h 152"/>
                <a:gd name="T10" fmla="*/ 35 w 170"/>
                <a:gd name="T11" fmla="*/ 152 h 152"/>
                <a:gd name="T12" fmla="*/ 35 w 170"/>
                <a:gd name="T13" fmla="*/ 141 h 152"/>
                <a:gd name="T14" fmla="*/ 10 w 170"/>
                <a:gd name="T15" fmla="*/ 141 h 152"/>
                <a:gd name="T16" fmla="*/ 10 w 170"/>
                <a:gd name="T17" fmla="*/ 38 h 152"/>
                <a:gd name="T18" fmla="*/ 160 w 170"/>
                <a:gd name="T19" fmla="*/ 38 h 152"/>
                <a:gd name="T20" fmla="*/ 160 w 170"/>
                <a:gd name="T21" fmla="*/ 141 h 152"/>
                <a:gd name="T22" fmla="*/ 133 w 170"/>
                <a:gd name="T23" fmla="*/ 141 h 152"/>
                <a:gd name="T24" fmla="*/ 133 w 170"/>
                <a:gd name="T25" fmla="*/ 152 h 152"/>
                <a:gd name="T26" fmla="*/ 165 w 170"/>
                <a:gd name="T27" fmla="*/ 152 h 152"/>
                <a:gd name="T28" fmla="*/ 170 w 170"/>
                <a:gd name="T29" fmla="*/ 146 h 152"/>
                <a:gd name="T30" fmla="*/ 170 w 170"/>
                <a:gd name="T31" fmla="*/ 5 h 152"/>
                <a:gd name="T32" fmla="*/ 165 w 170"/>
                <a:gd name="T33" fmla="*/ 0 h 152"/>
                <a:gd name="T34" fmla="*/ 110 w 170"/>
                <a:gd name="T35" fmla="*/ 26 h 152"/>
                <a:gd name="T36" fmla="*/ 103 w 170"/>
                <a:gd name="T37" fmla="*/ 19 h 152"/>
                <a:gd name="T38" fmla="*/ 110 w 170"/>
                <a:gd name="T39" fmla="*/ 12 h 152"/>
                <a:gd name="T40" fmla="*/ 117 w 170"/>
                <a:gd name="T41" fmla="*/ 19 h 152"/>
                <a:gd name="T42" fmla="*/ 110 w 170"/>
                <a:gd name="T43" fmla="*/ 26 h 152"/>
                <a:gd name="T44" fmla="*/ 131 w 170"/>
                <a:gd name="T45" fmla="*/ 26 h 152"/>
                <a:gd name="T46" fmla="*/ 124 w 170"/>
                <a:gd name="T47" fmla="*/ 19 h 152"/>
                <a:gd name="T48" fmla="*/ 131 w 170"/>
                <a:gd name="T49" fmla="*/ 12 h 152"/>
                <a:gd name="T50" fmla="*/ 138 w 170"/>
                <a:gd name="T51" fmla="*/ 19 h 152"/>
                <a:gd name="T52" fmla="*/ 131 w 170"/>
                <a:gd name="T53" fmla="*/ 26 h 152"/>
                <a:gd name="T54" fmla="*/ 152 w 170"/>
                <a:gd name="T55" fmla="*/ 26 h 152"/>
                <a:gd name="T56" fmla="*/ 145 w 170"/>
                <a:gd name="T57" fmla="*/ 19 h 152"/>
                <a:gd name="T58" fmla="*/ 152 w 170"/>
                <a:gd name="T59" fmla="*/ 12 h 152"/>
                <a:gd name="T60" fmla="*/ 160 w 170"/>
                <a:gd name="T61" fmla="*/ 19 h 152"/>
                <a:gd name="T62" fmla="*/ 152 w 170"/>
                <a:gd name="T63"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52">
                  <a:moveTo>
                    <a:pt x="165" y="0"/>
                  </a:moveTo>
                  <a:cubicBezTo>
                    <a:pt x="5" y="0"/>
                    <a:pt x="5" y="0"/>
                    <a:pt x="5" y="0"/>
                  </a:cubicBezTo>
                  <a:cubicBezTo>
                    <a:pt x="2" y="0"/>
                    <a:pt x="0" y="2"/>
                    <a:pt x="0" y="5"/>
                  </a:cubicBezTo>
                  <a:cubicBezTo>
                    <a:pt x="0" y="146"/>
                    <a:pt x="0" y="146"/>
                    <a:pt x="0" y="146"/>
                  </a:cubicBezTo>
                  <a:cubicBezTo>
                    <a:pt x="0" y="149"/>
                    <a:pt x="2" y="152"/>
                    <a:pt x="5" y="152"/>
                  </a:cubicBezTo>
                  <a:cubicBezTo>
                    <a:pt x="35" y="152"/>
                    <a:pt x="35" y="152"/>
                    <a:pt x="35" y="152"/>
                  </a:cubicBezTo>
                  <a:cubicBezTo>
                    <a:pt x="35" y="141"/>
                    <a:pt x="35" y="141"/>
                    <a:pt x="35" y="141"/>
                  </a:cubicBezTo>
                  <a:cubicBezTo>
                    <a:pt x="10" y="141"/>
                    <a:pt x="10" y="141"/>
                    <a:pt x="10" y="141"/>
                  </a:cubicBezTo>
                  <a:cubicBezTo>
                    <a:pt x="10" y="38"/>
                    <a:pt x="10" y="38"/>
                    <a:pt x="10" y="38"/>
                  </a:cubicBezTo>
                  <a:cubicBezTo>
                    <a:pt x="160" y="38"/>
                    <a:pt x="160" y="38"/>
                    <a:pt x="160" y="38"/>
                  </a:cubicBezTo>
                  <a:cubicBezTo>
                    <a:pt x="160" y="141"/>
                    <a:pt x="160" y="141"/>
                    <a:pt x="160" y="141"/>
                  </a:cubicBezTo>
                  <a:cubicBezTo>
                    <a:pt x="133" y="141"/>
                    <a:pt x="133" y="141"/>
                    <a:pt x="133" y="141"/>
                  </a:cubicBezTo>
                  <a:cubicBezTo>
                    <a:pt x="133" y="152"/>
                    <a:pt x="133" y="152"/>
                    <a:pt x="133" y="152"/>
                  </a:cubicBezTo>
                  <a:cubicBezTo>
                    <a:pt x="165" y="152"/>
                    <a:pt x="165" y="152"/>
                    <a:pt x="165" y="152"/>
                  </a:cubicBezTo>
                  <a:cubicBezTo>
                    <a:pt x="168" y="152"/>
                    <a:pt x="170" y="149"/>
                    <a:pt x="170" y="146"/>
                  </a:cubicBezTo>
                  <a:cubicBezTo>
                    <a:pt x="170" y="5"/>
                    <a:pt x="170" y="5"/>
                    <a:pt x="170" y="5"/>
                  </a:cubicBezTo>
                  <a:cubicBezTo>
                    <a:pt x="170" y="2"/>
                    <a:pt x="168" y="0"/>
                    <a:pt x="165" y="0"/>
                  </a:cubicBezTo>
                  <a:close/>
                  <a:moveTo>
                    <a:pt x="110" y="26"/>
                  </a:moveTo>
                  <a:cubicBezTo>
                    <a:pt x="106" y="26"/>
                    <a:pt x="103" y="23"/>
                    <a:pt x="103" y="19"/>
                  </a:cubicBezTo>
                  <a:cubicBezTo>
                    <a:pt x="103" y="15"/>
                    <a:pt x="106" y="12"/>
                    <a:pt x="110" y="12"/>
                  </a:cubicBezTo>
                  <a:cubicBezTo>
                    <a:pt x="114" y="12"/>
                    <a:pt x="117" y="15"/>
                    <a:pt x="117" y="19"/>
                  </a:cubicBezTo>
                  <a:cubicBezTo>
                    <a:pt x="117" y="23"/>
                    <a:pt x="114" y="26"/>
                    <a:pt x="110" y="26"/>
                  </a:cubicBezTo>
                  <a:close/>
                  <a:moveTo>
                    <a:pt x="131" y="26"/>
                  </a:moveTo>
                  <a:cubicBezTo>
                    <a:pt x="127" y="26"/>
                    <a:pt x="124" y="23"/>
                    <a:pt x="124" y="19"/>
                  </a:cubicBezTo>
                  <a:cubicBezTo>
                    <a:pt x="124" y="15"/>
                    <a:pt x="127" y="12"/>
                    <a:pt x="131" y="12"/>
                  </a:cubicBezTo>
                  <a:cubicBezTo>
                    <a:pt x="135" y="12"/>
                    <a:pt x="138" y="15"/>
                    <a:pt x="138" y="19"/>
                  </a:cubicBezTo>
                  <a:cubicBezTo>
                    <a:pt x="138" y="23"/>
                    <a:pt x="135" y="26"/>
                    <a:pt x="131" y="26"/>
                  </a:cubicBezTo>
                  <a:close/>
                  <a:moveTo>
                    <a:pt x="152" y="26"/>
                  </a:moveTo>
                  <a:cubicBezTo>
                    <a:pt x="148" y="26"/>
                    <a:pt x="145" y="23"/>
                    <a:pt x="145" y="19"/>
                  </a:cubicBezTo>
                  <a:cubicBezTo>
                    <a:pt x="145" y="15"/>
                    <a:pt x="148" y="12"/>
                    <a:pt x="152" y="12"/>
                  </a:cubicBezTo>
                  <a:cubicBezTo>
                    <a:pt x="156" y="12"/>
                    <a:pt x="160" y="15"/>
                    <a:pt x="160" y="19"/>
                  </a:cubicBezTo>
                  <a:cubicBezTo>
                    <a:pt x="160" y="23"/>
                    <a:pt x="156" y="26"/>
                    <a:pt x="15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8" name="Freeform 296"/>
            <p:cNvSpPr/>
            <p:nvPr/>
          </p:nvSpPr>
          <p:spPr bwMode="auto">
            <a:xfrm>
              <a:off x="8232586" y="3259257"/>
              <a:ext cx="138788" cy="71563"/>
            </a:xfrm>
            <a:custGeom>
              <a:avLst/>
              <a:gdLst>
                <a:gd name="T0" fmla="*/ 128 w 128"/>
                <a:gd name="T1" fmla="*/ 28 h 66"/>
                <a:gd name="T2" fmla="*/ 95 w 128"/>
                <a:gd name="T3" fmla="*/ 0 h 66"/>
                <a:gd name="T4" fmla="*/ 0 w 128"/>
                <a:gd name="T5" fmla="*/ 37 h 66"/>
                <a:gd name="T6" fmla="*/ 33 w 128"/>
                <a:gd name="T7" fmla="*/ 66 h 66"/>
                <a:gd name="T8" fmla="*/ 128 w 128"/>
                <a:gd name="T9" fmla="*/ 28 h 66"/>
              </a:gdLst>
              <a:ahLst/>
              <a:cxnLst>
                <a:cxn ang="0">
                  <a:pos x="T0" y="T1"/>
                </a:cxn>
                <a:cxn ang="0">
                  <a:pos x="T2" y="T3"/>
                </a:cxn>
                <a:cxn ang="0">
                  <a:pos x="T4" y="T5"/>
                </a:cxn>
                <a:cxn ang="0">
                  <a:pos x="T6" y="T7"/>
                </a:cxn>
                <a:cxn ang="0">
                  <a:pos x="T8" y="T9"/>
                </a:cxn>
              </a:cxnLst>
              <a:rect l="0" t="0" r="r" b="b"/>
              <a:pathLst>
                <a:path w="128" h="66">
                  <a:moveTo>
                    <a:pt x="128" y="28"/>
                  </a:moveTo>
                  <a:lnTo>
                    <a:pt x="95" y="0"/>
                  </a:lnTo>
                  <a:lnTo>
                    <a:pt x="0" y="37"/>
                  </a:lnTo>
                  <a:lnTo>
                    <a:pt x="33" y="66"/>
                  </a:lnTo>
                  <a:lnTo>
                    <a:pt x="12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49" name="Freeform 297"/>
            <p:cNvSpPr/>
            <p:nvPr/>
          </p:nvSpPr>
          <p:spPr bwMode="auto">
            <a:xfrm>
              <a:off x="8391976" y="3253836"/>
              <a:ext cx="138788" cy="73731"/>
            </a:xfrm>
            <a:custGeom>
              <a:avLst/>
              <a:gdLst>
                <a:gd name="T0" fmla="*/ 128 w 128"/>
                <a:gd name="T1" fmla="*/ 38 h 68"/>
                <a:gd name="T2" fmla="*/ 31 w 128"/>
                <a:gd name="T3" fmla="*/ 0 h 68"/>
                <a:gd name="T4" fmla="*/ 0 w 128"/>
                <a:gd name="T5" fmla="*/ 31 h 68"/>
                <a:gd name="T6" fmla="*/ 94 w 128"/>
                <a:gd name="T7" fmla="*/ 68 h 68"/>
                <a:gd name="T8" fmla="*/ 128 w 128"/>
                <a:gd name="T9" fmla="*/ 38 h 68"/>
              </a:gdLst>
              <a:ahLst/>
              <a:cxnLst>
                <a:cxn ang="0">
                  <a:pos x="T0" y="T1"/>
                </a:cxn>
                <a:cxn ang="0">
                  <a:pos x="T2" y="T3"/>
                </a:cxn>
                <a:cxn ang="0">
                  <a:pos x="T4" y="T5"/>
                </a:cxn>
                <a:cxn ang="0">
                  <a:pos x="T6" y="T7"/>
                </a:cxn>
                <a:cxn ang="0">
                  <a:pos x="T8" y="T9"/>
                </a:cxn>
              </a:cxnLst>
              <a:rect l="0" t="0" r="r" b="b"/>
              <a:pathLst>
                <a:path w="128" h="68">
                  <a:moveTo>
                    <a:pt x="128" y="38"/>
                  </a:moveTo>
                  <a:lnTo>
                    <a:pt x="31" y="0"/>
                  </a:lnTo>
                  <a:lnTo>
                    <a:pt x="0" y="31"/>
                  </a:lnTo>
                  <a:lnTo>
                    <a:pt x="94" y="68"/>
                  </a:lnTo>
                  <a:lnTo>
                    <a:pt x="12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50" name="Freeform 298"/>
            <p:cNvSpPr/>
            <p:nvPr/>
          </p:nvSpPr>
          <p:spPr bwMode="auto">
            <a:xfrm>
              <a:off x="8391976" y="3389371"/>
              <a:ext cx="101923" cy="118187"/>
            </a:xfrm>
            <a:custGeom>
              <a:avLst/>
              <a:gdLst>
                <a:gd name="T0" fmla="*/ 0 w 94"/>
                <a:gd name="T1" fmla="*/ 0 h 109"/>
                <a:gd name="T2" fmla="*/ 0 w 94"/>
                <a:gd name="T3" fmla="*/ 109 h 109"/>
                <a:gd name="T4" fmla="*/ 94 w 94"/>
                <a:gd name="T5" fmla="*/ 71 h 109"/>
                <a:gd name="T6" fmla="*/ 94 w 94"/>
                <a:gd name="T7" fmla="*/ 14 h 109"/>
                <a:gd name="T8" fmla="*/ 40 w 94"/>
                <a:gd name="T9" fmla="*/ 36 h 109"/>
                <a:gd name="T10" fmla="*/ 0 w 94"/>
                <a:gd name="T11" fmla="*/ 0 h 109"/>
              </a:gdLst>
              <a:ahLst/>
              <a:cxnLst>
                <a:cxn ang="0">
                  <a:pos x="T0" y="T1"/>
                </a:cxn>
                <a:cxn ang="0">
                  <a:pos x="T2" y="T3"/>
                </a:cxn>
                <a:cxn ang="0">
                  <a:pos x="T4" y="T5"/>
                </a:cxn>
                <a:cxn ang="0">
                  <a:pos x="T6" y="T7"/>
                </a:cxn>
                <a:cxn ang="0">
                  <a:pos x="T8" y="T9"/>
                </a:cxn>
                <a:cxn ang="0">
                  <a:pos x="T10" y="T11"/>
                </a:cxn>
              </a:cxnLst>
              <a:rect l="0" t="0" r="r" b="b"/>
              <a:pathLst>
                <a:path w="94" h="109">
                  <a:moveTo>
                    <a:pt x="0" y="0"/>
                  </a:moveTo>
                  <a:lnTo>
                    <a:pt x="0" y="109"/>
                  </a:lnTo>
                  <a:lnTo>
                    <a:pt x="94" y="71"/>
                  </a:lnTo>
                  <a:lnTo>
                    <a:pt x="94" y="14"/>
                  </a:lnTo>
                  <a:lnTo>
                    <a:pt x="40" y="36"/>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51" name="Freeform 299"/>
            <p:cNvSpPr/>
            <p:nvPr/>
          </p:nvSpPr>
          <p:spPr bwMode="auto">
            <a:xfrm>
              <a:off x="8401734" y="3340579"/>
              <a:ext cx="138788" cy="71563"/>
            </a:xfrm>
            <a:custGeom>
              <a:avLst/>
              <a:gdLst>
                <a:gd name="T0" fmla="*/ 0 w 128"/>
                <a:gd name="T1" fmla="*/ 38 h 66"/>
                <a:gd name="T2" fmla="*/ 33 w 128"/>
                <a:gd name="T3" fmla="*/ 66 h 66"/>
                <a:gd name="T4" fmla="*/ 128 w 128"/>
                <a:gd name="T5" fmla="*/ 29 h 66"/>
                <a:gd name="T6" fmla="*/ 95 w 128"/>
                <a:gd name="T7" fmla="*/ 0 h 66"/>
                <a:gd name="T8" fmla="*/ 0 w 128"/>
                <a:gd name="T9" fmla="*/ 38 h 66"/>
              </a:gdLst>
              <a:ahLst/>
              <a:cxnLst>
                <a:cxn ang="0">
                  <a:pos x="T0" y="T1"/>
                </a:cxn>
                <a:cxn ang="0">
                  <a:pos x="T2" y="T3"/>
                </a:cxn>
                <a:cxn ang="0">
                  <a:pos x="T4" y="T5"/>
                </a:cxn>
                <a:cxn ang="0">
                  <a:pos x="T6" y="T7"/>
                </a:cxn>
                <a:cxn ang="0">
                  <a:pos x="T8" y="T9"/>
                </a:cxn>
              </a:cxnLst>
              <a:rect l="0" t="0" r="r" b="b"/>
              <a:pathLst>
                <a:path w="128" h="66">
                  <a:moveTo>
                    <a:pt x="0" y="38"/>
                  </a:moveTo>
                  <a:lnTo>
                    <a:pt x="33" y="66"/>
                  </a:lnTo>
                  <a:lnTo>
                    <a:pt x="128" y="29"/>
                  </a:lnTo>
                  <a:lnTo>
                    <a:pt x="95"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52" name="Freeform 300"/>
            <p:cNvSpPr/>
            <p:nvPr/>
          </p:nvSpPr>
          <p:spPr bwMode="auto">
            <a:xfrm>
              <a:off x="8273789" y="3396962"/>
              <a:ext cx="103007" cy="110597"/>
            </a:xfrm>
            <a:custGeom>
              <a:avLst/>
              <a:gdLst>
                <a:gd name="T0" fmla="*/ 0 w 95"/>
                <a:gd name="T1" fmla="*/ 12 h 102"/>
                <a:gd name="T2" fmla="*/ 0 w 95"/>
                <a:gd name="T3" fmla="*/ 64 h 102"/>
                <a:gd name="T4" fmla="*/ 95 w 95"/>
                <a:gd name="T5" fmla="*/ 102 h 102"/>
                <a:gd name="T6" fmla="*/ 95 w 95"/>
                <a:gd name="T7" fmla="*/ 0 h 102"/>
                <a:gd name="T8" fmla="*/ 59 w 95"/>
                <a:gd name="T9" fmla="*/ 36 h 102"/>
                <a:gd name="T10" fmla="*/ 0 w 95"/>
                <a:gd name="T11" fmla="*/ 12 h 102"/>
              </a:gdLst>
              <a:ahLst/>
              <a:cxnLst>
                <a:cxn ang="0">
                  <a:pos x="T0" y="T1"/>
                </a:cxn>
                <a:cxn ang="0">
                  <a:pos x="T2" y="T3"/>
                </a:cxn>
                <a:cxn ang="0">
                  <a:pos x="T4" y="T5"/>
                </a:cxn>
                <a:cxn ang="0">
                  <a:pos x="T6" y="T7"/>
                </a:cxn>
                <a:cxn ang="0">
                  <a:pos x="T8" y="T9"/>
                </a:cxn>
                <a:cxn ang="0">
                  <a:pos x="T10" y="T11"/>
                </a:cxn>
              </a:cxnLst>
              <a:rect l="0" t="0" r="r" b="b"/>
              <a:pathLst>
                <a:path w="95" h="102">
                  <a:moveTo>
                    <a:pt x="0" y="12"/>
                  </a:moveTo>
                  <a:lnTo>
                    <a:pt x="0" y="64"/>
                  </a:lnTo>
                  <a:lnTo>
                    <a:pt x="95" y="102"/>
                  </a:lnTo>
                  <a:lnTo>
                    <a:pt x="95" y="0"/>
                  </a:lnTo>
                  <a:lnTo>
                    <a:pt x="59" y="3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53" name="Freeform 301"/>
            <p:cNvSpPr/>
            <p:nvPr/>
          </p:nvSpPr>
          <p:spPr bwMode="auto">
            <a:xfrm>
              <a:off x="8232586" y="3343831"/>
              <a:ext cx="138788" cy="76984"/>
            </a:xfrm>
            <a:custGeom>
              <a:avLst/>
              <a:gdLst>
                <a:gd name="T0" fmla="*/ 128 w 128"/>
                <a:gd name="T1" fmla="*/ 37 h 71"/>
                <a:gd name="T2" fmla="*/ 31 w 128"/>
                <a:gd name="T3" fmla="*/ 0 h 71"/>
                <a:gd name="T4" fmla="*/ 0 w 128"/>
                <a:gd name="T5" fmla="*/ 33 h 71"/>
                <a:gd name="T6" fmla="*/ 95 w 128"/>
                <a:gd name="T7" fmla="*/ 71 h 71"/>
                <a:gd name="T8" fmla="*/ 128 w 128"/>
                <a:gd name="T9" fmla="*/ 37 h 71"/>
              </a:gdLst>
              <a:ahLst/>
              <a:cxnLst>
                <a:cxn ang="0">
                  <a:pos x="T0" y="T1"/>
                </a:cxn>
                <a:cxn ang="0">
                  <a:pos x="T2" y="T3"/>
                </a:cxn>
                <a:cxn ang="0">
                  <a:pos x="T4" y="T5"/>
                </a:cxn>
                <a:cxn ang="0">
                  <a:pos x="T6" y="T7"/>
                </a:cxn>
                <a:cxn ang="0">
                  <a:pos x="T8" y="T9"/>
                </a:cxn>
              </a:cxnLst>
              <a:rect l="0" t="0" r="r" b="b"/>
              <a:pathLst>
                <a:path w="128" h="71">
                  <a:moveTo>
                    <a:pt x="128" y="37"/>
                  </a:moveTo>
                  <a:lnTo>
                    <a:pt x="31" y="0"/>
                  </a:lnTo>
                  <a:lnTo>
                    <a:pt x="0" y="33"/>
                  </a:lnTo>
                  <a:lnTo>
                    <a:pt x="95" y="71"/>
                  </a:lnTo>
                  <a:lnTo>
                    <a:pt x="128"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8097134" y="4890104"/>
            <a:ext cx="215886" cy="220895"/>
            <a:chOff x="7094088" y="3043485"/>
            <a:chExt cx="420702" cy="430461"/>
          </a:xfrm>
          <a:solidFill>
            <a:schemeClr val="bg1">
              <a:lumMod val="50000"/>
            </a:schemeClr>
          </a:solidFill>
        </p:grpSpPr>
        <p:sp>
          <p:nvSpPr>
            <p:cNvPr id="155" name="Freeform 833"/>
            <p:cNvSpPr>
              <a:spLocks noEditPoints="1"/>
            </p:cNvSpPr>
            <p:nvPr/>
          </p:nvSpPr>
          <p:spPr bwMode="auto">
            <a:xfrm>
              <a:off x="7094088" y="3207212"/>
              <a:ext cx="185413" cy="266734"/>
            </a:xfrm>
            <a:custGeom>
              <a:avLst/>
              <a:gdLst>
                <a:gd name="T0" fmla="*/ 95 w 171"/>
                <a:gd name="T1" fmla="*/ 24 h 246"/>
                <a:gd name="T2" fmla="*/ 147 w 171"/>
                <a:gd name="T3" fmla="*/ 201 h 246"/>
                <a:gd name="T4" fmla="*/ 76 w 171"/>
                <a:gd name="T5" fmla="*/ 223 h 246"/>
                <a:gd name="T6" fmla="*/ 24 w 171"/>
                <a:gd name="T7" fmla="*/ 43 h 246"/>
                <a:gd name="T8" fmla="*/ 95 w 171"/>
                <a:gd name="T9" fmla="*/ 24 h 246"/>
                <a:gd name="T10" fmla="*/ 107 w 171"/>
                <a:gd name="T11" fmla="*/ 0 h 246"/>
                <a:gd name="T12" fmla="*/ 90 w 171"/>
                <a:gd name="T13" fmla="*/ 5 h 246"/>
                <a:gd name="T14" fmla="*/ 17 w 171"/>
                <a:gd name="T15" fmla="*/ 26 h 246"/>
                <a:gd name="T16" fmla="*/ 0 w 171"/>
                <a:gd name="T17" fmla="*/ 31 h 246"/>
                <a:gd name="T18" fmla="*/ 5 w 171"/>
                <a:gd name="T19" fmla="*/ 50 h 246"/>
                <a:gd name="T20" fmla="*/ 57 w 171"/>
                <a:gd name="T21" fmla="*/ 227 h 246"/>
                <a:gd name="T22" fmla="*/ 64 w 171"/>
                <a:gd name="T23" fmla="*/ 246 h 246"/>
                <a:gd name="T24" fmla="*/ 81 w 171"/>
                <a:gd name="T25" fmla="*/ 241 h 246"/>
                <a:gd name="T26" fmla="*/ 152 w 171"/>
                <a:gd name="T27" fmla="*/ 220 h 246"/>
                <a:gd name="T28" fmla="*/ 171 w 171"/>
                <a:gd name="T29" fmla="*/ 215 h 246"/>
                <a:gd name="T30" fmla="*/ 166 w 171"/>
                <a:gd name="T31" fmla="*/ 197 h 246"/>
                <a:gd name="T32" fmla="*/ 114 w 171"/>
                <a:gd name="T33" fmla="*/ 17 h 246"/>
                <a:gd name="T34" fmla="*/ 107 w 171"/>
                <a:gd name="T35" fmla="*/ 0 h 246"/>
                <a:gd name="T36" fmla="*/ 107 w 171"/>
                <a:gd name="T3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246">
                  <a:moveTo>
                    <a:pt x="95" y="24"/>
                  </a:moveTo>
                  <a:lnTo>
                    <a:pt x="147" y="201"/>
                  </a:lnTo>
                  <a:lnTo>
                    <a:pt x="76" y="223"/>
                  </a:lnTo>
                  <a:lnTo>
                    <a:pt x="24" y="43"/>
                  </a:lnTo>
                  <a:lnTo>
                    <a:pt x="95" y="24"/>
                  </a:lnTo>
                  <a:close/>
                  <a:moveTo>
                    <a:pt x="107" y="0"/>
                  </a:moveTo>
                  <a:lnTo>
                    <a:pt x="90" y="5"/>
                  </a:lnTo>
                  <a:lnTo>
                    <a:pt x="17" y="26"/>
                  </a:lnTo>
                  <a:lnTo>
                    <a:pt x="0" y="31"/>
                  </a:lnTo>
                  <a:lnTo>
                    <a:pt x="5" y="50"/>
                  </a:lnTo>
                  <a:lnTo>
                    <a:pt x="57" y="227"/>
                  </a:lnTo>
                  <a:lnTo>
                    <a:pt x="64" y="246"/>
                  </a:lnTo>
                  <a:lnTo>
                    <a:pt x="81" y="241"/>
                  </a:lnTo>
                  <a:lnTo>
                    <a:pt x="152" y="220"/>
                  </a:lnTo>
                  <a:lnTo>
                    <a:pt x="171" y="215"/>
                  </a:lnTo>
                  <a:lnTo>
                    <a:pt x="166" y="197"/>
                  </a:lnTo>
                  <a:lnTo>
                    <a:pt x="114" y="17"/>
                  </a:lnTo>
                  <a:lnTo>
                    <a:pt x="107" y="0"/>
                  </a:lnTo>
                  <a:lnTo>
                    <a:pt x="10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56" name="Freeform 834"/>
            <p:cNvSpPr>
              <a:spLocks noEditPoints="1"/>
            </p:cNvSpPr>
            <p:nvPr/>
          </p:nvSpPr>
          <p:spPr bwMode="auto">
            <a:xfrm>
              <a:off x="7094088" y="3207212"/>
              <a:ext cx="185413" cy="266734"/>
            </a:xfrm>
            <a:custGeom>
              <a:avLst/>
              <a:gdLst>
                <a:gd name="T0" fmla="*/ 95 w 171"/>
                <a:gd name="T1" fmla="*/ 24 h 246"/>
                <a:gd name="T2" fmla="*/ 147 w 171"/>
                <a:gd name="T3" fmla="*/ 201 h 246"/>
                <a:gd name="T4" fmla="*/ 76 w 171"/>
                <a:gd name="T5" fmla="*/ 223 h 246"/>
                <a:gd name="T6" fmla="*/ 24 w 171"/>
                <a:gd name="T7" fmla="*/ 43 h 246"/>
                <a:gd name="T8" fmla="*/ 95 w 171"/>
                <a:gd name="T9" fmla="*/ 24 h 246"/>
                <a:gd name="T10" fmla="*/ 107 w 171"/>
                <a:gd name="T11" fmla="*/ 0 h 246"/>
                <a:gd name="T12" fmla="*/ 90 w 171"/>
                <a:gd name="T13" fmla="*/ 5 h 246"/>
                <a:gd name="T14" fmla="*/ 17 w 171"/>
                <a:gd name="T15" fmla="*/ 26 h 246"/>
                <a:gd name="T16" fmla="*/ 0 w 171"/>
                <a:gd name="T17" fmla="*/ 31 h 246"/>
                <a:gd name="T18" fmla="*/ 5 w 171"/>
                <a:gd name="T19" fmla="*/ 50 h 246"/>
                <a:gd name="T20" fmla="*/ 57 w 171"/>
                <a:gd name="T21" fmla="*/ 227 h 246"/>
                <a:gd name="T22" fmla="*/ 64 w 171"/>
                <a:gd name="T23" fmla="*/ 246 h 246"/>
                <a:gd name="T24" fmla="*/ 81 w 171"/>
                <a:gd name="T25" fmla="*/ 241 h 246"/>
                <a:gd name="T26" fmla="*/ 152 w 171"/>
                <a:gd name="T27" fmla="*/ 220 h 246"/>
                <a:gd name="T28" fmla="*/ 171 w 171"/>
                <a:gd name="T29" fmla="*/ 215 h 246"/>
                <a:gd name="T30" fmla="*/ 166 w 171"/>
                <a:gd name="T31" fmla="*/ 197 h 246"/>
                <a:gd name="T32" fmla="*/ 114 w 171"/>
                <a:gd name="T33" fmla="*/ 17 h 246"/>
                <a:gd name="T34" fmla="*/ 107 w 171"/>
                <a:gd name="T35" fmla="*/ 0 h 246"/>
                <a:gd name="T36" fmla="*/ 107 w 171"/>
                <a:gd name="T3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246">
                  <a:moveTo>
                    <a:pt x="95" y="24"/>
                  </a:moveTo>
                  <a:lnTo>
                    <a:pt x="147" y="201"/>
                  </a:lnTo>
                  <a:lnTo>
                    <a:pt x="76" y="223"/>
                  </a:lnTo>
                  <a:lnTo>
                    <a:pt x="24" y="43"/>
                  </a:lnTo>
                  <a:lnTo>
                    <a:pt x="95" y="24"/>
                  </a:lnTo>
                  <a:moveTo>
                    <a:pt x="107" y="0"/>
                  </a:moveTo>
                  <a:lnTo>
                    <a:pt x="90" y="5"/>
                  </a:lnTo>
                  <a:lnTo>
                    <a:pt x="17" y="26"/>
                  </a:lnTo>
                  <a:lnTo>
                    <a:pt x="0" y="31"/>
                  </a:lnTo>
                  <a:lnTo>
                    <a:pt x="5" y="50"/>
                  </a:lnTo>
                  <a:lnTo>
                    <a:pt x="57" y="227"/>
                  </a:lnTo>
                  <a:lnTo>
                    <a:pt x="64" y="246"/>
                  </a:lnTo>
                  <a:lnTo>
                    <a:pt x="81" y="241"/>
                  </a:lnTo>
                  <a:lnTo>
                    <a:pt x="152" y="220"/>
                  </a:lnTo>
                  <a:lnTo>
                    <a:pt x="171" y="215"/>
                  </a:lnTo>
                  <a:lnTo>
                    <a:pt x="166" y="197"/>
                  </a:lnTo>
                  <a:lnTo>
                    <a:pt x="114" y="17"/>
                  </a:lnTo>
                  <a:lnTo>
                    <a:pt x="107" y="0"/>
                  </a:lnTo>
                  <a:lnTo>
                    <a:pt x="10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57" name="Freeform 835"/>
            <p:cNvSpPr/>
            <p:nvPr/>
          </p:nvSpPr>
          <p:spPr bwMode="auto">
            <a:xfrm>
              <a:off x="7217696" y="3043485"/>
              <a:ext cx="297094" cy="338297"/>
            </a:xfrm>
            <a:custGeom>
              <a:avLst/>
              <a:gdLst>
                <a:gd name="T0" fmla="*/ 111 w 116"/>
                <a:gd name="T1" fmla="*/ 93 h 132"/>
                <a:gd name="T2" fmla="*/ 104 w 116"/>
                <a:gd name="T3" fmla="*/ 105 h 132"/>
                <a:gd name="T4" fmla="*/ 104 w 116"/>
                <a:gd name="T5" fmla="*/ 108 h 132"/>
                <a:gd name="T6" fmla="*/ 94 w 116"/>
                <a:gd name="T7" fmla="*/ 121 h 132"/>
                <a:gd name="T8" fmla="*/ 93 w 116"/>
                <a:gd name="T9" fmla="*/ 126 h 132"/>
                <a:gd name="T10" fmla="*/ 79 w 116"/>
                <a:gd name="T11" fmla="*/ 132 h 132"/>
                <a:gd name="T12" fmla="*/ 74 w 116"/>
                <a:gd name="T13" fmla="*/ 132 h 132"/>
                <a:gd name="T14" fmla="*/ 42 w 116"/>
                <a:gd name="T15" fmla="*/ 129 h 132"/>
                <a:gd name="T16" fmla="*/ 31 w 116"/>
                <a:gd name="T17" fmla="*/ 128 h 132"/>
                <a:gd name="T18" fmla="*/ 16 w 116"/>
                <a:gd name="T19" fmla="*/ 130 h 132"/>
                <a:gd name="T20" fmla="*/ 0 w 116"/>
                <a:gd name="T21" fmla="*/ 74 h 132"/>
                <a:gd name="T22" fmla="*/ 35 w 116"/>
                <a:gd name="T23" fmla="*/ 35 h 132"/>
                <a:gd name="T24" fmla="*/ 37 w 116"/>
                <a:gd name="T25" fmla="*/ 6 h 132"/>
                <a:gd name="T26" fmla="*/ 48 w 116"/>
                <a:gd name="T27" fmla="*/ 0 h 132"/>
                <a:gd name="T28" fmla="*/ 60 w 116"/>
                <a:gd name="T29" fmla="*/ 31 h 132"/>
                <a:gd name="T30" fmla="*/ 59 w 116"/>
                <a:gd name="T31" fmla="*/ 40 h 132"/>
                <a:gd name="T32" fmla="*/ 58 w 116"/>
                <a:gd name="T33" fmla="*/ 48 h 132"/>
                <a:gd name="T34" fmla="*/ 95 w 116"/>
                <a:gd name="T35" fmla="*/ 56 h 132"/>
                <a:gd name="T36" fmla="*/ 98 w 116"/>
                <a:gd name="T37" fmla="*/ 56 h 132"/>
                <a:gd name="T38" fmla="*/ 116 w 116"/>
                <a:gd name="T39" fmla="*/ 73 h 132"/>
                <a:gd name="T40" fmla="*/ 110 w 116"/>
                <a:gd name="T41" fmla="*/ 86 h 132"/>
                <a:gd name="T42" fmla="*/ 111 w 116"/>
                <a:gd name="T43" fmla="*/ 9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132">
                  <a:moveTo>
                    <a:pt x="111" y="93"/>
                  </a:moveTo>
                  <a:cubicBezTo>
                    <a:pt x="111" y="98"/>
                    <a:pt x="108" y="102"/>
                    <a:pt x="104" y="105"/>
                  </a:cubicBezTo>
                  <a:cubicBezTo>
                    <a:pt x="104" y="106"/>
                    <a:pt x="104" y="107"/>
                    <a:pt x="104" y="108"/>
                  </a:cubicBezTo>
                  <a:cubicBezTo>
                    <a:pt x="104" y="114"/>
                    <a:pt x="100" y="119"/>
                    <a:pt x="94" y="121"/>
                  </a:cubicBezTo>
                  <a:cubicBezTo>
                    <a:pt x="94" y="123"/>
                    <a:pt x="94" y="124"/>
                    <a:pt x="93" y="126"/>
                  </a:cubicBezTo>
                  <a:cubicBezTo>
                    <a:pt x="91" y="131"/>
                    <a:pt x="85" y="132"/>
                    <a:pt x="79" y="132"/>
                  </a:cubicBezTo>
                  <a:cubicBezTo>
                    <a:pt x="77" y="132"/>
                    <a:pt x="75" y="132"/>
                    <a:pt x="74" y="132"/>
                  </a:cubicBezTo>
                  <a:cubicBezTo>
                    <a:pt x="67" y="131"/>
                    <a:pt x="55" y="130"/>
                    <a:pt x="42" y="129"/>
                  </a:cubicBezTo>
                  <a:cubicBezTo>
                    <a:pt x="38" y="128"/>
                    <a:pt x="34" y="128"/>
                    <a:pt x="31" y="128"/>
                  </a:cubicBezTo>
                  <a:cubicBezTo>
                    <a:pt x="24" y="128"/>
                    <a:pt x="19" y="129"/>
                    <a:pt x="16" y="130"/>
                  </a:cubicBezTo>
                  <a:cubicBezTo>
                    <a:pt x="0" y="74"/>
                    <a:pt x="0" y="74"/>
                    <a:pt x="0" y="74"/>
                  </a:cubicBezTo>
                  <a:cubicBezTo>
                    <a:pt x="11" y="66"/>
                    <a:pt x="29" y="46"/>
                    <a:pt x="35" y="35"/>
                  </a:cubicBezTo>
                  <a:cubicBezTo>
                    <a:pt x="38" y="23"/>
                    <a:pt x="37" y="9"/>
                    <a:pt x="37" y="6"/>
                  </a:cubicBezTo>
                  <a:cubicBezTo>
                    <a:pt x="36" y="0"/>
                    <a:pt x="47" y="0"/>
                    <a:pt x="48" y="0"/>
                  </a:cubicBezTo>
                  <a:cubicBezTo>
                    <a:pt x="55" y="0"/>
                    <a:pt x="61" y="11"/>
                    <a:pt x="60" y="31"/>
                  </a:cubicBezTo>
                  <a:cubicBezTo>
                    <a:pt x="60" y="34"/>
                    <a:pt x="59" y="37"/>
                    <a:pt x="59" y="40"/>
                  </a:cubicBezTo>
                  <a:cubicBezTo>
                    <a:pt x="58" y="43"/>
                    <a:pt x="58" y="45"/>
                    <a:pt x="58" y="48"/>
                  </a:cubicBezTo>
                  <a:cubicBezTo>
                    <a:pt x="58" y="55"/>
                    <a:pt x="85" y="56"/>
                    <a:pt x="95" y="56"/>
                  </a:cubicBezTo>
                  <a:cubicBezTo>
                    <a:pt x="97" y="56"/>
                    <a:pt x="98" y="56"/>
                    <a:pt x="98" y="56"/>
                  </a:cubicBezTo>
                  <a:cubicBezTo>
                    <a:pt x="108" y="56"/>
                    <a:pt x="116" y="64"/>
                    <a:pt x="116" y="73"/>
                  </a:cubicBezTo>
                  <a:cubicBezTo>
                    <a:pt x="116" y="79"/>
                    <a:pt x="114" y="83"/>
                    <a:pt x="110" y="86"/>
                  </a:cubicBezTo>
                  <a:cubicBezTo>
                    <a:pt x="111" y="88"/>
                    <a:pt x="111" y="91"/>
                    <a:pt x="111"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微软雅黑" panose="020B0503020204020204" pitchFamily="34" charset="-122"/>
                <a:ea typeface="微软雅黑" panose="020B0503020204020204" pitchFamily="34" charset="-122"/>
              </a:endParaRPr>
            </a:p>
          </p:txBody>
        </p:sp>
      </p:grpSp>
      <p:sp>
        <p:nvSpPr>
          <p:cNvPr id="10" name="文本框 4"/>
          <p:cNvSpPr txBox="1"/>
          <p:nvPr/>
        </p:nvSpPr>
        <p:spPr>
          <a:xfrm>
            <a:off x="5539105" y="3214370"/>
            <a:ext cx="1116965" cy="845820"/>
          </a:xfrm>
          <a:prstGeom prst="rect">
            <a:avLst/>
          </a:prstGeom>
          <a:noFill/>
        </p:spPr>
        <p:txBody>
          <a:bodyPr wrap="none" rtlCol="0">
            <a:noAutofit/>
          </a:bodyPr>
          <a:p>
            <a:pPr algn="ctr"/>
            <a:r>
              <a:rPr lang="zh-CN" altLang="en-US" sz="3200" b="1" dirty="0">
                <a:solidFill>
                  <a:srgbClr val="0070C0"/>
                </a:solidFill>
                <a:latin typeface="Impact MT Std" pitchFamily="34" charset="0"/>
                <a:ea typeface="微软雅黑" panose="020B0503020204020204" pitchFamily="34" charset="-122"/>
              </a:rPr>
              <a:t>少年军校</a:t>
            </a:r>
            <a:endParaRPr lang="zh-CN" altLang="en-US" sz="3200" b="1" dirty="0">
              <a:solidFill>
                <a:srgbClr val="0070C0"/>
              </a:solidFill>
              <a:latin typeface="Impact MT Std" pitchFamily="34" charset="0"/>
              <a:ea typeface="微软雅黑" panose="020B0503020204020204" pitchFamily="34" charset="-122"/>
            </a:endParaRPr>
          </a:p>
          <a:p>
            <a:pPr algn="ctr"/>
            <a:r>
              <a:rPr lang="zh-CN" altLang="en-US" sz="3200" b="1" dirty="0">
                <a:solidFill>
                  <a:srgbClr val="0070C0"/>
                </a:solidFill>
                <a:latin typeface="Impact MT Std" pitchFamily="34" charset="0"/>
                <a:ea typeface="微软雅黑" panose="020B0503020204020204" pitchFamily="34" charset="-122"/>
              </a:rPr>
              <a:t>校园文化</a:t>
            </a:r>
            <a:endParaRPr lang="zh-CN" altLang="en-US" sz="3200" b="1" dirty="0">
              <a:solidFill>
                <a:srgbClr val="0070C0"/>
              </a:solidFill>
              <a:latin typeface="Impact MT Std" pitchFamily="34" charset="0"/>
              <a:ea typeface="微软雅黑" panose="020B0503020204020204" pitchFamily="34" charset="-122"/>
            </a:endParaRPr>
          </a:p>
        </p:txBody>
      </p:sp>
      <p:sp>
        <p:nvSpPr>
          <p:cNvPr id="2" name="TextBox 5"/>
          <p:cNvSpPr txBox="1"/>
          <p:nvPr/>
        </p:nvSpPr>
        <p:spPr>
          <a:xfrm>
            <a:off x="8689980" y="1413044"/>
            <a:ext cx="1097280" cy="368300"/>
          </a:xfrm>
          <a:prstGeom prst="rect">
            <a:avLst/>
          </a:prstGeom>
          <a:noFill/>
        </p:spPr>
        <p:txBody>
          <a:bodyPr wrap="none" rtlCol="0">
            <a:spAutoFit/>
          </a:bodyPr>
          <a:p>
            <a:r>
              <a:rPr lang="zh-CN" altLang="en-US"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内涵文化</a:t>
            </a:r>
            <a:endParaRPr lang="zh-CN" altLang="en-US" sz="1400" baseline="-300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2"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1115" y="229870"/>
            <a:ext cx="1856105" cy="185610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298440" y="835660"/>
            <a:ext cx="1598295" cy="873125"/>
          </a:xfrm>
          <a:prstGeom prst="rect">
            <a:avLst/>
          </a:prstGeom>
          <a:noFill/>
        </p:spPr>
        <p:txBody>
          <a:bodyPr wrap="none" rtlCol="0">
            <a:noAutofit/>
          </a:bodyPr>
          <a:p>
            <a:pPr algn="ctr"/>
            <a:r>
              <a:rPr lang="en-US" altLang="zh-CN" sz="2000" b="1" dirty="0">
                <a:solidFill>
                  <a:srgbClr val="0070C0"/>
                </a:solidFill>
                <a:latin typeface="Impact MT Std" pitchFamily="34" charset="0"/>
                <a:ea typeface="微软雅黑" panose="020B0503020204020204" pitchFamily="34" charset="-122"/>
              </a:rPr>
              <a:t>2016</a:t>
            </a:r>
            <a:r>
              <a:rPr lang="zh-CN" altLang="en-US" sz="2000" b="1" dirty="0">
                <a:solidFill>
                  <a:srgbClr val="0070C0"/>
                </a:solidFill>
                <a:latin typeface="Impact MT Std" pitchFamily="34" charset="0"/>
                <a:ea typeface="微软雅黑" panose="020B0503020204020204" pitchFamily="34" charset="-122"/>
              </a:rPr>
              <a:t>年</a:t>
            </a:r>
            <a:r>
              <a:rPr lang="en-US" altLang="zh-CN" sz="2000" b="1" dirty="0">
                <a:solidFill>
                  <a:srgbClr val="0070C0"/>
                </a:solidFill>
                <a:latin typeface="Impact MT Std" pitchFamily="34" charset="0"/>
                <a:ea typeface="微软雅黑" panose="020B0503020204020204" pitchFamily="34" charset="-122"/>
              </a:rPr>
              <a:t>—</a:t>
            </a:r>
            <a:endParaRPr lang="en-US" altLang="zh-CN" sz="2000" b="1" dirty="0">
              <a:solidFill>
                <a:srgbClr val="0070C0"/>
              </a:solidFill>
              <a:latin typeface="Impact MT Std" pitchFamily="34" charset="0"/>
              <a:ea typeface="微软雅黑" panose="020B0503020204020204" pitchFamily="34" charset="-122"/>
            </a:endParaRPr>
          </a:p>
          <a:p>
            <a:pPr algn="ctr"/>
            <a:r>
              <a:rPr lang="en-US" altLang="zh-CN" sz="2000" b="1" dirty="0">
                <a:solidFill>
                  <a:srgbClr val="0070C0"/>
                </a:solidFill>
                <a:latin typeface="Impact MT Std" pitchFamily="34" charset="0"/>
                <a:ea typeface="微软雅黑" panose="020B0503020204020204" pitchFamily="34" charset="-122"/>
              </a:rPr>
              <a:t>2018</a:t>
            </a:r>
            <a:r>
              <a:rPr lang="zh-CN" altLang="en-US" sz="2000" b="1" dirty="0">
                <a:solidFill>
                  <a:srgbClr val="0070C0"/>
                </a:solidFill>
                <a:latin typeface="Impact MT Std" pitchFamily="34" charset="0"/>
                <a:ea typeface="微软雅黑" panose="020B0503020204020204" pitchFamily="34" charset="-122"/>
              </a:rPr>
              <a:t>年</a:t>
            </a:r>
            <a:endParaRPr lang="zh-CN" altLang="en-US" sz="2000" b="1" dirty="0">
              <a:solidFill>
                <a:srgbClr val="0070C0"/>
              </a:solidFill>
              <a:latin typeface="Impact MT Std" pitchFamily="34" charset="0"/>
              <a:ea typeface="微软雅黑" panose="020B0503020204020204" pitchFamily="34" charset="-122"/>
            </a:endParaRPr>
          </a:p>
        </p:txBody>
      </p:sp>
      <p:sp>
        <p:nvSpPr>
          <p:cNvPr id="11" name="Freeform 5"/>
          <p:cNvSpPr/>
          <p:nvPr/>
        </p:nvSpPr>
        <p:spPr bwMode="auto">
          <a:xfrm rot="5400000">
            <a:off x="5179695" y="410210"/>
            <a:ext cx="1715770" cy="158115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heel(1)">
                                          <p:cBhvr>
                                            <p:cTn id="12" dur="500"/>
                                            <p:tgtEl>
                                              <p:spTgt spid="37"/>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par>
                                    <p:cTn id="17" presetID="22" presetClass="entr" presetSubtype="8"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left)">
                                          <p:cBhvr>
                                            <p:cTn id="19" dur="500"/>
                                            <p:tgtEl>
                                              <p:spTgt spid="66"/>
                                            </p:tgtEl>
                                          </p:cBhvr>
                                        </p:animEffect>
                                      </p:childTnLst>
                                    </p:cTn>
                                  </p:par>
                                  <p:par>
                                    <p:cTn id="20" presetID="22" presetClass="entr" presetSubtype="8"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par>
                                    <p:cTn id="23" presetID="22" presetClass="entr" presetSubtype="2"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right)">
                                          <p:cBhvr>
                                            <p:cTn id="25" dur="500"/>
                                            <p:tgtEl>
                                              <p:spTgt spid="70"/>
                                            </p:tgtEl>
                                          </p:cBhvr>
                                        </p:animEffect>
                                      </p:childTnLst>
                                    </p:cTn>
                                  </p:par>
                                  <p:par>
                                    <p:cTn id="26" presetID="22" presetClass="entr" presetSubtype="2" fill="hold"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right)">
                                          <p:cBhvr>
                                            <p:cTn id="28" dur="500"/>
                                            <p:tgtEl>
                                              <p:spTgt spid="67"/>
                                            </p:tgtEl>
                                          </p:cBhvr>
                                        </p:animEffect>
                                      </p:childTnLst>
                                    </p:cTn>
                                  </p:par>
                                  <p:par>
                                    <p:cTn id="29" presetID="22" presetClass="entr" presetSubtype="2"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1750"/>
                                </p:stCondLst>
                                <p:childTnLst>
                                  <p:par>
                                    <p:cTn id="33" presetID="22" presetClass="entr" presetSubtype="2"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right)">
                                          <p:cBhvr>
                                            <p:cTn id="35" dur="500"/>
                                            <p:tgtEl>
                                              <p:spTgt spid="60"/>
                                            </p:tgtEl>
                                          </p:cBhvr>
                                        </p:animEffect>
                                      </p:childTnLst>
                                    </p:cTn>
                                  </p:par>
                                  <p:par>
                                    <p:cTn id="36" presetID="2" presetClass="entr" presetSubtype="4" accel="60000" fill="hold" nodeType="withEffect" p14:presetBounceEnd="40000">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14:bounceEnd="40000">
                                          <p:cBhvr additive="base">
                                            <p:cTn id="38" dur="500" fill="hold"/>
                                            <p:tgtEl>
                                              <p:spTgt spid="84"/>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0"/>
                                      </p:stCondLst>
                                      <p:iterate type="lt">
                                        <p:tmPct val="10000"/>
                                      </p:iterate>
                                      <p:childTnLst>
                                        <p:set>
                                          <p:cBhvr>
                                            <p:cTn id="41" dur="1" fill="hold">
                                              <p:stCondLst>
                                                <p:cond delay="0"/>
                                              </p:stCondLst>
                                            </p:cTn>
                                            <p:tgtEl>
                                              <p:spTgt spid="73"/>
                                            </p:tgtEl>
                                            <p:attrNameLst>
                                              <p:attrName>style.visibility</p:attrName>
                                            </p:attrNameLst>
                                          </p:cBhvr>
                                          <p:to>
                                            <p:strVal val="visible"/>
                                          </p:to>
                                        </p:set>
                                        <p:anim calcmode="lin" valueType="num">
                                          <p:cBhvr>
                                            <p:cTn id="42" dur="500" fill="hold"/>
                                            <p:tgtEl>
                                              <p:spTgt spid="73"/>
                                            </p:tgtEl>
                                            <p:attrNameLst>
                                              <p:attrName>ppt_w</p:attrName>
                                            </p:attrNameLst>
                                          </p:cBhvr>
                                          <p:tavLst>
                                            <p:tav tm="0">
                                              <p:val>
                                                <p:fltVal val="0"/>
                                              </p:val>
                                            </p:tav>
                                            <p:tav tm="100000">
                                              <p:val>
                                                <p:strVal val="#ppt_w"/>
                                              </p:val>
                                            </p:tav>
                                          </p:tavLst>
                                        </p:anim>
                                        <p:anim calcmode="lin" valueType="num">
                                          <p:cBhvr>
                                            <p:cTn id="43" dur="500" fill="hold"/>
                                            <p:tgtEl>
                                              <p:spTgt spid="73"/>
                                            </p:tgtEl>
                                            <p:attrNameLst>
                                              <p:attrName>ppt_h</p:attrName>
                                            </p:attrNameLst>
                                          </p:cBhvr>
                                          <p:tavLst>
                                            <p:tav tm="0">
                                              <p:val>
                                                <p:fltVal val="0"/>
                                              </p:val>
                                            </p:tav>
                                            <p:tav tm="100000">
                                              <p:val>
                                                <p:strVal val="#ppt_h"/>
                                              </p:val>
                                            </p:tav>
                                          </p:tavLst>
                                        </p:anim>
                                        <p:animEffect transition="in" filter="fade">
                                          <p:cBhvr>
                                            <p:cTn id="44" dur="500"/>
                                            <p:tgtEl>
                                              <p:spTgt spid="73"/>
                                            </p:tgtEl>
                                          </p:cBhvr>
                                        </p:animEffect>
                                      </p:childTnLst>
                                    </p:cTn>
                                  </p:par>
                                </p:childTnLst>
                              </p:cTn>
                            </p:par>
                            <p:par>
                              <p:cTn id="45" fill="hold">
                                <p:stCondLst>
                                  <p:cond delay="1750"/>
                                </p:stCondLst>
                                <p:childTnLst>
                                  <p:par>
                                    <p:cTn id="46" presetID="16" presetClass="entr" presetSubtype="37" fill="hold" grpId="0" nodeType="after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barn(outVertical)">
                                          <p:cBhvr>
                                            <p:cTn id="48" dur="500"/>
                                            <p:tgtEl>
                                              <p:spTgt spid="72"/>
                                            </p:tgtEl>
                                          </p:cBhvr>
                                        </p:animEffect>
                                      </p:childTnLst>
                                    </p:cTn>
                                  </p:par>
                                </p:childTnLst>
                              </p:cTn>
                            </p:par>
                            <p:par>
                              <p:cTn id="49" fill="hold">
                                <p:stCondLst>
                                  <p:cond delay="2250"/>
                                </p:stCondLst>
                                <p:childTnLst>
                                  <p:par>
                                    <p:cTn id="50" presetID="22" presetClass="entr" presetSubtype="8"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par>
                                    <p:cTn id="53" presetID="2" presetClass="entr" presetSubtype="4" accel="60000" fill="hold" nodeType="withEffect" p14:presetBounceEnd="40000">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14:bounceEnd="40000">
                                          <p:cBhvr additive="base">
                                            <p:cTn id="55" dur="500" fill="hold"/>
                                            <p:tgtEl>
                                              <p:spTgt spid="90"/>
                                            </p:tgtEl>
                                            <p:attrNameLst>
                                              <p:attrName>ppt_x</p:attrName>
                                            </p:attrNameLst>
                                          </p:cBhvr>
                                          <p:tavLst>
                                            <p:tav tm="0">
                                              <p:val>
                                                <p:strVal val="#ppt_x"/>
                                              </p:val>
                                            </p:tav>
                                            <p:tav tm="100000">
                                              <p:val>
                                                <p:strVal val="#ppt_x"/>
                                              </p:val>
                                            </p:tav>
                                          </p:tavLst>
                                        </p:anim>
                                        <p:anim calcmode="lin" valueType="num" p14:bounceEnd="40000">
                                          <p:cBhvr additive="base">
                                            <p:cTn id="56" dur="500" fill="hold"/>
                                            <p:tgtEl>
                                              <p:spTgt spid="90"/>
                                            </p:tgtEl>
                                            <p:attrNameLst>
                                              <p:attrName>ppt_y</p:attrName>
                                            </p:attrNameLst>
                                          </p:cBhvr>
                                          <p:tavLst>
                                            <p:tav tm="0">
                                              <p:val>
                                                <p:strVal val="1+#ppt_h/2"/>
                                              </p:val>
                                            </p:tav>
                                            <p:tav tm="100000">
                                              <p:val>
                                                <p:strVal val="#ppt_y"/>
                                              </p:val>
                                            </p:tav>
                                          </p:tavLst>
                                        </p:anim>
                                      </p:childTnLst>
                                    </p:cTn>
                                  </p:par>
                                  <p:par>
                                    <p:cTn id="57" presetID="53" presetClass="entr" presetSubtype="16" fill="hold" grpId="0" nodeType="withEffect">
                                      <p:stCondLst>
                                        <p:cond delay="0"/>
                                      </p:stCondLst>
                                      <p:iterate type="lt">
                                        <p:tmPct val="10000"/>
                                      </p:iterate>
                                      <p:childTnLst>
                                        <p:set>
                                          <p:cBhvr>
                                            <p:cTn id="58" dur="1" fill="hold">
                                              <p:stCondLst>
                                                <p:cond delay="0"/>
                                              </p:stCondLst>
                                            </p:cTn>
                                            <p:tgtEl>
                                              <p:spTgt spid="79"/>
                                            </p:tgtEl>
                                            <p:attrNameLst>
                                              <p:attrName>style.visibility</p:attrName>
                                            </p:attrNameLst>
                                          </p:cBhvr>
                                          <p:to>
                                            <p:strVal val="visible"/>
                                          </p:to>
                                        </p:set>
                                        <p:anim calcmode="lin" valueType="num">
                                          <p:cBhvr>
                                            <p:cTn id="59" dur="500" fill="hold"/>
                                            <p:tgtEl>
                                              <p:spTgt spid="79"/>
                                            </p:tgtEl>
                                            <p:attrNameLst>
                                              <p:attrName>ppt_w</p:attrName>
                                            </p:attrNameLst>
                                          </p:cBhvr>
                                          <p:tavLst>
                                            <p:tav tm="0">
                                              <p:val>
                                                <p:fltVal val="0"/>
                                              </p:val>
                                            </p:tav>
                                            <p:tav tm="100000">
                                              <p:val>
                                                <p:strVal val="#ppt_w"/>
                                              </p:val>
                                            </p:tav>
                                          </p:tavLst>
                                        </p:anim>
                                        <p:anim calcmode="lin" valueType="num">
                                          <p:cBhvr>
                                            <p:cTn id="60" dur="500" fill="hold"/>
                                            <p:tgtEl>
                                              <p:spTgt spid="79"/>
                                            </p:tgtEl>
                                            <p:attrNameLst>
                                              <p:attrName>ppt_h</p:attrName>
                                            </p:attrNameLst>
                                          </p:cBhvr>
                                          <p:tavLst>
                                            <p:tav tm="0">
                                              <p:val>
                                                <p:fltVal val="0"/>
                                              </p:val>
                                            </p:tav>
                                            <p:tav tm="100000">
                                              <p:val>
                                                <p:strVal val="#ppt_h"/>
                                              </p:val>
                                            </p:tav>
                                          </p:tavLst>
                                        </p:anim>
                                        <p:animEffect transition="in" filter="fade">
                                          <p:cBhvr>
                                            <p:cTn id="61" dur="500"/>
                                            <p:tgtEl>
                                              <p:spTgt spid="79"/>
                                            </p:tgtEl>
                                          </p:cBhvr>
                                        </p:animEffect>
                                      </p:childTnLst>
                                    </p:cTn>
                                  </p:par>
                                </p:childTnLst>
                              </p:cTn>
                            </p:par>
                            <p:par>
                              <p:cTn id="62" fill="hold">
                                <p:stCondLst>
                                  <p:cond delay="2900"/>
                                </p:stCondLst>
                                <p:childTnLst>
                                  <p:par>
                                    <p:cTn id="63" presetID="16" presetClass="entr" presetSubtype="37" fill="hold" grpId="0" nodeType="after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barn(outVertical)">
                                          <p:cBhvr>
                                            <p:cTn id="65" dur="500"/>
                                            <p:tgtEl>
                                              <p:spTgt spid="78"/>
                                            </p:tgtEl>
                                          </p:cBhvr>
                                        </p:animEffect>
                                      </p:childTnLst>
                                    </p:cTn>
                                  </p:par>
                                </p:childTnLst>
                              </p:cTn>
                            </p:par>
                            <p:par>
                              <p:cTn id="66" fill="hold">
                                <p:stCondLst>
                                  <p:cond delay="3400"/>
                                </p:stCondLst>
                                <p:childTnLst>
                                  <p:par>
                                    <p:cTn id="67" presetID="22" presetClass="entr" presetSubtype="2"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wipe(right)">
                                          <p:cBhvr>
                                            <p:cTn id="69" dur="500"/>
                                            <p:tgtEl>
                                              <p:spTgt spid="57"/>
                                            </p:tgtEl>
                                          </p:cBhvr>
                                        </p:animEffect>
                                      </p:childTnLst>
                                    </p:cTn>
                                  </p:par>
                                  <p:par>
                                    <p:cTn id="70" presetID="2" presetClass="entr" presetSubtype="4" accel="60000" fill="hold" nodeType="withEffect" p14:presetBounceEnd="40000">
                                      <p:stCondLst>
                                        <p:cond delay="0"/>
                                      </p:stCondLst>
                                      <p:childTnLst>
                                        <p:set>
                                          <p:cBhvr>
                                            <p:cTn id="71" dur="1" fill="hold">
                                              <p:stCondLst>
                                                <p:cond delay="0"/>
                                              </p:stCondLst>
                                            </p:cTn>
                                            <p:tgtEl>
                                              <p:spTgt spid="99"/>
                                            </p:tgtEl>
                                            <p:attrNameLst>
                                              <p:attrName>style.visibility</p:attrName>
                                            </p:attrNameLst>
                                          </p:cBhvr>
                                          <p:to>
                                            <p:strVal val="visible"/>
                                          </p:to>
                                        </p:set>
                                        <p:anim calcmode="lin" valueType="num" p14:bounceEnd="40000">
                                          <p:cBhvr additive="base">
                                            <p:cTn id="72" dur="500" fill="hold"/>
                                            <p:tgtEl>
                                              <p:spTgt spid="99"/>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99"/>
                                            </p:tgtEl>
                                            <p:attrNameLst>
                                              <p:attrName>ppt_y</p:attrName>
                                            </p:attrNameLst>
                                          </p:cBhvr>
                                          <p:tavLst>
                                            <p:tav tm="0">
                                              <p:val>
                                                <p:strVal val="1+#ppt_h/2"/>
                                              </p:val>
                                            </p:tav>
                                            <p:tav tm="100000">
                                              <p:val>
                                                <p:strVal val="#ppt_y"/>
                                              </p:val>
                                            </p:tav>
                                          </p:tavLst>
                                        </p:anim>
                                      </p:childTnLst>
                                    </p:cTn>
                                  </p:par>
                                  <p:par>
                                    <p:cTn id="74" presetID="53" presetClass="entr" presetSubtype="16" fill="hold" grpId="0" nodeType="withEffect">
                                      <p:stCondLst>
                                        <p:cond delay="0"/>
                                      </p:stCondLst>
                                      <p:iterate type="lt">
                                        <p:tmPct val="10000"/>
                                      </p:iterate>
                                      <p:childTnLst>
                                        <p:set>
                                          <p:cBhvr>
                                            <p:cTn id="75" dur="1" fill="hold">
                                              <p:stCondLst>
                                                <p:cond delay="0"/>
                                              </p:stCondLst>
                                            </p:cTn>
                                            <p:tgtEl>
                                              <p:spTgt spid="75"/>
                                            </p:tgtEl>
                                            <p:attrNameLst>
                                              <p:attrName>style.visibility</p:attrName>
                                            </p:attrNameLst>
                                          </p:cBhvr>
                                          <p:to>
                                            <p:strVal val="visible"/>
                                          </p:to>
                                        </p:set>
                                        <p:anim calcmode="lin" valueType="num">
                                          <p:cBhvr>
                                            <p:cTn id="76" dur="500" fill="hold"/>
                                            <p:tgtEl>
                                              <p:spTgt spid="75"/>
                                            </p:tgtEl>
                                            <p:attrNameLst>
                                              <p:attrName>ppt_w</p:attrName>
                                            </p:attrNameLst>
                                          </p:cBhvr>
                                          <p:tavLst>
                                            <p:tav tm="0">
                                              <p:val>
                                                <p:fltVal val="0"/>
                                              </p:val>
                                            </p:tav>
                                            <p:tav tm="100000">
                                              <p:val>
                                                <p:strVal val="#ppt_w"/>
                                              </p:val>
                                            </p:tav>
                                          </p:tavLst>
                                        </p:anim>
                                        <p:anim calcmode="lin" valueType="num">
                                          <p:cBhvr>
                                            <p:cTn id="77" dur="500" fill="hold"/>
                                            <p:tgtEl>
                                              <p:spTgt spid="75"/>
                                            </p:tgtEl>
                                            <p:attrNameLst>
                                              <p:attrName>ppt_h</p:attrName>
                                            </p:attrNameLst>
                                          </p:cBhvr>
                                          <p:tavLst>
                                            <p:tav tm="0">
                                              <p:val>
                                                <p:fltVal val="0"/>
                                              </p:val>
                                            </p:tav>
                                            <p:tav tm="100000">
                                              <p:val>
                                                <p:strVal val="#ppt_h"/>
                                              </p:val>
                                            </p:tav>
                                          </p:tavLst>
                                        </p:anim>
                                        <p:animEffect transition="in" filter="fade">
                                          <p:cBhvr>
                                            <p:cTn id="78" dur="500"/>
                                            <p:tgtEl>
                                              <p:spTgt spid="75"/>
                                            </p:tgtEl>
                                          </p:cBhvr>
                                        </p:animEffect>
                                      </p:childTnLst>
                                    </p:cTn>
                                  </p:par>
                                </p:childTnLst>
                              </p:cTn>
                            </p:par>
                            <p:par>
                              <p:cTn id="79" fill="hold">
                                <p:stCondLst>
                                  <p:cond delay="4150"/>
                                </p:stCondLst>
                                <p:childTnLst>
                                  <p:par>
                                    <p:cTn id="80" presetID="16" presetClass="entr" presetSubtype="37" fill="hold" grpId="0" nodeType="after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barn(outVertical)">
                                          <p:cBhvr>
                                            <p:cTn id="82" dur="500"/>
                                            <p:tgtEl>
                                              <p:spTgt spid="74"/>
                                            </p:tgtEl>
                                          </p:cBhvr>
                                        </p:animEffect>
                                      </p:childTnLst>
                                    </p:cTn>
                                  </p:par>
                                </p:childTnLst>
                              </p:cTn>
                            </p:par>
                            <p:par>
                              <p:cTn id="83" fill="hold">
                                <p:stCondLst>
                                  <p:cond delay="4650"/>
                                </p:stCondLst>
                                <p:childTnLst>
                                  <p:par>
                                    <p:cTn id="84" presetID="22" presetClass="entr" presetSubtype="8" fill="hold" nodeType="after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wipe(left)">
                                          <p:cBhvr>
                                            <p:cTn id="86" dur="500"/>
                                            <p:tgtEl>
                                              <p:spTgt spid="48"/>
                                            </p:tgtEl>
                                          </p:cBhvr>
                                        </p:animEffect>
                                      </p:childTnLst>
                                    </p:cTn>
                                  </p:par>
                                  <p:par>
                                    <p:cTn id="87" presetID="2" presetClass="entr" presetSubtype="4" accel="60000" fill="hold" nodeType="withEffect" p14:presetBounceEnd="40000">
                                      <p:stCondLst>
                                        <p:cond delay="0"/>
                                      </p:stCondLst>
                                      <p:childTnLst>
                                        <p:set>
                                          <p:cBhvr>
                                            <p:cTn id="88" dur="1" fill="hold">
                                              <p:stCondLst>
                                                <p:cond delay="0"/>
                                              </p:stCondLst>
                                            </p:cTn>
                                            <p:tgtEl>
                                              <p:spTgt spid="107"/>
                                            </p:tgtEl>
                                            <p:attrNameLst>
                                              <p:attrName>style.visibility</p:attrName>
                                            </p:attrNameLst>
                                          </p:cBhvr>
                                          <p:to>
                                            <p:strVal val="visible"/>
                                          </p:to>
                                        </p:set>
                                        <p:anim calcmode="lin" valueType="num" p14:bounceEnd="40000">
                                          <p:cBhvr additive="base">
                                            <p:cTn id="89" dur="500" fill="hold"/>
                                            <p:tgtEl>
                                              <p:spTgt spid="107"/>
                                            </p:tgtEl>
                                            <p:attrNameLst>
                                              <p:attrName>ppt_x</p:attrName>
                                            </p:attrNameLst>
                                          </p:cBhvr>
                                          <p:tavLst>
                                            <p:tav tm="0">
                                              <p:val>
                                                <p:strVal val="#ppt_x"/>
                                              </p:val>
                                            </p:tav>
                                            <p:tav tm="100000">
                                              <p:val>
                                                <p:strVal val="#ppt_x"/>
                                              </p:val>
                                            </p:tav>
                                          </p:tavLst>
                                        </p:anim>
                                        <p:anim calcmode="lin" valueType="num" p14:bounceEnd="40000">
                                          <p:cBhvr additive="base">
                                            <p:cTn id="90" dur="500" fill="hold"/>
                                            <p:tgtEl>
                                              <p:spTgt spid="107"/>
                                            </p:tgtEl>
                                            <p:attrNameLst>
                                              <p:attrName>ppt_y</p:attrName>
                                            </p:attrNameLst>
                                          </p:cBhvr>
                                          <p:tavLst>
                                            <p:tav tm="0">
                                              <p:val>
                                                <p:strVal val="1+#ppt_h/2"/>
                                              </p:val>
                                            </p:tav>
                                            <p:tav tm="100000">
                                              <p:val>
                                                <p:strVal val="#ppt_y"/>
                                              </p:val>
                                            </p:tav>
                                          </p:tavLst>
                                        </p:anim>
                                      </p:childTnLst>
                                    </p:cTn>
                                  </p:par>
                                  <p:par>
                                    <p:cTn id="91" presetID="53" presetClass="entr" presetSubtype="16" fill="hold" grpId="0" nodeType="withEffect">
                                      <p:stCondLst>
                                        <p:cond delay="0"/>
                                      </p:stCondLst>
                                      <p:iterate type="lt">
                                        <p:tmPct val="10000"/>
                                      </p:iterate>
                                      <p:childTnLst>
                                        <p:set>
                                          <p:cBhvr>
                                            <p:cTn id="92" dur="1" fill="hold">
                                              <p:stCondLst>
                                                <p:cond delay="0"/>
                                              </p:stCondLst>
                                            </p:cTn>
                                            <p:tgtEl>
                                              <p:spTgt spid="81"/>
                                            </p:tgtEl>
                                            <p:attrNameLst>
                                              <p:attrName>style.visibility</p:attrName>
                                            </p:attrNameLst>
                                          </p:cBhvr>
                                          <p:to>
                                            <p:strVal val="visible"/>
                                          </p:to>
                                        </p:set>
                                        <p:anim calcmode="lin" valueType="num">
                                          <p:cBhvr>
                                            <p:cTn id="93" dur="500" fill="hold"/>
                                            <p:tgtEl>
                                              <p:spTgt spid="81"/>
                                            </p:tgtEl>
                                            <p:attrNameLst>
                                              <p:attrName>ppt_w</p:attrName>
                                            </p:attrNameLst>
                                          </p:cBhvr>
                                          <p:tavLst>
                                            <p:tav tm="0">
                                              <p:val>
                                                <p:fltVal val="0"/>
                                              </p:val>
                                            </p:tav>
                                            <p:tav tm="100000">
                                              <p:val>
                                                <p:strVal val="#ppt_w"/>
                                              </p:val>
                                            </p:tav>
                                          </p:tavLst>
                                        </p:anim>
                                        <p:anim calcmode="lin" valueType="num">
                                          <p:cBhvr>
                                            <p:cTn id="94" dur="500" fill="hold"/>
                                            <p:tgtEl>
                                              <p:spTgt spid="81"/>
                                            </p:tgtEl>
                                            <p:attrNameLst>
                                              <p:attrName>ppt_h</p:attrName>
                                            </p:attrNameLst>
                                          </p:cBhvr>
                                          <p:tavLst>
                                            <p:tav tm="0">
                                              <p:val>
                                                <p:fltVal val="0"/>
                                              </p:val>
                                            </p:tav>
                                            <p:tav tm="100000">
                                              <p:val>
                                                <p:strVal val="#ppt_h"/>
                                              </p:val>
                                            </p:tav>
                                          </p:tavLst>
                                        </p:anim>
                                        <p:animEffect transition="in" filter="fade">
                                          <p:cBhvr>
                                            <p:cTn id="95" dur="500"/>
                                            <p:tgtEl>
                                              <p:spTgt spid="81"/>
                                            </p:tgtEl>
                                          </p:cBhvr>
                                        </p:animEffect>
                                      </p:childTnLst>
                                    </p:cTn>
                                  </p:par>
                                </p:childTnLst>
                              </p:cTn>
                            </p:par>
                            <p:par>
                              <p:cTn id="96" fill="hold">
                                <p:stCondLst>
                                  <p:cond delay="5300"/>
                                </p:stCondLst>
                                <p:childTnLst>
                                  <p:par>
                                    <p:cTn id="97" presetID="16" presetClass="entr" presetSubtype="37" fill="hold" grpId="0" nodeType="after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barn(outVertical)">
                                          <p:cBhvr>
                                            <p:cTn id="99" dur="500"/>
                                            <p:tgtEl>
                                              <p:spTgt spid="80"/>
                                            </p:tgtEl>
                                          </p:cBhvr>
                                        </p:animEffect>
                                      </p:childTnLst>
                                    </p:cTn>
                                  </p:par>
                                </p:childTnLst>
                              </p:cTn>
                            </p:par>
                            <p:par>
                              <p:cTn id="100" fill="hold">
                                <p:stCondLst>
                                  <p:cond delay="5800"/>
                                </p:stCondLst>
                                <p:childTnLst>
                                  <p:par>
                                    <p:cTn id="101" presetID="22" presetClass="entr" presetSubtype="2" fill="hold" nodeType="after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wipe(right)">
                                          <p:cBhvr>
                                            <p:cTn id="103" dur="500"/>
                                            <p:tgtEl>
                                              <p:spTgt spid="63"/>
                                            </p:tgtEl>
                                          </p:cBhvr>
                                        </p:animEffect>
                                      </p:childTnLst>
                                    </p:cTn>
                                  </p:par>
                                  <p:par>
                                    <p:cTn id="104" presetID="2" presetClass="entr" presetSubtype="4" accel="60000" fill="hold" nodeType="withEffect" p14:presetBounceEnd="40000">
                                      <p:stCondLst>
                                        <p:cond delay="0"/>
                                      </p:stCondLst>
                                      <p:childTnLst>
                                        <p:set>
                                          <p:cBhvr>
                                            <p:cTn id="105" dur="1" fill="hold">
                                              <p:stCondLst>
                                                <p:cond delay="0"/>
                                              </p:stCondLst>
                                            </p:cTn>
                                            <p:tgtEl>
                                              <p:spTgt spid="146"/>
                                            </p:tgtEl>
                                            <p:attrNameLst>
                                              <p:attrName>style.visibility</p:attrName>
                                            </p:attrNameLst>
                                          </p:cBhvr>
                                          <p:to>
                                            <p:strVal val="visible"/>
                                          </p:to>
                                        </p:set>
                                        <p:anim calcmode="lin" valueType="num" p14:bounceEnd="40000">
                                          <p:cBhvr additive="base">
                                            <p:cTn id="106" dur="500" fill="hold"/>
                                            <p:tgtEl>
                                              <p:spTgt spid="146"/>
                                            </p:tgtEl>
                                            <p:attrNameLst>
                                              <p:attrName>ppt_x</p:attrName>
                                            </p:attrNameLst>
                                          </p:cBhvr>
                                          <p:tavLst>
                                            <p:tav tm="0">
                                              <p:val>
                                                <p:strVal val="#ppt_x"/>
                                              </p:val>
                                            </p:tav>
                                            <p:tav tm="100000">
                                              <p:val>
                                                <p:strVal val="#ppt_x"/>
                                              </p:val>
                                            </p:tav>
                                          </p:tavLst>
                                        </p:anim>
                                        <p:anim calcmode="lin" valueType="num" p14:bounceEnd="40000">
                                          <p:cBhvr additive="base">
                                            <p:cTn id="107" dur="500" fill="hold"/>
                                            <p:tgtEl>
                                              <p:spTgt spid="146"/>
                                            </p:tgtEl>
                                            <p:attrNameLst>
                                              <p:attrName>ppt_y</p:attrName>
                                            </p:attrNameLst>
                                          </p:cBhvr>
                                          <p:tavLst>
                                            <p:tav tm="0">
                                              <p:val>
                                                <p:strVal val="1+#ppt_h/2"/>
                                              </p:val>
                                            </p:tav>
                                            <p:tav tm="100000">
                                              <p:val>
                                                <p:strVal val="#ppt_y"/>
                                              </p:val>
                                            </p:tav>
                                          </p:tavLst>
                                        </p:anim>
                                      </p:childTnLst>
                                    </p:cTn>
                                  </p:par>
                                  <p:par>
                                    <p:cTn id="108" presetID="53" presetClass="entr" presetSubtype="16" fill="hold" grpId="0" nodeType="withEffect">
                                      <p:stCondLst>
                                        <p:cond delay="0"/>
                                      </p:stCondLst>
                                      <p:iterate type="lt">
                                        <p:tmPct val="10000"/>
                                      </p:iterate>
                                      <p:childTnLst>
                                        <p:set>
                                          <p:cBhvr>
                                            <p:cTn id="109" dur="1" fill="hold">
                                              <p:stCondLst>
                                                <p:cond delay="0"/>
                                              </p:stCondLst>
                                            </p:cTn>
                                            <p:tgtEl>
                                              <p:spTgt spid="77"/>
                                            </p:tgtEl>
                                            <p:attrNameLst>
                                              <p:attrName>style.visibility</p:attrName>
                                            </p:attrNameLst>
                                          </p:cBhvr>
                                          <p:to>
                                            <p:strVal val="visible"/>
                                          </p:to>
                                        </p:set>
                                        <p:anim calcmode="lin" valueType="num">
                                          <p:cBhvr>
                                            <p:cTn id="110" dur="500" fill="hold"/>
                                            <p:tgtEl>
                                              <p:spTgt spid="77"/>
                                            </p:tgtEl>
                                            <p:attrNameLst>
                                              <p:attrName>ppt_w</p:attrName>
                                            </p:attrNameLst>
                                          </p:cBhvr>
                                          <p:tavLst>
                                            <p:tav tm="0">
                                              <p:val>
                                                <p:fltVal val="0"/>
                                              </p:val>
                                            </p:tav>
                                            <p:tav tm="100000">
                                              <p:val>
                                                <p:strVal val="#ppt_w"/>
                                              </p:val>
                                            </p:tav>
                                          </p:tavLst>
                                        </p:anim>
                                        <p:anim calcmode="lin" valueType="num">
                                          <p:cBhvr>
                                            <p:cTn id="111" dur="500" fill="hold"/>
                                            <p:tgtEl>
                                              <p:spTgt spid="77"/>
                                            </p:tgtEl>
                                            <p:attrNameLst>
                                              <p:attrName>ppt_h</p:attrName>
                                            </p:attrNameLst>
                                          </p:cBhvr>
                                          <p:tavLst>
                                            <p:tav tm="0">
                                              <p:val>
                                                <p:fltVal val="0"/>
                                              </p:val>
                                            </p:tav>
                                            <p:tav tm="100000">
                                              <p:val>
                                                <p:strVal val="#ppt_h"/>
                                              </p:val>
                                            </p:tav>
                                          </p:tavLst>
                                        </p:anim>
                                        <p:animEffect transition="in" filter="fade">
                                          <p:cBhvr>
                                            <p:cTn id="112" dur="500"/>
                                            <p:tgtEl>
                                              <p:spTgt spid="77"/>
                                            </p:tgtEl>
                                          </p:cBhvr>
                                        </p:animEffect>
                                      </p:childTnLst>
                                    </p:cTn>
                                  </p:par>
                                </p:childTnLst>
                              </p:cTn>
                            </p:par>
                            <p:par>
                              <p:cTn id="113" fill="hold">
                                <p:stCondLst>
                                  <p:cond delay="6550"/>
                                </p:stCondLst>
                                <p:childTnLst>
                                  <p:par>
                                    <p:cTn id="114" presetID="16" presetClass="entr" presetSubtype="37" fill="hold" grpId="0" nodeType="after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barn(outVertical)">
                                          <p:cBhvr>
                                            <p:cTn id="116" dur="500"/>
                                            <p:tgtEl>
                                              <p:spTgt spid="76"/>
                                            </p:tgtEl>
                                          </p:cBhvr>
                                        </p:animEffect>
                                      </p:childTnLst>
                                    </p:cTn>
                                  </p:par>
                                </p:childTnLst>
                              </p:cTn>
                            </p:par>
                            <p:par>
                              <p:cTn id="117" fill="hold">
                                <p:stCondLst>
                                  <p:cond delay="705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500"/>
                                            <p:tgtEl>
                                              <p:spTgt spid="54"/>
                                            </p:tgtEl>
                                          </p:cBhvr>
                                        </p:animEffect>
                                      </p:childTnLst>
                                    </p:cTn>
                                  </p:par>
                                  <p:par>
                                    <p:cTn id="121" presetID="2" presetClass="entr" presetSubtype="4" accel="60000" fill="hold" nodeType="withEffect" p14:presetBounceEnd="40000">
                                      <p:stCondLst>
                                        <p:cond delay="0"/>
                                      </p:stCondLst>
                                      <p:childTnLst>
                                        <p:set>
                                          <p:cBhvr>
                                            <p:cTn id="122" dur="1" fill="hold">
                                              <p:stCondLst>
                                                <p:cond delay="0"/>
                                              </p:stCondLst>
                                            </p:cTn>
                                            <p:tgtEl>
                                              <p:spTgt spid="154"/>
                                            </p:tgtEl>
                                            <p:attrNameLst>
                                              <p:attrName>style.visibility</p:attrName>
                                            </p:attrNameLst>
                                          </p:cBhvr>
                                          <p:to>
                                            <p:strVal val="visible"/>
                                          </p:to>
                                        </p:set>
                                        <p:anim calcmode="lin" valueType="num" p14:bounceEnd="40000">
                                          <p:cBhvr additive="base">
                                            <p:cTn id="123" dur="500" fill="hold"/>
                                            <p:tgtEl>
                                              <p:spTgt spid="154"/>
                                            </p:tgtEl>
                                            <p:attrNameLst>
                                              <p:attrName>ppt_x</p:attrName>
                                            </p:attrNameLst>
                                          </p:cBhvr>
                                          <p:tavLst>
                                            <p:tav tm="0">
                                              <p:val>
                                                <p:strVal val="#ppt_x"/>
                                              </p:val>
                                            </p:tav>
                                            <p:tav tm="100000">
                                              <p:val>
                                                <p:strVal val="#ppt_x"/>
                                              </p:val>
                                            </p:tav>
                                          </p:tavLst>
                                        </p:anim>
                                        <p:anim calcmode="lin" valueType="num" p14:bounceEnd="40000">
                                          <p:cBhvr additive="base">
                                            <p:cTn id="124" dur="500" fill="hold"/>
                                            <p:tgtEl>
                                              <p:spTgt spid="154"/>
                                            </p:tgtEl>
                                            <p:attrNameLst>
                                              <p:attrName>ppt_y</p:attrName>
                                            </p:attrNameLst>
                                          </p:cBhvr>
                                          <p:tavLst>
                                            <p:tav tm="0">
                                              <p:val>
                                                <p:strVal val="1+#ppt_h/2"/>
                                              </p:val>
                                            </p:tav>
                                            <p:tav tm="100000">
                                              <p:val>
                                                <p:strVal val="#ppt_y"/>
                                              </p:val>
                                            </p:tav>
                                          </p:tavLst>
                                        </p:anim>
                                      </p:childTnLst>
                                    </p:cTn>
                                  </p:par>
                                  <p:par>
                                    <p:cTn id="125" presetID="53" presetClass="entr" presetSubtype="16" fill="hold" grpId="0" nodeType="withEffect">
                                      <p:stCondLst>
                                        <p:cond delay="0"/>
                                      </p:stCondLst>
                                      <p:iterate type="lt">
                                        <p:tmPct val="10000"/>
                                      </p:iterate>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par>
                              <p:cTn id="130" fill="hold">
                                <p:stCondLst>
                                  <p:cond delay="7700"/>
                                </p:stCondLst>
                                <p:childTnLst>
                                  <p:par>
                                    <p:cTn id="131" presetID="16" presetClass="entr" presetSubtype="37" fill="hold" grpId="0" nodeType="after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barn(outVertical)">
                                          <p:cBhvr>
                                            <p:cTn id="133" dur="500"/>
                                            <p:tgtEl>
                                              <p:spTgt spid="82"/>
                                            </p:tgtEl>
                                          </p:cBhvr>
                                        </p:animEffect>
                                      </p:childTnLst>
                                    </p:cTn>
                                  </p:par>
                                </p:childTnLst>
                              </p:cTn>
                            </p:par>
                            <p:par>
                              <p:cTn id="134" fill="hold">
                                <p:stCondLst>
                                  <p:cond delay="8200"/>
                                </p:stCondLst>
                                <p:childTnLst>
                                  <p:par>
                                    <p:cTn id="135" presetID="10" presetClass="entr" presetSubtype="0" fill="hold" grpId="0" nodeType="after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500"/>
                                            <p:tgtEl>
                                              <p:spTgt spid="10"/>
                                            </p:tgtEl>
                                          </p:cBhvr>
                                        </p:animEffect>
                                      </p:childTnLst>
                                    </p:cTn>
                                  </p:par>
                                </p:childTnLst>
                              </p:cTn>
                            </p:par>
                            <p:par>
                              <p:cTn id="138" fill="hold">
                                <p:stCondLst>
                                  <p:cond delay="8700"/>
                                </p:stCondLst>
                                <p:childTnLst>
                                  <p:par>
                                    <p:cTn id="139" presetID="10" presetClass="entr" presetSubtype="0" fill="hold" grpId="0" nodeType="after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500"/>
                                            <p:tgtEl>
                                              <p:spTgt spid="5"/>
                                            </p:tgtEl>
                                          </p:cBhvr>
                                        </p:animEffect>
                                      </p:childTnLst>
                                    </p:cTn>
                                  </p:par>
                                </p:childTnLst>
                              </p:cTn>
                            </p:par>
                            <p:par>
                              <p:cTn id="142" fill="hold">
                                <p:stCondLst>
                                  <p:cond delay="9200"/>
                                </p:stCondLst>
                                <p:childTnLst>
                                  <p:par>
                                    <p:cTn id="143" presetID="42" presetClass="entr" presetSubtype="0" fill="hold" nodeType="afterEffect">
                                      <p:stCondLst>
                                        <p:cond delay="0"/>
                                      </p:stCondLst>
                                      <p:childTnLst>
                                        <p:set>
                                          <p:cBhvr>
                                            <p:cTn id="144" dur="1" fill="hold">
                                              <p:stCondLst>
                                                <p:cond delay="0"/>
                                              </p:stCondLst>
                                            </p:cTn>
                                            <p:tgtEl>
                                              <p:spTgt spid="18"/>
                                            </p:tgtEl>
                                            <p:attrNameLst>
                                              <p:attrName>style.visibility</p:attrName>
                                            </p:attrNameLst>
                                          </p:cBhvr>
                                          <p:to>
                                            <p:strVal val="visible"/>
                                          </p:to>
                                        </p:set>
                                        <p:animEffect transition="in" filter="fade">
                                          <p:cBhvr>
                                            <p:cTn id="145" dur="500"/>
                                            <p:tgtEl>
                                              <p:spTgt spid="18"/>
                                            </p:tgtEl>
                                          </p:cBhvr>
                                        </p:animEffect>
                                        <p:anim calcmode="lin" valueType="num">
                                          <p:cBhvr>
                                            <p:cTn id="146" dur="500" fill="hold"/>
                                            <p:tgtEl>
                                              <p:spTgt spid="18"/>
                                            </p:tgtEl>
                                            <p:attrNameLst>
                                              <p:attrName>ppt_x</p:attrName>
                                            </p:attrNameLst>
                                          </p:cBhvr>
                                          <p:tavLst>
                                            <p:tav tm="0">
                                              <p:val>
                                                <p:strVal val="#ppt_x"/>
                                              </p:val>
                                            </p:tav>
                                            <p:tav tm="100000">
                                              <p:val>
                                                <p:strVal val="#ppt_x"/>
                                              </p:val>
                                            </p:tav>
                                          </p:tavLst>
                                        </p:anim>
                                        <p:anim calcmode="lin" valueType="num">
                                          <p:cBhvr>
                                            <p:cTn id="147" dur="500" fill="hold"/>
                                            <p:tgtEl>
                                              <p:spTgt spid="18"/>
                                            </p:tgtEl>
                                            <p:attrNameLst>
                                              <p:attrName>ppt_y</p:attrName>
                                            </p:attrNameLst>
                                          </p:cBhvr>
                                          <p:tavLst>
                                            <p:tav tm="0">
                                              <p:val>
                                                <p:strVal val="#ppt_y+.1"/>
                                              </p:val>
                                            </p:tav>
                                            <p:tav tm="100000">
                                              <p:val>
                                                <p:strVal val="#ppt_y"/>
                                              </p:val>
                                            </p:tav>
                                          </p:tavLst>
                                        </p:anim>
                                      </p:childTnLst>
                                    </p:cTn>
                                  </p:par>
                                </p:childTnLst>
                              </p:cTn>
                            </p:par>
                            <p:par>
                              <p:cTn id="148" fill="hold">
                                <p:stCondLst>
                                  <p:cond delay="9700"/>
                                </p:stCondLst>
                                <p:childTnLst>
                                  <p:par>
                                    <p:cTn id="149" presetID="21" presetClass="entr" presetSubtype="1" fill="hold" grpId="0" nodeType="after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wheel(1)">
                                          <p:cBhvr>
                                            <p:cTn id="15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2" grpId="0"/>
          <p:bldP spid="73" grpId="0"/>
          <p:bldP spid="74" grpId="0"/>
          <p:bldP spid="75" grpId="0"/>
          <p:bldP spid="76" grpId="0"/>
          <p:bldP spid="77" grpId="0"/>
          <p:bldP spid="78" grpId="0"/>
          <p:bldP spid="79" grpId="0"/>
          <p:bldP spid="80" grpId="0"/>
          <p:bldP spid="81" grpId="0"/>
          <p:bldP spid="82" grpId="0"/>
          <p:bldP spid="83" grpId="0"/>
          <p:bldP spid="10" grpId="0"/>
          <p:bldP spid="5" grpId="0"/>
          <p:bldP spid="11"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heel(1)">
                                          <p:cBhvr>
                                            <p:cTn id="12" dur="500"/>
                                            <p:tgtEl>
                                              <p:spTgt spid="37"/>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par>
                                    <p:cTn id="17" presetID="22" presetClass="entr" presetSubtype="8"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left)">
                                          <p:cBhvr>
                                            <p:cTn id="19" dur="500"/>
                                            <p:tgtEl>
                                              <p:spTgt spid="66"/>
                                            </p:tgtEl>
                                          </p:cBhvr>
                                        </p:animEffect>
                                      </p:childTnLst>
                                    </p:cTn>
                                  </p:par>
                                  <p:par>
                                    <p:cTn id="20" presetID="22" presetClass="entr" presetSubtype="8"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par>
                                    <p:cTn id="23" presetID="22" presetClass="entr" presetSubtype="2"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right)">
                                          <p:cBhvr>
                                            <p:cTn id="25" dur="500"/>
                                            <p:tgtEl>
                                              <p:spTgt spid="70"/>
                                            </p:tgtEl>
                                          </p:cBhvr>
                                        </p:animEffect>
                                      </p:childTnLst>
                                    </p:cTn>
                                  </p:par>
                                  <p:par>
                                    <p:cTn id="26" presetID="22" presetClass="entr" presetSubtype="2" fill="hold"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right)">
                                          <p:cBhvr>
                                            <p:cTn id="28" dur="500"/>
                                            <p:tgtEl>
                                              <p:spTgt spid="67"/>
                                            </p:tgtEl>
                                          </p:cBhvr>
                                        </p:animEffect>
                                      </p:childTnLst>
                                    </p:cTn>
                                  </p:par>
                                  <p:par>
                                    <p:cTn id="29" presetID="22" presetClass="entr" presetSubtype="2"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1750"/>
                                </p:stCondLst>
                                <p:childTnLst>
                                  <p:par>
                                    <p:cTn id="33" presetID="22" presetClass="entr" presetSubtype="2"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right)">
                                          <p:cBhvr>
                                            <p:cTn id="35" dur="500"/>
                                            <p:tgtEl>
                                              <p:spTgt spid="60"/>
                                            </p:tgtEl>
                                          </p:cBhvr>
                                        </p:animEffect>
                                      </p:childTnLst>
                                    </p:cTn>
                                  </p:par>
                                  <p:par>
                                    <p:cTn id="36" presetID="2" presetClass="entr" presetSubtype="4" accel="60000" fill="hold" nodeType="with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ppt_x"/>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0"/>
                                      </p:stCondLst>
                                      <p:iterate type="lt">
                                        <p:tmPct val="10000"/>
                                      </p:iterate>
                                      <p:childTnLst>
                                        <p:set>
                                          <p:cBhvr>
                                            <p:cTn id="41" dur="1" fill="hold">
                                              <p:stCondLst>
                                                <p:cond delay="0"/>
                                              </p:stCondLst>
                                            </p:cTn>
                                            <p:tgtEl>
                                              <p:spTgt spid="73"/>
                                            </p:tgtEl>
                                            <p:attrNameLst>
                                              <p:attrName>style.visibility</p:attrName>
                                            </p:attrNameLst>
                                          </p:cBhvr>
                                          <p:to>
                                            <p:strVal val="visible"/>
                                          </p:to>
                                        </p:set>
                                        <p:anim calcmode="lin" valueType="num">
                                          <p:cBhvr>
                                            <p:cTn id="42" dur="500" fill="hold"/>
                                            <p:tgtEl>
                                              <p:spTgt spid="73"/>
                                            </p:tgtEl>
                                            <p:attrNameLst>
                                              <p:attrName>ppt_w</p:attrName>
                                            </p:attrNameLst>
                                          </p:cBhvr>
                                          <p:tavLst>
                                            <p:tav tm="0">
                                              <p:val>
                                                <p:fltVal val="0"/>
                                              </p:val>
                                            </p:tav>
                                            <p:tav tm="100000">
                                              <p:val>
                                                <p:strVal val="#ppt_w"/>
                                              </p:val>
                                            </p:tav>
                                          </p:tavLst>
                                        </p:anim>
                                        <p:anim calcmode="lin" valueType="num">
                                          <p:cBhvr>
                                            <p:cTn id="43" dur="500" fill="hold"/>
                                            <p:tgtEl>
                                              <p:spTgt spid="73"/>
                                            </p:tgtEl>
                                            <p:attrNameLst>
                                              <p:attrName>ppt_h</p:attrName>
                                            </p:attrNameLst>
                                          </p:cBhvr>
                                          <p:tavLst>
                                            <p:tav tm="0">
                                              <p:val>
                                                <p:fltVal val="0"/>
                                              </p:val>
                                            </p:tav>
                                            <p:tav tm="100000">
                                              <p:val>
                                                <p:strVal val="#ppt_h"/>
                                              </p:val>
                                            </p:tav>
                                          </p:tavLst>
                                        </p:anim>
                                        <p:animEffect transition="in" filter="fade">
                                          <p:cBhvr>
                                            <p:cTn id="44" dur="500"/>
                                            <p:tgtEl>
                                              <p:spTgt spid="73"/>
                                            </p:tgtEl>
                                          </p:cBhvr>
                                        </p:animEffect>
                                      </p:childTnLst>
                                    </p:cTn>
                                  </p:par>
                                </p:childTnLst>
                              </p:cTn>
                            </p:par>
                            <p:par>
                              <p:cTn id="45" fill="hold">
                                <p:stCondLst>
                                  <p:cond delay="1750"/>
                                </p:stCondLst>
                                <p:childTnLst>
                                  <p:par>
                                    <p:cTn id="46" presetID="16" presetClass="entr" presetSubtype="37" fill="hold" grpId="0" nodeType="after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barn(outVertical)">
                                          <p:cBhvr>
                                            <p:cTn id="48" dur="500"/>
                                            <p:tgtEl>
                                              <p:spTgt spid="72"/>
                                            </p:tgtEl>
                                          </p:cBhvr>
                                        </p:animEffect>
                                      </p:childTnLst>
                                    </p:cTn>
                                  </p:par>
                                </p:childTnLst>
                              </p:cTn>
                            </p:par>
                            <p:par>
                              <p:cTn id="49" fill="hold">
                                <p:stCondLst>
                                  <p:cond delay="2250"/>
                                </p:stCondLst>
                                <p:childTnLst>
                                  <p:par>
                                    <p:cTn id="50" presetID="22" presetClass="entr" presetSubtype="8"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par>
                                    <p:cTn id="53" presetID="2" presetClass="entr" presetSubtype="4" accel="6000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ppt_x"/>
                                              </p:val>
                                            </p:tav>
                                            <p:tav tm="100000">
                                              <p:val>
                                                <p:strVal val="#ppt_x"/>
                                              </p:val>
                                            </p:tav>
                                          </p:tavLst>
                                        </p:anim>
                                        <p:anim calcmode="lin" valueType="num">
                                          <p:cBhvr additive="base">
                                            <p:cTn id="56" dur="500" fill="hold"/>
                                            <p:tgtEl>
                                              <p:spTgt spid="90"/>
                                            </p:tgtEl>
                                            <p:attrNameLst>
                                              <p:attrName>ppt_y</p:attrName>
                                            </p:attrNameLst>
                                          </p:cBhvr>
                                          <p:tavLst>
                                            <p:tav tm="0">
                                              <p:val>
                                                <p:strVal val="1+#ppt_h/2"/>
                                              </p:val>
                                            </p:tav>
                                            <p:tav tm="100000">
                                              <p:val>
                                                <p:strVal val="#ppt_y"/>
                                              </p:val>
                                            </p:tav>
                                          </p:tavLst>
                                        </p:anim>
                                      </p:childTnLst>
                                    </p:cTn>
                                  </p:par>
                                  <p:par>
                                    <p:cTn id="57" presetID="53" presetClass="entr" presetSubtype="16" fill="hold" grpId="0" nodeType="withEffect">
                                      <p:stCondLst>
                                        <p:cond delay="0"/>
                                      </p:stCondLst>
                                      <p:iterate type="lt">
                                        <p:tmPct val="10000"/>
                                      </p:iterate>
                                      <p:childTnLst>
                                        <p:set>
                                          <p:cBhvr>
                                            <p:cTn id="58" dur="1" fill="hold">
                                              <p:stCondLst>
                                                <p:cond delay="0"/>
                                              </p:stCondLst>
                                            </p:cTn>
                                            <p:tgtEl>
                                              <p:spTgt spid="79"/>
                                            </p:tgtEl>
                                            <p:attrNameLst>
                                              <p:attrName>style.visibility</p:attrName>
                                            </p:attrNameLst>
                                          </p:cBhvr>
                                          <p:to>
                                            <p:strVal val="visible"/>
                                          </p:to>
                                        </p:set>
                                        <p:anim calcmode="lin" valueType="num">
                                          <p:cBhvr>
                                            <p:cTn id="59" dur="500" fill="hold"/>
                                            <p:tgtEl>
                                              <p:spTgt spid="79"/>
                                            </p:tgtEl>
                                            <p:attrNameLst>
                                              <p:attrName>ppt_w</p:attrName>
                                            </p:attrNameLst>
                                          </p:cBhvr>
                                          <p:tavLst>
                                            <p:tav tm="0">
                                              <p:val>
                                                <p:fltVal val="0"/>
                                              </p:val>
                                            </p:tav>
                                            <p:tav tm="100000">
                                              <p:val>
                                                <p:strVal val="#ppt_w"/>
                                              </p:val>
                                            </p:tav>
                                          </p:tavLst>
                                        </p:anim>
                                        <p:anim calcmode="lin" valueType="num">
                                          <p:cBhvr>
                                            <p:cTn id="60" dur="500" fill="hold"/>
                                            <p:tgtEl>
                                              <p:spTgt spid="79"/>
                                            </p:tgtEl>
                                            <p:attrNameLst>
                                              <p:attrName>ppt_h</p:attrName>
                                            </p:attrNameLst>
                                          </p:cBhvr>
                                          <p:tavLst>
                                            <p:tav tm="0">
                                              <p:val>
                                                <p:fltVal val="0"/>
                                              </p:val>
                                            </p:tav>
                                            <p:tav tm="100000">
                                              <p:val>
                                                <p:strVal val="#ppt_h"/>
                                              </p:val>
                                            </p:tav>
                                          </p:tavLst>
                                        </p:anim>
                                        <p:animEffect transition="in" filter="fade">
                                          <p:cBhvr>
                                            <p:cTn id="61" dur="500"/>
                                            <p:tgtEl>
                                              <p:spTgt spid="79"/>
                                            </p:tgtEl>
                                          </p:cBhvr>
                                        </p:animEffect>
                                      </p:childTnLst>
                                    </p:cTn>
                                  </p:par>
                                </p:childTnLst>
                              </p:cTn>
                            </p:par>
                            <p:par>
                              <p:cTn id="62" fill="hold">
                                <p:stCondLst>
                                  <p:cond delay="2900"/>
                                </p:stCondLst>
                                <p:childTnLst>
                                  <p:par>
                                    <p:cTn id="63" presetID="16" presetClass="entr" presetSubtype="37" fill="hold" grpId="0" nodeType="after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barn(outVertical)">
                                          <p:cBhvr>
                                            <p:cTn id="65" dur="500"/>
                                            <p:tgtEl>
                                              <p:spTgt spid="78"/>
                                            </p:tgtEl>
                                          </p:cBhvr>
                                        </p:animEffect>
                                      </p:childTnLst>
                                    </p:cTn>
                                  </p:par>
                                </p:childTnLst>
                              </p:cTn>
                            </p:par>
                            <p:par>
                              <p:cTn id="66" fill="hold">
                                <p:stCondLst>
                                  <p:cond delay="3400"/>
                                </p:stCondLst>
                                <p:childTnLst>
                                  <p:par>
                                    <p:cTn id="67" presetID="22" presetClass="entr" presetSubtype="2"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wipe(right)">
                                          <p:cBhvr>
                                            <p:cTn id="69" dur="500"/>
                                            <p:tgtEl>
                                              <p:spTgt spid="57"/>
                                            </p:tgtEl>
                                          </p:cBhvr>
                                        </p:animEffect>
                                      </p:childTnLst>
                                    </p:cTn>
                                  </p:par>
                                  <p:par>
                                    <p:cTn id="70" presetID="2" presetClass="entr" presetSubtype="4" accel="60000" fill="hold" nodeType="withEffect">
                                      <p:stCondLst>
                                        <p:cond delay="0"/>
                                      </p:stCondLst>
                                      <p:childTnLst>
                                        <p:set>
                                          <p:cBhvr>
                                            <p:cTn id="71" dur="1" fill="hold">
                                              <p:stCondLst>
                                                <p:cond delay="0"/>
                                              </p:stCondLst>
                                            </p:cTn>
                                            <p:tgtEl>
                                              <p:spTgt spid="99"/>
                                            </p:tgtEl>
                                            <p:attrNameLst>
                                              <p:attrName>style.visibility</p:attrName>
                                            </p:attrNameLst>
                                          </p:cBhvr>
                                          <p:to>
                                            <p:strVal val="visible"/>
                                          </p:to>
                                        </p:set>
                                        <p:anim calcmode="lin" valueType="num">
                                          <p:cBhvr additive="base">
                                            <p:cTn id="72" dur="500" fill="hold"/>
                                            <p:tgtEl>
                                              <p:spTgt spid="99"/>
                                            </p:tgtEl>
                                            <p:attrNameLst>
                                              <p:attrName>ppt_x</p:attrName>
                                            </p:attrNameLst>
                                          </p:cBhvr>
                                          <p:tavLst>
                                            <p:tav tm="0">
                                              <p:val>
                                                <p:strVal val="#ppt_x"/>
                                              </p:val>
                                            </p:tav>
                                            <p:tav tm="100000">
                                              <p:val>
                                                <p:strVal val="#ppt_x"/>
                                              </p:val>
                                            </p:tav>
                                          </p:tavLst>
                                        </p:anim>
                                        <p:anim calcmode="lin" valueType="num">
                                          <p:cBhvr additive="base">
                                            <p:cTn id="73" dur="500" fill="hold"/>
                                            <p:tgtEl>
                                              <p:spTgt spid="99"/>
                                            </p:tgtEl>
                                            <p:attrNameLst>
                                              <p:attrName>ppt_y</p:attrName>
                                            </p:attrNameLst>
                                          </p:cBhvr>
                                          <p:tavLst>
                                            <p:tav tm="0">
                                              <p:val>
                                                <p:strVal val="1+#ppt_h/2"/>
                                              </p:val>
                                            </p:tav>
                                            <p:tav tm="100000">
                                              <p:val>
                                                <p:strVal val="#ppt_y"/>
                                              </p:val>
                                            </p:tav>
                                          </p:tavLst>
                                        </p:anim>
                                      </p:childTnLst>
                                    </p:cTn>
                                  </p:par>
                                  <p:par>
                                    <p:cTn id="74" presetID="53" presetClass="entr" presetSubtype="16" fill="hold" grpId="0" nodeType="withEffect">
                                      <p:stCondLst>
                                        <p:cond delay="0"/>
                                      </p:stCondLst>
                                      <p:iterate type="lt">
                                        <p:tmPct val="10000"/>
                                      </p:iterate>
                                      <p:childTnLst>
                                        <p:set>
                                          <p:cBhvr>
                                            <p:cTn id="75" dur="1" fill="hold">
                                              <p:stCondLst>
                                                <p:cond delay="0"/>
                                              </p:stCondLst>
                                            </p:cTn>
                                            <p:tgtEl>
                                              <p:spTgt spid="75"/>
                                            </p:tgtEl>
                                            <p:attrNameLst>
                                              <p:attrName>style.visibility</p:attrName>
                                            </p:attrNameLst>
                                          </p:cBhvr>
                                          <p:to>
                                            <p:strVal val="visible"/>
                                          </p:to>
                                        </p:set>
                                        <p:anim calcmode="lin" valueType="num">
                                          <p:cBhvr>
                                            <p:cTn id="76" dur="500" fill="hold"/>
                                            <p:tgtEl>
                                              <p:spTgt spid="75"/>
                                            </p:tgtEl>
                                            <p:attrNameLst>
                                              <p:attrName>ppt_w</p:attrName>
                                            </p:attrNameLst>
                                          </p:cBhvr>
                                          <p:tavLst>
                                            <p:tav tm="0">
                                              <p:val>
                                                <p:fltVal val="0"/>
                                              </p:val>
                                            </p:tav>
                                            <p:tav tm="100000">
                                              <p:val>
                                                <p:strVal val="#ppt_w"/>
                                              </p:val>
                                            </p:tav>
                                          </p:tavLst>
                                        </p:anim>
                                        <p:anim calcmode="lin" valueType="num">
                                          <p:cBhvr>
                                            <p:cTn id="77" dur="500" fill="hold"/>
                                            <p:tgtEl>
                                              <p:spTgt spid="75"/>
                                            </p:tgtEl>
                                            <p:attrNameLst>
                                              <p:attrName>ppt_h</p:attrName>
                                            </p:attrNameLst>
                                          </p:cBhvr>
                                          <p:tavLst>
                                            <p:tav tm="0">
                                              <p:val>
                                                <p:fltVal val="0"/>
                                              </p:val>
                                            </p:tav>
                                            <p:tav tm="100000">
                                              <p:val>
                                                <p:strVal val="#ppt_h"/>
                                              </p:val>
                                            </p:tav>
                                          </p:tavLst>
                                        </p:anim>
                                        <p:animEffect transition="in" filter="fade">
                                          <p:cBhvr>
                                            <p:cTn id="78" dur="500"/>
                                            <p:tgtEl>
                                              <p:spTgt spid="75"/>
                                            </p:tgtEl>
                                          </p:cBhvr>
                                        </p:animEffect>
                                      </p:childTnLst>
                                    </p:cTn>
                                  </p:par>
                                </p:childTnLst>
                              </p:cTn>
                            </p:par>
                            <p:par>
                              <p:cTn id="79" fill="hold">
                                <p:stCondLst>
                                  <p:cond delay="4150"/>
                                </p:stCondLst>
                                <p:childTnLst>
                                  <p:par>
                                    <p:cTn id="80" presetID="16" presetClass="entr" presetSubtype="37" fill="hold" grpId="0" nodeType="after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barn(outVertical)">
                                          <p:cBhvr>
                                            <p:cTn id="82" dur="500"/>
                                            <p:tgtEl>
                                              <p:spTgt spid="74"/>
                                            </p:tgtEl>
                                          </p:cBhvr>
                                        </p:animEffect>
                                      </p:childTnLst>
                                    </p:cTn>
                                  </p:par>
                                </p:childTnLst>
                              </p:cTn>
                            </p:par>
                            <p:par>
                              <p:cTn id="83" fill="hold">
                                <p:stCondLst>
                                  <p:cond delay="4650"/>
                                </p:stCondLst>
                                <p:childTnLst>
                                  <p:par>
                                    <p:cTn id="84" presetID="22" presetClass="entr" presetSubtype="8" fill="hold" nodeType="after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wipe(left)">
                                          <p:cBhvr>
                                            <p:cTn id="86" dur="500"/>
                                            <p:tgtEl>
                                              <p:spTgt spid="48"/>
                                            </p:tgtEl>
                                          </p:cBhvr>
                                        </p:animEffect>
                                      </p:childTnLst>
                                    </p:cTn>
                                  </p:par>
                                  <p:par>
                                    <p:cTn id="87" presetID="2" presetClass="entr" presetSubtype="4" accel="60000" fill="hold" nodeType="withEffect">
                                      <p:stCondLst>
                                        <p:cond delay="0"/>
                                      </p:stCondLst>
                                      <p:childTnLst>
                                        <p:set>
                                          <p:cBhvr>
                                            <p:cTn id="88" dur="1" fill="hold">
                                              <p:stCondLst>
                                                <p:cond delay="0"/>
                                              </p:stCondLst>
                                            </p:cTn>
                                            <p:tgtEl>
                                              <p:spTgt spid="107"/>
                                            </p:tgtEl>
                                            <p:attrNameLst>
                                              <p:attrName>style.visibility</p:attrName>
                                            </p:attrNameLst>
                                          </p:cBhvr>
                                          <p:to>
                                            <p:strVal val="visible"/>
                                          </p:to>
                                        </p:set>
                                        <p:anim calcmode="lin" valueType="num">
                                          <p:cBhvr additive="base">
                                            <p:cTn id="89" dur="500" fill="hold"/>
                                            <p:tgtEl>
                                              <p:spTgt spid="107"/>
                                            </p:tgtEl>
                                            <p:attrNameLst>
                                              <p:attrName>ppt_x</p:attrName>
                                            </p:attrNameLst>
                                          </p:cBhvr>
                                          <p:tavLst>
                                            <p:tav tm="0">
                                              <p:val>
                                                <p:strVal val="#ppt_x"/>
                                              </p:val>
                                            </p:tav>
                                            <p:tav tm="100000">
                                              <p:val>
                                                <p:strVal val="#ppt_x"/>
                                              </p:val>
                                            </p:tav>
                                          </p:tavLst>
                                        </p:anim>
                                        <p:anim calcmode="lin" valueType="num">
                                          <p:cBhvr additive="base">
                                            <p:cTn id="90" dur="500" fill="hold"/>
                                            <p:tgtEl>
                                              <p:spTgt spid="107"/>
                                            </p:tgtEl>
                                            <p:attrNameLst>
                                              <p:attrName>ppt_y</p:attrName>
                                            </p:attrNameLst>
                                          </p:cBhvr>
                                          <p:tavLst>
                                            <p:tav tm="0">
                                              <p:val>
                                                <p:strVal val="1+#ppt_h/2"/>
                                              </p:val>
                                            </p:tav>
                                            <p:tav tm="100000">
                                              <p:val>
                                                <p:strVal val="#ppt_y"/>
                                              </p:val>
                                            </p:tav>
                                          </p:tavLst>
                                        </p:anim>
                                      </p:childTnLst>
                                    </p:cTn>
                                  </p:par>
                                  <p:par>
                                    <p:cTn id="91" presetID="53" presetClass="entr" presetSubtype="16" fill="hold" grpId="0" nodeType="withEffect">
                                      <p:stCondLst>
                                        <p:cond delay="0"/>
                                      </p:stCondLst>
                                      <p:iterate type="lt">
                                        <p:tmPct val="10000"/>
                                      </p:iterate>
                                      <p:childTnLst>
                                        <p:set>
                                          <p:cBhvr>
                                            <p:cTn id="92" dur="1" fill="hold">
                                              <p:stCondLst>
                                                <p:cond delay="0"/>
                                              </p:stCondLst>
                                            </p:cTn>
                                            <p:tgtEl>
                                              <p:spTgt spid="81"/>
                                            </p:tgtEl>
                                            <p:attrNameLst>
                                              <p:attrName>style.visibility</p:attrName>
                                            </p:attrNameLst>
                                          </p:cBhvr>
                                          <p:to>
                                            <p:strVal val="visible"/>
                                          </p:to>
                                        </p:set>
                                        <p:anim calcmode="lin" valueType="num">
                                          <p:cBhvr>
                                            <p:cTn id="93" dur="500" fill="hold"/>
                                            <p:tgtEl>
                                              <p:spTgt spid="81"/>
                                            </p:tgtEl>
                                            <p:attrNameLst>
                                              <p:attrName>ppt_w</p:attrName>
                                            </p:attrNameLst>
                                          </p:cBhvr>
                                          <p:tavLst>
                                            <p:tav tm="0">
                                              <p:val>
                                                <p:fltVal val="0"/>
                                              </p:val>
                                            </p:tav>
                                            <p:tav tm="100000">
                                              <p:val>
                                                <p:strVal val="#ppt_w"/>
                                              </p:val>
                                            </p:tav>
                                          </p:tavLst>
                                        </p:anim>
                                        <p:anim calcmode="lin" valueType="num">
                                          <p:cBhvr>
                                            <p:cTn id="94" dur="500" fill="hold"/>
                                            <p:tgtEl>
                                              <p:spTgt spid="81"/>
                                            </p:tgtEl>
                                            <p:attrNameLst>
                                              <p:attrName>ppt_h</p:attrName>
                                            </p:attrNameLst>
                                          </p:cBhvr>
                                          <p:tavLst>
                                            <p:tav tm="0">
                                              <p:val>
                                                <p:fltVal val="0"/>
                                              </p:val>
                                            </p:tav>
                                            <p:tav tm="100000">
                                              <p:val>
                                                <p:strVal val="#ppt_h"/>
                                              </p:val>
                                            </p:tav>
                                          </p:tavLst>
                                        </p:anim>
                                        <p:animEffect transition="in" filter="fade">
                                          <p:cBhvr>
                                            <p:cTn id="95" dur="500"/>
                                            <p:tgtEl>
                                              <p:spTgt spid="81"/>
                                            </p:tgtEl>
                                          </p:cBhvr>
                                        </p:animEffect>
                                      </p:childTnLst>
                                    </p:cTn>
                                  </p:par>
                                </p:childTnLst>
                              </p:cTn>
                            </p:par>
                            <p:par>
                              <p:cTn id="96" fill="hold">
                                <p:stCondLst>
                                  <p:cond delay="5300"/>
                                </p:stCondLst>
                                <p:childTnLst>
                                  <p:par>
                                    <p:cTn id="97" presetID="16" presetClass="entr" presetSubtype="37" fill="hold" grpId="0" nodeType="after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barn(outVertical)">
                                          <p:cBhvr>
                                            <p:cTn id="99" dur="500"/>
                                            <p:tgtEl>
                                              <p:spTgt spid="80"/>
                                            </p:tgtEl>
                                          </p:cBhvr>
                                        </p:animEffect>
                                      </p:childTnLst>
                                    </p:cTn>
                                  </p:par>
                                </p:childTnLst>
                              </p:cTn>
                            </p:par>
                            <p:par>
                              <p:cTn id="100" fill="hold">
                                <p:stCondLst>
                                  <p:cond delay="5800"/>
                                </p:stCondLst>
                                <p:childTnLst>
                                  <p:par>
                                    <p:cTn id="101" presetID="22" presetClass="entr" presetSubtype="2" fill="hold" nodeType="after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wipe(right)">
                                          <p:cBhvr>
                                            <p:cTn id="103" dur="500"/>
                                            <p:tgtEl>
                                              <p:spTgt spid="63"/>
                                            </p:tgtEl>
                                          </p:cBhvr>
                                        </p:animEffect>
                                      </p:childTnLst>
                                    </p:cTn>
                                  </p:par>
                                  <p:par>
                                    <p:cTn id="104" presetID="2" presetClass="entr" presetSubtype="4" accel="60000" fill="hold" nodeType="withEffect">
                                      <p:stCondLst>
                                        <p:cond delay="0"/>
                                      </p:stCondLst>
                                      <p:childTnLst>
                                        <p:set>
                                          <p:cBhvr>
                                            <p:cTn id="105" dur="1" fill="hold">
                                              <p:stCondLst>
                                                <p:cond delay="0"/>
                                              </p:stCondLst>
                                            </p:cTn>
                                            <p:tgtEl>
                                              <p:spTgt spid="146"/>
                                            </p:tgtEl>
                                            <p:attrNameLst>
                                              <p:attrName>style.visibility</p:attrName>
                                            </p:attrNameLst>
                                          </p:cBhvr>
                                          <p:to>
                                            <p:strVal val="visible"/>
                                          </p:to>
                                        </p:set>
                                        <p:anim calcmode="lin" valueType="num">
                                          <p:cBhvr additive="base">
                                            <p:cTn id="106" dur="500" fill="hold"/>
                                            <p:tgtEl>
                                              <p:spTgt spid="146"/>
                                            </p:tgtEl>
                                            <p:attrNameLst>
                                              <p:attrName>ppt_x</p:attrName>
                                            </p:attrNameLst>
                                          </p:cBhvr>
                                          <p:tavLst>
                                            <p:tav tm="0">
                                              <p:val>
                                                <p:strVal val="#ppt_x"/>
                                              </p:val>
                                            </p:tav>
                                            <p:tav tm="100000">
                                              <p:val>
                                                <p:strVal val="#ppt_x"/>
                                              </p:val>
                                            </p:tav>
                                          </p:tavLst>
                                        </p:anim>
                                        <p:anim calcmode="lin" valueType="num">
                                          <p:cBhvr additive="base">
                                            <p:cTn id="107" dur="500" fill="hold"/>
                                            <p:tgtEl>
                                              <p:spTgt spid="146"/>
                                            </p:tgtEl>
                                            <p:attrNameLst>
                                              <p:attrName>ppt_y</p:attrName>
                                            </p:attrNameLst>
                                          </p:cBhvr>
                                          <p:tavLst>
                                            <p:tav tm="0">
                                              <p:val>
                                                <p:strVal val="1+#ppt_h/2"/>
                                              </p:val>
                                            </p:tav>
                                            <p:tav tm="100000">
                                              <p:val>
                                                <p:strVal val="#ppt_y"/>
                                              </p:val>
                                            </p:tav>
                                          </p:tavLst>
                                        </p:anim>
                                      </p:childTnLst>
                                    </p:cTn>
                                  </p:par>
                                  <p:par>
                                    <p:cTn id="108" presetID="53" presetClass="entr" presetSubtype="16" fill="hold" grpId="0" nodeType="withEffect">
                                      <p:stCondLst>
                                        <p:cond delay="0"/>
                                      </p:stCondLst>
                                      <p:iterate type="lt">
                                        <p:tmPct val="10000"/>
                                      </p:iterate>
                                      <p:childTnLst>
                                        <p:set>
                                          <p:cBhvr>
                                            <p:cTn id="109" dur="1" fill="hold">
                                              <p:stCondLst>
                                                <p:cond delay="0"/>
                                              </p:stCondLst>
                                            </p:cTn>
                                            <p:tgtEl>
                                              <p:spTgt spid="77"/>
                                            </p:tgtEl>
                                            <p:attrNameLst>
                                              <p:attrName>style.visibility</p:attrName>
                                            </p:attrNameLst>
                                          </p:cBhvr>
                                          <p:to>
                                            <p:strVal val="visible"/>
                                          </p:to>
                                        </p:set>
                                        <p:anim calcmode="lin" valueType="num">
                                          <p:cBhvr>
                                            <p:cTn id="110" dur="500" fill="hold"/>
                                            <p:tgtEl>
                                              <p:spTgt spid="77"/>
                                            </p:tgtEl>
                                            <p:attrNameLst>
                                              <p:attrName>ppt_w</p:attrName>
                                            </p:attrNameLst>
                                          </p:cBhvr>
                                          <p:tavLst>
                                            <p:tav tm="0">
                                              <p:val>
                                                <p:fltVal val="0"/>
                                              </p:val>
                                            </p:tav>
                                            <p:tav tm="100000">
                                              <p:val>
                                                <p:strVal val="#ppt_w"/>
                                              </p:val>
                                            </p:tav>
                                          </p:tavLst>
                                        </p:anim>
                                        <p:anim calcmode="lin" valueType="num">
                                          <p:cBhvr>
                                            <p:cTn id="111" dur="500" fill="hold"/>
                                            <p:tgtEl>
                                              <p:spTgt spid="77"/>
                                            </p:tgtEl>
                                            <p:attrNameLst>
                                              <p:attrName>ppt_h</p:attrName>
                                            </p:attrNameLst>
                                          </p:cBhvr>
                                          <p:tavLst>
                                            <p:tav tm="0">
                                              <p:val>
                                                <p:fltVal val="0"/>
                                              </p:val>
                                            </p:tav>
                                            <p:tav tm="100000">
                                              <p:val>
                                                <p:strVal val="#ppt_h"/>
                                              </p:val>
                                            </p:tav>
                                          </p:tavLst>
                                        </p:anim>
                                        <p:animEffect transition="in" filter="fade">
                                          <p:cBhvr>
                                            <p:cTn id="112" dur="500"/>
                                            <p:tgtEl>
                                              <p:spTgt spid="77"/>
                                            </p:tgtEl>
                                          </p:cBhvr>
                                        </p:animEffect>
                                      </p:childTnLst>
                                    </p:cTn>
                                  </p:par>
                                </p:childTnLst>
                              </p:cTn>
                            </p:par>
                            <p:par>
                              <p:cTn id="113" fill="hold">
                                <p:stCondLst>
                                  <p:cond delay="6550"/>
                                </p:stCondLst>
                                <p:childTnLst>
                                  <p:par>
                                    <p:cTn id="114" presetID="16" presetClass="entr" presetSubtype="37" fill="hold" grpId="0" nodeType="after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barn(outVertical)">
                                          <p:cBhvr>
                                            <p:cTn id="116" dur="500"/>
                                            <p:tgtEl>
                                              <p:spTgt spid="76"/>
                                            </p:tgtEl>
                                          </p:cBhvr>
                                        </p:animEffect>
                                      </p:childTnLst>
                                    </p:cTn>
                                  </p:par>
                                </p:childTnLst>
                              </p:cTn>
                            </p:par>
                            <p:par>
                              <p:cTn id="117" fill="hold">
                                <p:stCondLst>
                                  <p:cond delay="705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500"/>
                                            <p:tgtEl>
                                              <p:spTgt spid="54"/>
                                            </p:tgtEl>
                                          </p:cBhvr>
                                        </p:animEffect>
                                      </p:childTnLst>
                                    </p:cTn>
                                  </p:par>
                                  <p:par>
                                    <p:cTn id="121" presetID="2" presetClass="entr" presetSubtype="4" accel="60000" fill="hold" nodeType="withEffect">
                                      <p:stCondLst>
                                        <p:cond delay="0"/>
                                      </p:stCondLst>
                                      <p:childTnLst>
                                        <p:set>
                                          <p:cBhvr>
                                            <p:cTn id="122" dur="1" fill="hold">
                                              <p:stCondLst>
                                                <p:cond delay="0"/>
                                              </p:stCondLst>
                                            </p:cTn>
                                            <p:tgtEl>
                                              <p:spTgt spid="154"/>
                                            </p:tgtEl>
                                            <p:attrNameLst>
                                              <p:attrName>style.visibility</p:attrName>
                                            </p:attrNameLst>
                                          </p:cBhvr>
                                          <p:to>
                                            <p:strVal val="visible"/>
                                          </p:to>
                                        </p:set>
                                        <p:anim calcmode="lin" valueType="num">
                                          <p:cBhvr additive="base">
                                            <p:cTn id="123" dur="500" fill="hold"/>
                                            <p:tgtEl>
                                              <p:spTgt spid="154"/>
                                            </p:tgtEl>
                                            <p:attrNameLst>
                                              <p:attrName>ppt_x</p:attrName>
                                            </p:attrNameLst>
                                          </p:cBhvr>
                                          <p:tavLst>
                                            <p:tav tm="0">
                                              <p:val>
                                                <p:strVal val="#ppt_x"/>
                                              </p:val>
                                            </p:tav>
                                            <p:tav tm="100000">
                                              <p:val>
                                                <p:strVal val="#ppt_x"/>
                                              </p:val>
                                            </p:tav>
                                          </p:tavLst>
                                        </p:anim>
                                        <p:anim calcmode="lin" valueType="num">
                                          <p:cBhvr additive="base">
                                            <p:cTn id="124" dur="500" fill="hold"/>
                                            <p:tgtEl>
                                              <p:spTgt spid="154"/>
                                            </p:tgtEl>
                                            <p:attrNameLst>
                                              <p:attrName>ppt_y</p:attrName>
                                            </p:attrNameLst>
                                          </p:cBhvr>
                                          <p:tavLst>
                                            <p:tav tm="0">
                                              <p:val>
                                                <p:strVal val="1+#ppt_h/2"/>
                                              </p:val>
                                            </p:tav>
                                            <p:tav tm="100000">
                                              <p:val>
                                                <p:strVal val="#ppt_y"/>
                                              </p:val>
                                            </p:tav>
                                          </p:tavLst>
                                        </p:anim>
                                      </p:childTnLst>
                                    </p:cTn>
                                  </p:par>
                                  <p:par>
                                    <p:cTn id="125" presetID="53" presetClass="entr" presetSubtype="16" fill="hold" grpId="0" nodeType="withEffect">
                                      <p:stCondLst>
                                        <p:cond delay="0"/>
                                      </p:stCondLst>
                                      <p:iterate type="lt">
                                        <p:tmPct val="10000"/>
                                      </p:iterate>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par>
                              <p:cTn id="130" fill="hold">
                                <p:stCondLst>
                                  <p:cond delay="7700"/>
                                </p:stCondLst>
                                <p:childTnLst>
                                  <p:par>
                                    <p:cTn id="131" presetID="16" presetClass="entr" presetSubtype="37" fill="hold" grpId="0" nodeType="after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barn(outVertical)">
                                          <p:cBhvr>
                                            <p:cTn id="133" dur="500"/>
                                            <p:tgtEl>
                                              <p:spTgt spid="82"/>
                                            </p:tgtEl>
                                          </p:cBhvr>
                                        </p:animEffect>
                                      </p:childTnLst>
                                    </p:cTn>
                                  </p:par>
                                </p:childTnLst>
                              </p:cTn>
                            </p:par>
                            <p:par>
                              <p:cTn id="134" fill="hold">
                                <p:stCondLst>
                                  <p:cond delay="8200"/>
                                </p:stCondLst>
                                <p:childTnLst>
                                  <p:par>
                                    <p:cTn id="135" presetID="10" presetClass="entr" presetSubtype="0" fill="hold" grpId="0" nodeType="after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500"/>
                                            <p:tgtEl>
                                              <p:spTgt spid="10"/>
                                            </p:tgtEl>
                                          </p:cBhvr>
                                        </p:animEffect>
                                      </p:childTnLst>
                                    </p:cTn>
                                  </p:par>
                                </p:childTnLst>
                              </p:cTn>
                            </p:par>
                            <p:par>
                              <p:cTn id="138" fill="hold">
                                <p:stCondLst>
                                  <p:cond delay="8700"/>
                                </p:stCondLst>
                                <p:childTnLst>
                                  <p:par>
                                    <p:cTn id="139" presetID="10" presetClass="entr" presetSubtype="0" fill="hold" grpId="0" nodeType="after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500"/>
                                            <p:tgtEl>
                                              <p:spTgt spid="5"/>
                                            </p:tgtEl>
                                          </p:cBhvr>
                                        </p:animEffect>
                                      </p:childTnLst>
                                    </p:cTn>
                                  </p:par>
                                </p:childTnLst>
                              </p:cTn>
                            </p:par>
                            <p:par>
                              <p:cTn id="142" fill="hold">
                                <p:stCondLst>
                                  <p:cond delay="9200"/>
                                </p:stCondLst>
                                <p:childTnLst>
                                  <p:par>
                                    <p:cTn id="143" presetID="42" presetClass="entr" presetSubtype="0" fill="hold" nodeType="afterEffect">
                                      <p:stCondLst>
                                        <p:cond delay="0"/>
                                      </p:stCondLst>
                                      <p:childTnLst>
                                        <p:set>
                                          <p:cBhvr>
                                            <p:cTn id="144" dur="1" fill="hold">
                                              <p:stCondLst>
                                                <p:cond delay="0"/>
                                              </p:stCondLst>
                                            </p:cTn>
                                            <p:tgtEl>
                                              <p:spTgt spid="18"/>
                                            </p:tgtEl>
                                            <p:attrNameLst>
                                              <p:attrName>style.visibility</p:attrName>
                                            </p:attrNameLst>
                                          </p:cBhvr>
                                          <p:to>
                                            <p:strVal val="visible"/>
                                          </p:to>
                                        </p:set>
                                        <p:animEffect transition="in" filter="fade">
                                          <p:cBhvr>
                                            <p:cTn id="145" dur="500"/>
                                            <p:tgtEl>
                                              <p:spTgt spid="18"/>
                                            </p:tgtEl>
                                          </p:cBhvr>
                                        </p:animEffect>
                                        <p:anim calcmode="lin" valueType="num">
                                          <p:cBhvr>
                                            <p:cTn id="146" dur="500" fill="hold"/>
                                            <p:tgtEl>
                                              <p:spTgt spid="18"/>
                                            </p:tgtEl>
                                            <p:attrNameLst>
                                              <p:attrName>ppt_x</p:attrName>
                                            </p:attrNameLst>
                                          </p:cBhvr>
                                          <p:tavLst>
                                            <p:tav tm="0">
                                              <p:val>
                                                <p:strVal val="#ppt_x"/>
                                              </p:val>
                                            </p:tav>
                                            <p:tav tm="100000">
                                              <p:val>
                                                <p:strVal val="#ppt_x"/>
                                              </p:val>
                                            </p:tav>
                                          </p:tavLst>
                                        </p:anim>
                                        <p:anim calcmode="lin" valueType="num">
                                          <p:cBhvr>
                                            <p:cTn id="147" dur="500" fill="hold"/>
                                            <p:tgtEl>
                                              <p:spTgt spid="18"/>
                                            </p:tgtEl>
                                            <p:attrNameLst>
                                              <p:attrName>ppt_y</p:attrName>
                                            </p:attrNameLst>
                                          </p:cBhvr>
                                          <p:tavLst>
                                            <p:tav tm="0">
                                              <p:val>
                                                <p:strVal val="#ppt_y+.1"/>
                                              </p:val>
                                            </p:tav>
                                            <p:tav tm="100000">
                                              <p:val>
                                                <p:strVal val="#ppt_y"/>
                                              </p:val>
                                            </p:tav>
                                          </p:tavLst>
                                        </p:anim>
                                      </p:childTnLst>
                                    </p:cTn>
                                  </p:par>
                                </p:childTnLst>
                              </p:cTn>
                            </p:par>
                            <p:par>
                              <p:cTn id="148" fill="hold">
                                <p:stCondLst>
                                  <p:cond delay="9700"/>
                                </p:stCondLst>
                                <p:childTnLst>
                                  <p:par>
                                    <p:cTn id="149" presetID="21" presetClass="entr" presetSubtype="1" fill="hold" grpId="0" nodeType="after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wheel(1)">
                                          <p:cBhvr>
                                            <p:cTn id="15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2" grpId="0"/>
          <p:bldP spid="73" grpId="0"/>
          <p:bldP spid="74" grpId="0"/>
          <p:bldP spid="75" grpId="0"/>
          <p:bldP spid="76" grpId="0"/>
          <p:bldP spid="77" grpId="0"/>
          <p:bldP spid="78" grpId="0"/>
          <p:bldP spid="79" grpId="0"/>
          <p:bldP spid="80" grpId="0"/>
          <p:bldP spid="81" grpId="0"/>
          <p:bldP spid="82" grpId="0"/>
          <p:bldP spid="83" grpId="0"/>
          <p:bldP spid="10" grpId="0"/>
          <p:bldP spid="5" grpId="0"/>
          <p:bldP spid="11" grpId="0" bldLvl="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11927854" y="5949280"/>
            <a:ext cx="262558" cy="906934"/>
          </a:xfrm>
          <a:prstGeom prst="rect">
            <a:avLst/>
          </a:prstGeom>
          <a:solidFill>
            <a:srgbClr val="0070C0"/>
          </a:solidFill>
          <a:ln>
            <a:noFill/>
          </a:ln>
          <a:effectLst>
            <a:outerShdw blurRad="355600" dist="1016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527254" y="1345893"/>
            <a:ext cx="5692677" cy="720080"/>
          </a:xfrm>
          <a:prstGeom prst="rect">
            <a:avLst/>
          </a:prstGeom>
          <a:solidFill>
            <a:srgbClr val="0070C0"/>
          </a:solidFill>
          <a:ln>
            <a:noFill/>
          </a:ln>
          <a:effectLst>
            <a:outerShdw blurRad="355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7"/>
          <p:cNvSpPr>
            <a:spLocks noChangeArrowheads="1"/>
          </p:cNvSpPr>
          <p:nvPr/>
        </p:nvSpPr>
        <p:spPr bwMode="auto">
          <a:xfrm>
            <a:off x="6455246" y="620688"/>
            <a:ext cx="488983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3200" b="1" dirty="0">
                <a:solidFill>
                  <a:srgbClr val="0070C0"/>
                </a:solidFill>
                <a:latin typeface="微软雅黑" panose="020B0503020204020204" pitchFamily="34" charset="-122"/>
                <a:ea typeface="微软雅黑" panose="020B0503020204020204" pitchFamily="34" charset="-122"/>
                <a:sym typeface="方正兰亭黑_GBK" pitchFamily="2" charset="-122"/>
              </a:rPr>
              <a:t>前言</a:t>
            </a:r>
            <a:endParaRPr lang="zh-CN" altLang="en-US" sz="3200" b="1" dirty="0">
              <a:solidFill>
                <a:srgbClr val="0070C0"/>
              </a:solidFill>
              <a:latin typeface="微软雅黑" panose="020B0503020204020204" pitchFamily="34" charset="-122"/>
              <a:ea typeface="微软雅黑" panose="020B0503020204020204" pitchFamily="34" charset="-122"/>
              <a:sym typeface="方正兰亭黑_GBK" pitchFamily="2" charset="-122"/>
            </a:endParaRPr>
          </a:p>
        </p:txBody>
      </p:sp>
      <p:sp>
        <p:nvSpPr>
          <p:cNvPr id="17" name="文本框 1"/>
          <p:cNvSpPr txBox="1"/>
          <p:nvPr/>
        </p:nvSpPr>
        <p:spPr>
          <a:xfrm>
            <a:off x="6455246" y="2241446"/>
            <a:ext cx="5472608" cy="3322955"/>
          </a:xfrm>
          <a:prstGeom prst="rect">
            <a:avLst/>
          </a:prstGeom>
          <a:noFill/>
        </p:spPr>
        <p:txBody>
          <a:bodyPr wrap="square" rtlCol="0">
            <a:spAutoFit/>
          </a:bodyPr>
          <a:lstStyle/>
          <a:p>
            <a:pPr>
              <a:lnSpc>
                <a:spcPct val="150000"/>
              </a:lnSpc>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嘉明小学</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于1992年建设了泸州市农村小学第一所少年军校，</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30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年来秉承“传承军魂 文武兼备”的校训，帮助孩子“扣好人生的第一粒扣子”，利用驻地部队资源开展少年军校建设，优化育人环境，开辟素质教育新途径，确立了小军人品德、行为、知识、身心四项基本素养标准，形成了一系列课程体系，将知识、情感、意志和行为四融合。积极开展共建活动，组建了营、连、排、班四级管理机构，营造了富有军事文化氛围的校园特色文化。军队文化教育与教学教育的高度融合，构建了一整套完整的少年军校培养模式，学生行为规范有序，国防教育深入人心，教育教学成绩优异，成为泸市教育界颇具知名度的一张特色教育名片。</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0" name="Picture 3" descr="C:\Users\Administrator\Desktop\QQ图片20220428144337.jpg"/>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905510" y="1452245"/>
            <a:ext cx="5431790" cy="40220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par>
                          <p:cTn id="11" fill="hold">
                            <p:stCondLst>
                              <p:cond delay="1100"/>
                            </p:stCondLst>
                            <p:childTnLst>
                              <p:par>
                                <p:cTn id="12" presetID="42"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21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1" name="文本框 163"/>
          <p:cNvSpPr txBox="1"/>
          <p:nvPr/>
        </p:nvSpPr>
        <p:spPr>
          <a:xfrm>
            <a:off x="480695" y="1701165"/>
            <a:ext cx="5611495" cy="1024255"/>
          </a:xfrm>
          <a:prstGeom prst="rect">
            <a:avLst/>
          </a:prstGeom>
          <a:noFill/>
        </p:spPr>
        <p:txBody>
          <a:bodyPr wrap="square" rtlCol="0">
            <a:noAutofit/>
          </a:bodyPr>
          <a:lstStyle/>
          <a:p>
            <a:pPr algn="ctr"/>
            <a:r>
              <a:rPr lang="zh-CN" sz="28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小军人国防活动</a:t>
            </a:r>
            <a:endParaRPr lang="zh-CN" altLang="en-US" sz="28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28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35" name="图片 35" descr="D:\用户目录\我的文档\Tencent Files\956946282\FileRecv\国防活动 (1).jpg"/>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a:xfrm>
            <a:off x="840740" y="2781300"/>
            <a:ext cx="4887595" cy="3517265"/>
          </a:xfrm>
          <a:prstGeom prst="rect">
            <a:avLst/>
          </a:prstGeom>
          <a:noFill/>
          <a:ln>
            <a:noFill/>
          </a:ln>
        </p:spPr>
      </p:pic>
      <p:sp>
        <p:nvSpPr>
          <p:cNvPr id="2" name="文本框 163"/>
          <p:cNvSpPr txBox="1"/>
          <p:nvPr/>
        </p:nvSpPr>
        <p:spPr>
          <a:xfrm>
            <a:off x="5808980" y="1628775"/>
            <a:ext cx="5611495" cy="1024255"/>
          </a:xfrm>
          <a:prstGeom prst="rect">
            <a:avLst/>
          </a:prstGeom>
          <a:noFill/>
        </p:spPr>
        <p:txBody>
          <a:bodyPr wrap="square" rtlCol="0">
            <a:noAutofit/>
          </a:bodyPr>
          <a:p>
            <a:pPr algn="ctr"/>
            <a:r>
              <a:rPr lang="zh-CN" sz="28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小军人基本素养</a:t>
            </a:r>
            <a:endParaRPr lang="zh-CN" altLang="en-US" sz="40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 name="图片 9" descr="D:\用户目录\我的文档\Tencent Files\956946282\FileRecv\小军人基本素养标准 (1).jpg"/>
          <p:cNvPicPr/>
          <p:nvPr/>
        </p:nvPicPr>
        <p:blipFill>
          <a:blip r:embed="rId6" cstate="print">
            <a:extLst>
              <a:ext uri="{28A0092B-C50C-407E-A947-70E740481C1C}">
                <a14:useLocalDpi xmlns:a14="http://schemas.microsoft.com/office/drawing/2010/main" val="0"/>
              </a:ext>
            </a:extLst>
          </a:blip>
          <a:srcRect/>
          <a:stretch>
            <a:fillRect/>
          </a:stretch>
        </p:blipFill>
        <p:spPr>
          <a:xfrm>
            <a:off x="6817360" y="2778125"/>
            <a:ext cx="4434205" cy="3488690"/>
          </a:xfrm>
          <a:prstGeom prst="rect">
            <a:avLst/>
          </a:prstGeom>
          <a:noFill/>
          <a:ln>
            <a:noFill/>
          </a:ln>
        </p:spPr>
      </p:pic>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1115" y="229870"/>
            <a:ext cx="1856105" cy="185610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5306060" y="774700"/>
            <a:ext cx="1618615" cy="596900"/>
          </a:xfrm>
          <a:prstGeom prst="rect">
            <a:avLst/>
          </a:prstGeom>
          <a:noFill/>
        </p:spPr>
        <p:txBody>
          <a:bodyPr wrap="none" rtlCol="0">
            <a:noAutofit/>
          </a:bodyPr>
          <a:p>
            <a:pPr algn="ctr"/>
            <a:r>
              <a:rPr lang="en-US" altLang="zh-CN" sz="2000" b="1" dirty="0">
                <a:solidFill>
                  <a:srgbClr val="0070C0"/>
                </a:solidFill>
                <a:latin typeface="Impact MT Std" pitchFamily="34" charset="0"/>
                <a:ea typeface="微软雅黑" panose="020B0503020204020204" pitchFamily="34" charset="-122"/>
              </a:rPr>
              <a:t>2018</a:t>
            </a:r>
            <a:r>
              <a:rPr lang="zh-CN" altLang="en-US" sz="2000" b="1" dirty="0">
                <a:solidFill>
                  <a:srgbClr val="0070C0"/>
                </a:solidFill>
                <a:latin typeface="Impact MT Std" pitchFamily="34" charset="0"/>
                <a:ea typeface="微软雅黑" panose="020B0503020204020204" pitchFamily="34" charset="-122"/>
              </a:rPr>
              <a:t>年</a:t>
            </a:r>
            <a:r>
              <a:rPr lang="en-US" altLang="zh-CN" sz="2000" b="1" dirty="0">
                <a:solidFill>
                  <a:srgbClr val="0070C0"/>
                </a:solidFill>
                <a:latin typeface="Impact MT Std" pitchFamily="34" charset="0"/>
                <a:ea typeface="微软雅黑" panose="020B0503020204020204" pitchFamily="34" charset="-122"/>
              </a:rPr>
              <a:t>—</a:t>
            </a:r>
            <a:endParaRPr lang="en-US" altLang="zh-CN" sz="2000" b="1" dirty="0">
              <a:solidFill>
                <a:srgbClr val="0070C0"/>
              </a:solidFill>
              <a:latin typeface="Impact MT Std" pitchFamily="34" charset="0"/>
              <a:ea typeface="微软雅黑" panose="020B0503020204020204" pitchFamily="34" charset="-122"/>
            </a:endParaRPr>
          </a:p>
          <a:p>
            <a:pPr algn="ctr"/>
            <a:r>
              <a:rPr lang="en-US" altLang="zh-CN" sz="2000" b="1" dirty="0">
                <a:solidFill>
                  <a:srgbClr val="0070C0"/>
                </a:solidFill>
                <a:latin typeface="Impact MT Std" pitchFamily="34" charset="0"/>
                <a:ea typeface="微软雅黑" panose="020B0503020204020204" pitchFamily="34" charset="-122"/>
              </a:rPr>
              <a:t>2019</a:t>
            </a:r>
            <a:r>
              <a:rPr lang="zh-CN" altLang="en-US" sz="2000" b="1" dirty="0">
                <a:solidFill>
                  <a:srgbClr val="0070C0"/>
                </a:solidFill>
                <a:latin typeface="Impact MT Std" pitchFamily="34" charset="0"/>
                <a:ea typeface="微软雅黑" panose="020B0503020204020204" pitchFamily="34" charset="-122"/>
              </a:rPr>
              <a:t>年</a:t>
            </a:r>
            <a:endParaRPr lang="zh-CN" altLang="en-US" sz="2000" b="1" dirty="0">
              <a:solidFill>
                <a:srgbClr val="0070C0"/>
              </a:solidFill>
              <a:latin typeface="Impact MT Std" pitchFamily="34" charset="0"/>
              <a:ea typeface="微软雅黑" panose="020B0503020204020204" pitchFamily="34" charset="-122"/>
            </a:endParaRPr>
          </a:p>
        </p:txBody>
      </p:sp>
      <p:sp>
        <p:nvSpPr>
          <p:cNvPr id="11" name="Freeform 5"/>
          <p:cNvSpPr/>
          <p:nvPr/>
        </p:nvSpPr>
        <p:spPr bwMode="auto">
          <a:xfrm rot="5400000">
            <a:off x="5179695" y="410210"/>
            <a:ext cx="1715770" cy="158115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42" presetClass="entr" presetSubtype="0" fill="hold" nodeType="withEffect">
                                  <p:stCondLst>
                                    <p:cond delay="75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anim calcmode="lin" valueType="num">
                                      <p:cBhvr>
                                        <p:cTn id="12" dur="500" fill="hold"/>
                                        <p:tgtEl>
                                          <p:spTgt spid="85"/>
                                        </p:tgtEl>
                                        <p:attrNameLst>
                                          <p:attrName>ppt_x</p:attrName>
                                        </p:attrNameLst>
                                      </p:cBhvr>
                                      <p:tavLst>
                                        <p:tav tm="0">
                                          <p:val>
                                            <p:strVal val="#ppt_x"/>
                                          </p:val>
                                        </p:tav>
                                        <p:tav tm="100000">
                                          <p:val>
                                            <p:strVal val="#ppt_x"/>
                                          </p:val>
                                        </p:tav>
                                      </p:tavLst>
                                    </p:anim>
                                    <p:anim calcmode="lin" valueType="num">
                                      <p:cBhvr>
                                        <p:cTn id="13" dur="500" fill="hold"/>
                                        <p:tgtEl>
                                          <p:spTgt spid="8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anim calcmode="lin" valueType="num">
                                      <p:cBhvr>
                                        <p:cTn id="17" dur="500" fill="hold"/>
                                        <p:tgtEl>
                                          <p:spTgt spid="86"/>
                                        </p:tgtEl>
                                        <p:attrNameLst>
                                          <p:attrName>ppt_x</p:attrName>
                                        </p:attrNameLst>
                                      </p:cBhvr>
                                      <p:tavLst>
                                        <p:tav tm="0">
                                          <p:val>
                                            <p:strVal val="#ppt_x"/>
                                          </p:val>
                                        </p:tav>
                                        <p:tav tm="100000">
                                          <p:val>
                                            <p:strVal val="#ppt_x"/>
                                          </p:val>
                                        </p:tav>
                                      </p:tavLst>
                                    </p:anim>
                                    <p:anim calcmode="lin" valueType="num">
                                      <p:cBhvr>
                                        <p:cTn id="18" dur="500" fill="hold"/>
                                        <p:tgtEl>
                                          <p:spTgt spid="8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anim calcmode="lin" valueType="num">
                                      <p:cBhvr>
                                        <p:cTn id="22" dur="500" fill="hold"/>
                                        <p:tgtEl>
                                          <p:spTgt spid="87"/>
                                        </p:tgtEl>
                                        <p:attrNameLst>
                                          <p:attrName>ppt_x</p:attrName>
                                        </p:attrNameLst>
                                      </p:cBhvr>
                                      <p:tavLst>
                                        <p:tav tm="0">
                                          <p:val>
                                            <p:strVal val="#ppt_x"/>
                                          </p:val>
                                        </p:tav>
                                        <p:tav tm="100000">
                                          <p:val>
                                            <p:strVal val="#ppt_x"/>
                                          </p:val>
                                        </p:tav>
                                      </p:tavLst>
                                    </p:anim>
                                    <p:anim calcmode="lin" valueType="num">
                                      <p:cBhvr>
                                        <p:cTn id="23" dur="500" fill="hold"/>
                                        <p:tgtEl>
                                          <p:spTgt spid="8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500"/>
                                        <p:tgtEl>
                                          <p:spTgt spid="91"/>
                                        </p:tgtEl>
                                      </p:cBhvr>
                                    </p:animEffect>
                                    <p:anim calcmode="lin" valueType="num">
                                      <p:cBhvr>
                                        <p:cTn id="27" dur="500" fill="hold"/>
                                        <p:tgtEl>
                                          <p:spTgt spid="91"/>
                                        </p:tgtEl>
                                        <p:attrNameLst>
                                          <p:attrName>ppt_x</p:attrName>
                                        </p:attrNameLst>
                                      </p:cBhvr>
                                      <p:tavLst>
                                        <p:tav tm="0">
                                          <p:val>
                                            <p:strVal val="#ppt_x"/>
                                          </p:val>
                                        </p:tav>
                                        <p:tav tm="100000">
                                          <p:val>
                                            <p:strVal val="#ppt_x"/>
                                          </p:val>
                                        </p:tav>
                                      </p:tavLst>
                                    </p:anim>
                                    <p:anim calcmode="lin" valueType="num">
                                      <p:cBhvr>
                                        <p:cTn id="28" dur="500" fill="hold"/>
                                        <p:tgtEl>
                                          <p:spTgt spid="9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75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anim calcmode="lin" valueType="num">
                                      <p:cBhvr>
                                        <p:cTn id="32" dur="500" fill="hold"/>
                                        <p:tgtEl>
                                          <p:spTgt spid="92"/>
                                        </p:tgtEl>
                                        <p:attrNameLst>
                                          <p:attrName>ppt_x</p:attrName>
                                        </p:attrNameLst>
                                      </p:cBhvr>
                                      <p:tavLst>
                                        <p:tav tm="0">
                                          <p:val>
                                            <p:strVal val="#ppt_x"/>
                                          </p:val>
                                        </p:tav>
                                        <p:tav tm="100000">
                                          <p:val>
                                            <p:strVal val="#ppt_x"/>
                                          </p:val>
                                        </p:tav>
                                      </p:tavLst>
                                    </p:anim>
                                    <p:anim calcmode="lin" valueType="num">
                                      <p:cBhvr>
                                        <p:cTn id="33" dur="500" fill="hold"/>
                                        <p:tgtEl>
                                          <p:spTgt spid="9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75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anim calcmode="lin" valueType="num">
                                      <p:cBhvr>
                                        <p:cTn id="37" dur="500" fill="hold"/>
                                        <p:tgtEl>
                                          <p:spTgt spid="93"/>
                                        </p:tgtEl>
                                        <p:attrNameLst>
                                          <p:attrName>ppt_x</p:attrName>
                                        </p:attrNameLst>
                                      </p:cBhvr>
                                      <p:tavLst>
                                        <p:tav tm="0">
                                          <p:val>
                                            <p:strVal val="#ppt_x"/>
                                          </p:val>
                                        </p:tav>
                                        <p:tav tm="100000">
                                          <p:val>
                                            <p:strVal val="#ppt_x"/>
                                          </p:val>
                                        </p:tav>
                                      </p:tavLst>
                                    </p:anim>
                                    <p:anim calcmode="lin" valueType="num">
                                      <p:cBhvr>
                                        <p:cTn id="38" dur="500" fill="hold"/>
                                        <p:tgtEl>
                                          <p:spTgt spid="93"/>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12" presetClass="entr" presetSubtype="4"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p:tgtEl>
                                          <p:spTgt spid="2"/>
                                        </p:tgtEl>
                                        <p:attrNameLst>
                                          <p:attrName>ppt_y</p:attrName>
                                        </p:attrNameLst>
                                      </p:cBhvr>
                                      <p:tavLst>
                                        <p:tav tm="0">
                                          <p:val>
                                            <p:strVal val="#ppt_y+#ppt_h*1.125000"/>
                                          </p:val>
                                        </p:tav>
                                        <p:tav tm="100000">
                                          <p:val>
                                            <p:strVal val="#ppt_y"/>
                                          </p:val>
                                        </p:tav>
                                      </p:tavLst>
                                    </p:anim>
                                    <p:animEffect transition="in" filter="wipe(up)">
                                      <p:cBhvr>
                                        <p:cTn id="43" dur="500"/>
                                        <p:tgtEl>
                                          <p:spTgt spid="2"/>
                                        </p:tgtEl>
                                      </p:cBhvr>
                                    </p:animEffect>
                                  </p:childTnLst>
                                </p:cTn>
                              </p:par>
                            </p:childTnLst>
                          </p:cTn>
                        </p:par>
                        <p:par>
                          <p:cTn id="44" fill="hold">
                            <p:stCondLst>
                              <p:cond delay="1000"/>
                            </p:stCondLst>
                            <p:childTnLst>
                              <p:par>
                                <p:cTn id="45" presetID="21" presetClass="entr" presetSubtype="1"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1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1" name="文本框 163"/>
          <p:cNvSpPr txBox="1"/>
          <p:nvPr/>
        </p:nvSpPr>
        <p:spPr>
          <a:xfrm>
            <a:off x="3361055" y="1052195"/>
            <a:ext cx="5611495" cy="1024255"/>
          </a:xfrm>
          <a:prstGeom prst="rect">
            <a:avLst/>
          </a:prstGeom>
          <a:noFill/>
        </p:spPr>
        <p:txBody>
          <a:bodyPr wrap="square" rtlCol="0">
            <a:noAutofit/>
          </a:bodyPr>
          <a:lstStyle/>
          <a:p>
            <a:pPr algn="ctr"/>
            <a:r>
              <a:rPr lang="zh-CN" sz="32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少年军校十大共建活动</a:t>
            </a:r>
            <a:endParaRPr lang="zh-CN" altLang="en-US" sz="32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5122" name="Picture 2" descr="C:\Users\Administrator\AppData\Roaming\Tencent\Users\956946282\QQ\WinTemp\RichOle\`AH[R6P~L(}GXEO1X73I0W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805" y="2076450"/>
            <a:ext cx="7962900" cy="40157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2690" y="0"/>
            <a:ext cx="1709420" cy="1817370"/>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491615" y="621030"/>
            <a:ext cx="1278255" cy="681990"/>
          </a:xfrm>
          <a:prstGeom prst="rect">
            <a:avLst/>
          </a:prstGeom>
          <a:noFill/>
        </p:spPr>
        <p:txBody>
          <a:bodyPr wrap="none" rtlCol="0">
            <a:noAutofit/>
          </a:bodyPr>
          <a:p>
            <a:pPr algn="ctr"/>
            <a:r>
              <a:rPr lang="en-US" sz="2000" b="1" dirty="0">
                <a:solidFill>
                  <a:srgbClr val="0070C0"/>
                </a:solidFill>
                <a:latin typeface="Impact MT Std" pitchFamily="34" charset="0"/>
                <a:ea typeface="微软雅黑" panose="020B0503020204020204" pitchFamily="34" charset="-122"/>
              </a:rPr>
              <a:t>2021</a:t>
            </a:r>
            <a:r>
              <a:rPr lang="zh-CN" altLang="en-US" sz="2000" b="1" dirty="0">
                <a:solidFill>
                  <a:srgbClr val="0070C0"/>
                </a:solidFill>
                <a:latin typeface="Impact MT Std" pitchFamily="34" charset="0"/>
                <a:ea typeface="微软雅黑" panose="020B0503020204020204" pitchFamily="34" charset="-122"/>
              </a:rPr>
              <a:t>年</a:t>
            </a:r>
            <a:endParaRPr lang="zh-CN" altLang="en-US" sz="2000" b="1" dirty="0">
              <a:solidFill>
                <a:srgbClr val="0070C0"/>
              </a:solidFill>
              <a:latin typeface="Impact MT Std" pitchFamily="34" charset="0"/>
              <a:ea typeface="微软雅黑" panose="020B0503020204020204" pitchFamily="34" charset="-122"/>
            </a:endParaRPr>
          </a:p>
        </p:txBody>
      </p:sp>
      <p:sp>
        <p:nvSpPr>
          <p:cNvPr id="11" name="Freeform 5"/>
          <p:cNvSpPr/>
          <p:nvPr/>
        </p:nvSpPr>
        <p:spPr bwMode="auto">
          <a:xfrm rot="5400000">
            <a:off x="1214120" y="162560"/>
            <a:ext cx="1657350" cy="14560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42" presetClass="entr" presetSubtype="0" fill="hold" nodeType="withEffect">
                                  <p:stCondLst>
                                    <p:cond delay="75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anim calcmode="lin" valueType="num">
                                      <p:cBhvr>
                                        <p:cTn id="12" dur="500" fill="hold"/>
                                        <p:tgtEl>
                                          <p:spTgt spid="85"/>
                                        </p:tgtEl>
                                        <p:attrNameLst>
                                          <p:attrName>ppt_x</p:attrName>
                                        </p:attrNameLst>
                                      </p:cBhvr>
                                      <p:tavLst>
                                        <p:tav tm="0">
                                          <p:val>
                                            <p:strVal val="#ppt_x"/>
                                          </p:val>
                                        </p:tav>
                                        <p:tav tm="100000">
                                          <p:val>
                                            <p:strVal val="#ppt_x"/>
                                          </p:val>
                                        </p:tav>
                                      </p:tavLst>
                                    </p:anim>
                                    <p:anim calcmode="lin" valueType="num">
                                      <p:cBhvr>
                                        <p:cTn id="13" dur="500" fill="hold"/>
                                        <p:tgtEl>
                                          <p:spTgt spid="8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anim calcmode="lin" valueType="num">
                                      <p:cBhvr>
                                        <p:cTn id="17" dur="500" fill="hold"/>
                                        <p:tgtEl>
                                          <p:spTgt spid="86"/>
                                        </p:tgtEl>
                                        <p:attrNameLst>
                                          <p:attrName>ppt_x</p:attrName>
                                        </p:attrNameLst>
                                      </p:cBhvr>
                                      <p:tavLst>
                                        <p:tav tm="0">
                                          <p:val>
                                            <p:strVal val="#ppt_x"/>
                                          </p:val>
                                        </p:tav>
                                        <p:tav tm="100000">
                                          <p:val>
                                            <p:strVal val="#ppt_x"/>
                                          </p:val>
                                        </p:tav>
                                      </p:tavLst>
                                    </p:anim>
                                    <p:anim calcmode="lin" valueType="num">
                                      <p:cBhvr>
                                        <p:cTn id="18" dur="500" fill="hold"/>
                                        <p:tgtEl>
                                          <p:spTgt spid="8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anim calcmode="lin" valueType="num">
                                      <p:cBhvr>
                                        <p:cTn id="22" dur="500" fill="hold"/>
                                        <p:tgtEl>
                                          <p:spTgt spid="87"/>
                                        </p:tgtEl>
                                        <p:attrNameLst>
                                          <p:attrName>ppt_x</p:attrName>
                                        </p:attrNameLst>
                                      </p:cBhvr>
                                      <p:tavLst>
                                        <p:tav tm="0">
                                          <p:val>
                                            <p:strVal val="#ppt_x"/>
                                          </p:val>
                                        </p:tav>
                                        <p:tav tm="100000">
                                          <p:val>
                                            <p:strVal val="#ppt_x"/>
                                          </p:val>
                                        </p:tav>
                                      </p:tavLst>
                                    </p:anim>
                                    <p:anim calcmode="lin" valueType="num">
                                      <p:cBhvr>
                                        <p:cTn id="23" dur="500" fill="hold"/>
                                        <p:tgtEl>
                                          <p:spTgt spid="8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500"/>
                                        <p:tgtEl>
                                          <p:spTgt spid="91"/>
                                        </p:tgtEl>
                                      </p:cBhvr>
                                    </p:animEffect>
                                    <p:anim calcmode="lin" valueType="num">
                                      <p:cBhvr>
                                        <p:cTn id="27" dur="500" fill="hold"/>
                                        <p:tgtEl>
                                          <p:spTgt spid="91"/>
                                        </p:tgtEl>
                                        <p:attrNameLst>
                                          <p:attrName>ppt_x</p:attrName>
                                        </p:attrNameLst>
                                      </p:cBhvr>
                                      <p:tavLst>
                                        <p:tav tm="0">
                                          <p:val>
                                            <p:strVal val="#ppt_x"/>
                                          </p:val>
                                        </p:tav>
                                        <p:tav tm="100000">
                                          <p:val>
                                            <p:strVal val="#ppt_x"/>
                                          </p:val>
                                        </p:tav>
                                      </p:tavLst>
                                    </p:anim>
                                    <p:anim calcmode="lin" valueType="num">
                                      <p:cBhvr>
                                        <p:cTn id="28" dur="500" fill="hold"/>
                                        <p:tgtEl>
                                          <p:spTgt spid="9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75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anim calcmode="lin" valueType="num">
                                      <p:cBhvr>
                                        <p:cTn id="32" dur="500" fill="hold"/>
                                        <p:tgtEl>
                                          <p:spTgt spid="92"/>
                                        </p:tgtEl>
                                        <p:attrNameLst>
                                          <p:attrName>ppt_x</p:attrName>
                                        </p:attrNameLst>
                                      </p:cBhvr>
                                      <p:tavLst>
                                        <p:tav tm="0">
                                          <p:val>
                                            <p:strVal val="#ppt_x"/>
                                          </p:val>
                                        </p:tav>
                                        <p:tav tm="100000">
                                          <p:val>
                                            <p:strVal val="#ppt_x"/>
                                          </p:val>
                                        </p:tav>
                                      </p:tavLst>
                                    </p:anim>
                                    <p:anim calcmode="lin" valueType="num">
                                      <p:cBhvr>
                                        <p:cTn id="33" dur="500" fill="hold"/>
                                        <p:tgtEl>
                                          <p:spTgt spid="9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75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anim calcmode="lin" valueType="num">
                                      <p:cBhvr>
                                        <p:cTn id="37" dur="500" fill="hold"/>
                                        <p:tgtEl>
                                          <p:spTgt spid="93"/>
                                        </p:tgtEl>
                                        <p:attrNameLst>
                                          <p:attrName>ppt_x</p:attrName>
                                        </p:attrNameLst>
                                      </p:cBhvr>
                                      <p:tavLst>
                                        <p:tav tm="0">
                                          <p:val>
                                            <p:strVal val="#ppt_x"/>
                                          </p:val>
                                        </p:tav>
                                        <p:tav tm="100000">
                                          <p:val>
                                            <p:strVal val="#ppt_x"/>
                                          </p:val>
                                        </p:tav>
                                      </p:tavLst>
                                    </p:anim>
                                    <p:anim calcmode="lin" valueType="num">
                                      <p:cBhvr>
                                        <p:cTn id="38" dur="500" fill="hold"/>
                                        <p:tgtEl>
                                          <p:spTgt spid="93"/>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21"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2690" y="0"/>
            <a:ext cx="1709420" cy="1817370"/>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491615" y="621030"/>
            <a:ext cx="1278255" cy="681990"/>
          </a:xfrm>
          <a:prstGeom prst="rect">
            <a:avLst/>
          </a:prstGeom>
          <a:noFill/>
        </p:spPr>
        <p:txBody>
          <a:bodyPr wrap="none" rtlCol="0">
            <a:noAutofit/>
          </a:bodyPr>
          <a:p>
            <a:pPr algn="ctr"/>
            <a:r>
              <a:rPr lang="en-US" sz="2000" b="1" dirty="0">
                <a:solidFill>
                  <a:srgbClr val="0070C0"/>
                </a:solidFill>
                <a:latin typeface="Impact MT Std" pitchFamily="34" charset="0"/>
                <a:ea typeface="微软雅黑" panose="020B0503020204020204" pitchFamily="34" charset="-122"/>
              </a:rPr>
              <a:t>2021</a:t>
            </a:r>
            <a:r>
              <a:rPr lang="zh-CN" altLang="en-US" sz="2000" b="1" dirty="0">
                <a:solidFill>
                  <a:srgbClr val="0070C0"/>
                </a:solidFill>
                <a:latin typeface="Impact MT Std" pitchFamily="34" charset="0"/>
                <a:ea typeface="微软雅黑" panose="020B0503020204020204" pitchFamily="34" charset="-122"/>
              </a:rPr>
              <a:t>年</a:t>
            </a:r>
            <a:endParaRPr lang="zh-CN" altLang="en-US" sz="2000" b="1" dirty="0">
              <a:solidFill>
                <a:srgbClr val="0070C0"/>
              </a:solidFill>
              <a:latin typeface="Impact MT Std" pitchFamily="34" charset="0"/>
              <a:ea typeface="微软雅黑" panose="020B0503020204020204" pitchFamily="34" charset="-122"/>
            </a:endParaRPr>
          </a:p>
        </p:txBody>
      </p:sp>
      <p:sp>
        <p:nvSpPr>
          <p:cNvPr id="11" name="Freeform 5"/>
          <p:cNvSpPr/>
          <p:nvPr/>
        </p:nvSpPr>
        <p:spPr bwMode="auto">
          <a:xfrm rot="5400000">
            <a:off x="1214120" y="162560"/>
            <a:ext cx="1657350" cy="14560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2496820" y="1222375"/>
            <a:ext cx="3013075" cy="2917825"/>
          </a:xfrm>
          <a:prstGeom prst="rect">
            <a:avLst/>
          </a:prstGeom>
        </p:spPr>
      </p:pic>
      <p:pic>
        <p:nvPicPr>
          <p:cNvPr id="4" name="图片 3"/>
          <p:cNvPicPr>
            <a:picLocks noChangeAspect="1"/>
          </p:cNvPicPr>
          <p:nvPr/>
        </p:nvPicPr>
        <p:blipFill>
          <a:blip r:embed="rId5"/>
          <a:stretch>
            <a:fillRect/>
          </a:stretch>
        </p:blipFill>
        <p:spPr>
          <a:xfrm>
            <a:off x="5665470" y="1196340"/>
            <a:ext cx="5913120" cy="2944495"/>
          </a:xfrm>
          <a:prstGeom prst="rect">
            <a:avLst/>
          </a:prstGeom>
        </p:spPr>
      </p:pic>
      <p:sp>
        <p:nvSpPr>
          <p:cNvPr id="100" name="文本框 99"/>
          <p:cNvSpPr txBox="1"/>
          <p:nvPr>
            <p:custDataLst>
              <p:tags r:id="rId6"/>
            </p:custDataLst>
          </p:nvPr>
        </p:nvSpPr>
        <p:spPr>
          <a:xfrm>
            <a:off x="2280920" y="4364990"/>
            <a:ext cx="3616325" cy="1753235"/>
          </a:xfrm>
          <a:prstGeom prst="rect">
            <a:avLst/>
          </a:prstGeom>
          <a:noFill/>
          <a:ln w="9525">
            <a:noFill/>
          </a:ln>
        </p:spPr>
        <p:txBody>
          <a:bodyPr wrap="square">
            <a:spAutoFit/>
          </a:bodyPr>
          <a:p>
            <a:pPr indent="0"/>
            <a:r>
              <a:rPr lang="zh-CN" b="0">
                <a:ea typeface="宋体" panose="02010600030101010101" pitchFamily="2" charset="-122"/>
              </a:rPr>
              <a:t>杜开君</a:t>
            </a:r>
            <a:r>
              <a:rPr lang="en-US" altLang="zh-CN" b="0">
                <a:ea typeface="宋体" panose="02010600030101010101" pitchFamily="2" charset="-122"/>
              </a:rPr>
              <a:t>           </a:t>
            </a:r>
            <a:r>
              <a:rPr b="0">
                <a:ea typeface="宋体" panose="02010600030101010101" pitchFamily="2" charset="-122"/>
              </a:rPr>
              <a:t>泸州市教科所</a:t>
            </a:r>
            <a:endParaRPr b="0">
              <a:ea typeface="宋体" panose="02010600030101010101" pitchFamily="2" charset="-122"/>
            </a:endParaRPr>
          </a:p>
          <a:p>
            <a:pPr indent="0"/>
            <a:r>
              <a:rPr lang="zh-CN" altLang="en-US" b="0">
                <a:ea typeface="宋体" panose="02010600030101010101" pitchFamily="2" charset="-122"/>
              </a:rPr>
              <a:t>周佐伦</a:t>
            </a:r>
            <a:r>
              <a:rPr lang="en-US" altLang="zh-CN" b="0">
                <a:ea typeface="宋体" panose="02010600030101010101" pitchFamily="2" charset="-122"/>
              </a:rPr>
              <a:t>           </a:t>
            </a:r>
            <a:r>
              <a:rPr lang="zh-CN" altLang="en-US" b="0">
                <a:ea typeface="宋体" panose="02010600030101010101" pitchFamily="2" charset="-122"/>
              </a:rPr>
              <a:t>泸县教师进修校</a:t>
            </a:r>
            <a:endParaRPr lang="zh-CN" altLang="en-US" b="0">
              <a:ea typeface="宋体" panose="02010600030101010101" pitchFamily="2" charset="-122"/>
            </a:endParaRPr>
          </a:p>
          <a:p>
            <a:pPr indent="0"/>
            <a:r>
              <a:rPr lang="zh-CN" altLang="en-US" b="0">
                <a:ea typeface="宋体" panose="02010600030101010101" pitchFamily="2" charset="-122"/>
              </a:rPr>
              <a:t>刘文美</a:t>
            </a:r>
            <a:r>
              <a:rPr lang="en-US" altLang="zh-CN" b="0">
                <a:ea typeface="宋体" panose="02010600030101010101" pitchFamily="2" charset="-122"/>
              </a:rPr>
              <a:t>           </a:t>
            </a:r>
            <a:r>
              <a:rPr lang="zh-CN" altLang="en-US" b="0">
                <a:ea typeface="宋体" panose="02010600030101010101" pitchFamily="2" charset="-122"/>
              </a:rPr>
              <a:t>泸县教师进修校</a:t>
            </a:r>
            <a:endParaRPr lang="zh-CN" altLang="en-US" b="0">
              <a:ea typeface="宋体" panose="02010600030101010101" pitchFamily="2" charset="-122"/>
            </a:endParaRPr>
          </a:p>
          <a:p>
            <a:pPr indent="0"/>
            <a:r>
              <a:rPr lang="zh-CN" altLang="en-US" b="0">
                <a:ea typeface="宋体" panose="02010600030101010101" pitchFamily="2" charset="-122"/>
              </a:rPr>
              <a:t>叶小辉</a:t>
            </a:r>
            <a:r>
              <a:rPr lang="en-US" altLang="zh-CN" b="0">
                <a:ea typeface="宋体" panose="02010600030101010101" pitchFamily="2" charset="-122"/>
              </a:rPr>
              <a:t>           </a:t>
            </a:r>
            <a:r>
              <a:rPr lang="zh-CN" altLang="en-US" b="0">
                <a:ea typeface="宋体" panose="02010600030101010101" pitchFamily="2" charset="-122"/>
              </a:rPr>
              <a:t>嘉明中心小学校</a:t>
            </a:r>
            <a:r>
              <a:rPr lang="en-US" altLang="zh-CN" b="0">
                <a:ea typeface="宋体" panose="02010600030101010101" pitchFamily="2" charset="-122"/>
              </a:rPr>
              <a:t> </a:t>
            </a:r>
            <a:endParaRPr lang="en-US" altLang="zh-CN" b="0">
              <a:ea typeface="宋体" panose="02010600030101010101" pitchFamily="2" charset="-122"/>
            </a:endParaRPr>
          </a:p>
          <a:p>
            <a:pPr indent="0"/>
            <a:r>
              <a:rPr lang="zh-CN" altLang="en-US" b="0">
                <a:ea typeface="宋体" panose="02010600030101010101" pitchFamily="2" charset="-122"/>
              </a:rPr>
              <a:t>汤</a:t>
            </a:r>
            <a:r>
              <a:rPr lang="en-US" altLang="zh-CN" b="0">
                <a:ea typeface="宋体" panose="02010600030101010101" pitchFamily="2" charset="-122"/>
              </a:rPr>
              <a:t>    </a:t>
            </a:r>
            <a:r>
              <a:rPr lang="zh-CN" altLang="en-US" b="0">
                <a:ea typeface="宋体" panose="02010600030101010101" pitchFamily="2" charset="-122"/>
              </a:rPr>
              <a:t>波</a:t>
            </a:r>
            <a:r>
              <a:rPr lang="en-US" altLang="zh-CN" b="0">
                <a:ea typeface="宋体" panose="02010600030101010101" pitchFamily="2" charset="-122"/>
              </a:rPr>
              <a:t>            </a:t>
            </a:r>
            <a:r>
              <a:rPr lang="zh-CN" altLang="en-US" b="0">
                <a:ea typeface="宋体" panose="02010600030101010101" pitchFamily="2" charset="-122"/>
              </a:rPr>
              <a:t>嘉明中心小学校</a:t>
            </a:r>
            <a:endParaRPr lang="zh-CN" altLang="en-US" b="0">
              <a:ea typeface="宋体" panose="02010600030101010101" pitchFamily="2" charset="-122"/>
            </a:endParaRPr>
          </a:p>
          <a:p>
            <a:pPr indent="0"/>
            <a:r>
              <a:rPr lang="zh-CN" altLang="en-US" b="0">
                <a:ea typeface="宋体" panose="02010600030101010101" pitchFamily="2" charset="-122"/>
              </a:rPr>
              <a:t>黄光梅</a:t>
            </a:r>
            <a:r>
              <a:rPr lang="en-US" altLang="zh-CN" b="0">
                <a:ea typeface="宋体" panose="02010600030101010101" pitchFamily="2" charset="-122"/>
              </a:rPr>
              <a:t>           </a:t>
            </a:r>
            <a:r>
              <a:rPr lang="zh-CN" altLang="en-US" b="0">
                <a:ea typeface="宋体" panose="02010600030101010101" pitchFamily="2" charset="-122"/>
              </a:rPr>
              <a:t>嘉明中心小学校</a:t>
            </a:r>
            <a:endParaRPr lang="zh-CN" altLang="en-US" b="0">
              <a:ea typeface="宋体" panose="02010600030101010101" pitchFamily="2" charset="-122"/>
            </a:endParaRPr>
          </a:p>
        </p:txBody>
      </p:sp>
      <p:sp>
        <p:nvSpPr>
          <p:cNvPr id="6" name="文本框 5"/>
          <p:cNvSpPr txBox="1"/>
          <p:nvPr/>
        </p:nvSpPr>
        <p:spPr>
          <a:xfrm>
            <a:off x="3576955" y="569595"/>
            <a:ext cx="6703695" cy="448310"/>
          </a:xfrm>
          <a:prstGeom prst="rect">
            <a:avLst/>
          </a:prstGeom>
          <a:noFill/>
        </p:spPr>
        <p:txBody>
          <a:bodyPr wrap="none" rtlCol="0">
            <a:noAutofit/>
          </a:bodyPr>
          <a:p>
            <a:pPr algn="ctr"/>
            <a:r>
              <a:rPr lang="zh-CN" sz="2000" b="1" dirty="0">
                <a:solidFill>
                  <a:srgbClr val="0070C0"/>
                </a:solidFill>
                <a:latin typeface="Impact MT Std" pitchFamily="34" charset="0"/>
                <a:ea typeface="微软雅黑" panose="020B0503020204020204" pitchFamily="34" charset="-122"/>
              </a:rPr>
              <a:t>省级课题《农村小学国防教育铸魂立人校本实践研究》</a:t>
            </a:r>
            <a:endParaRPr lang="zh-CN" sz="2000" b="1" dirty="0">
              <a:solidFill>
                <a:srgbClr val="0070C0"/>
              </a:solidFill>
              <a:latin typeface="Impact MT Std" pitchFamily="34" charset="0"/>
              <a:ea typeface="微软雅黑" panose="020B0503020204020204" pitchFamily="34" charset="-122"/>
            </a:endParaRPr>
          </a:p>
        </p:txBody>
      </p:sp>
      <p:sp>
        <p:nvSpPr>
          <p:cNvPr id="7" name="文本框 6"/>
          <p:cNvSpPr txBox="1"/>
          <p:nvPr/>
        </p:nvSpPr>
        <p:spPr>
          <a:xfrm>
            <a:off x="6457315" y="4739005"/>
            <a:ext cx="3816350" cy="922020"/>
          </a:xfrm>
          <a:prstGeom prst="rect">
            <a:avLst/>
          </a:prstGeom>
          <a:noFill/>
          <a:ln w="9525">
            <a:noFill/>
          </a:ln>
        </p:spPr>
        <p:txBody>
          <a:bodyPr wrap="square">
            <a:spAutoFit/>
          </a:bodyPr>
          <a:p>
            <a:pPr indent="0"/>
            <a:r>
              <a:rPr lang="zh-CN" b="1">
                <a:latin typeface="Calibri" panose="020F0502020204030204" pitchFamily="34" charset="0"/>
                <a:ea typeface="宋体" panose="02010600030101010101" pitchFamily="2" charset="-122"/>
              </a:rPr>
              <a:t>以书的形式呈现，内容包括：基地建设、三大课程体系、</a:t>
            </a:r>
            <a:r>
              <a:rPr lang="zh-CN" b="1">
                <a:solidFill>
                  <a:srgbClr val="FF0000"/>
                </a:solidFill>
                <a:latin typeface="Calibri" panose="020F0502020204030204" pitchFamily="34" charset="0"/>
                <a:ea typeface="宋体" panose="02010600030101010101" pitchFamily="2" charset="-122"/>
              </a:rPr>
              <a:t>教学实践（活动）</a:t>
            </a:r>
            <a:r>
              <a:rPr lang="zh-CN" b="1">
                <a:latin typeface="Calibri" panose="020F0502020204030204" pitchFamily="34" charset="0"/>
                <a:ea typeface="宋体" panose="02010600030101010101" pitchFamily="2" charset="-122"/>
              </a:rPr>
              <a:t>、“四级”管理和评价</a:t>
            </a:r>
            <a:endParaRPr lang="zh-CN" altLang="en-US" b="1">
              <a:latin typeface="Calibri" panose="020F050202020403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childTnLst>
                          </p:cTn>
                        </p:par>
                        <p:par>
                          <p:cTn id="35" fill="hold">
                            <p:stCondLst>
                              <p:cond delay="1250"/>
                            </p:stCondLst>
                            <p:childTnLst>
                              <p:par>
                                <p:cTn id="36" presetID="21"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483236" y="1422055"/>
            <a:ext cx="860661" cy="1640723"/>
            <a:chOff x="5537459" y="941354"/>
            <a:chExt cx="946727" cy="1804795"/>
          </a:xfrm>
          <a:solidFill>
            <a:srgbClr val="0070C0"/>
          </a:solidFill>
          <a:scene3d>
            <a:camera prst="orthographicFront">
              <a:rot lat="20967539" lon="19191102" rev="113251"/>
            </a:camera>
            <a:lightRig rig="threePt" dir="t"/>
          </a:scene3d>
        </p:grpSpPr>
        <p:sp>
          <p:nvSpPr>
            <p:cNvPr id="6" name="圆角矩形 5"/>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圆角矩形 9"/>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9128518" y="1403005"/>
            <a:ext cx="860661" cy="1640723"/>
            <a:chOff x="5537459" y="941354"/>
            <a:chExt cx="946727" cy="1804795"/>
          </a:xfrm>
          <a:solidFill>
            <a:srgbClr val="0070C0"/>
          </a:solidFill>
          <a:scene3d>
            <a:camera prst="orthographicFront">
              <a:rot lat="600000" lon="20399993" rev="0"/>
            </a:camera>
            <a:lightRig rig="threePt" dir="t"/>
          </a:scene3d>
        </p:grpSpPr>
        <p:sp>
          <p:nvSpPr>
            <p:cNvPr id="12" name="圆角矩形 11"/>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圆角矩形 12"/>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5842439" y="1394115"/>
            <a:ext cx="860661" cy="1640723"/>
            <a:chOff x="5537459" y="941354"/>
            <a:chExt cx="946727" cy="1804795"/>
          </a:xfrm>
          <a:solidFill>
            <a:srgbClr val="0070C0"/>
          </a:solidFill>
          <a:scene3d>
            <a:camera prst="orthographicFront">
              <a:rot lat="600000" lon="20399993" rev="0"/>
            </a:camera>
            <a:lightRig rig="threePt" dir="t"/>
          </a:scene3d>
        </p:grpSpPr>
        <p:sp>
          <p:nvSpPr>
            <p:cNvPr id="15" name="圆角矩形 14"/>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圆角矩形 15"/>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1883410" y="1408430"/>
            <a:ext cx="8380730" cy="4796790"/>
            <a:chOff x="1665167" y="1115627"/>
            <a:chExt cx="8480645" cy="4972990"/>
          </a:xfrm>
        </p:grpSpPr>
        <p:sp>
          <p:nvSpPr>
            <p:cNvPr id="18" name="椭圆 17"/>
            <p:cNvSpPr/>
            <p:nvPr/>
          </p:nvSpPr>
          <p:spPr>
            <a:xfrm>
              <a:off x="4910155" y="4908883"/>
              <a:ext cx="3807013" cy="1179734"/>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665167" y="1115627"/>
              <a:ext cx="8480645" cy="4730110"/>
              <a:chOff x="1665167" y="1115627"/>
              <a:chExt cx="8480645" cy="4730110"/>
            </a:xfrm>
          </p:grpSpPr>
          <p:sp>
            <p:nvSpPr>
              <p:cNvPr id="20" name="圆角矩形 19"/>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1884385" y="1183776"/>
                <a:ext cx="8261427" cy="4506279"/>
                <a:chOff x="1884385" y="1183776"/>
                <a:chExt cx="8261427" cy="4506279"/>
              </a:xfrm>
            </p:grpSpPr>
            <p:sp>
              <p:nvSpPr>
                <p:cNvPr id="84" name="圆角矩形 83"/>
                <p:cNvSpPr/>
                <p:nvPr/>
              </p:nvSpPr>
              <p:spPr>
                <a:xfrm>
                  <a:off x="1884385" y="1360824"/>
                  <a:ext cx="3331153" cy="4156364"/>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5" name="组合 84"/>
                <p:cNvGrpSpPr/>
                <p:nvPr/>
              </p:nvGrpSpPr>
              <p:grpSpPr>
                <a:xfrm>
                  <a:off x="5206230" y="1183776"/>
                  <a:ext cx="4939582" cy="4506279"/>
                  <a:chOff x="6199676" y="1161244"/>
                  <a:chExt cx="5433540" cy="4551342"/>
                </a:xfrm>
              </p:grpSpPr>
              <p:sp>
                <p:nvSpPr>
                  <p:cNvPr id="86" name="梯形 85"/>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梯形 86"/>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梯形 87"/>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组合 21"/>
              <p:cNvGrpSpPr/>
              <p:nvPr/>
            </p:nvGrpSpPr>
            <p:grpSpPr>
              <a:xfrm>
                <a:off x="1965492" y="1115627"/>
                <a:ext cx="3168938" cy="540697"/>
                <a:chOff x="1965492" y="1115627"/>
                <a:chExt cx="3168938" cy="540697"/>
              </a:xfrm>
            </p:grpSpPr>
            <p:grpSp>
              <p:nvGrpSpPr>
                <p:cNvPr id="23" name="组合 22"/>
                <p:cNvGrpSpPr/>
                <p:nvPr/>
              </p:nvGrpSpPr>
              <p:grpSpPr>
                <a:xfrm>
                  <a:off x="1965492" y="1443022"/>
                  <a:ext cx="3168938" cy="213302"/>
                  <a:chOff x="2149634" y="1165384"/>
                  <a:chExt cx="3485832" cy="234632"/>
                </a:xfrm>
              </p:grpSpPr>
              <p:grpSp>
                <p:nvGrpSpPr>
                  <p:cNvPr id="54" name="组合 53"/>
                  <p:cNvGrpSpPr/>
                  <p:nvPr/>
                </p:nvGrpSpPr>
                <p:grpSpPr>
                  <a:xfrm>
                    <a:off x="2149634" y="1165384"/>
                    <a:ext cx="234632" cy="234632"/>
                    <a:chOff x="2483009" y="1114425"/>
                    <a:chExt cx="209550" cy="209550"/>
                  </a:xfrm>
                </p:grpSpPr>
                <p:sp>
                  <p:nvSpPr>
                    <p:cNvPr id="82" name="椭圆 8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椭圆 8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2510879" y="1165384"/>
                    <a:ext cx="234632" cy="234632"/>
                    <a:chOff x="2483009" y="1114425"/>
                    <a:chExt cx="209550" cy="209550"/>
                  </a:xfrm>
                </p:grpSpPr>
                <p:sp>
                  <p:nvSpPr>
                    <p:cNvPr id="80" name="椭圆 7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椭圆 8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组合 55"/>
                  <p:cNvGrpSpPr/>
                  <p:nvPr/>
                </p:nvGrpSpPr>
                <p:grpSpPr>
                  <a:xfrm>
                    <a:off x="2872123" y="1165384"/>
                    <a:ext cx="234632" cy="234632"/>
                    <a:chOff x="2483009" y="1114425"/>
                    <a:chExt cx="209550" cy="209550"/>
                  </a:xfrm>
                </p:grpSpPr>
                <p:sp>
                  <p:nvSpPr>
                    <p:cNvPr id="78" name="椭圆 7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椭圆 7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7" name="组合 56"/>
                  <p:cNvGrpSpPr/>
                  <p:nvPr/>
                </p:nvGrpSpPr>
                <p:grpSpPr>
                  <a:xfrm>
                    <a:off x="3233367" y="1165384"/>
                    <a:ext cx="234632" cy="234632"/>
                    <a:chOff x="2483009" y="1114425"/>
                    <a:chExt cx="209550" cy="209550"/>
                  </a:xfrm>
                </p:grpSpPr>
                <p:sp>
                  <p:nvSpPr>
                    <p:cNvPr id="76" name="椭圆 7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椭圆 7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3594612" y="1165384"/>
                    <a:ext cx="234632" cy="234632"/>
                    <a:chOff x="2483009" y="1114425"/>
                    <a:chExt cx="209550" cy="209550"/>
                  </a:xfrm>
                </p:grpSpPr>
                <p:sp>
                  <p:nvSpPr>
                    <p:cNvPr id="74" name="椭圆 7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5" name="椭圆 7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组合 58"/>
                  <p:cNvGrpSpPr/>
                  <p:nvPr/>
                </p:nvGrpSpPr>
                <p:grpSpPr>
                  <a:xfrm>
                    <a:off x="3955856" y="1165384"/>
                    <a:ext cx="234632" cy="234632"/>
                    <a:chOff x="2483009" y="1114425"/>
                    <a:chExt cx="209550" cy="209550"/>
                  </a:xfrm>
                </p:grpSpPr>
                <p:sp>
                  <p:nvSpPr>
                    <p:cNvPr id="72" name="椭圆 7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7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组合 59"/>
                  <p:cNvGrpSpPr/>
                  <p:nvPr/>
                </p:nvGrpSpPr>
                <p:grpSpPr>
                  <a:xfrm>
                    <a:off x="4317101" y="1165384"/>
                    <a:ext cx="234632" cy="234632"/>
                    <a:chOff x="2483009" y="1114425"/>
                    <a:chExt cx="209550" cy="209550"/>
                  </a:xfrm>
                </p:grpSpPr>
                <p:sp>
                  <p:nvSpPr>
                    <p:cNvPr id="70" name="椭圆 6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1" name="椭圆 7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4678345" y="1165384"/>
                    <a:ext cx="234632" cy="234632"/>
                    <a:chOff x="2483009" y="1114425"/>
                    <a:chExt cx="209550" cy="209550"/>
                  </a:xfrm>
                </p:grpSpPr>
                <p:sp>
                  <p:nvSpPr>
                    <p:cNvPr id="68" name="椭圆 6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6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5039590" y="1165384"/>
                    <a:ext cx="234632" cy="234632"/>
                    <a:chOff x="2483009" y="1114425"/>
                    <a:chExt cx="209550" cy="209550"/>
                  </a:xfrm>
                </p:grpSpPr>
                <p:sp>
                  <p:nvSpPr>
                    <p:cNvPr id="66" name="椭圆 6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6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5400834" y="1165384"/>
                    <a:ext cx="234632" cy="234632"/>
                    <a:chOff x="2483009" y="1114425"/>
                    <a:chExt cx="209550" cy="209550"/>
                  </a:xfrm>
                </p:grpSpPr>
                <p:sp>
                  <p:nvSpPr>
                    <p:cNvPr id="64" name="椭圆 6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椭圆 6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4" name="组合 23"/>
                <p:cNvGrpSpPr/>
                <p:nvPr/>
              </p:nvGrpSpPr>
              <p:grpSpPr>
                <a:xfrm>
                  <a:off x="2020452" y="1115627"/>
                  <a:ext cx="86065" cy="440911"/>
                  <a:chOff x="2244442" y="772895"/>
                  <a:chExt cx="94671" cy="485002"/>
                </a:xfrm>
              </p:grpSpPr>
              <p:sp>
                <p:nvSpPr>
                  <p:cNvPr id="52" name="圆角矩形 5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圆角矩形 5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2350139" y="1115627"/>
                  <a:ext cx="86065" cy="440911"/>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2679826" y="1115627"/>
                  <a:ext cx="86065" cy="440911"/>
                  <a:chOff x="2244442" y="772895"/>
                  <a:chExt cx="94671" cy="485002"/>
                </a:xfrm>
              </p:grpSpPr>
              <p:sp>
                <p:nvSpPr>
                  <p:cNvPr id="48"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组合 26"/>
                <p:cNvGrpSpPr/>
                <p:nvPr/>
              </p:nvGrpSpPr>
              <p:grpSpPr>
                <a:xfrm>
                  <a:off x="3009512" y="1115627"/>
                  <a:ext cx="86065" cy="440911"/>
                  <a:chOff x="2244442" y="772895"/>
                  <a:chExt cx="94671" cy="485002"/>
                </a:xfrm>
              </p:grpSpPr>
              <p:sp>
                <p:nvSpPr>
                  <p:cNvPr id="46" name="圆角矩形 4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圆角矩形 4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组合 27"/>
                <p:cNvGrpSpPr/>
                <p:nvPr/>
              </p:nvGrpSpPr>
              <p:grpSpPr>
                <a:xfrm>
                  <a:off x="3339200" y="1115627"/>
                  <a:ext cx="86065" cy="440911"/>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3668886" y="1115627"/>
                  <a:ext cx="86065" cy="440911"/>
                  <a:chOff x="2244442" y="772895"/>
                  <a:chExt cx="94671" cy="485002"/>
                </a:xfrm>
              </p:grpSpPr>
              <p:sp>
                <p:nvSpPr>
                  <p:cNvPr id="42" name="圆角矩形 4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4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29"/>
                <p:cNvGrpSpPr/>
                <p:nvPr/>
              </p:nvGrpSpPr>
              <p:grpSpPr>
                <a:xfrm>
                  <a:off x="3998573" y="1115627"/>
                  <a:ext cx="86065" cy="440911"/>
                  <a:chOff x="2244442" y="772895"/>
                  <a:chExt cx="94671" cy="485002"/>
                </a:xfrm>
              </p:grpSpPr>
              <p:sp>
                <p:nvSpPr>
                  <p:cNvPr id="40" name="圆角矩形 3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圆角矩形 4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p:cNvGrpSpPr/>
                <p:nvPr/>
              </p:nvGrpSpPr>
              <p:grpSpPr>
                <a:xfrm>
                  <a:off x="4328260" y="1115627"/>
                  <a:ext cx="86065" cy="440911"/>
                  <a:chOff x="2244442" y="772895"/>
                  <a:chExt cx="94671" cy="485002"/>
                </a:xfrm>
              </p:grpSpPr>
              <p:sp>
                <p:nvSpPr>
                  <p:cNvPr id="38" name="圆角矩形 3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圆角矩形 3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a:off x="4657947" y="1115627"/>
                  <a:ext cx="86065" cy="440911"/>
                  <a:chOff x="2244442" y="772895"/>
                  <a:chExt cx="94671" cy="485002"/>
                </a:xfrm>
              </p:grpSpPr>
              <p:sp>
                <p:nvSpPr>
                  <p:cNvPr id="36" name="圆角矩形 3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圆角矩形 3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a:off x="4987634" y="1115627"/>
                  <a:ext cx="86065" cy="440911"/>
                  <a:chOff x="2244442" y="772895"/>
                  <a:chExt cx="94671" cy="485002"/>
                </a:xfrm>
              </p:grpSpPr>
              <p:sp>
                <p:nvSpPr>
                  <p:cNvPr id="34" name="圆角矩形 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圆角矩形 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grpSp>
      <p:grpSp>
        <p:nvGrpSpPr>
          <p:cNvPr id="89" name="组合 88"/>
          <p:cNvGrpSpPr/>
          <p:nvPr/>
        </p:nvGrpSpPr>
        <p:grpSpPr>
          <a:xfrm>
            <a:off x="5760995" y="1412776"/>
            <a:ext cx="1000117" cy="1008111"/>
            <a:chOff x="5542590" y="1120065"/>
            <a:chExt cx="1000117" cy="1008111"/>
          </a:xfrm>
        </p:grpSpPr>
        <p:grpSp>
          <p:nvGrpSpPr>
            <p:cNvPr id="90" name="组合 89"/>
            <p:cNvGrpSpPr/>
            <p:nvPr/>
          </p:nvGrpSpPr>
          <p:grpSpPr>
            <a:xfrm>
              <a:off x="5767219" y="1131221"/>
              <a:ext cx="568651" cy="996955"/>
              <a:chOff x="5695244" y="971056"/>
              <a:chExt cx="625516" cy="1096651"/>
            </a:xfrm>
            <a:solidFill>
              <a:srgbClr val="0070C0"/>
            </a:solidFill>
            <a:scene3d>
              <a:camera prst="orthographicFront">
                <a:rot lat="600000" lon="20399993" rev="0"/>
              </a:camera>
              <a:lightRig rig="threePt" dir="t"/>
            </a:scene3d>
          </p:grpSpPr>
          <p:sp>
            <p:nvSpPr>
              <p:cNvPr id="94" name="任意多边形 93"/>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任意多边形 94"/>
              <p:cNvSpPr/>
              <p:nvPr/>
            </p:nvSpPr>
            <p:spPr bwMode="auto">
              <a:xfrm rot="5400000">
                <a:off x="5459676" y="1206624"/>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1" name="组合 90"/>
            <p:cNvGrpSpPr/>
            <p:nvPr/>
          </p:nvGrpSpPr>
          <p:grpSpPr>
            <a:xfrm>
              <a:off x="5542590" y="1120065"/>
              <a:ext cx="1000117" cy="863166"/>
              <a:chOff x="4123036" y="1129692"/>
              <a:chExt cx="1000117" cy="863166"/>
            </a:xfrm>
            <a:scene3d>
              <a:camera prst="perspectiveFront">
                <a:rot lat="0" lon="1799981" rev="0"/>
              </a:camera>
              <a:lightRig rig="threePt" dir="t"/>
            </a:scene3d>
          </p:grpSpPr>
          <p:sp>
            <p:nvSpPr>
              <p:cNvPr id="92" name="文本框 200"/>
              <p:cNvSpPr txBox="1"/>
              <p:nvPr/>
            </p:nvSpPr>
            <p:spPr>
              <a:xfrm>
                <a:off x="4123036" y="1129692"/>
                <a:ext cx="1000117" cy="646331"/>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01</a:t>
                </a:r>
                <a:endParaRPr lang="zh-CN" altLang="en-US" sz="3600" dirty="0">
                  <a:solidFill>
                    <a:schemeClr val="bg1"/>
                  </a:solidFill>
                  <a:latin typeface="Impact MT Std" pitchFamily="34" charset="0"/>
                </a:endParaRPr>
              </a:p>
            </p:txBody>
          </p:sp>
          <p:sp>
            <p:nvSpPr>
              <p:cNvPr id="93" name="文本框 201"/>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96" name="组合 95"/>
          <p:cNvGrpSpPr/>
          <p:nvPr/>
        </p:nvGrpSpPr>
        <p:grpSpPr>
          <a:xfrm>
            <a:off x="7381296" y="1412776"/>
            <a:ext cx="1000117" cy="1068962"/>
            <a:chOff x="7162891" y="1120065"/>
            <a:chExt cx="1000117" cy="1068962"/>
          </a:xfrm>
        </p:grpSpPr>
        <p:grpSp>
          <p:nvGrpSpPr>
            <p:cNvPr id="97" name="组合 96"/>
            <p:cNvGrpSpPr/>
            <p:nvPr/>
          </p:nvGrpSpPr>
          <p:grpSpPr>
            <a:xfrm>
              <a:off x="7319343" y="1192071"/>
              <a:ext cx="750872" cy="996956"/>
              <a:chOff x="5695241" y="959720"/>
              <a:chExt cx="625516" cy="1096653"/>
            </a:xfrm>
            <a:solidFill>
              <a:srgbClr val="0070C0"/>
            </a:solidFill>
            <a:scene3d>
              <a:camera prst="orthographicFront">
                <a:rot lat="20944032" lon="19239453" rev="161931"/>
              </a:camera>
              <a:lightRig rig="threePt" dir="t"/>
            </a:scene3d>
          </p:grpSpPr>
          <p:sp>
            <p:nvSpPr>
              <p:cNvPr id="101" name="任意多边形 100"/>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任意多边形 101"/>
              <p:cNvSpPr/>
              <p:nvPr/>
            </p:nvSpPr>
            <p:spPr bwMode="auto">
              <a:xfrm rot="5400000">
                <a:off x="5459672" y="1195289"/>
                <a:ext cx="1096653"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7162891" y="1120065"/>
              <a:ext cx="1000117" cy="868775"/>
              <a:chOff x="4123036" y="1129692"/>
              <a:chExt cx="1000117" cy="868775"/>
            </a:xfrm>
            <a:scene3d>
              <a:camera prst="perspectiveFront">
                <a:rot lat="0" lon="19799991" rev="0"/>
              </a:camera>
              <a:lightRig rig="threePt" dir="t"/>
            </a:scene3d>
          </p:grpSpPr>
          <p:sp>
            <p:nvSpPr>
              <p:cNvPr id="99" name="文本框 203"/>
              <p:cNvSpPr txBox="1"/>
              <p:nvPr/>
            </p:nvSpPr>
            <p:spPr>
              <a:xfrm>
                <a:off x="4123036" y="1129692"/>
                <a:ext cx="1000117" cy="645160"/>
              </a:xfrm>
              <a:prstGeom prst="rect">
                <a:avLst/>
              </a:prstGeom>
              <a:noFill/>
            </p:spPr>
            <p:txBody>
              <a:bodyPr wrap="square" rtlCol="0">
                <a:spAutoFit/>
              </a:bodyPr>
              <a:lstStyle/>
              <a:p>
                <a:pPr algn="ctr"/>
                <a:endParaRPr lang="zh-CN" altLang="en-US" sz="3600" dirty="0">
                  <a:solidFill>
                    <a:schemeClr val="bg1"/>
                  </a:solidFill>
                  <a:latin typeface="Impact MT Std" pitchFamily="34" charset="0"/>
                </a:endParaRPr>
              </a:p>
            </p:txBody>
          </p:sp>
          <p:sp>
            <p:nvSpPr>
              <p:cNvPr id="100" name="文本框 204"/>
              <p:cNvSpPr txBox="1"/>
              <p:nvPr/>
            </p:nvSpPr>
            <p:spPr>
              <a:xfrm>
                <a:off x="4188958" y="1736857"/>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03" name="组合 102"/>
          <p:cNvGrpSpPr/>
          <p:nvPr/>
        </p:nvGrpSpPr>
        <p:grpSpPr>
          <a:xfrm>
            <a:off x="9065207" y="1412776"/>
            <a:ext cx="1000117" cy="1017848"/>
            <a:chOff x="8846802" y="1120065"/>
            <a:chExt cx="1000117" cy="1017848"/>
          </a:xfrm>
        </p:grpSpPr>
        <p:grpSp>
          <p:nvGrpSpPr>
            <p:cNvPr id="104" name="组合 103"/>
            <p:cNvGrpSpPr/>
            <p:nvPr/>
          </p:nvGrpSpPr>
          <p:grpSpPr>
            <a:xfrm>
              <a:off x="9053298" y="1140958"/>
              <a:ext cx="568651" cy="996955"/>
              <a:chOff x="5695244" y="971988"/>
              <a:chExt cx="625516" cy="1096651"/>
            </a:xfrm>
            <a:solidFill>
              <a:srgbClr val="0070C0"/>
            </a:solidFill>
            <a:scene3d>
              <a:camera prst="orthographicFront">
                <a:rot lat="600000" lon="20399993" rev="0"/>
              </a:camera>
              <a:lightRig rig="threePt" dir="t"/>
            </a:scene3d>
          </p:grpSpPr>
          <p:sp>
            <p:nvSpPr>
              <p:cNvPr id="108" name="任意多边形 107"/>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任意多边形 108"/>
              <p:cNvSpPr/>
              <p:nvPr/>
            </p:nvSpPr>
            <p:spPr bwMode="auto">
              <a:xfrm rot="5400000">
                <a:off x="5459676" y="1207556"/>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8846802" y="1120065"/>
              <a:ext cx="1000117" cy="863166"/>
              <a:chOff x="4123036" y="1129692"/>
              <a:chExt cx="1000117" cy="863166"/>
            </a:xfrm>
            <a:scene3d>
              <a:camera prst="perspectiveFront">
                <a:rot lat="0" lon="1800000" rev="0"/>
              </a:camera>
              <a:lightRig rig="threePt" dir="t"/>
            </a:scene3d>
          </p:grpSpPr>
          <p:sp>
            <p:nvSpPr>
              <p:cNvPr id="106" name="文本框 206"/>
              <p:cNvSpPr txBox="1"/>
              <p:nvPr/>
            </p:nvSpPr>
            <p:spPr>
              <a:xfrm>
                <a:off x="4123036" y="1129692"/>
                <a:ext cx="1000117" cy="645160"/>
              </a:xfrm>
              <a:prstGeom prst="rect">
                <a:avLst/>
              </a:prstGeom>
              <a:noFill/>
            </p:spPr>
            <p:txBody>
              <a:bodyPr wrap="square" rtlCol="0">
                <a:spAutoFit/>
              </a:bodyPr>
              <a:lstStyle/>
              <a:p>
                <a:pPr algn="ctr"/>
                <a:endParaRPr lang="zh-CN" altLang="en-US" sz="3600" dirty="0">
                  <a:solidFill>
                    <a:schemeClr val="bg1"/>
                  </a:solidFill>
                  <a:latin typeface="Impact MT Std" pitchFamily="34" charset="0"/>
                </a:endParaRPr>
              </a:p>
            </p:txBody>
          </p:sp>
          <p:sp>
            <p:nvSpPr>
              <p:cNvPr id="107" name="文本框 207"/>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10" name="Group 4"/>
          <p:cNvGrpSpPr>
            <a:grpSpLocks noChangeAspect="1"/>
          </p:cNvGrpSpPr>
          <p:nvPr/>
        </p:nvGrpSpPr>
        <p:grpSpPr bwMode="auto">
          <a:xfrm>
            <a:off x="6540262" y="5327163"/>
            <a:ext cx="347592" cy="407338"/>
            <a:chOff x="1776" y="1776"/>
            <a:chExt cx="64" cy="75"/>
          </a:xfrm>
          <a:solidFill>
            <a:schemeClr val="tx1">
              <a:lumMod val="50000"/>
              <a:lumOff val="50000"/>
            </a:schemeClr>
          </a:solidFill>
          <a:scene3d>
            <a:camera prst="perspectiveFront">
              <a:rot lat="0" lon="1799990" rev="0"/>
            </a:camera>
            <a:lightRig rig="threePt" dir="t"/>
          </a:scene3d>
        </p:grpSpPr>
        <p:sp>
          <p:nvSpPr>
            <p:cNvPr id="111"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2"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3"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4"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5" name="Group 13"/>
          <p:cNvGrpSpPr>
            <a:grpSpLocks noChangeAspect="1"/>
          </p:cNvGrpSpPr>
          <p:nvPr/>
        </p:nvGrpSpPr>
        <p:grpSpPr bwMode="auto">
          <a:xfrm>
            <a:off x="8194055" y="5287120"/>
            <a:ext cx="423877" cy="428882"/>
            <a:chOff x="2426" y="2781"/>
            <a:chExt cx="593" cy="600"/>
          </a:xfrm>
          <a:solidFill>
            <a:schemeClr val="tx1">
              <a:lumMod val="50000"/>
              <a:lumOff val="50000"/>
            </a:schemeClr>
          </a:solidFill>
          <a:scene3d>
            <a:camera prst="perspectiveFront">
              <a:rot lat="0" lon="19799991" rev="0"/>
            </a:camera>
            <a:lightRig rig="threePt" dir="t"/>
          </a:scene3d>
        </p:grpSpPr>
        <p:sp>
          <p:nvSpPr>
            <p:cNvPr id="11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8" name="组合 117"/>
          <p:cNvGrpSpPr/>
          <p:nvPr/>
        </p:nvGrpSpPr>
        <p:grpSpPr>
          <a:xfrm>
            <a:off x="9764505" y="5338168"/>
            <a:ext cx="400684" cy="436036"/>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19"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0"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2"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430" y="2340738"/>
            <a:ext cx="2642063" cy="1724762"/>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文本框 76"/>
          <p:cNvSpPr txBox="1"/>
          <p:nvPr/>
        </p:nvSpPr>
        <p:spPr>
          <a:xfrm>
            <a:off x="2390775" y="4495800"/>
            <a:ext cx="2861310" cy="39878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少年军校十大实践活动</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nvGrpSpPr>
          <p:cNvPr id="126" name="组合 125"/>
          <p:cNvGrpSpPr/>
          <p:nvPr/>
        </p:nvGrpSpPr>
        <p:grpSpPr>
          <a:xfrm>
            <a:off x="5593633" y="2864367"/>
            <a:ext cx="1582551" cy="2030095"/>
            <a:chOff x="6870216" y="2879502"/>
            <a:chExt cx="1434288" cy="2030095"/>
          </a:xfrm>
        </p:grpSpPr>
        <p:sp>
          <p:nvSpPr>
            <p:cNvPr id="127" name="文本框 123"/>
            <p:cNvSpPr txBox="1"/>
            <p:nvPr/>
          </p:nvSpPr>
          <p:spPr>
            <a:xfrm>
              <a:off x="6870216" y="2879502"/>
              <a:ext cx="1303586" cy="2030095"/>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开学第一课  红色基因进校园</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开学典礼暨少年军校军事训练日活动</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（三月）</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8" name="文本框 124"/>
            <p:cNvSpPr txBox="1"/>
            <p:nvPr/>
          </p:nvSpPr>
          <p:spPr>
            <a:xfrm>
              <a:off x="6872995" y="3235708"/>
              <a:ext cx="1431509" cy="312420"/>
            </a:xfrm>
            <a:prstGeom prst="rect">
              <a:avLst/>
            </a:prstGeom>
            <a:noFill/>
          </p:spPr>
          <p:txBody>
            <a:bodyPr wrap="square" rtlCol="0">
              <a:spAutoFit/>
            </a:bodyPr>
            <a:lstStyle/>
            <a:p>
              <a:pPr>
                <a:lnSpc>
                  <a:spcPct val="12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7" name="图片 6"/>
          <p:cNvPicPr>
            <a:picLocks noChangeAspect="1"/>
          </p:cNvPicPr>
          <p:nvPr/>
        </p:nvPicPr>
        <p:blipFill>
          <a:blip r:embed="rId4"/>
          <a:stretch>
            <a:fillRect/>
          </a:stretch>
        </p:blipFill>
        <p:spPr>
          <a:xfrm>
            <a:off x="2234294" y="2281343"/>
            <a:ext cx="2975859" cy="1853549"/>
          </a:xfrm>
          <a:prstGeom prst="snip1Rect">
            <a:avLst/>
          </a:prstGeom>
        </p:spPr>
      </p:pic>
      <p:pic>
        <p:nvPicPr>
          <p:cNvPr id="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2690" y="0"/>
            <a:ext cx="1709420" cy="1709420"/>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1417320" y="621030"/>
            <a:ext cx="1278255" cy="681990"/>
          </a:xfrm>
          <a:prstGeom prst="rect">
            <a:avLst/>
          </a:prstGeom>
          <a:noFill/>
        </p:spPr>
        <p:txBody>
          <a:bodyPr wrap="none" rtlCol="0">
            <a:noAutofit/>
          </a:bodyPr>
          <a:p>
            <a:pPr algn="ctr"/>
            <a:r>
              <a:rPr lang="en-US" sz="2000" b="1" dirty="0">
                <a:solidFill>
                  <a:srgbClr val="0070C0"/>
                </a:solidFill>
                <a:latin typeface="Impact MT Std" pitchFamily="34" charset="0"/>
                <a:ea typeface="微软雅黑" panose="020B0503020204020204" pitchFamily="34" charset="-122"/>
              </a:rPr>
              <a:t>2022</a:t>
            </a:r>
            <a:r>
              <a:rPr lang="zh-CN" altLang="en-US" sz="2000" b="1" dirty="0">
                <a:solidFill>
                  <a:srgbClr val="0070C0"/>
                </a:solidFill>
                <a:latin typeface="Impact MT Std" pitchFamily="34" charset="0"/>
                <a:ea typeface="微软雅黑" panose="020B0503020204020204" pitchFamily="34" charset="-122"/>
              </a:rPr>
              <a:t>年</a:t>
            </a:r>
            <a:endParaRPr lang="zh-CN" altLang="en-US" sz="2000" b="1" dirty="0">
              <a:solidFill>
                <a:srgbClr val="0070C0"/>
              </a:solidFill>
              <a:latin typeface="Impact MT Std" pitchFamily="34" charset="0"/>
              <a:ea typeface="微软雅黑" panose="020B0503020204020204" pitchFamily="34" charset="-122"/>
            </a:endParaRPr>
          </a:p>
        </p:txBody>
      </p:sp>
      <p:sp>
        <p:nvSpPr>
          <p:cNvPr id="125" name="Freeform 5"/>
          <p:cNvSpPr/>
          <p:nvPr/>
        </p:nvSpPr>
        <p:spPr bwMode="auto">
          <a:xfrm rot="5400000">
            <a:off x="1257935" y="132080"/>
            <a:ext cx="1583055" cy="14433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pic>
        <p:nvPicPr>
          <p:cNvPr id="132" name="图片 8"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263765" y="2547620"/>
            <a:ext cx="1127125" cy="985520"/>
          </a:xfrm>
          <a:prstGeom prst="rect">
            <a:avLst/>
          </a:prstGeom>
          <a:noFill/>
          <a:ln>
            <a:noFill/>
          </a:ln>
        </p:spPr>
      </p:pic>
      <p:sp>
        <p:nvSpPr>
          <p:cNvPr id="134" name="文本框 133"/>
          <p:cNvSpPr txBox="1"/>
          <p:nvPr/>
        </p:nvSpPr>
        <p:spPr>
          <a:xfrm>
            <a:off x="7242175" y="3573145"/>
            <a:ext cx="1278255" cy="402590"/>
          </a:xfrm>
          <a:prstGeom prst="rect">
            <a:avLst/>
          </a:prstGeom>
          <a:noFill/>
        </p:spPr>
        <p:txBody>
          <a:bodyPr wrap="none" rtlCol="0">
            <a:noAutofit/>
          </a:bodyPr>
          <a:p>
            <a:pPr algn="ctr"/>
            <a:r>
              <a:rPr lang="zh-CN" sz="1600" b="1" dirty="0">
                <a:solidFill>
                  <a:srgbClr val="0070C0"/>
                </a:solidFill>
                <a:latin typeface="Impact MT Std" pitchFamily="34" charset="0"/>
                <a:ea typeface="微软雅黑" panose="020B0503020204020204" pitchFamily="34" charset="-122"/>
              </a:rPr>
              <a:t>中央军视网</a:t>
            </a:r>
            <a:endParaRPr lang="zh-CN" sz="1600" b="1" dirty="0">
              <a:solidFill>
                <a:srgbClr val="0070C0"/>
              </a:solidFill>
              <a:latin typeface="Impact MT Std" pitchFamily="34" charset="0"/>
              <a:ea typeface="微软雅黑" panose="020B0503020204020204" pitchFamily="34" charset="-122"/>
            </a:endParaRPr>
          </a:p>
        </p:txBody>
      </p:sp>
      <p:pic>
        <p:nvPicPr>
          <p:cNvPr id="135" name="图片 7" desc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321550" y="3975735"/>
            <a:ext cx="1108075" cy="1036955"/>
          </a:xfrm>
          <a:prstGeom prst="rect">
            <a:avLst/>
          </a:prstGeom>
          <a:noFill/>
          <a:ln>
            <a:noFill/>
          </a:ln>
        </p:spPr>
      </p:pic>
      <p:sp>
        <p:nvSpPr>
          <p:cNvPr id="136" name="文本框 135"/>
          <p:cNvSpPr txBox="1"/>
          <p:nvPr/>
        </p:nvSpPr>
        <p:spPr>
          <a:xfrm>
            <a:off x="7242175" y="5126355"/>
            <a:ext cx="1278255" cy="402590"/>
          </a:xfrm>
          <a:prstGeom prst="rect">
            <a:avLst/>
          </a:prstGeom>
          <a:noFill/>
        </p:spPr>
        <p:txBody>
          <a:bodyPr wrap="none" rtlCol="0">
            <a:noAutofit/>
          </a:bodyPr>
          <a:p>
            <a:pPr algn="ctr"/>
            <a:r>
              <a:rPr lang="zh-CN" sz="1600" b="1" dirty="0">
                <a:solidFill>
                  <a:srgbClr val="0070C0"/>
                </a:solidFill>
                <a:latin typeface="Impact MT Std" pitchFamily="34" charset="0"/>
                <a:ea typeface="微软雅黑" panose="020B0503020204020204" pitchFamily="34" charset="-122"/>
              </a:rPr>
              <a:t>央视军事</a:t>
            </a:r>
            <a:endParaRPr lang="zh-CN" sz="1600" b="1" dirty="0">
              <a:solidFill>
                <a:srgbClr val="0070C0"/>
              </a:solidFill>
              <a:latin typeface="Impact MT Std" pitchFamily="34" charset="0"/>
              <a:ea typeface="微软雅黑" panose="020B0503020204020204" pitchFamily="34" charset="-122"/>
            </a:endParaRPr>
          </a:p>
        </p:txBody>
      </p:sp>
      <p:sp>
        <p:nvSpPr>
          <p:cNvPr id="138" name="文本框 137"/>
          <p:cNvSpPr txBox="1"/>
          <p:nvPr/>
        </p:nvSpPr>
        <p:spPr>
          <a:xfrm>
            <a:off x="8787130" y="3573145"/>
            <a:ext cx="1278255" cy="402590"/>
          </a:xfrm>
          <a:prstGeom prst="rect">
            <a:avLst/>
          </a:prstGeom>
          <a:noFill/>
        </p:spPr>
        <p:txBody>
          <a:bodyPr wrap="none" rtlCol="0">
            <a:noAutofit/>
          </a:bodyPr>
          <a:p>
            <a:pPr algn="ctr"/>
            <a:r>
              <a:rPr lang="zh-CN" sz="1600" b="1" dirty="0">
                <a:solidFill>
                  <a:srgbClr val="0070C0"/>
                </a:solidFill>
                <a:latin typeface="Impact MT Std" pitchFamily="34" charset="0"/>
                <a:ea typeface="微软雅黑" panose="020B0503020204020204" pitchFamily="34" charset="-122"/>
              </a:rPr>
              <a:t>学习强国</a:t>
            </a:r>
            <a:endParaRPr lang="zh-CN" sz="1600" b="1" dirty="0">
              <a:solidFill>
                <a:srgbClr val="0070C0"/>
              </a:solidFill>
              <a:latin typeface="Impact MT Std" pitchFamily="34" charset="0"/>
              <a:ea typeface="微软雅黑" panose="020B0503020204020204" pitchFamily="34" charset="-122"/>
            </a:endParaRPr>
          </a:p>
        </p:txBody>
      </p:sp>
      <p:pic>
        <p:nvPicPr>
          <p:cNvPr id="139" name="图片 3" descr="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8949055" y="2557145"/>
            <a:ext cx="1078230" cy="966470"/>
          </a:xfrm>
          <a:prstGeom prst="rect">
            <a:avLst/>
          </a:prstGeom>
          <a:noFill/>
          <a:ln>
            <a:noFill/>
          </a:ln>
        </p:spPr>
      </p:pic>
      <p:pic>
        <p:nvPicPr>
          <p:cNvPr id="140" name="图片 2" descr="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8910955" y="3975735"/>
            <a:ext cx="1116330" cy="1008380"/>
          </a:xfrm>
          <a:prstGeom prst="rect">
            <a:avLst/>
          </a:prstGeom>
          <a:noFill/>
          <a:ln>
            <a:noFill/>
          </a:ln>
        </p:spPr>
      </p:pic>
      <p:sp>
        <p:nvSpPr>
          <p:cNvPr id="141" name="文本框 140"/>
          <p:cNvSpPr txBox="1"/>
          <p:nvPr/>
        </p:nvSpPr>
        <p:spPr>
          <a:xfrm>
            <a:off x="8852535" y="5164455"/>
            <a:ext cx="1278255" cy="402590"/>
          </a:xfrm>
          <a:prstGeom prst="rect">
            <a:avLst/>
          </a:prstGeom>
          <a:noFill/>
        </p:spPr>
        <p:txBody>
          <a:bodyPr wrap="none" rtlCol="0">
            <a:noAutofit/>
          </a:bodyPr>
          <a:p>
            <a:pPr algn="ctr"/>
            <a:r>
              <a:rPr lang="zh-CN" sz="1600" b="1" dirty="0">
                <a:solidFill>
                  <a:srgbClr val="0070C0"/>
                </a:solidFill>
                <a:latin typeface="Impact MT Std" pitchFamily="34" charset="0"/>
                <a:ea typeface="微软雅黑" panose="020B0503020204020204" pitchFamily="34" charset="-122"/>
              </a:rPr>
              <a:t>泸县教育体育</a:t>
            </a:r>
            <a:endParaRPr lang="zh-CN" sz="1600" b="1" dirty="0">
              <a:solidFill>
                <a:srgbClr val="0070C0"/>
              </a:solidFill>
              <a:latin typeface="Impact MT Std"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randombar(horizontal)">
                                      <p:cBhvr>
                                        <p:cTn id="12" dur="500"/>
                                        <p:tgtEl>
                                          <p:spTgt spid="123"/>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20000"/>
                                  </p:iterate>
                                  <p:childTnLst>
                                    <p:set>
                                      <p:cBhvr>
                                        <p:cTn id="15" dur="1" fill="hold">
                                          <p:stCondLst>
                                            <p:cond delay="0"/>
                                          </p:stCondLst>
                                        </p:cTn>
                                        <p:tgtEl>
                                          <p:spTgt spid="124"/>
                                        </p:tgtEl>
                                        <p:attrNameLst>
                                          <p:attrName>style.visibility</p:attrName>
                                        </p:attrNameLst>
                                      </p:cBhvr>
                                      <p:to>
                                        <p:strVal val="visible"/>
                                      </p:to>
                                    </p:set>
                                    <p:anim calcmode="lin" valueType="num">
                                      <p:cBhvr>
                                        <p:cTn id="16" dur="250" fill="hold"/>
                                        <p:tgtEl>
                                          <p:spTgt spid="124"/>
                                        </p:tgtEl>
                                        <p:attrNameLst>
                                          <p:attrName>ppt_w</p:attrName>
                                        </p:attrNameLst>
                                      </p:cBhvr>
                                      <p:tavLst>
                                        <p:tav tm="0">
                                          <p:val>
                                            <p:fltVal val="0"/>
                                          </p:val>
                                        </p:tav>
                                        <p:tav tm="100000">
                                          <p:val>
                                            <p:strVal val="#ppt_w"/>
                                          </p:val>
                                        </p:tav>
                                      </p:tavLst>
                                    </p:anim>
                                    <p:anim calcmode="lin" valueType="num">
                                      <p:cBhvr>
                                        <p:cTn id="17" dur="250" fill="hold"/>
                                        <p:tgtEl>
                                          <p:spTgt spid="124"/>
                                        </p:tgtEl>
                                        <p:attrNameLst>
                                          <p:attrName>ppt_h</p:attrName>
                                        </p:attrNameLst>
                                      </p:cBhvr>
                                      <p:tavLst>
                                        <p:tav tm="0">
                                          <p:val>
                                            <p:fltVal val="0"/>
                                          </p:val>
                                        </p:tav>
                                        <p:tav tm="100000">
                                          <p:val>
                                            <p:strVal val="#ppt_h"/>
                                          </p:val>
                                        </p:tav>
                                      </p:tavLst>
                                    </p:anim>
                                    <p:animEffect transition="in" filter="fade">
                                      <p:cBhvr>
                                        <p:cTn id="18" dur="250"/>
                                        <p:tgtEl>
                                          <p:spTgt spid="124"/>
                                        </p:tgtEl>
                                      </p:cBhvr>
                                    </p:animEffect>
                                  </p:childTnLst>
                                </p:cTn>
                              </p:par>
                              <p:par>
                                <p:cTn id="19" presetID="10" presetClass="entr" presetSubtype="0" fill="hold" nodeType="with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 presetClass="entr" presetSubtype="0" fill="hold" nodeType="withEffect">
                                  <p:stCondLst>
                                    <p:cond delay="250"/>
                                  </p:stCondLst>
                                  <p:childTnLst>
                                    <p:set>
                                      <p:cBhvr>
                                        <p:cTn id="29" dur="1" fill="hold">
                                          <p:stCondLst>
                                            <p:cond delay="0"/>
                                          </p:stCondLst>
                                        </p:cTn>
                                        <p:tgtEl>
                                          <p:spTgt spid="96"/>
                                        </p:tgtEl>
                                        <p:attrNameLst>
                                          <p:attrName>style.visibility</p:attrName>
                                        </p:attrNameLst>
                                      </p:cBhvr>
                                      <p:to>
                                        <p:strVal val="visible"/>
                                      </p:to>
                                    </p:set>
                                  </p:childTnLst>
                                </p:cTn>
                              </p:par>
                              <p:par>
                                <p:cTn id="30" presetID="1" presetClass="entr" presetSubtype="0" fill="hold" nodeType="withEffect">
                                  <p:stCondLst>
                                    <p:cond delay="250"/>
                                  </p:stCondLst>
                                  <p:childTnLst>
                                    <p:set>
                                      <p:cBhvr>
                                        <p:cTn id="31" dur="1" fill="hold">
                                          <p:stCondLst>
                                            <p:cond delay="0"/>
                                          </p:stCondLst>
                                        </p:cTn>
                                        <p:tgtEl>
                                          <p:spTgt spid="89"/>
                                        </p:tgtEl>
                                        <p:attrNameLst>
                                          <p:attrName>style.visibility</p:attrName>
                                        </p:attrNameLst>
                                      </p:cBhvr>
                                      <p:to>
                                        <p:strVal val="visible"/>
                                      </p:to>
                                    </p:set>
                                  </p:childTnLst>
                                </p:cTn>
                              </p:par>
                              <p:par>
                                <p:cTn id="32" presetID="1" presetClass="entr" presetSubtype="0" fill="hold" nodeType="withEffect">
                                  <p:stCondLst>
                                    <p:cond delay="250"/>
                                  </p:stCondLst>
                                  <p:childTnLst>
                                    <p:set>
                                      <p:cBhvr>
                                        <p:cTn id="33" dur="1" fill="hold">
                                          <p:stCondLst>
                                            <p:cond delay="0"/>
                                          </p:stCondLst>
                                        </p:cTn>
                                        <p:tgtEl>
                                          <p:spTgt spid="103"/>
                                        </p:tgtEl>
                                        <p:attrNameLst>
                                          <p:attrName>style.visibility</p:attrName>
                                        </p:attrNameLst>
                                      </p:cBhvr>
                                      <p:to>
                                        <p:strVal val="visible"/>
                                      </p:to>
                                    </p:set>
                                  </p:childTnLst>
                                </p:cTn>
                              </p:par>
                              <p:par>
                                <p:cTn id="34" presetID="10" presetClass="entr" presetSubtype="0" fill="hold" nodeType="withEffect">
                                  <p:stCondLst>
                                    <p:cond delay="75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10" presetClass="entr" presetSubtype="0" fill="hold" nodeType="withEffect">
                                  <p:stCondLst>
                                    <p:cond delay="75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par>
                                <p:cTn id="40" presetID="10" presetClass="entr" presetSubtype="0" fill="hold" nodeType="withEffect">
                                  <p:stCondLst>
                                    <p:cond delay="75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par>
                          <p:cTn id="43" fill="hold">
                            <p:stCondLst>
                              <p:cond delay="2250"/>
                            </p:stCondLst>
                            <p:childTnLst>
                              <p:par>
                                <p:cTn id="44" presetID="16" presetClass="entr" presetSubtype="37" fill="hold" nodeType="after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barn(outVertical)">
                                      <p:cBhvr>
                                        <p:cTn id="46" dur="500"/>
                                        <p:tgtEl>
                                          <p:spTgt spid="126"/>
                                        </p:tgtEl>
                                      </p:cBhvr>
                                    </p:animEffect>
                                  </p:childTnLst>
                                </p:cTn>
                              </p:par>
                            </p:childTnLst>
                          </p:cTn>
                        </p:par>
                        <p:par>
                          <p:cTn id="47" fill="hold">
                            <p:stCondLst>
                              <p:cond delay="2750"/>
                            </p:stCondLst>
                            <p:childTnLst>
                              <p:par>
                                <p:cTn id="48" presetID="21" presetClass="entr" presetSubtype="1" fill="hold" grpId="0" nodeType="afterEffect">
                                  <p:stCondLst>
                                    <p:cond delay="0"/>
                                  </p:stCondLst>
                                  <p:childTnLst>
                                    <p:set>
                                      <p:cBhvr>
                                        <p:cTn id="49" dur="1" fill="hold">
                                          <p:stCondLst>
                                            <p:cond delay="0"/>
                                          </p:stCondLst>
                                        </p:cTn>
                                        <p:tgtEl>
                                          <p:spTgt spid="125"/>
                                        </p:tgtEl>
                                        <p:attrNameLst>
                                          <p:attrName>style.visibility</p:attrName>
                                        </p:attrNameLst>
                                      </p:cBhvr>
                                      <p:to>
                                        <p:strVal val="visible"/>
                                      </p:to>
                                    </p:set>
                                    <p:animEffect transition="in" filter="wheel(1)">
                                      <p:cBhvr>
                                        <p:cTn id="50"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483236" y="1422055"/>
            <a:ext cx="860661" cy="1640723"/>
            <a:chOff x="5537459" y="941354"/>
            <a:chExt cx="946727" cy="1804795"/>
          </a:xfrm>
          <a:solidFill>
            <a:srgbClr val="0070C0"/>
          </a:solidFill>
          <a:scene3d>
            <a:camera prst="orthographicFront">
              <a:rot lat="20967539" lon="19191102" rev="113251"/>
            </a:camera>
            <a:lightRig rig="threePt" dir="t"/>
          </a:scene3d>
        </p:grpSpPr>
        <p:sp>
          <p:nvSpPr>
            <p:cNvPr id="6" name="圆角矩形 5"/>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圆角矩形 9"/>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9128518" y="1403005"/>
            <a:ext cx="860661" cy="1640723"/>
            <a:chOff x="5537459" y="941354"/>
            <a:chExt cx="946727" cy="1804795"/>
          </a:xfrm>
          <a:solidFill>
            <a:srgbClr val="0070C0"/>
          </a:solidFill>
          <a:scene3d>
            <a:camera prst="orthographicFront">
              <a:rot lat="600000" lon="20399993" rev="0"/>
            </a:camera>
            <a:lightRig rig="threePt" dir="t"/>
          </a:scene3d>
        </p:grpSpPr>
        <p:sp>
          <p:nvSpPr>
            <p:cNvPr id="12" name="圆角矩形 11"/>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圆角矩形 12"/>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5842439" y="1394115"/>
            <a:ext cx="860661" cy="1640723"/>
            <a:chOff x="5537459" y="941354"/>
            <a:chExt cx="946727" cy="1804795"/>
          </a:xfrm>
          <a:solidFill>
            <a:srgbClr val="0070C0"/>
          </a:solidFill>
          <a:scene3d>
            <a:camera prst="orthographicFront">
              <a:rot lat="600000" lon="20399993" rev="0"/>
            </a:camera>
            <a:lightRig rig="threePt" dir="t"/>
          </a:scene3d>
        </p:grpSpPr>
        <p:sp>
          <p:nvSpPr>
            <p:cNvPr id="15" name="圆角矩形 14"/>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圆角矩形 15"/>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1883410" y="1408430"/>
            <a:ext cx="8380730" cy="4796790"/>
            <a:chOff x="1665167" y="1115627"/>
            <a:chExt cx="8480645" cy="4972990"/>
          </a:xfrm>
        </p:grpSpPr>
        <p:sp>
          <p:nvSpPr>
            <p:cNvPr id="18" name="椭圆 17"/>
            <p:cNvSpPr/>
            <p:nvPr/>
          </p:nvSpPr>
          <p:spPr>
            <a:xfrm>
              <a:off x="4910155" y="4908883"/>
              <a:ext cx="3807013" cy="1179734"/>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665167" y="1115627"/>
              <a:ext cx="8480645" cy="4730110"/>
              <a:chOff x="1665167" y="1115627"/>
              <a:chExt cx="8480645" cy="4730110"/>
            </a:xfrm>
          </p:grpSpPr>
          <p:sp>
            <p:nvSpPr>
              <p:cNvPr id="20" name="圆角矩形 19"/>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1884385" y="1183776"/>
                <a:ext cx="8261427" cy="4506279"/>
                <a:chOff x="1884385" y="1183776"/>
                <a:chExt cx="8261427" cy="4506279"/>
              </a:xfrm>
            </p:grpSpPr>
            <p:sp>
              <p:nvSpPr>
                <p:cNvPr id="84" name="圆角矩形 83"/>
                <p:cNvSpPr/>
                <p:nvPr/>
              </p:nvSpPr>
              <p:spPr>
                <a:xfrm>
                  <a:off x="1884385" y="1360824"/>
                  <a:ext cx="3331153" cy="4156364"/>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5" name="组合 84"/>
                <p:cNvGrpSpPr/>
                <p:nvPr/>
              </p:nvGrpSpPr>
              <p:grpSpPr>
                <a:xfrm>
                  <a:off x="5206230" y="1183776"/>
                  <a:ext cx="4939582" cy="4506279"/>
                  <a:chOff x="6199676" y="1161244"/>
                  <a:chExt cx="5433540" cy="4551342"/>
                </a:xfrm>
              </p:grpSpPr>
              <p:sp>
                <p:nvSpPr>
                  <p:cNvPr id="86" name="梯形 85"/>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梯形 86"/>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梯形 87"/>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组合 21"/>
              <p:cNvGrpSpPr/>
              <p:nvPr/>
            </p:nvGrpSpPr>
            <p:grpSpPr>
              <a:xfrm>
                <a:off x="1965492" y="1115627"/>
                <a:ext cx="3168938" cy="540697"/>
                <a:chOff x="1965492" y="1115627"/>
                <a:chExt cx="3168938" cy="540697"/>
              </a:xfrm>
            </p:grpSpPr>
            <p:grpSp>
              <p:nvGrpSpPr>
                <p:cNvPr id="23" name="组合 22"/>
                <p:cNvGrpSpPr/>
                <p:nvPr/>
              </p:nvGrpSpPr>
              <p:grpSpPr>
                <a:xfrm>
                  <a:off x="1965492" y="1443022"/>
                  <a:ext cx="3168938" cy="213302"/>
                  <a:chOff x="2149634" y="1165384"/>
                  <a:chExt cx="3485832" cy="234632"/>
                </a:xfrm>
              </p:grpSpPr>
              <p:grpSp>
                <p:nvGrpSpPr>
                  <p:cNvPr id="54" name="组合 53"/>
                  <p:cNvGrpSpPr/>
                  <p:nvPr/>
                </p:nvGrpSpPr>
                <p:grpSpPr>
                  <a:xfrm>
                    <a:off x="2149634" y="1165384"/>
                    <a:ext cx="234632" cy="234632"/>
                    <a:chOff x="2483009" y="1114425"/>
                    <a:chExt cx="209550" cy="209550"/>
                  </a:xfrm>
                </p:grpSpPr>
                <p:sp>
                  <p:nvSpPr>
                    <p:cNvPr id="82" name="椭圆 8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椭圆 8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2510879" y="1165384"/>
                    <a:ext cx="234632" cy="234632"/>
                    <a:chOff x="2483009" y="1114425"/>
                    <a:chExt cx="209550" cy="209550"/>
                  </a:xfrm>
                </p:grpSpPr>
                <p:sp>
                  <p:nvSpPr>
                    <p:cNvPr id="80" name="椭圆 7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椭圆 8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组合 55"/>
                  <p:cNvGrpSpPr/>
                  <p:nvPr/>
                </p:nvGrpSpPr>
                <p:grpSpPr>
                  <a:xfrm>
                    <a:off x="2872123" y="1165384"/>
                    <a:ext cx="234632" cy="234632"/>
                    <a:chOff x="2483009" y="1114425"/>
                    <a:chExt cx="209550" cy="209550"/>
                  </a:xfrm>
                </p:grpSpPr>
                <p:sp>
                  <p:nvSpPr>
                    <p:cNvPr id="78" name="椭圆 7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椭圆 7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7" name="组合 56"/>
                  <p:cNvGrpSpPr/>
                  <p:nvPr/>
                </p:nvGrpSpPr>
                <p:grpSpPr>
                  <a:xfrm>
                    <a:off x="3233367" y="1165384"/>
                    <a:ext cx="234632" cy="234632"/>
                    <a:chOff x="2483009" y="1114425"/>
                    <a:chExt cx="209550" cy="209550"/>
                  </a:xfrm>
                </p:grpSpPr>
                <p:sp>
                  <p:nvSpPr>
                    <p:cNvPr id="76" name="椭圆 7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椭圆 7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3594612" y="1165384"/>
                    <a:ext cx="234632" cy="234632"/>
                    <a:chOff x="2483009" y="1114425"/>
                    <a:chExt cx="209550" cy="209550"/>
                  </a:xfrm>
                </p:grpSpPr>
                <p:sp>
                  <p:nvSpPr>
                    <p:cNvPr id="74" name="椭圆 7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5" name="椭圆 7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组合 58"/>
                  <p:cNvGrpSpPr/>
                  <p:nvPr/>
                </p:nvGrpSpPr>
                <p:grpSpPr>
                  <a:xfrm>
                    <a:off x="3955856" y="1165384"/>
                    <a:ext cx="234632" cy="234632"/>
                    <a:chOff x="2483009" y="1114425"/>
                    <a:chExt cx="209550" cy="209550"/>
                  </a:xfrm>
                </p:grpSpPr>
                <p:sp>
                  <p:nvSpPr>
                    <p:cNvPr id="72" name="椭圆 7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7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组合 59"/>
                  <p:cNvGrpSpPr/>
                  <p:nvPr/>
                </p:nvGrpSpPr>
                <p:grpSpPr>
                  <a:xfrm>
                    <a:off x="4317101" y="1165384"/>
                    <a:ext cx="234632" cy="234632"/>
                    <a:chOff x="2483009" y="1114425"/>
                    <a:chExt cx="209550" cy="209550"/>
                  </a:xfrm>
                </p:grpSpPr>
                <p:sp>
                  <p:nvSpPr>
                    <p:cNvPr id="70" name="椭圆 6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1" name="椭圆 7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4678345" y="1165384"/>
                    <a:ext cx="234632" cy="234632"/>
                    <a:chOff x="2483009" y="1114425"/>
                    <a:chExt cx="209550" cy="209550"/>
                  </a:xfrm>
                </p:grpSpPr>
                <p:sp>
                  <p:nvSpPr>
                    <p:cNvPr id="68" name="椭圆 6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6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5039590" y="1165384"/>
                    <a:ext cx="234632" cy="234632"/>
                    <a:chOff x="2483009" y="1114425"/>
                    <a:chExt cx="209550" cy="209550"/>
                  </a:xfrm>
                </p:grpSpPr>
                <p:sp>
                  <p:nvSpPr>
                    <p:cNvPr id="66" name="椭圆 6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6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5400834" y="1165384"/>
                    <a:ext cx="234632" cy="234632"/>
                    <a:chOff x="2483009" y="1114425"/>
                    <a:chExt cx="209550" cy="209550"/>
                  </a:xfrm>
                </p:grpSpPr>
                <p:sp>
                  <p:nvSpPr>
                    <p:cNvPr id="64" name="椭圆 6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椭圆 6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4" name="组合 23"/>
                <p:cNvGrpSpPr/>
                <p:nvPr/>
              </p:nvGrpSpPr>
              <p:grpSpPr>
                <a:xfrm>
                  <a:off x="2020452" y="1115627"/>
                  <a:ext cx="86065" cy="440911"/>
                  <a:chOff x="2244442" y="772895"/>
                  <a:chExt cx="94671" cy="485002"/>
                </a:xfrm>
              </p:grpSpPr>
              <p:sp>
                <p:nvSpPr>
                  <p:cNvPr id="52" name="圆角矩形 5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圆角矩形 5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2350139" y="1115627"/>
                  <a:ext cx="86065" cy="440911"/>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2679826" y="1115627"/>
                  <a:ext cx="86065" cy="440911"/>
                  <a:chOff x="2244442" y="772895"/>
                  <a:chExt cx="94671" cy="485002"/>
                </a:xfrm>
              </p:grpSpPr>
              <p:sp>
                <p:nvSpPr>
                  <p:cNvPr id="48"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组合 26"/>
                <p:cNvGrpSpPr/>
                <p:nvPr/>
              </p:nvGrpSpPr>
              <p:grpSpPr>
                <a:xfrm>
                  <a:off x="3009512" y="1115627"/>
                  <a:ext cx="86065" cy="440911"/>
                  <a:chOff x="2244442" y="772895"/>
                  <a:chExt cx="94671" cy="485002"/>
                </a:xfrm>
              </p:grpSpPr>
              <p:sp>
                <p:nvSpPr>
                  <p:cNvPr id="46" name="圆角矩形 4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圆角矩形 4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组合 27"/>
                <p:cNvGrpSpPr/>
                <p:nvPr/>
              </p:nvGrpSpPr>
              <p:grpSpPr>
                <a:xfrm>
                  <a:off x="3339200" y="1115627"/>
                  <a:ext cx="86065" cy="440911"/>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3668886" y="1115627"/>
                  <a:ext cx="86065" cy="440911"/>
                  <a:chOff x="2244442" y="772895"/>
                  <a:chExt cx="94671" cy="485002"/>
                </a:xfrm>
              </p:grpSpPr>
              <p:sp>
                <p:nvSpPr>
                  <p:cNvPr id="42" name="圆角矩形 4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4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29"/>
                <p:cNvGrpSpPr/>
                <p:nvPr/>
              </p:nvGrpSpPr>
              <p:grpSpPr>
                <a:xfrm>
                  <a:off x="3998573" y="1115627"/>
                  <a:ext cx="86065" cy="440911"/>
                  <a:chOff x="2244442" y="772895"/>
                  <a:chExt cx="94671" cy="485002"/>
                </a:xfrm>
              </p:grpSpPr>
              <p:sp>
                <p:nvSpPr>
                  <p:cNvPr id="40" name="圆角矩形 3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圆角矩形 4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p:cNvGrpSpPr/>
                <p:nvPr/>
              </p:nvGrpSpPr>
              <p:grpSpPr>
                <a:xfrm>
                  <a:off x="4328260" y="1115627"/>
                  <a:ext cx="86065" cy="440911"/>
                  <a:chOff x="2244442" y="772895"/>
                  <a:chExt cx="94671" cy="485002"/>
                </a:xfrm>
              </p:grpSpPr>
              <p:sp>
                <p:nvSpPr>
                  <p:cNvPr id="38" name="圆角矩形 3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圆角矩形 3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a:off x="4657947" y="1115627"/>
                  <a:ext cx="86065" cy="440911"/>
                  <a:chOff x="2244442" y="772895"/>
                  <a:chExt cx="94671" cy="485002"/>
                </a:xfrm>
              </p:grpSpPr>
              <p:sp>
                <p:nvSpPr>
                  <p:cNvPr id="36" name="圆角矩形 3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圆角矩形 3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a:off x="4987634" y="1115627"/>
                  <a:ext cx="86065" cy="440911"/>
                  <a:chOff x="2244442" y="772895"/>
                  <a:chExt cx="94671" cy="485002"/>
                </a:xfrm>
              </p:grpSpPr>
              <p:sp>
                <p:nvSpPr>
                  <p:cNvPr id="34" name="圆角矩形 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圆角矩形 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grpSp>
      <p:grpSp>
        <p:nvGrpSpPr>
          <p:cNvPr id="89" name="组合 88"/>
          <p:cNvGrpSpPr/>
          <p:nvPr/>
        </p:nvGrpSpPr>
        <p:grpSpPr>
          <a:xfrm>
            <a:off x="5760995" y="1412776"/>
            <a:ext cx="1000117" cy="1008111"/>
            <a:chOff x="5542590" y="1120065"/>
            <a:chExt cx="1000117" cy="1008111"/>
          </a:xfrm>
        </p:grpSpPr>
        <p:grpSp>
          <p:nvGrpSpPr>
            <p:cNvPr id="90" name="组合 89"/>
            <p:cNvGrpSpPr/>
            <p:nvPr/>
          </p:nvGrpSpPr>
          <p:grpSpPr>
            <a:xfrm>
              <a:off x="5767219" y="1131221"/>
              <a:ext cx="568651" cy="996955"/>
              <a:chOff x="5695244" y="971056"/>
              <a:chExt cx="625516" cy="1096651"/>
            </a:xfrm>
            <a:solidFill>
              <a:srgbClr val="0070C0"/>
            </a:solidFill>
            <a:scene3d>
              <a:camera prst="orthographicFront">
                <a:rot lat="600000" lon="20399993" rev="0"/>
              </a:camera>
              <a:lightRig rig="threePt" dir="t"/>
            </a:scene3d>
          </p:grpSpPr>
          <p:sp>
            <p:nvSpPr>
              <p:cNvPr id="94" name="任意多边形 93"/>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任意多边形 94"/>
              <p:cNvSpPr/>
              <p:nvPr/>
            </p:nvSpPr>
            <p:spPr bwMode="auto">
              <a:xfrm rot="5400000">
                <a:off x="5459676" y="1206624"/>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1" name="组合 90"/>
            <p:cNvGrpSpPr/>
            <p:nvPr/>
          </p:nvGrpSpPr>
          <p:grpSpPr>
            <a:xfrm>
              <a:off x="5542590" y="1120065"/>
              <a:ext cx="1000117" cy="863166"/>
              <a:chOff x="4123036" y="1129692"/>
              <a:chExt cx="1000117" cy="863166"/>
            </a:xfrm>
            <a:scene3d>
              <a:camera prst="perspectiveFront">
                <a:rot lat="0" lon="1799981" rev="0"/>
              </a:camera>
              <a:lightRig rig="threePt" dir="t"/>
            </a:scene3d>
          </p:grpSpPr>
          <p:sp>
            <p:nvSpPr>
              <p:cNvPr id="92" name="文本框 200"/>
              <p:cNvSpPr txBox="1"/>
              <p:nvPr/>
            </p:nvSpPr>
            <p:spPr>
              <a:xfrm>
                <a:off x="4123036" y="1129692"/>
                <a:ext cx="1000117" cy="645160"/>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02</a:t>
                </a:r>
                <a:endParaRPr lang="zh-CN" altLang="en-US" sz="3600" dirty="0">
                  <a:solidFill>
                    <a:schemeClr val="bg1"/>
                  </a:solidFill>
                  <a:latin typeface="Impact MT Std" pitchFamily="34" charset="0"/>
                </a:endParaRPr>
              </a:p>
            </p:txBody>
          </p:sp>
          <p:sp>
            <p:nvSpPr>
              <p:cNvPr id="93" name="文本框 201"/>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96" name="组合 95"/>
          <p:cNvGrpSpPr/>
          <p:nvPr/>
        </p:nvGrpSpPr>
        <p:grpSpPr>
          <a:xfrm>
            <a:off x="7381296" y="1412776"/>
            <a:ext cx="1000117" cy="1068962"/>
            <a:chOff x="7162891" y="1120065"/>
            <a:chExt cx="1000117" cy="1068962"/>
          </a:xfrm>
        </p:grpSpPr>
        <p:grpSp>
          <p:nvGrpSpPr>
            <p:cNvPr id="97" name="组合 96"/>
            <p:cNvGrpSpPr/>
            <p:nvPr/>
          </p:nvGrpSpPr>
          <p:grpSpPr>
            <a:xfrm>
              <a:off x="7319343" y="1192071"/>
              <a:ext cx="750872" cy="996956"/>
              <a:chOff x="5695241" y="959720"/>
              <a:chExt cx="625516" cy="1096653"/>
            </a:xfrm>
            <a:solidFill>
              <a:srgbClr val="0070C0"/>
            </a:solidFill>
            <a:scene3d>
              <a:camera prst="orthographicFront">
                <a:rot lat="20944032" lon="19239453" rev="161931"/>
              </a:camera>
              <a:lightRig rig="threePt" dir="t"/>
            </a:scene3d>
          </p:grpSpPr>
          <p:sp>
            <p:nvSpPr>
              <p:cNvPr id="101" name="任意多边形 100"/>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任意多边形 101"/>
              <p:cNvSpPr/>
              <p:nvPr/>
            </p:nvSpPr>
            <p:spPr bwMode="auto">
              <a:xfrm rot="5400000">
                <a:off x="5459672" y="1195289"/>
                <a:ext cx="1096653"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7162891" y="1120065"/>
              <a:ext cx="1000117" cy="868775"/>
              <a:chOff x="4123036" y="1129692"/>
              <a:chExt cx="1000117" cy="868775"/>
            </a:xfrm>
            <a:scene3d>
              <a:camera prst="perspectiveFront">
                <a:rot lat="0" lon="19799991" rev="0"/>
              </a:camera>
              <a:lightRig rig="threePt" dir="t"/>
            </a:scene3d>
          </p:grpSpPr>
          <p:sp>
            <p:nvSpPr>
              <p:cNvPr id="99" name="文本框 203"/>
              <p:cNvSpPr txBox="1"/>
              <p:nvPr/>
            </p:nvSpPr>
            <p:spPr>
              <a:xfrm>
                <a:off x="4123036" y="1129692"/>
                <a:ext cx="1000117" cy="645160"/>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03</a:t>
                </a:r>
                <a:endParaRPr lang="zh-CN" altLang="en-US" sz="3600" dirty="0">
                  <a:solidFill>
                    <a:schemeClr val="bg1"/>
                  </a:solidFill>
                  <a:latin typeface="Impact MT Std" pitchFamily="34" charset="0"/>
                </a:endParaRPr>
              </a:p>
            </p:txBody>
          </p:sp>
          <p:sp>
            <p:nvSpPr>
              <p:cNvPr id="100" name="文本框 204"/>
              <p:cNvSpPr txBox="1"/>
              <p:nvPr/>
            </p:nvSpPr>
            <p:spPr>
              <a:xfrm>
                <a:off x="4188958" y="1736857"/>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03" name="组合 102"/>
          <p:cNvGrpSpPr/>
          <p:nvPr/>
        </p:nvGrpSpPr>
        <p:grpSpPr>
          <a:xfrm>
            <a:off x="9065207" y="1412776"/>
            <a:ext cx="1000117" cy="1017848"/>
            <a:chOff x="8846802" y="1120065"/>
            <a:chExt cx="1000117" cy="1017848"/>
          </a:xfrm>
        </p:grpSpPr>
        <p:grpSp>
          <p:nvGrpSpPr>
            <p:cNvPr id="104" name="组合 103"/>
            <p:cNvGrpSpPr/>
            <p:nvPr/>
          </p:nvGrpSpPr>
          <p:grpSpPr>
            <a:xfrm>
              <a:off x="9053298" y="1140958"/>
              <a:ext cx="568651" cy="996955"/>
              <a:chOff x="5695244" y="971988"/>
              <a:chExt cx="625516" cy="1096651"/>
            </a:xfrm>
            <a:solidFill>
              <a:srgbClr val="0070C0"/>
            </a:solidFill>
            <a:scene3d>
              <a:camera prst="orthographicFront">
                <a:rot lat="600000" lon="20399993" rev="0"/>
              </a:camera>
              <a:lightRig rig="threePt" dir="t"/>
            </a:scene3d>
          </p:grpSpPr>
          <p:sp>
            <p:nvSpPr>
              <p:cNvPr id="108" name="任意多边形 107"/>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任意多边形 108"/>
              <p:cNvSpPr/>
              <p:nvPr/>
            </p:nvSpPr>
            <p:spPr bwMode="auto">
              <a:xfrm rot="5400000">
                <a:off x="5459676" y="1207556"/>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8846802" y="1120065"/>
              <a:ext cx="1000117" cy="863166"/>
              <a:chOff x="4123036" y="1129692"/>
              <a:chExt cx="1000117" cy="863166"/>
            </a:xfrm>
            <a:scene3d>
              <a:camera prst="perspectiveFront">
                <a:rot lat="0" lon="1800000" rev="0"/>
              </a:camera>
              <a:lightRig rig="threePt" dir="t"/>
            </a:scene3d>
          </p:grpSpPr>
          <p:sp>
            <p:nvSpPr>
              <p:cNvPr id="106" name="文本框 206"/>
              <p:cNvSpPr txBox="1"/>
              <p:nvPr/>
            </p:nvSpPr>
            <p:spPr>
              <a:xfrm>
                <a:off x="4123036" y="1129692"/>
                <a:ext cx="1000117" cy="645160"/>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04</a:t>
                </a:r>
                <a:endParaRPr lang="zh-CN" altLang="en-US" sz="3600" dirty="0">
                  <a:solidFill>
                    <a:schemeClr val="bg1"/>
                  </a:solidFill>
                  <a:latin typeface="Impact MT Std" pitchFamily="34" charset="0"/>
                </a:endParaRPr>
              </a:p>
            </p:txBody>
          </p:sp>
          <p:sp>
            <p:nvSpPr>
              <p:cNvPr id="107" name="文本框 207"/>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10" name="Group 4"/>
          <p:cNvGrpSpPr>
            <a:grpSpLocks noChangeAspect="1"/>
          </p:cNvGrpSpPr>
          <p:nvPr/>
        </p:nvGrpSpPr>
        <p:grpSpPr bwMode="auto">
          <a:xfrm>
            <a:off x="6540262" y="5327163"/>
            <a:ext cx="347592" cy="407338"/>
            <a:chOff x="1776" y="1776"/>
            <a:chExt cx="64" cy="75"/>
          </a:xfrm>
          <a:solidFill>
            <a:schemeClr val="tx1">
              <a:lumMod val="50000"/>
              <a:lumOff val="50000"/>
            </a:schemeClr>
          </a:solidFill>
          <a:scene3d>
            <a:camera prst="perspectiveFront">
              <a:rot lat="0" lon="1799990" rev="0"/>
            </a:camera>
            <a:lightRig rig="threePt" dir="t"/>
          </a:scene3d>
        </p:grpSpPr>
        <p:sp>
          <p:nvSpPr>
            <p:cNvPr id="111"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2"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3"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4"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5" name="Group 13"/>
          <p:cNvGrpSpPr>
            <a:grpSpLocks noChangeAspect="1"/>
          </p:cNvGrpSpPr>
          <p:nvPr/>
        </p:nvGrpSpPr>
        <p:grpSpPr bwMode="auto">
          <a:xfrm>
            <a:off x="8194055" y="5287120"/>
            <a:ext cx="423877" cy="428882"/>
            <a:chOff x="2426" y="2781"/>
            <a:chExt cx="593" cy="600"/>
          </a:xfrm>
          <a:solidFill>
            <a:schemeClr val="tx1">
              <a:lumMod val="50000"/>
              <a:lumOff val="50000"/>
            </a:schemeClr>
          </a:solidFill>
          <a:scene3d>
            <a:camera prst="perspectiveFront">
              <a:rot lat="0" lon="19799991" rev="0"/>
            </a:camera>
            <a:lightRig rig="threePt" dir="t"/>
          </a:scene3d>
        </p:grpSpPr>
        <p:sp>
          <p:nvSpPr>
            <p:cNvPr id="11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8" name="组合 117"/>
          <p:cNvGrpSpPr/>
          <p:nvPr/>
        </p:nvGrpSpPr>
        <p:grpSpPr>
          <a:xfrm>
            <a:off x="9764505" y="5338168"/>
            <a:ext cx="400684" cy="436036"/>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19"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0"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2"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430" y="2340738"/>
            <a:ext cx="2642063" cy="1724762"/>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文本框 76"/>
          <p:cNvSpPr txBox="1"/>
          <p:nvPr/>
        </p:nvSpPr>
        <p:spPr>
          <a:xfrm>
            <a:off x="2416175" y="4495800"/>
            <a:ext cx="2774315" cy="39878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少年军校十大实践活动</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nvGrpSpPr>
          <p:cNvPr id="126" name="组合 125"/>
          <p:cNvGrpSpPr/>
          <p:nvPr/>
        </p:nvGrpSpPr>
        <p:grpSpPr>
          <a:xfrm>
            <a:off x="8754028" y="2577982"/>
            <a:ext cx="1582551" cy="3138170"/>
            <a:chOff x="6870216" y="2879502"/>
            <a:chExt cx="1434288" cy="3138170"/>
          </a:xfrm>
        </p:grpSpPr>
        <p:sp>
          <p:nvSpPr>
            <p:cNvPr id="127" name="文本框 123"/>
            <p:cNvSpPr txBox="1"/>
            <p:nvPr/>
          </p:nvSpPr>
          <p:spPr>
            <a:xfrm>
              <a:off x="6870216" y="2879502"/>
              <a:ext cx="1303586" cy="3138170"/>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迷彩童军梦</a:t>
              </a:r>
              <a:r>
                <a:rPr lang="en-US" altLang="zh-CN"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  磨练励成长</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——国防军事训练展示暨第二届迷彩小军人活动（军训四月、五月展示、小军人大课间展示）</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8" name="文本框 124"/>
            <p:cNvSpPr txBox="1"/>
            <p:nvPr/>
          </p:nvSpPr>
          <p:spPr>
            <a:xfrm>
              <a:off x="6872995" y="3235708"/>
              <a:ext cx="1431509" cy="312420"/>
            </a:xfrm>
            <a:prstGeom prst="rect">
              <a:avLst/>
            </a:prstGeom>
            <a:noFill/>
          </p:spPr>
          <p:txBody>
            <a:bodyPr wrap="square" rtlCol="0">
              <a:spAutoFit/>
            </a:bodyPr>
            <a:lstStyle/>
            <a:p>
              <a:pPr>
                <a:lnSpc>
                  <a:spcPct val="12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7" name="图片 6"/>
          <p:cNvPicPr>
            <a:picLocks noChangeAspect="1"/>
          </p:cNvPicPr>
          <p:nvPr/>
        </p:nvPicPr>
        <p:blipFill>
          <a:blip r:embed="rId4"/>
          <a:stretch>
            <a:fillRect/>
          </a:stretch>
        </p:blipFill>
        <p:spPr>
          <a:xfrm>
            <a:off x="2234294" y="2281343"/>
            <a:ext cx="2975859" cy="1853549"/>
          </a:xfrm>
          <a:prstGeom prst="snip1Rect">
            <a:avLst/>
          </a:prstGeom>
        </p:spPr>
      </p:pic>
      <p:sp>
        <p:nvSpPr>
          <p:cNvPr id="8" name="文本框 123"/>
          <p:cNvSpPr txBox="1"/>
          <p:nvPr/>
        </p:nvSpPr>
        <p:spPr>
          <a:xfrm>
            <a:off x="7105650" y="2637155"/>
            <a:ext cx="1438275" cy="1753235"/>
          </a:xfrm>
          <a:prstGeom prst="rect">
            <a:avLst/>
          </a:prstGeom>
          <a:noFill/>
        </p:spPr>
        <p:txBody>
          <a:bodyPr wrap="square" rtlCol="0">
            <a:spAutoFit/>
          </a:bodyPr>
          <a:p>
            <a:r>
              <a:rPr lang="zh-CN" altLang="en-US" b="1" dirty="0">
                <a:solidFill>
                  <a:srgbClr val="FF0000"/>
                </a:solidFill>
                <a:latin typeface="微软雅黑" panose="020B0503020204020204" pitchFamily="34" charset="-122"/>
                <a:ea typeface="微软雅黑" panose="020B0503020204020204" pitchFamily="34" charset="-122"/>
              </a:rPr>
              <a:t>缅怀革命先烈 </a:t>
            </a:r>
            <a:r>
              <a:rPr lang="en-US" altLang="zh-CN"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传承红色精神</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清明祭英烈活动</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（四月）</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5469277" y="2771331"/>
            <a:ext cx="1582551" cy="1753235"/>
            <a:chOff x="6870216" y="2879502"/>
            <a:chExt cx="1434288" cy="1753235"/>
          </a:xfrm>
        </p:grpSpPr>
        <p:sp>
          <p:nvSpPr>
            <p:cNvPr id="125" name="文本框 123"/>
            <p:cNvSpPr txBox="1"/>
            <p:nvPr/>
          </p:nvSpPr>
          <p:spPr>
            <a:xfrm>
              <a:off x="6870216" y="2879502"/>
              <a:ext cx="1303586" cy="1753235"/>
            </a:xfrm>
            <a:prstGeom prst="rect">
              <a:avLst/>
            </a:prstGeom>
            <a:noFill/>
          </p:spPr>
          <p:txBody>
            <a:bodyPr wrap="square" rtlCol="0">
              <a:spAutoFit/>
            </a:bodyPr>
            <a:p>
              <a:r>
                <a:rPr lang="zh-CN" altLang="en-US" b="1" dirty="0">
                  <a:solidFill>
                    <a:srgbClr val="FF0000"/>
                  </a:solidFill>
                  <a:latin typeface="微软雅黑" panose="020B0503020204020204" pitchFamily="34" charset="-122"/>
                  <a:ea typeface="微软雅黑" panose="020B0503020204020204" pitchFamily="34" charset="-122"/>
                </a:rPr>
                <a:t>小军娃进军营  体验军旅生活</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军营开放日活动</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（三月）</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2" name="文本框 124"/>
            <p:cNvSpPr txBox="1"/>
            <p:nvPr/>
          </p:nvSpPr>
          <p:spPr>
            <a:xfrm>
              <a:off x="6872995" y="3235708"/>
              <a:ext cx="1431509" cy="312420"/>
            </a:xfrm>
            <a:prstGeom prst="rect">
              <a:avLst/>
            </a:prstGeom>
            <a:noFill/>
          </p:spPr>
          <p:txBody>
            <a:bodyPr wrap="square" rtlCol="0">
              <a:spAutoFit/>
            </a:bodyPr>
            <a:p>
              <a:pPr>
                <a:lnSpc>
                  <a:spcPct val="12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randombar(horizontal)">
                                      <p:cBhvr>
                                        <p:cTn id="12" dur="500"/>
                                        <p:tgtEl>
                                          <p:spTgt spid="123"/>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20000"/>
                                  </p:iterate>
                                  <p:childTnLst>
                                    <p:set>
                                      <p:cBhvr>
                                        <p:cTn id="15" dur="1" fill="hold">
                                          <p:stCondLst>
                                            <p:cond delay="0"/>
                                          </p:stCondLst>
                                        </p:cTn>
                                        <p:tgtEl>
                                          <p:spTgt spid="124"/>
                                        </p:tgtEl>
                                        <p:attrNameLst>
                                          <p:attrName>style.visibility</p:attrName>
                                        </p:attrNameLst>
                                      </p:cBhvr>
                                      <p:to>
                                        <p:strVal val="visible"/>
                                      </p:to>
                                    </p:set>
                                    <p:anim calcmode="lin" valueType="num">
                                      <p:cBhvr>
                                        <p:cTn id="16" dur="250" fill="hold"/>
                                        <p:tgtEl>
                                          <p:spTgt spid="124"/>
                                        </p:tgtEl>
                                        <p:attrNameLst>
                                          <p:attrName>ppt_w</p:attrName>
                                        </p:attrNameLst>
                                      </p:cBhvr>
                                      <p:tavLst>
                                        <p:tav tm="0">
                                          <p:val>
                                            <p:fltVal val="0"/>
                                          </p:val>
                                        </p:tav>
                                        <p:tav tm="100000">
                                          <p:val>
                                            <p:strVal val="#ppt_w"/>
                                          </p:val>
                                        </p:tav>
                                      </p:tavLst>
                                    </p:anim>
                                    <p:anim calcmode="lin" valueType="num">
                                      <p:cBhvr>
                                        <p:cTn id="17" dur="250" fill="hold"/>
                                        <p:tgtEl>
                                          <p:spTgt spid="124"/>
                                        </p:tgtEl>
                                        <p:attrNameLst>
                                          <p:attrName>ppt_h</p:attrName>
                                        </p:attrNameLst>
                                      </p:cBhvr>
                                      <p:tavLst>
                                        <p:tav tm="0">
                                          <p:val>
                                            <p:fltVal val="0"/>
                                          </p:val>
                                        </p:tav>
                                        <p:tav tm="100000">
                                          <p:val>
                                            <p:strVal val="#ppt_h"/>
                                          </p:val>
                                        </p:tav>
                                      </p:tavLst>
                                    </p:anim>
                                    <p:animEffect transition="in" filter="fade">
                                      <p:cBhvr>
                                        <p:cTn id="18" dur="250"/>
                                        <p:tgtEl>
                                          <p:spTgt spid="124"/>
                                        </p:tgtEl>
                                      </p:cBhvr>
                                    </p:animEffect>
                                  </p:childTnLst>
                                </p:cTn>
                              </p:par>
                              <p:par>
                                <p:cTn id="19" presetID="10" presetClass="entr" presetSubtype="0" fill="hold" nodeType="with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 presetClass="entr" presetSubtype="0" fill="hold" nodeType="withEffect">
                                  <p:stCondLst>
                                    <p:cond delay="250"/>
                                  </p:stCondLst>
                                  <p:childTnLst>
                                    <p:set>
                                      <p:cBhvr>
                                        <p:cTn id="29" dur="1" fill="hold">
                                          <p:stCondLst>
                                            <p:cond delay="0"/>
                                          </p:stCondLst>
                                        </p:cTn>
                                        <p:tgtEl>
                                          <p:spTgt spid="96"/>
                                        </p:tgtEl>
                                        <p:attrNameLst>
                                          <p:attrName>style.visibility</p:attrName>
                                        </p:attrNameLst>
                                      </p:cBhvr>
                                      <p:to>
                                        <p:strVal val="visible"/>
                                      </p:to>
                                    </p:set>
                                  </p:childTnLst>
                                </p:cTn>
                              </p:par>
                              <p:par>
                                <p:cTn id="30" presetID="1" presetClass="entr" presetSubtype="0" fill="hold" nodeType="withEffect">
                                  <p:stCondLst>
                                    <p:cond delay="250"/>
                                  </p:stCondLst>
                                  <p:childTnLst>
                                    <p:set>
                                      <p:cBhvr>
                                        <p:cTn id="31" dur="1" fill="hold">
                                          <p:stCondLst>
                                            <p:cond delay="0"/>
                                          </p:stCondLst>
                                        </p:cTn>
                                        <p:tgtEl>
                                          <p:spTgt spid="89"/>
                                        </p:tgtEl>
                                        <p:attrNameLst>
                                          <p:attrName>style.visibility</p:attrName>
                                        </p:attrNameLst>
                                      </p:cBhvr>
                                      <p:to>
                                        <p:strVal val="visible"/>
                                      </p:to>
                                    </p:set>
                                  </p:childTnLst>
                                </p:cTn>
                              </p:par>
                              <p:par>
                                <p:cTn id="32" presetID="1" presetClass="entr" presetSubtype="0" fill="hold" nodeType="withEffect">
                                  <p:stCondLst>
                                    <p:cond delay="250"/>
                                  </p:stCondLst>
                                  <p:childTnLst>
                                    <p:set>
                                      <p:cBhvr>
                                        <p:cTn id="33" dur="1" fill="hold">
                                          <p:stCondLst>
                                            <p:cond delay="0"/>
                                          </p:stCondLst>
                                        </p:cTn>
                                        <p:tgtEl>
                                          <p:spTgt spid="103"/>
                                        </p:tgtEl>
                                        <p:attrNameLst>
                                          <p:attrName>style.visibility</p:attrName>
                                        </p:attrNameLst>
                                      </p:cBhvr>
                                      <p:to>
                                        <p:strVal val="visible"/>
                                      </p:to>
                                    </p:set>
                                  </p:childTnLst>
                                </p:cTn>
                              </p:par>
                              <p:par>
                                <p:cTn id="34" presetID="10" presetClass="entr" presetSubtype="0" fill="hold" nodeType="withEffect">
                                  <p:stCondLst>
                                    <p:cond delay="75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10" presetClass="entr" presetSubtype="0" fill="hold" nodeType="withEffect">
                                  <p:stCondLst>
                                    <p:cond delay="75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par>
                                <p:cTn id="40" presetID="10" presetClass="entr" presetSubtype="0" fill="hold" nodeType="withEffect">
                                  <p:stCondLst>
                                    <p:cond delay="75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par>
                          <p:cTn id="43" fill="hold">
                            <p:stCondLst>
                              <p:cond delay="2250"/>
                            </p:stCondLst>
                            <p:childTnLst>
                              <p:par>
                                <p:cTn id="44" presetID="16" presetClass="entr" presetSubtype="37" fill="hold" nodeType="after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barn(outVertical)">
                                      <p:cBhvr>
                                        <p:cTn id="46" dur="500"/>
                                        <p:tgtEl>
                                          <p:spTgt spid="126"/>
                                        </p:tgtEl>
                                      </p:cBhvr>
                                    </p:animEffect>
                                  </p:childTnLst>
                                </p:cTn>
                              </p:par>
                            </p:childTnLst>
                          </p:cTn>
                        </p:par>
                        <p:par>
                          <p:cTn id="47" fill="hold">
                            <p:stCondLst>
                              <p:cond delay="2750"/>
                            </p:stCondLst>
                            <p:childTnLst>
                              <p:par>
                                <p:cTn id="48" presetID="16" presetClass="entr" presetSubtype="37"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outVertic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483236" y="1422055"/>
            <a:ext cx="860661" cy="1640723"/>
            <a:chOff x="5537459" y="941354"/>
            <a:chExt cx="946727" cy="1804795"/>
          </a:xfrm>
          <a:solidFill>
            <a:srgbClr val="0070C0"/>
          </a:solidFill>
          <a:scene3d>
            <a:camera prst="orthographicFront">
              <a:rot lat="20967539" lon="19191102" rev="113251"/>
            </a:camera>
            <a:lightRig rig="threePt" dir="t"/>
          </a:scene3d>
        </p:grpSpPr>
        <p:sp>
          <p:nvSpPr>
            <p:cNvPr id="6" name="圆角矩形 5"/>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圆角矩形 9"/>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9128518" y="1403005"/>
            <a:ext cx="860661" cy="1640723"/>
            <a:chOff x="5537459" y="941354"/>
            <a:chExt cx="946727" cy="1804795"/>
          </a:xfrm>
          <a:solidFill>
            <a:srgbClr val="0070C0"/>
          </a:solidFill>
          <a:scene3d>
            <a:camera prst="orthographicFront">
              <a:rot lat="600000" lon="20399993" rev="0"/>
            </a:camera>
            <a:lightRig rig="threePt" dir="t"/>
          </a:scene3d>
        </p:grpSpPr>
        <p:sp>
          <p:nvSpPr>
            <p:cNvPr id="12" name="圆角矩形 11"/>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圆角矩形 12"/>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5842439" y="1394115"/>
            <a:ext cx="860661" cy="1640723"/>
            <a:chOff x="5537459" y="941354"/>
            <a:chExt cx="946727" cy="1804795"/>
          </a:xfrm>
          <a:solidFill>
            <a:srgbClr val="0070C0"/>
          </a:solidFill>
          <a:scene3d>
            <a:camera prst="orthographicFront">
              <a:rot lat="600000" lon="20399993" rev="0"/>
            </a:camera>
            <a:lightRig rig="threePt" dir="t"/>
          </a:scene3d>
        </p:grpSpPr>
        <p:sp>
          <p:nvSpPr>
            <p:cNvPr id="15" name="圆角矩形 14"/>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圆角矩形 15"/>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1901825" y="1367790"/>
            <a:ext cx="8380730" cy="4796790"/>
            <a:chOff x="1665167" y="1115627"/>
            <a:chExt cx="8480645" cy="4972990"/>
          </a:xfrm>
        </p:grpSpPr>
        <p:sp>
          <p:nvSpPr>
            <p:cNvPr id="18" name="椭圆 17"/>
            <p:cNvSpPr/>
            <p:nvPr/>
          </p:nvSpPr>
          <p:spPr>
            <a:xfrm>
              <a:off x="4910155" y="4908883"/>
              <a:ext cx="3807013" cy="1179734"/>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665167" y="1115627"/>
              <a:ext cx="8480645" cy="4730110"/>
              <a:chOff x="1665167" y="1115627"/>
              <a:chExt cx="8480645" cy="4730110"/>
            </a:xfrm>
          </p:grpSpPr>
          <p:sp>
            <p:nvSpPr>
              <p:cNvPr id="20" name="圆角矩形 19"/>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1884385" y="1183776"/>
                <a:ext cx="8261427" cy="4506279"/>
                <a:chOff x="1884385" y="1183776"/>
                <a:chExt cx="8261427" cy="4506279"/>
              </a:xfrm>
            </p:grpSpPr>
            <p:sp>
              <p:nvSpPr>
                <p:cNvPr id="84" name="圆角矩形 83"/>
                <p:cNvSpPr/>
                <p:nvPr/>
              </p:nvSpPr>
              <p:spPr>
                <a:xfrm>
                  <a:off x="1884385" y="1360824"/>
                  <a:ext cx="3331153" cy="4156364"/>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5" name="组合 84"/>
                <p:cNvGrpSpPr/>
                <p:nvPr/>
              </p:nvGrpSpPr>
              <p:grpSpPr>
                <a:xfrm>
                  <a:off x="5206230" y="1183776"/>
                  <a:ext cx="4939582" cy="4506279"/>
                  <a:chOff x="6199676" y="1161244"/>
                  <a:chExt cx="5433540" cy="4551342"/>
                </a:xfrm>
              </p:grpSpPr>
              <p:sp>
                <p:nvSpPr>
                  <p:cNvPr id="86" name="梯形 85"/>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梯形 86"/>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梯形 87"/>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组合 21"/>
              <p:cNvGrpSpPr/>
              <p:nvPr/>
            </p:nvGrpSpPr>
            <p:grpSpPr>
              <a:xfrm>
                <a:off x="1965492" y="1115627"/>
                <a:ext cx="3168938" cy="540697"/>
                <a:chOff x="1965492" y="1115627"/>
                <a:chExt cx="3168938" cy="540697"/>
              </a:xfrm>
            </p:grpSpPr>
            <p:grpSp>
              <p:nvGrpSpPr>
                <p:cNvPr id="23" name="组合 22"/>
                <p:cNvGrpSpPr/>
                <p:nvPr/>
              </p:nvGrpSpPr>
              <p:grpSpPr>
                <a:xfrm>
                  <a:off x="1965492" y="1443022"/>
                  <a:ext cx="3168938" cy="213302"/>
                  <a:chOff x="2149634" y="1165384"/>
                  <a:chExt cx="3485832" cy="234632"/>
                </a:xfrm>
              </p:grpSpPr>
              <p:grpSp>
                <p:nvGrpSpPr>
                  <p:cNvPr id="54" name="组合 53"/>
                  <p:cNvGrpSpPr/>
                  <p:nvPr/>
                </p:nvGrpSpPr>
                <p:grpSpPr>
                  <a:xfrm>
                    <a:off x="2149634" y="1165384"/>
                    <a:ext cx="234632" cy="234632"/>
                    <a:chOff x="2483009" y="1114425"/>
                    <a:chExt cx="209550" cy="209550"/>
                  </a:xfrm>
                </p:grpSpPr>
                <p:sp>
                  <p:nvSpPr>
                    <p:cNvPr id="82" name="椭圆 8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椭圆 8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2510879" y="1165384"/>
                    <a:ext cx="234632" cy="234632"/>
                    <a:chOff x="2483009" y="1114425"/>
                    <a:chExt cx="209550" cy="209550"/>
                  </a:xfrm>
                </p:grpSpPr>
                <p:sp>
                  <p:nvSpPr>
                    <p:cNvPr id="80" name="椭圆 7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椭圆 8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组合 55"/>
                  <p:cNvGrpSpPr/>
                  <p:nvPr/>
                </p:nvGrpSpPr>
                <p:grpSpPr>
                  <a:xfrm>
                    <a:off x="2872123" y="1165384"/>
                    <a:ext cx="234632" cy="234632"/>
                    <a:chOff x="2483009" y="1114425"/>
                    <a:chExt cx="209550" cy="209550"/>
                  </a:xfrm>
                </p:grpSpPr>
                <p:sp>
                  <p:nvSpPr>
                    <p:cNvPr id="78" name="椭圆 7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椭圆 7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7" name="组合 56"/>
                  <p:cNvGrpSpPr/>
                  <p:nvPr/>
                </p:nvGrpSpPr>
                <p:grpSpPr>
                  <a:xfrm>
                    <a:off x="3233367" y="1165384"/>
                    <a:ext cx="234632" cy="234632"/>
                    <a:chOff x="2483009" y="1114425"/>
                    <a:chExt cx="209550" cy="209550"/>
                  </a:xfrm>
                </p:grpSpPr>
                <p:sp>
                  <p:nvSpPr>
                    <p:cNvPr id="76" name="椭圆 7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椭圆 7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3594612" y="1165384"/>
                    <a:ext cx="234632" cy="234632"/>
                    <a:chOff x="2483009" y="1114425"/>
                    <a:chExt cx="209550" cy="209550"/>
                  </a:xfrm>
                </p:grpSpPr>
                <p:sp>
                  <p:nvSpPr>
                    <p:cNvPr id="74" name="椭圆 7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5" name="椭圆 7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组合 58"/>
                  <p:cNvGrpSpPr/>
                  <p:nvPr/>
                </p:nvGrpSpPr>
                <p:grpSpPr>
                  <a:xfrm>
                    <a:off x="3955856" y="1165384"/>
                    <a:ext cx="234632" cy="234632"/>
                    <a:chOff x="2483009" y="1114425"/>
                    <a:chExt cx="209550" cy="209550"/>
                  </a:xfrm>
                </p:grpSpPr>
                <p:sp>
                  <p:nvSpPr>
                    <p:cNvPr id="72" name="椭圆 7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7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组合 59"/>
                  <p:cNvGrpSpPr/>
                  <p:nvPr/>
                </p:nvGrpSpPr>
                <p:grpSpPr>
                  <a:xfrm>
                    <a:off x="4317101" y="1165384"/>
                    <a:ext cx="234632" cy="234632"/>
                    <a:chOff x="2483009" y="1114425"/>
                    <a:chExt cx="209550" cy="209550"/>
                  </a:xfrm>
                </p:grpSpPr>
                <p:sp>
                  <p:nvSpPr>
                    <p:cNvPr id="70" name="椭圆 6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1" name="椭圆 7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4678345" y="1165384"/>
                    <a:ext cx="234632" cy="234632"/>
                    <a:chOff x="2483009" y="1114425"/>
                    <a:chExt cx="209550" cy="209550"/>
                  </a:xfrm>
                </p:grpSpPr>
                <p:sp>
                  <p:nvSpPr>
                    <p:cNvPr id="68" name="椭圆 6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6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5039590" y="1165384"/>
                    <a:ext cx="234632" cy="234632"/>
                    <a:chOff x="2483009" y="1114425"/>
                    <a:chExt cx="209550" cy="209550"/>
                  </a:xfrm>
                </p:grpSpPr>
                <p:sp>
                  <p:nvSpPr>
                    <p:cNvPr id="66" name="椭圆 6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6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5400834" y="1165384"/>
                    <a:ext cx="234632" cy="234632"/>
                    <a:chOff x="2483009" y="1114425"/>
                    <a:chExt cx="209550" cy="209550"/>
                  </a:xfrm>
                </p:grpSpPr>
                <p:sp>
                  <p:nvSpPr>
                    <p:cNvPr id="64" name="椭圆 6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椭圆 6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4" name="组合 23"/>
                <p:cNvGrpSpPr/>
                <p:nvPr/>
              </p:nvGrpSpPr>
              <p:grpSpPr>
                <a:xfrm>
                  <a:off x="2020452" y="1115627"/>
                  <a:ext cx="86065" cy="440911"/>
                  <a:chOff x="2244442" y="772895"/>
                  <a:chExt cx="94671" cy="485002"/>
                </a:xfrm>
              </p:grpSpPr>
              <p:sp>
                <p:nvSpPr>
                  <p:cNvPr id="52" name="圆角矩形 5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圆角矩形 5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2350139" y="1115627"/>
                  <a:ext cx="86065" cy="440911"/>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2679826" y="1115627"/>
                  <a:ext cx="86065" cy="440911"/>
                  <a:chOff x="2244442" y="772895"/>
                  <a:chExt cx="94671" cy="485002"/>
                </a:xfrm>
              </p:grpSpPr>
              <p:sp>
                <p:nvSpPr>
                  <p:cNvPr id="48"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组合 26"/>
                <p:cNvGrpSpPr/>
                <p:nvPr/>
              </p:nvGrpSpPr>
              <p:grpSpPr>
                <a:xfrm>
                  <a:off x="3009512" y="1115627"/>
                  <a:ext cx="86065" cy="440911"/>
                  <a:chOff x="2244442" y="772895"/>
                  <a:chExt cx="94671" cy="485002"/>
                </a:xfrm>
              </p:grpSpPr>
              <p:sp>
                <p:nvSpPr>
                  <p:cNvPr id="46" name="圆角矩形 4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圆角矩形 4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组合 27"/>
                <p:cNvGrpSpPr/>
                <p:nvPr/>
              </p:nvGrpSpPr>
              <p:grpSpPr>
                <a:xfrm>
                  <a:off x="3339200" y="1115627"/>
                  <a:ext cx="86065" cy="440911"/>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3668886" y="1115627"/>
                  <a:ext cx="86065" cy="440911"/>
                  <a:chOff x="2244442" y="772895"/>
                  <a:chExt cx="94671" cy="485002"/>
                </a:xfrm>
              </p:grpSpPr>
              <p:sp>
                <p:nvSpPr>
                  <p:cNvPr id="42" name="圆角矩形 4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4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29"/>
                <p:cNvGrpSpPr/>
                <p:nvPr/>
              </p:nvGrpSpPr>
              <p:grpSpPr>
                <a:xfrm>
                  <a:off x="3998573" y="1115627"/>
                  <a:ext cx="86065" cy="440911"/>
                  <a:chOff x="2244442" y="772895"/>
                  <a:chExt cx="94671" cy="485002"/>
                </a:xfrm>
              </p:grpSpPr>
              <p:sp>
                <p:nvSpPr>
                  <p:cNvPr id="40" name="圆角矩形 3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圆角矩形 4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p:cNvGrpSpPr/>
                <p:nvPr/>
              </p:nvGrpSpPr>
              <p:grpSpPr>
                <a:xfrm>
                  <a:off x="4328260" y="1115627"/>
                  <a:ext cx="86065" cy="440911"/>
                  <a:chOff x="2244442" y="772895"/>
                  <a:chExt cx="94671" cy="485002"/>
                </a:xfrm>
              </p:grpSpPr>
              <p:sp>
                <p:nvSpPr>
                  <p:cNvPr id="38" name="圆角矩形 3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圆角矩形 3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a:off x="4657947" y="1115627"/>
                  <a:ext cx="86065" cy="440911"/>
                  <a:chOff x="2244442" y="772895"/>
                  <a:chExt cx="94671" cy="485002"/>
                </a:xfrm>
              </p:grpSpPr>
              <p:sp>
                <p:nvSpPr>
                  <p:cNvPr id="36" name="圆角矩形 3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圆角矩形 3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a:off x="4987634" y="1115627"/>
                  <a:ext cx="86065" cy="440911"/>
                  <a:chOff x="2244442" y="772895"/>
                  <a:chExt cx="94671" cy="485002"/>
                </a:xfrm>
              </p:grpSpPr>
              <p:sp>
                <p:nvSpPr>
                  <p:cNvPr id="34" name="圆角矩形 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圆角矩形 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grpSp>
      <p:grpSp>
        <p:nvGrpSpPr>
          <p:cNvPr id="89" name="组合 88"/>
          <p:cNvGrpSpPr/>
          <p:nvPr/>
        </p:nvGrpSpPr>
        <p:grpSpPr>
          <a:xfrm>
            <a:off x="5760995" y="1412776"/>
            <a:ext cx="1000117" cy="1008111"/>
            <a:chOff x="5542590" y="1120065"/>
            <a:chExt cx="1000117" cy="1008111"/>
          </a:xfrm>
        </p:grpSpPr>
        <p:grpSp>
          <p:nvGrpSpPr>
            <p:cNvPr id="90" name="组合 89"/>
            <p:cNvGrpSpPr/>
            <p:nvPr/>
          </p:nvGrpSpPr>
          <p:grpSpPr>
            <a:xfrm>
              <a:off x="5767219" y="1131221"/>
              <a:ext cx="568651" cy="996955"/>
              <a:chOff x="5695244" y="971056"/>
              <a:chExt cx="625516" cy="1096651"/>
            </a:xfrm>
            <a:solidFill>
              <a:srgbClr val="0070C0"/>
            </a:solidFill>
            <a:scene3d>
              <a:camera prst="orthographicFront">
                <a:rot lat="600000" lon="20399993" rev="0"/>
              </a:camera>
              <a:lightRig rig="threePt" dir="t"/>
            </a:scene3d>
          </p:grpSpPr>
          <p:sp>
            <p:nvSpPr>
              <p:cNvPr id="94" name="任意多边形 93"/>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任意多边形 94"/>
              <p:cNvSpPr/>
              <p:nvPr/>
            </p:nvSpPr>
            <p:spPr bwMode="auto">
              <a:xfrm rot="5400000">
                <a:off x="5459676" y="1206624"/>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1" name="组合 90"/>
            <p:cNvGrpSpPr/>
            <p:nvPr/>
          </p:nvGrpSpPr>
          <p:grpSpPr>
            <a:xfrm>
              <a:off x="5542590" y="1120065"/>
              <a:ext cx="1000117" cy="863166"/>
              <a:chOff x="4123036" y="1129692"/>
              <a:chExt cx="1000117" cy="863166"/>
            </a:xfrm>
            <a:scene3d>
              <a:camera prst="perspectiveFront">
                <a:rot lat="0" lon="1799981" rev="0"/>
              </a:camera>
              <a:lightRig rig="threePt" dir="t"/>
            </a:scene3d>
          </p:grpSpPr>
          <p:sp>
            <p:nvSpPr>
              <p:cNvPr id="92" name="文本框 200"/>
              <p:cNvSpPr txBox="1"/>
              <p:nvPr/>
            </p:nvSpPr>
            <p:spPr>
              <a:xfrm>
                <a:off x="4123036" y="1129692"/>
                <a:ext cx="1000117" cy="645160"/>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05</a:t>
                </a:r>
                <a:endParaRPr lang="zh-CN" altLang="en-US" sz="3600" dirty="0">
                  <a:solidFill>
                    <a:schemeClr val="bg1"/>
                  </a:solidFill>
                  <a:latin typeface="Impact MT Std" pitchFamily="34" charset="0"/>
                </a:endParaRPr>
              </a:p>
            </p:txBody>
          </p:sp>
          <p:sp>
            <p:nvSpPr>
              <p:cNvPr id="93" name="文本框 201"/>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96" name="组合 95"/>
          <p:cNvGrpSpPr/>
          <p:nvPr/>
        </p:nvGrpSpPr>
        <p:grpSpPr>
          <a:xfrm>
            <a:off x="7381296" y="1412776"/>
            <a:ext cx="1000117" cy="1068962"/>
            <a:chOff x="7162891" y="1120065"/>
            <a:chExt cx="1000117" cy="1068962"/>
          </a:xfrm>
        </p:grpSpPr>
        <p:grpSp>
          <p:nvGrpSpPr>
            <p:cNvPr id="97" name="组合 96"/>
            <p:cNvGrpSpPr/>
            <p:nvPr/>
          </p:nvGrpSpPr>
          <p:grpSpPr>
            <a:xfrm>
              <a:off x="7319343" y="1192071"/>
              <a:ext cx="750872" cy="996956"/>
              <a:chOff x="5695241" y="959720"/>
              <a:chExt cx="625516" cy="1096653"/>
            </a:xfrm>
            <a:solidFill>
              <a:srgbClr val="0070C0"/>
            </a:solidFill>
            <a:scene3d>
              <a:camera prst="orthographicFront">
                <a:rot lat="20944032" lon="19239453" rev="161931"/>
              </a:camera>
              <a:lightRig rig="threePt" dir="t"/>
            </a:scene3d>
          </p:grpSpPr>
          <p:sp>
            <p:nvSpPr>
              <p:cNvPr id="101" name="任意多边形 100"/>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任意多边形 101"/>
              <p:cNvSpPr/>
              <p:nvPr/>
            </p:nvSpPr>
            <p:spPr bwMode="auto">
              <a:xfrm rot="5400000">
                <a:off x="5459672" y="1195289"/>
                <a:ext cx="1096653"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7162891" y="1120065"/>
              <a:ext cx="1000117" cy="868775"/>
              <a:chOff x="4123036" y="1129692"/>
              <a:chExt cx="1000117" cy="868775"/>
            </a:xfrm>
            <a:scene3d>
              <a:camera prst="perspectiveFront">
                <a:rot lat="0" lon="19799991" rev="0"/>
              </a:camera>
              <a:lightRig rig="threePt" dir="t"/>
            </a:scene3d>
          </p:grpSpPr>
          <p:sp>
            <p:nvSpPr>
              <p:cNvPr id="99" name="文本框 203"/>
              <p:cNvSpPr txBox="1"/>
              <p:nvPr/>
            </p:nvSpPr>
            <p:spPr>
              <a:xfrm>
                <a:off x="4123036" y="1129692"/>
                <a:ext cx="1000117" cy="645160"/>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06</a:t>
                </a:r>
                <a:endParaRPr lang="zh-CN" altLang="en-US" sz="3600" dirty="0">
                  <a:solidFill>
                    <a:schemeClr val="bg1"/>
                  </a:solidFill>
                  <a:latin typeface="Impact MT Std" pitchFamily="34" charset="0"/>
                </a:endParaRPr>
              </a:p>
            </p:txBody>
          </p:sp>
          <p:sp>
            <p:nvSpPr>
              <p:cNvPr id="100" name="文本框 204"/>
              <p:cNvSpPr txBox="1"/>
              <p:nvPr/>
            </p:nvSpPr>
            <p:spPr>
              <a:xfrm>
                <a:off x="4188958" y="1736857"/>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03" name="组合 102"/>
          <p:cNvGrpSpPr/>
          <p:nvPr/>
        </p:nvGrpSpPr>
        <p:grpSpPr>
          <a:xfrm>
            <a:off x="9065207" y="1412776"/>
            <a:ext cx="1000117" cy="1017848"/>
            <a:chOff x="8846802" y="1120065"/>
            <a:chExt cx="1000117" cy="1017848"/>
          </a:xfrm>
        </p:grpSpPr>
        <p:grpSp>
          <p:nvGrpSpPr>
            <p:cNvPr id="104" name="组合 103"/>
            <p:cNvGrpSpPr/>
            <p:nvPr/>
          </p:nvGrpSpPr>
          <p:grpSpPr>
            <a:xfrm>
              <a:off x="9053298" y="1140958"/>
              <a:ext cx="568651" cy="996955"/>
              <a:chOff x="5695244" y="971988"/>
              <a:chExt cx="625516" cy="1096651"/>
            </a:xfrm>
            <a:solidFill>
              <a:srgbClr val="0070C0"/>
            </a:solidFill>
            <a:scene3d>
              <a:camera prst="orthographicFront">
                <a:rot lat="600000" lon="20399993" rev="0"/>
              </a:camera>
              <a:lightRig rig="threePt" dir="t"/>
            </a:scene3d>
          </p:grpSpPr>
          <p:sp>
            <p:nvSpPr>
              <p:cNvPr id="108" name="任意多边形 107"/>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任意多边形 108"/>
              <p:cNvSpPr/>
              <p:nvPr/>
            </p:nvSpPr>
            <p:spPr bwMode="auto">
              <a:xfrm rot="5400000">
                <a:off x="5459676" y="1207556"/>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8846802" y="1120065"/>
              <a:ext cx="1000117" cy="863166"/>
              <a:chOff x="4123036" y="1129692"/>
              <a:chExt cx="1000117" cy="863166"/>
            </a:xfrm>
            <a:scene3d>
              <a:camera prst="perspectiveFront">
                <a:rot lat="0" lon="1800000" rev="0"/>
              </a:camera>
              <a:lightRig rig="threePt" dir="t"/>
            </a:scene3d>
          </p:grpSpPr>
          <p:sp>
            <p:nvSpPr>
              <p:cNvPr id="106" name="文本框 206"/>
              <p:cNvSpPr txBox="1"/>
              <p:nvPr/>
            </p:nvSpPr>
            <p:spPr>
              <a:xfrm>
                <a:off x="4123036" y="1129692"/>
                <a:ext cx="1000117" cy="645160"/>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07</a:t>
                </a:r>
                <a:endParaRPr lang="zh-CN" altLang="en-US" sz="3600" dirty="0">
                  <a:solidFill>
                    <a:schemeClr val="bg1"/>
                  </a:solidFill>
                  <a:latin typeface="Impact MT Std" pitchFamily="34" charset="0"/>
                </a:endParaRPr>
              </a:p>
            </p:txBody>
          </p:sp>
          <p:sp>
            <p:nvSpPr>
              <p:cNvPr id="107" name="文本框 207"/>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10" name="Group 4"/>
          <p:cNvGrpSpPr>
            <a:grpSpLocks noChangeAspect="1"/>
          </p:cNvGrpSpPr>
          <p:nvPr/>
        </p:nvGrpSpPr>
        <p:grpSpPr bwMode="auto">
          <a:xfrm>
            <a:off x="6540262" y="5327163"/>
            <a:ext cx="347592" cy="407338"/>
            <a:chOff x="1776" y="1776"/>
            <a:chExt cx="64" cy="75"/>
          </a:xfrm>
          <a:solidFill>
            <a:schemeClr val="tx1">
              <a:lumMod val="50000"/>
              <a:lumOff val="50000"/>
            </a:schemeClr>
          </a:solidFill>
          <a:scene3d>
            <a:camera prst="perspectiveFront">
              <a:rot lat="0" lon="1799990" rev="0"/>
            </a:camera>
            <a:lightRig rig="threePt" dir="t"/>
          </a:scene3d>
        </p:grpSpPr>
        <p:sp>
          <p:nvSpPr>
            <p:cNvPr id="111"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2"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3"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4"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5" name="Group 13"/>
          <p:cNvGrpSpPr>
            <a:grpSpLocks noChangeAspect="1"/>
          </p:cNvGrpSpPr>
          <p:nvPr/>
        </p:nvGrpSpPr>
        <p:grpSpPr bwMode="auto">
          <a:xfrm>
            <a:off x="8194055" y="5287120"/>
            <a:ext cx="423877" cy="428882"/>
            <a:chOff x="2426" y="2781"/>
            <a:chExt cx="593" cy="600"/>
          </a:xfrm>
          <a:solidFill>
            <a:schemeClr val="tx1">
              <a:lumMod val="50000"/>
              <a:lumOff val="50000"/>
            </a:schemeClr>
          </a:solidFill>
          <a:scene3d>
            <a:camera prst="perspectiveFront">
              <a:rot lat="0" lon="19799991" rev="0"/>
            </a:camera>
            <a:lightRig rig="threePt" dir="t"/>
          </a:scene3d>
        </p:grpSpPr>
        <p:sp>
          <p:nvSpPr>
            <p:cNvPr id="11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8" name="组合 117"/>
          <p:cNvGrpSpPr/>
          <p:nvPr/>
        </p:nvGrpSpPr>
        <p:grpSpPr>
          <a:xfrm>
            <a:off x="9764505" y="5338168"/>
            <a:ext cx="400684" cy="436036"/>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19"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0"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2"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430" y="2340738"/>
            <a:ext cx="2642063" cy="1724762"/>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文本框 76"/>
          <p:cNvSpPr txBox="1"/>
          <p:nvPr/>
        </p:nvSpPr>
        <p:spPr>
          <a:xfrm>
            <a:off x="2371090" y="4495800"/>
            <a:ext cx="2921635" cy="39878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少年军校十大实践活动</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nvGrpSpPr>
          <p:cNvPr id="126" name="组合 125"/>
          <p:cNvGrpSpPr/>
          <p:nvPr/>
        </p:nvGrpSpPr>
        <p:grpSpPr>
          <a:xfrm>
            <a:off x="8834120" y="2607310"/>
            <a:ext cx="1675765" cy="2584450"/>
            <a:chOff x="6870216" y="2879502"/>
            <a:chExt cx="1434288" cy="2584450"/>
          </a:xfrm>
        </p:grpSpPr>
        <p:sp>
          <p:nvSpPr>
            <p:cNvPr id="127" name="文本框 123"/>
            <p:cNvSpPr txBox="1"/>
            <p:nvPr/>
          </p:nvSpPr>
          <p:spPr>
            <a:xfrm>
              <a:off x="6870216" y="2879502"/>
              <a:ext cx="1303586" cy="2584450"/>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sym typeface="+mn-ea"/>
                </a:rPr>
                <a:t>鸿雁传书寄深情  信纸上的军人梦</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献礼八一、致敬军人主题书信活动（写信、慰问八月）</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8" name="文本框 124"/>
            <p:cNvSpPr txBox="1"/>
            <p:nvPr/>
          </p:nvSpPr>
          <p:spPr>
            <a:xfrm>
              <a:off x="6872995" y="3235708"/>
              <a:ext cx="1431509" cy="312420"/>
            </a:xfrm>
            <a:prstGeom prst="rect">
              <a:avLst/>
            </a:prstGeom>
            <a:noFill/>
          </p:spPr>
          <p:txBody>
            <a:bodyPr wrap="square" rtlCol="0">
              <a:spAutoFit/>
            </a:bodyPr>
            <a:lstStyle/>
            <a:p>
              <a:pPr>
                <a:lnSpc>
                  <a:spcPct val="12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7" name="图片 6"/>
          <p:cNvPicPr>
            <a:picLocks noChangeAspect="1"/>
          </p:cNvPicPr>
          <p:nvPr/>
        </p:nvPicPr>
        <p:blipFill>
          <a:blip r:embed="rId4"/>
          <a:stretch>
            <a:fillRect/>
          </a:stretch>
        </p:blipFill>
        <p:spPr>
          <a:xfrm>
            <a:off x="2234294" y="2281343"/>
            <a:ext cx="2975859" cy="1853549"/>
          </a:xfrm>
          <a:prstGeom prst="snip1Rect">
            <a:avLst/>
          </a:prstGeom>
        </p:spPr>
      </p:pic>
      <p:sp>
        <p:nvSpPr>
          <p:cNvPr id="9" name="文本框 123"/>
          <p:cNvSpPr txBox="1"/>
          <p:nvPr/>
        </p:nvSpPr>
        <p:spPr>
          <a:xfrm>
            <a:off x="7105650" y="2667635"/>
            <a:ext cx="1438275" cy="2861310"/>
          </a:xfrm>
          <a:prstGeom prst="rect">
            <a:avLst/>
          </a:prstGeom>
          <a:noFill/>
        </p:spPr>
        <p:txBody>
          <a:bodyPr wrap="square" rtlCol="0">
            <a:spAutoFit/>
          </a:bodyPr>
          <a:p>
            <a:r>
              <a:rPr lang="zh-CN" altLang="en-US" b="1" dirty="0">
                <a:solidFill>
                  <a:srgbClr val="FF0000"/>
                </a:solidFill>
                <a:latin typeface="微软雅黑" panose="020B0503020204020204" pitchFamily="34" charset="-122"/>
                <a:ea typeface="微软雅黑" panose="020B0503020204020204" pitchFamily="34" charset="-122"/>
                <a:sym typeface="+mn-ea"/>
              </a:rPr>
              <a:t>艺术在少年军校中绽放</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“百年礼赞，童心向党”暨小军人第十三届艺术节—（每年六月、课后服务展示）</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25" name="组合 124"/>
          <p:cNvGrpSpPr/>
          <p:nvPr/>
        </p:nvGrpSpPr>
        <p:grpSpPr>
          <a:xfrm>
            <a:off x="5593737" y="2607501"/>
            <a:ext cx="1582551" cy="3692525"/>
            <a:chOff x="6870216" y="2879502"/>
            <a:chExt cx="1434288" cy="3692525"/>
          </a:xfrm>
        </p:grpSpPr>
        <p:sp>
          <p:nvSpPr>
            <p:cNvPr id="132" name="文本框 123"/>
            <p:cNvSpPr txBox="1"/>
            <p:nvPr/>
          </p:nvSpPr>
          <p:spPr>
            <a:xfrm>
              <a:off x="6870216" y="2879502"/>
              <a:ext cx="1303586" cy="3692525"/>
            </a:xfrm>
            <a:prstGeom prst="rect">
              <a:avLst/>
            </a:prstGeom>
            <a:noFill/>
          </p:spPr>
          <p:txBody>
            <a:bodyPr wrap="square" rtlCol="0">
              <a:spAutoFit/>
            </a:bodyPr>
            <a:p>
              <a:r>
                <a:rPr lang="zh-CN" altLang="en-US" b="1" dirty="0">
                  <a:solidFill>
                    <a:srgbClr val="FF0000"/>
                  </a:solidFill>
                  <a:latin typeface="微软雅黑" panose="020B0503020204020204" pitchFamily="34" charset="-122"/>
                  <a:ea typeface="微软雅黑" panose="020B0503020204020204" pitchFamily="34" charset="-122"/>
                  <a:sym typeface="+mn-ea"/>
                </a:rPr>
                <a:t>劳动最光荣实践促成长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  ——我是劳动小能手系列活动（小军人技能大赛、家务小能手、劳动实践基地、义卖活动（五月、全年）</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4" name="文本框 124"/>
            <p:cNvSpPr txBox="1"/>
            <p:nvPr/>
          </p:nvSpPr>
          <p:spPr>
            <a:xfrm>
              <a:off x="6872995" y="3235708"/>
              <a:ext cx="1431509" cy="312420"/>
            </a:xfrm>
            <a:prstGeom prst="rect">
              <a:avLst/>
            </a:prstGeom>
            <a:noFill/>
          </p:spPr>
          <p:txBody>
            <a:bodyPr wrap="square" rtlCol="0">
              <a:spAutoFit/>
            </a:bodyPr>
            <a:p>
              <a:pPr>
                <a:lnSpc>
                  <a:spcPct val="12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randombar(horizontal)">
                                      <p:cBhvr>
                                        <p:cTn id="12" dur="500"/>
                                        <p:tgtEl>
                                          <p:spTgt spid="123"/>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20000"/>
                                  </p:iterate>
                                  <p:childTnLst>
                                    <p:set>
                                      <p:cBhvr>
                                        <p:cTn id="15" dur="1" fill="hold">
                                          <p:stCondLst>
                                            <p:cond delay="0"/>
                                          </p:stCondLst>
                                        </p:cTn>
                                        <p:tgtEl>
                                          <p:spTgt spid="124"/>
                                        </p:tgtEl>
                                        <p:attrNameLst>
                                          <p:attrName>style.visibility</p:attrName>
                                        </p:attrNameLst>
                                      </p:cBhvr>
                                      <p:to>
                                        <p:strVal val="visible"/>
                                      </p:to>
                                    </p:set>
                                    <p:anim calcmode="lin" valueType="num">
                                      <p:cBhvr>
                                        <p:cTn id="16" dur="250" fill="hold"/>
                                        <p:tgtEl>
                                          <p:spTgt spid="124"/>
                                        </p:tgtEl>
                                        <p:attrNameLst>
                                          <p:attrName>ppt_w</p:attrName>
                                        </p:attrNameLst>
                                      </p:cBhvr>
                                      <p:tavLst>
                                        <p:tav tm="0">
                                          <p:val>
                                            <p:fltVal val="0"/>
                                          </p:val>
                                        </p:tav>
                                        <p:tav tm="100000">
                                          <p:val>
                                            <p:strVal val="#ppt_w"/>
                                          </p:val>
                                        </p:tav>
                                      </p:tavLst>
                                    </p:anim>
                                    <p:anim calcmode="lin" valueType="num">
                                      <p:cBhvr>
                                        <p:cTn id="17" dur="250" fill="hold"/>
                                        <p:tgtEl>
                                          <p:spTgt spid="124"/>
                                        </p:tgtEl>
                                        <p:attrNameLst>
                                          <p:attrName>ppt_h</p:attrName>
                                        </p:attrNameLst>
                                      </p:cBhvr>
                                      <p:tavLst>
                                        <p:tav tm="0">
                                          <p:val>
                                            <p:fltVal val="0"/>
                                          </p:val>
                                        </p:tav>
                                        <p:tav tm="100000">
                                          <p:val>
                                            <p:strVal val="#ppt_h"/>
                                          </p:val>
                                        </p:tav>
                                      </p:tavLst>
                                    </p:anim>
                                    <p:animEffect transition="in" filter="fade">
                                      <p:cBhvr>
                                        <p:cTn id="18" dur="250"/>
                                        <p:tgtEl>
                                          <p:spTgt spid="124"/>
                                        </p:tgtEl>
                                      </p:cBhvr>
                                    </p:animEffect>
                                  </p:childTnLst>
                                </p:cTn>
                              </p:par>
                              <p:par>
                                <p:cTn id="19" presetID="10" presetClass="entr" presetSubtype="0" fill="hold" nodeType="with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 presetClass="entr" presetSubtype="0" fill="hold" nodeType="withEffect">
                                  <p:stCondLst>
                                    <p:cond delay="250"/>
                                  </p:stCondLst>
                                  <p:childTnLst>
                                    <p:set>
                                      <p:cBhvr>
                                        <p:cTn id="29" dur="1" fill="hold">
                                          <p:stCondLst>
                                            <p:cond delay="0"/>
                                          </p:stCondLst>
                                        </p:cTn>
                                        <p:tgtEl>
                                          <p:spTgt spid="96"/>
                                        </p:tgtEl>
                                        <p:attrNameLst>
                                          <p:attrName>style.visibility</p:attrName>
                                        </p:attrNameLst>
                                      </p:cBhvr>
                                      <p:to>
                                        <p:strVal val="visible"/>
                                      </p:to>
                                    </p:set>
                                  </p:childTnLst>
                                </p:cTn>
                              </p:par>
                              <p:par>
                                <p:cTn id="30" presetID="1" presetClass="entr" presetSubtype="0" fill="hold" nodeType="withEffect">
                                  <p:stCondLst>
                                    <p:cond delay="250"/>
                                  </p:stCondLst>
                                  <p:childTnLst>
                                    <p:set>
                                      <p:cBhvr>
                                        <p:cTn id="31" dur="1" fill="hold">
                                          <p:stCondLst>
                                            <p:cond delay="0"/>
                                          </p:stCondLst>
                                        </p:cTn>
                                        <p:tgtEl>
                                          <p:spTgt spid="89"/>
                                        </p:tgtEl>
                                        <p:attrNameLst>
                                          <p:attrName>style.visibility</p:attrName>
                                        </p:attrNameLst>
                                      </p:cBhvr>
                                      <p:to>
                                        <p:strVal val="visible"/>
                                      </p:to>
                                    </p:set>
                                  </p:childTnLst>
                                </p:cTn>
                              </p:par>
                              <p:par>
                                <p:cTn id="32" presetID="1" presetClass="entr" presetSubtype="0" fill="hold" nodeType="withEffect">
                                  <p:stCondLst>
                                    <p:cond delay="250"/>
                                  </p:stCondLst>
                                  <p:childTnLst>
                                    <p:set>
                                      <p:cBhvr>
                                        <p:cTn id="33" dur="1" fill="hold">
                                          <p:stCondLst>
                                            <p:cond delay="0"/>
                                          </p:stCondLst>
                                        </p:cTn>
                                        <p:tgtEl>
                                          <p:spTgt spid="103"/>
                                        </p:tgtEl>
                                        <p:attrNameLst>
                                          <p:attrName>style.visibility</p:attrName>
                                        </p:attrNameLst>
                                      </p:cBhvr>
                                      <p:to>
                                        <p:strVal val="visible"/>
                                      </p:to>
                                    </p:set>
                                  </p:childTnLst>
                                </p:cTn>
                              </p:par>
                              <p:par>
                                <p:cTn id="34" presetID="10" presetClass="entr" presetSubtype="0" fill="hold" nodeType="withEffect">
                                  <p:stCondLst>
                                    <p:cond delay="75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10" presetClass="entr" presetSubtype="0" fill="hold" nodeType="withEffect">
                                  <p:stCondLst>
                                    <p:cond delay="75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par>
                                <p:cTn id="40" presetID="10" presetClass="entr" presetSubtype="0" fill="hold" nodeType="withEffect">
                                  <p:stCondLst>
                                    <p:cond delay="75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par>
                          <p:cTn id="43" fill="hold">
                            <p:stCondLst>
                              <p:cond delay="2250"/>
                            </p:stCondLst>
                            <p:childTnLst>
                              <p:par>
                                <p:cTn id="44" presetID="16" presetClass="entr" presetSubtype="37" fill="hold" nodeType="after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barn(outVertical)">
                                      <p:cBhvr>
                                        <p:cTn id="46" dur="500"/>
                                        <p:tgtEl>
                                          <p:spTgt spid="126"/>
                                        </p:tgtEl>
                                      </p:cBhvr>
                                    </p:animEffect>
                                  </p:childTnLst>
                                </p:cTn>
                              </p:par>
                            </p:childTnLst>
                          </p:cTn>
                        </p:par>
                        <p:par>
                          <p:cTn id="47" fill="hold">
                            <p:stCondLst>
                              <p:cond delay="2750"/>
                            </p:stCondLst>
                            <p:childTnLst>
                              <p:par>
                                <p:cTn id="48" presetID="16" presetClass="entr" presetSubtype="37" fill="hold" nodeType="afterEffect">
                                  <p:stCondLst>
                                    <p:cond delay="0"/>
                                  </p:stCondLst>
                                  <p:childTnLst>
                                    <p:set>
                                      <p:cBhvr>
                                        <p:cTn id="49" dur="1" fill="hold">
                                          <p:stCondLst>
                                            <p:cond delay="0"/>
                                          </p:stCondLst>
                                        </p:cTn>
                                        <p:tgtEl>
                                          <p:spTgt spid="125"/>
                                        </p:tgtEl>
                                        <p:attrNameLst>
                                          <p:attrName>style.visibility</p:attrName>
                                        </p:attrNameLst>
                                      </p:cBhvr>
                                      <p:to>
                                        <p:strVal val="visible"/>
                                      </p:to>
                                    </p:set>
                                    <p:animEffect transition="in" filter="barn(outVertical)">
                                      <p:cBhvr>
                                        <p:cTn id="50"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483236" y="1422055"/>
            <a:ext cx="860661" cy="1640723"/>
            <a:chOff x="5537459" y="941354"/>
            <a:chExt cx="946727" cy="1804795"/>
          </a:xfrm>
          <a:solidFill>
            <a:srgbClr val="0070C0"/>
          </a:solidFill>
          <a:scene3d>
            <a:camera prst="orthographicFront">
              <a:rot lat="20967539" lon="19191102" rev="113251"/>
            </a:camera>
            <a:lightRig rig="threePt" dir="t"/>
          </a:scene3d>
        </p:grpSpPr>
        <p:sp>
          <p:nvSpPr>
            <p:cNvPr id="6" name="圆角矩形 5"/>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圆角矩形 9"/>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9128518" y="1403005"/>
            <a:ext cx="860661" cy="1640723"/>
            <a:chOff x="5537459" y="941354"/>
            <a:chExt cx="946727" cy="1804795"/>
          </a:xfrm>
          <a:solidFill>
            <a:srgbClr val="0070C0"/>
          </a:solidFill>
          <a:scene3d>
            <a:camera prst="orthographicFront">
              <a:rot lat="600000" lon="20399993" rev="0"/>
            </a:camera>
            <a:lightRig rig="threePt" dir="t"/>
          </a:scene3d>
        </p:grpSpPr>
        <p:sp>
          <p:nvSpPr>
            <p:cNvPr id="12" name="圆角矩形 11"/>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圆角矩形 12"/>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5842439" y="1394115"/>
            <a:ext cx="860661" cy="1640723"/>
            <a:chOff x="5537459" y="941354"/>
            <a:chExt cx="946727" cy="1804795"/>
          </a:xfrm>
          <a:solidFill>
            <a:srgbClr val="0070C0"/>
          </a:solidFill>
          <a:scene3d>
            <a:camera prst="orthographicFront">
              <a:rot lat="600000" lon="20399993" rev="0"/>
            </a:camera>
            <a:lightRig rig="threePt" dir="t"/>
          </a:scene3d>
        </p:grpSpPr>
        <p:sp>
          <p:nvSpPr>
            <p:cNvPr id="15" name="圆角矩形 14"/>
            <p:cNvSpPr/>
            <p:nvPr/>
          </p:nvSpPr>
          <p:spPr>
            <a:xfrm rot="5400000">
              <a:off x="5108425" y="1370388"/>
              <a:ext cx="1804795" cy="946727"/>
            </a:xfrm>
            <a:prstGeom prst="roundRect">
              <a:avLst>
                <a:gd name="adj" fmla="val 19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圆角矩形 15"/>
            <p:cNvSpPr/>
            <p:nvPr/>
          </p:nvSpPr>
          <p:spPr>
            <a:xfrm rot="5400000">
              <a:off x="5222427" y="1446913"/>
              <a:ext cx="1579634" cy="753287"/>
            </a:xfrm>
            <a:prstGeom prst="roundRect">
              <a:avLst>
                <a:gd name="adj" fmla="val 154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1883410" y="1408430"/>
            <a:ext cx="8380730" cy="4796790"/>
            <a:chOff x="1665167" y="1115627"/>
            <a:chExt cx="8480645" cy="4972990"/>
          </a:xfrm>
        </p:grpSpPr>
        <p:sp>
          <p:nvSpPr>
            <p:cNvPr id="18" name="椭圆 17"/>
            <p:cNvSpPr/>
            <p:nvPr/>
          </p:nvSpPr>
          <p:spPr>
            <a:xfrm>
              <a:off x="4910155" y="4908883"/>
              <a:ext cx="3807013" cy="1179734"/>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665167" y="1115627"/>
              <a:ext cx="8480645" cy="4730110"/>
              <a:chOff x="1665167" y="1115627"/>
              <a:chExt cx="8480645" cy="4730110"/>
            </a:xfrm>
          </p:grpSpPr>
          <p:sp>
            <p:nvSpPr>
              <p:cNvPr id="20" name="圆角矩形 19"/>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1884385" y="1183776"/>
                <a:ext cx="8261427" cy="4506279"/>
                <a:chOff x="1884385" y="1183776"/>
                <a:chExt cx="8261427" cy="4506279"/>
              </a:xfrm>
            </p:grpSpPr>
            <p:sp>
              <p:nvSpPr>
                <p:cNvPr id="84" name="圆角矩形 83"/>
                <p:cNvSpPr/>
                <p:nvPr/>
              </p:nvSpPr>
              <p:spPr>
                <a:xfrm>
                  <a:off x="1884385" y="1360824"/>
                  <a:ext cx="3331153" cy="4156364"/>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5" name="组合 84"/>
                <p:cNvGrpSpPr/>
                <p:nvPr/>
              </p:nvGrpSpPr>
              <p:grpSpPr>
                <a:xfrm>
                  <a:off x="5206230" y="1183776"/>
                  <a:ext cx="4939582" cy="4506279"/>
                  <a:chOff x="6199676" y="1161244"/>
                  <a:chExt cx="5433540" cy="4551342"/>
                </a:xfrm>
              </p:grpSpPr>
              <p:sp>
                <p:nvSpPr>
                  <p:cNvPr id="86" name="梯形 85"/>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梯形 86"/>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梯形 87"/>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组合 21"/>
              <p:cNvGrpSpPr/>
              <p:nvPr/>
            </p:nvGrpSpPr>
            <p:grpSpPr>
              <a:xfrm>
                <a:off x="1965492" y="1115627"/>
                <a:ext cx="3168938" cy="540697"/>
                <a:chOff x="1965492" y="1115627"/>
                <a:chExt cx="3168938" cy="540697"/>
              </a:xfrm>
            </p:grpSpPr>
            <p:grpSp>
              <p:nvGrpSpPr>
                <p:cNvPr id="23" name="组合 22"/>
                <p:cNvGrpSpPr/>
                <p:nvPr/>
              </p:nvGrpSpPr>
              <p:grpSpPr>
                <a:xfrm>
                  <a:off x="1965492" y="1443022"/>
                  <a:ext cx="3168938" cy="213302"/>
                  <a:chOff x="2149634" y="1165384"/>
                  <a:chExt cx="3485832" cy="234632"/>
                </a:xfrm>
              </p:grpSpPr>
              <p:grpSp>
                <p:nvGrpSpPr>
                  <p:cNvPr id="54" name="组合 53"/>
                  <p:cNvGrpSpPr/>
                  <p:nvPr/>
                </p:nvGrpSpPr>
                <p:grpSpPr>
                  <a:xfrm>
                    <a:off x="2149634" y="1165384"/>
                    <a:ext cx="234632" cy="234632"/>
                    <a:chOff x="2483009" y="1114425"/>
                    <a:chExt cx="209550" cy="209550"/>
                  </a:xfrm>
                </p:grpSpPr>
                <p:sp>
                  <p:nvSpPr>
                    <p:cNvPr id="82" name="椭圆 8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椭圆 8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2510879" y="1165384"/>
                    <a:ext cx="234632" cy="234632"/>
                    <a:chOff x="2483009" y="1114425"/>
                    <a:chExt cx="209550" cy="209550"/>
                  </a:xfrm>
                </p:grpSpPr>
                <p:sp>
                  <p:nvSpPr>
                    <p:cNvPr id="80" name="椭圆 7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椭圆 8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组合 55"/>
                  <p:cNvGrpSpPr/>
                  <p:nvPr/>
                </p:nvGrpSpPr>
                <p:grpSpPr>
                  <a:xfrm>
                    <a:off x="2872123" y="1165384"/>
                    <a:ext cx="234632" cy="234632"/>
                    <a:chOff x="2483009" y="1114425"/>
                    <a:chExt cx="209550" cy="209550"/>
                  </a:xfrm>
                </p:grpSpPr>
                <p:sp>
                  <p:nvSpPr>
                    <p:cNvPr id="78" name="椭圆 7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椭圆 7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7" name="组合 56"/>
                  <p:cNvGrpSpPr/>
                  <p:nvPr/>
                </p:nvGrpSpPr>
                <p:grpSpPr>
                  <a:xfrm>
                    <a:off x="3233367" y="1165384"/>
                    <a:ext cx="234632" cy="234632"/>
                    <a:chOff x="2483009" y="1114425"/>
                    <a:chExt cx="209550" cy="209550"/>
                  </a:xfrm>
                </p:grpSpPr>
                <p:sp>
                  <p:nvSpPr>
                    <p:cNvPr id="76" name="椭圆 7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椭圆 7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3594612" y="1165384"/>
                    <a:ext cx="234632" cy="234632"/>
                    <a:chOff x="2483009" y="1114425"/>
                    <a:chExt cx="209550" cy="209550"/>
                  </a:xfrm>
                </p:grpSpPr>
                <p:sp>
                  <p:nvSpPr>
                    <p:cNvPr id="74" name="椭圆 7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5" name="椭圆 7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组合 58"/>
                  <p:cNvGrpSpPr/>
                  <p:nvPr/>
                </p:nvGrpSpPr>
                <p:grpSpPr>
                  <a:xfrm>
                    <a:off x="3955856" y="1165384"/>
                    <a:ext cx="234632" cy="234632"/>
                    <a:chOff x="2483009" y="1114425"/>
                    <a:chExt cx="209550" cy="209550"/>
                  </a:xfrm>
                </p:grpSpPr>
                <p:sp>
                  <p:nvSpPr>
                    <p:cNvPr id="72" name="椭圆 7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7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组合 59"/>
                  <p:cNvGrpSpPr/>
                  <p:nvPr/>
                </p:nvGrpSpPr>
                <p:grpSpPr>
                  <a:xfrm>
                    <a:off x="4317101" y="1165384"/>
                    <a:ext cx="234632" cy="234632"/>
                    <a:chOff x="2483009" y="1114425"/>
                    <a:chExt cx="209550" cy="209550"/>
                  </a:xfrm>
                </p:grpSpPr>
                <p:sp>
                  <p:nvSpPr>
                    <p:cNvPr id="70" name="椭圆 6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1" name="椭圆 7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4678345" y="1165384"/>
                    <a:ext cx="234632" cy="234632"/>
                    <a:chOff x="2483009" y="1114425"/>
                    <a:chExt cx="209550" cy="209550"/>
                  </a:xfrm>
                </p:grpSpPr>
                <p:sp>
                  <p:nvSpPr>
                    <p:cNvPr id="68" name="椭圆 6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6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5039590" y="1165384"/>
                    <a:ext cx="234632" cy="234632"/>
                    <a:chOff x="2483009" y="1114425"/>
                    <a:chExt cx="209550" cy="209550"/>
                  </a:xfrm>
                </p:grpSpPr>
                <p:sp>
                  <p:nvSpPr>
                    <p:cNvPr id="66" name="椭圆 6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6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5400834" y="1165384"/>
                    <a:ext cx="234632" cy="234632"/>
                    <a:chOff x="2483009" y="1114425"/>
                    <a:chExt cx="209550" cy="209550"/>
                  </a:xfrm>
                </p:grpSpPr>
                <p:sp>
                  <p:nvSpPr>
                    <p:cNvPr id="64" name="椭圆 6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椭圆 6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4" name="组合 23"/>
                <p:cNvGrpSpPr/>
                <p:nvPr/>
              </p:nvGrpSpPr>
              <p:grpSpPr>
                <a:xfrm>
                  <a:off x="2020452" y="1115627"/>
                  <a:ext cx="86065" cy="440911"/>
                  <a:chOff x="2244442" y="772895"/>
                  <a:chExt cx="94671" cy="485002"/>
                </a:xfrm>
              </p:grpSpPr>
              <p:sp>
                <p:nvSpPr>
                  <p:cNvPr id="52" name="圆角矩形 5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圆角矩形 5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2350139" y="1115627"/>
                  <a:ext cx="86065" cy="440911"/>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2679826" y="1115627"/>
                  <a:ext cx="86065" cy="440911"/>
                  <a:chOff x="2244442" y="772895"/>
                  <a:chExt cx="94671" cy="485002"/>
                </a:xfrm>
              </p:grpSpPr>
              <p:sp>
                <p:nvSpPr>
                  <p:cNvPr id="48"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组合 26"/>
                <p:cNvGrpSpPr/>
                <p:nvPr/>
              </p:nvGrpSpPr>
              <p:grpSpPr>
                <a:xfrm>
                  <a:off x="3009512" y="1115627"/>
                  <a:ext cx="86065" cy="440911"/>
                  <a:chOff x="2244442" y="772895"/>
                  <a:chExt cx="94671" cy="485002"/>
                </a:xfrm>
              </p:grpSpPr>
              <p:sp>
                <p:nvSpPr>
                  <p:cNvPr id="46" name="圆角矩形 4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圆角矩形 4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组合 27"/>
                <p:cNvGrpSpPr/>
                <p:nvPr/>
              </p:nvGrpSpPr>
              <p:grpSpPr>
                <a:xfrm>
                  <a:off x="3339200" y="1115627"/>
                  <a:ext cx="86065" cy="440911"/>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3668886" y="1115627"/>
                  <a:ext cx="86065" cy="440911"/>
                  <a:chOff x="2244442" y="772895"/>
                  <a:chExt cx="94671" cy="485002"/>
                </a:xfrm>
              </p:grpSpPr>
              <p:sp>
                <p:nvSpPr>
                  <p:cNvPr id="42" name="圆角矩形 4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4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29"/>
                <p:cNvGrpSpPr/>
                <p:nvPr/>
              </p:nvGrpSpPr>
              <p:grpSpPr>
                <a:xfrm>
                  <a:off x="3998573" y="1115627"/>
                  <a:ext cx="86065" cy="440911"/>
                  <a:chOff x="2244442" y="772895"/>
                  <a:chExt cx="94671" cy="485002"/>
                </a:xfrm>
              </p:grpSpPr>
              <p:sp>
                <p:nvSpPr>
                  <p:cNvPr id="40" name="圆角矩形 3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圆角矩形 4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p:cNvGrpSpPr/>
                <p:nvPr/>
              </p:nvGrpSpPr>
              <p:grpSpPr>
                <a:xfrm>
                  <a:off x="4328260" y="1115627"/>
                  <a:ext cx="86065" cy="440911"/>
                  <a:chOff x="2244442" y="772895"/>
                  <a:chExt cx="94671" cy="485002"/>
                </a:xfrm>
              </p:grpSpPr>
              <p:sp>
                <p:nvSpPr>
                  <p:cNvPr id="38" name="圆角矩形 3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圆角矩形 3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a:off x="4657947" y="1115627"/>
                  <a:ext cx="86065" cy="440911"/>
                  <a:chOff x="2244442" y="772895"/>
                  <a:chExt cx="94671" cy="485002"/>
                </a:xfrm>
              </p:grpSpPr>
              <p:sp>
                <p:nvSpPr>
                  <p:cNvPr id="36" name="圆角矩形 3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圆角矩形 3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a:off x="4987634" y="1115627"/>
                  <a:ext cx="86065" cy="440911"/>
                  <a:chOff x="2244442" y="772895"/>
                  <a:chExt cx="94671" cy="485002"/>
                </a:xfrm>
              </p:grpSpPr>
              <p:sp>
                <p:nvSpPr>
                  <p:cNvPr id="34" name="圆角矩形 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圆角矩形 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grpSp>
      <p:grpSp>
        <p:nvGrpSpPr>
          <p:cNvPr id="89" name="组合 88"/>
          <p:cNvGrpSpPr/>
          <p:nvPr/>
        </p:nvGrpSpPr>
        <p:grpSpPr>
          <a:xfrm>
            <a:off x="5842910" y="1448336"/>
            <a:ext cx="1000117" cy="1008111"/>
            <a:chOff x="5542590" y="1120065"/>
            <a:chExt cx="1000117" cy="1008111"/>
          </a:xfrm>
        </p:grpSpPr>
        <p:grpSp>
          <p:nvGrpSpPr>
            <p:cNvPr id="90" name="组合 89"/>
            <p:cNvGrpSpPr/>
            <p:nvPr/>
          </p:nvGrpSpPr>
          <p:grpSpPr>
            <a:xfrm>
              <a:off x="5767219" y="1131221"/>
              <a:ext cx="568651" cy="996955"/>
              <a:chOff x="5695244" y="971056"/>
              <a:chExt cx="625516" cy="1096651"/>
            </a:xfrm>
            <a:solidFill>
              <a:srgbClr val="0070C0"/>
            </a:solidFill>
            <a:scene3d>
              <a:camera prst="orthographicFront">
                <a:rot lat="600000" lon="20399993" rev="0"/>
              </a:camera>
              <a:lightRig rig="threePt" dir="t"/>
            </a:scene3d>
          </p:grpSpPr>
          <p:sp>
            <p:nvSpPr>
              <p:cNvPr id="94" name="任意多边形 93"/>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任意多边形 94"/>
              <p:cNvSpPr/>
              <p:nvPr/>
            </p:nvSpPr>
            <p:spPr bwMode="auto">
              <a:xfrm rot="5400000">
                <a:off x="5459676" y="1206624"/>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1" name="组合 90"/>
            <p:cNvGrpSpPr/>
            <p:nvPr/>
          </p:nvGrpSpPr>
          <p:grpSpPr>
            <a:xfrm>
              <a:off x="5542590" y="1120065"/>
              <a:ext cx="1000117" cy="863166"/>
              <a:chOff x="4123036" y="1129692"/>
              <a:chExt cx="1000117" cy="863166"/>
            </a:xfrm>
            <a:scene3d>
              <a:camera prst="perspectiveFront">
                <a:rot lat="0" lon="1799981" rev="0"/>
              </a:camera>
              <a:lightRig rig="threePt" dir="t"/>
            </a:scene3d>
          </p:grpSpPr>
          <p:sp>
            <p:nvSpPr>
              <p:cNvPr id="92" name="文本框 200"/>
              <p:cNvSpPr txBox="1"/>
              <p:nvPr/>
            </p:nvSpPr>
            <p:spPr>
              <a:xfrm>
                <a:off x="4123036" y="1129692"/>
                <a:ext cx="1000117" cy="645160"/>
              </a:xfrm>
              <a:prstGeom prst="rect">
                <a:avLst/>
              </a:prstGeom>
              <a:noFill/>
            </p:spPr>
            <p:txBody>
              <a:bodyPr wrap="square" rtlCol="0">
                <a:spAutoFit/>
              </a:bodyPr>
              <a:lstStyle/>
              <a:p>
                <a:pPr algn="ctr"/>
                <a:r>
                  <a:rPr lang="en-US" altLang="zh-CN" sz="3600" dirty="0">
                    <a:solidFill>
                      <a:schemeClr val="bg1"/>
                    </a:solidFill>
                    <a:latin typeface="Impact MT Std" pitchFamily="34" charset="0"/>
                  </a:rPr>
                  <a:t>08</a:t>
                </a:r>
                <a:endParaRPr lang="zh-CN" altLang="en-US" sz="3600" dirty="0">
                  <a:solidFill>
                    <a:schemeClr val="bg1"/>
                  </a:solidFill>
                  <a:latin typeface="Impact MT Std" pitchFamily="34" charset="0"/>
                </a:endParaRPr>
              </a:p>
            </p:txBody>
          </p:sp>
          <p:sp>
            <p:nvSpPr>
              <p:cNvPr id="93" name="文本框 201"/>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96" name="组合 95"/>
          <p:cNvGrpSpPr/>
          <p:nvPr/>
        </p:nvGrpSpPr>
        <p:grpSpPr>
          <a:xfrm>
            <a:off x="7381296" y="1412776"/>
            <a:ext cx="1000117" cy="1068962"/>
            <a:chOff x="7162891" y="1120065"/>
            <a:chExt cx="1000117" cy="1068962"/>
          </a:xfrm>
        </p:grpSpPr>
        <p:grpSp>
          <p:nvGrpSpPr>
            <p:cNvPr id="97" name="组合 96"/>
            <p:cNvGrpSpPr/>
            <p:nvPr/>
          </p:nvGrpSpPr>
          <p:grpSpPr>
            <a:xfrm>
              <a:off x="7319343" y="1192071"/>
              <a:ext cx="750872" cy="996956"/>
              <a:chOff x="5695241" y="959720"/>
              <a:chExt cx="625516" cy="1096653"/>
            </a:xfrm>
            <a:solidFill>
              <a:srgbClr val="0070C0"/>
            </a:solidFill>
            <a:scene3d>
              <a:camera prst="orthographicFront">
                <a:rot lat="20944032" lon="19239453" rev="161931"/>
              </a:camera>
              <a:lightRig rig="threePt" dir="t"/>
            </a:scene3d>
          </p:grpSpPr>
          <p:sp>
            <p:nvSpPr>
              <p:cNvPr id="101" name="任意多边形 100"/>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任意多边形 101"/>
              <p:cNvSpPr/>
              <p:nvPr/>
            </p:nvSpPr>
            <p:spPr bwMode="auto">
              <a:xfrm rot="5400000">
                <a:off x="5459672" y="1195289"/>
                <a:ext cx="1096653"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7162891" y="1120065"/>
              <a:ext cx="1000117" cy="868775"/>
              <a:chOff x="4123036" y="1129692"/>
              <a:chExt cx="1000117" cy="868775"/>
            </a:xfrm>
            <a:scene3d>
              <a:camera prst="perspectiveFront">
                <a:rot lat="0" lon="19799991" rev="0"/>
              </a:camera>
              <a:lightRig rig="threePt" dir="t"/>
            </a:scene3d>
          </p:grpSpPr>
          <p:sp>
            <p:nvSpPr>
              <p:cNvPr id="99" name="文本框 203"/>
              <p:cNvSpPr txBox="1"/>
              <p:nvPr/>
            </p:nvSpPr>
            <p:spPr>
              <a:xfrm>
                <a:off x="4123036" y="1129692"/>
                <a:ext cx="1000117" cy="645160"/>
              </a:xfrm>
              <a:prstGeom prst="rect">
                <a:avLst/>
              </a:prstGeom>
              <a:noFill/>
            </p:spPr>
            <p:txBody>
              <a:bodyPr wrap="square" rtlCol="0">
                <a:spAutoFit/>
              </a:bodyPr>
              <a:lstStyle/>
              <a:p>
                <a:pPr algn="ctr"/>
                <a:endParaRPr lang="zh-CN" altLang="en-US" sz="3600" dirty="0">
                  <a:solidFill>
                    <a:schemeClr val="bg1"/>
                  </a:solidFill>
                  <a:latin typeface="Impact MT Std" pitchFamily="34" charset="0"/>
                </a:endParaRPr>
              </a:p>
            </p:txBody>
          </p:sp>
          <p:sp>
            <p:nvSpPr>
              <p:cNvPr id="100" name="文本框 204"/>
              <p:cNvSpPr txBox="1"/>
              <p:nvPr/>
            </p:nvSpPr>
            <p:spPr>
              <a:xfrm>
                <a:off x="4188958" y="1736857"/>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03" name="组合 102"/>
          <p:cNvGrpSpPr/>
          <p:nvPr/>
        </p:nvGrpSpPr>
        <p:grpSpPr>
          <a:xfrm>
            <a:off x="9065207" y="1412776"/>
            <a:ext cx="1000117" cy="1017848"/>
            <a:chOff x="8846802" y="1120065"/>
            <a:chExt cx="1000117" cy="1017848"/>
          </a:xfrm>
        </p:grpSpPr>
        <p:grpSp>
          <p:nvGrpSpPr>
            <p:cNvPr id="104" name="组合 103"/>
            <p:cNvGrpSpPr/>
            <p:nvPr/>
          </p:nvGrpSpPr>
          <p:grpSpPr>
            <a:xfrm>
              <a:off x="9053298" y="1140958"/>
              <a:ext cx="568651" cy="996955"/>
              <a:chOff x="5695244" y="971988"/>
              <a:chExt cx="625516" cy="1096651"/>
            </a:xfrm>
            <a:solidFill>
              <a:srgbClr val="0070C0"/>
            </a:solidFill>
            <a:scene3d>
              <a:camera prst="orthographicFront">
                <a:rot lat="600000" lon="20399993" rev="0"/>
              </a:camera>
              <a:lightRig rig="threePt" dir="t"/>
            </a:scene3d>
          </p:grpSpPr>
          <p:sp>
            <p:nvSpPr>
              <p:cNvPr id="108" name="任意多边形 107"/>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pFill/>
              <a:ln w="25400">
                <a:solidFill>
                  <a:srgbClr val="0070C0"/>
                </a:solid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任意多边形 108"/>
              <p:cNvSpPr/>
              <p:nvPr/>
            </p:nvSpPr>
            <p:spPr bwMode="auto">
              <a:xfrm rot="5400000">
                <a:off x="5459676" y="1207556"/>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070C0"/>
              </a:solidFill>
              <a:ln w="25400">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8846802" y="1120065"/>
              <a:ext cx="1000117" cy="863166"/>
              <a:chOff x="4123036" y="1129692"/>
              <a:chExt cx="1000117" cy="863166"/>
            </a:xfrm>
            <a:scene3d>
              <a:camera prst="perspectiveFront">
                <a:rot lat="0" lon="1800000" rev="0"/>
              </a:camera>
              <a:lightRig rig="threePt" dir="t"/>
            </a:scene3d>
          </p:grpSpPr>
          <p:sp>
            <p:nvSpPr>
              <p:cNvPr id="106" name="文本框 206"/>
              <p:cNvSpPr txBox="1"/>
              <p:nvPr/>
            </p:nvSpPr>
            <p:spPr>
              <a:xfrm>
                <a:off x="4123036" y="1129692"/>
                <a:ext cx="1000117" cy="645160"/>
              </a:xfrm>
              <a:prstGeom prst="rect">
                <a:avLst/>
              </a:prstGeom>
              <a:noFill/>
            </p:spPr>
            <p:txBody>
              <a:bodyPr wrap="square" rtlCol="0">
                <a:spAutoFit/>
              </a:bodyPr>
              <a:lstStyle/>
              <a:p>
                <a:pPr algn="ctr"/>
                <a:endParaRPr lang="zh-CN" altLang="en-US" sz="3600" dirty="0">
                  <a:solidFill>
                    <a:schemeClr val="bg1"/>
                  </a:solidFill>
                  <a:latin typeface="Impact MT Std" pitchFamily="34" charset="0"/>
                </a:endParaRPr>
              </a:p>
            </p:txBody>
          </p:sp>
          <p:sp>
            <p:nvSpPr>
              <p:cNvPr id="107" name="文本框 207"/>
              <p:cNvSpPr txBox="1"/>
              <p:nvPr/>
            </p:nvSpPr>
            <p:spPr>
              <a:xfrm>
                <a:off x="4188958" y="1731248"/>
                <a:ext cx="895896" cy="261610"/>
              </a:xfrm>
              <a:prstGeom prst="rect">
                <a:avLst/>
              </a:prstGeom>
              <a:noFill/>
            </p:spPr>
            <p:txBody>
              <a:bodyPr wrap="square" rtlCol="0">
                <a:spAutoFit/>
              </a:bodyPr>
              <a:lstStyle/>
              <a:p>
                <a:pPr algn="ctr"/>
                <a:r>
                  <a:rPr lang="en-US" altLang="zh-CN" sz="1100" dirty="0">
                    <a:solidFill>
                      <a:schemeClr val="bg1"/>
                    </a:solidFill>
                    <a:latin typeface="Impact MT Std" pitchFamily="34" charset="0"/>
                    <a:ea typeface="LiHei Pro" panose="020B0500000000000000" pitchFamily="34" charset="-122"/>
                  </a:rPr>
                  <a:t>OPTION</a:t>
                </a:r>
                <a:endParaRPr lang="zh-CN" altLang="en-US" sz="1100" dirty="0">
                  <a:solidFill>
                    <a:schemeClr val="bg1"/>
                  </a:solidFill>
                  <a:latin typeface="Impact MT Std" pitchFamily="34" charset="0"/>
                  <a:ea typeface="LiHei Pro" panose="020B0500000000000000" pitchFamily="34" charset="-122"/>
                </a:endParaRPr>
              </a:p>
            </p:txBody>
          </p:sp>
        </p:grpSp>
      </p:grpSp>
      <p:grpSp>
        <p:nvGrpSpPr>
          <p:cNvPr id="110" name="Group 4"/>
          <p:cNvGrpSpPr>
            <a:grpSpLocks noChangeAspect="1"/>
          </p:cNvGrpSpPr>
          <p:nvPr/>
        </p:nvGrpSpPr>
        <p:grpSpPr bwMode="auto">
          <a:xfrm>
            <a:off x="6540262" y="5327163"/>
            <a:ext cx="347592" cy="407338"/>
            <a:chOff x="1776" y="1776"/>
            <a:chExt cx="64" cy="75"/>
          </a:xfrm>
          <a:solidFill>
            <a:schemeClr val="tx1">
              <a:lumMod val="50000"/>
              <a:lumOff val="50000"/>
            </a:schemeClr>
          </a:solidFill>
          <a:scene3d>
            <a:camera prst="perspectiveFront">
              <a:rot lat="0" lon="1799990" rev="0"/>
            </a:camera>
            <a:lightRig rig="threePt" dir="t"/>
          </a:scene3d>
        </p:grpSpPr>
        <p:sp>
          <p:nvSpPr>
            <p:cNvPr id="111"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2"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3"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4"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5" name="Group 13"/>
          <p:cNvGrpSpPr>
            <a:grpSpLocks noChangeAspect="1"/>
          </p:cNvGrpSpPr>
          <p:nvPr/>
        </p:nvGrpSpPr>
        <p:grpSpPr bwMode="auto">
          <a:xfrm>
            <a:off x="8194055" y="5287120"/>
            <a:ext cx="423877" cy="428882"/>
            <a:chOff x="2426" y="2781"/>
            <a:chExt cx="593" cy="600"/>
          </a:xfrm>
          <a:solidFill>
            <a:schemeClr val="tx1">
              <a:lumMod val="50000"/>
              <a:lumOff val="50000"/>
            </a:schemeClr>
          </a:solidFill>
          <a:scene3d>
            <a:camera prst="perspectiveFront">
              <a:rot lat="0" lon="19799991" rev="0"/>
            </a:camera>
            <a:lightRig rig="threePt" dir="t"/>
          </a:scene3d>
        </p:grpSpPr>
        <p:sp>
          <p:nvSpPr>
            <p:cNvPr id="11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8" name="组合 117"/>
          <p:cNvGrpSpPr/>
          <p:nvPr/>
        </p:nvGrpSpPr>
        <p:grpSpPr>
          <a:xfrm>
            <a:off x="9764505" y="5338168"/>
            <a:ext cx="400684" cy="436036"/>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19"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0"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2"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430" y="2340738"/>
            <a:ext cx="2642063" cy="1724762"/>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文本框 76"/>
          <p:cNvSpPr txBox="1"/>
          <p:nvPr/>
        </p:nvSpPr>
        <p:spPr>
          <a:xfrm>
            <a:off x="2371090" y="4495800"/>
            <a:ext cx="2921635" cy="39878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少年军校十大实践活动</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nvGrpSpPr>
          <p:cNvPr id="2" name="Group 18"/>
          <p:cNvGrpSpPr/>
          <p:nvPr/>
        </p:nvGrpSpPr>
        <p:grpSpPr bwMode="auto">
          <a:xfrm>
            <a:off x="16594" y="52219"/>
            <a:ext cx="1261100" cy="722689"/>
            <a:chOff x="0" y="144"/>
            <a:chExt cx="1262" cy="642"/>
          </a:xfrm>
        </p:grpSpPr>
        <p:sp>
          <p:nvSpPr>
            <p:cNvPr id="3"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7" name="图片 6"/>
          <p:cNvPicPr>
            <a:picLocks noChangeAspect="1"/>
          </p:cNvPicPr>
          <p:nvPr/>
        </p:nvPicPr>
        <p:blipFill>
          <a:blip r:embed="rId4"/>
          <a:stretch>
            <a:fillRect/>
          </a:stretch>
        </p:blipFill>
        <p:spPr>
          <a:xfrm>
            <a:off x="2234294" y="2281343"/>
            <a:ext cx="2975859" cy="1853549"/>
          </a:xfrm>
          <a:prstGeom prst="snip1Rect">
            <a:avLst/>
          </a:prstGeom>
        </p:spPr>
      </p:pic>
      <p:sp>
        <p:nvSpPr>
          <p:cNvPr id="8" name="文本框 123"/>
          <p:cNvSpPr txBox="1"/>
          <p:nvPr/>
        </p:nvSpPr>
        <p:spPr>
          <a:xfrm>
            <a:off x="8825865" y="2710815"/>
            <a:ext cx="1438275" cy="2030095"/>
          </a:xfrm>
          <a:prstGeom prst="rect">
            <a:avLst/>
          </a:prstGeom>
          <a:noFill/>
        </p:spPr>
        <p:txBody>
          <a:bodyPr wrap="square" rtlCol="0">
            <a:spAutoFit/>
          </a:bodyPr>
          <a:p>
            <a:r>
              <a:rPr lang="zh-CN" altLang="en-US" b="1" dirty="0">
                <a:solidFill>
                  <a:srgbClr val="FF0000"/>
                </a:solidFill>
                <a:latin typeface="微软雅黑" panose="020B0503020204020204" pitchFamily="34" charset="-122"/>
                <a:ea typeface="微软雅黑" panose="020B0503020204020204" pitchFamily="34" charset="-122"/>
                <a:sym typeface="+mn-ea"/>
              </a:rPr>
              <a:t>国防教育课程</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间周一节国防课；部队官兵到学校上国防课</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（全年）</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文本框 200"/>
          <p:cNvSpPr txBox="1"/>
          <p:nvPr/>
        </p:nvSpPr>
        <p:spPr>
          <a:xfrm>
            <a:off x="7391040" y="1554381"/>
            <a:ext cx="1000117" cy="645160"/>
          </a:xfrm>
          <a:prstGeom prst="rect">
            <a:avLst/>
          </a:prstGeom>
          <a:noFill/>
          <a:scene3d>
            <a:camera prst="perspectiveFront">
              <a:rot lat="0" lon="1799981" rev="0"/>
            </a:camera>
            <a:lightRig rig="threePt" dir="t"/>
          </a:scene3d>
        </p:spPr>
        <p:txBody>
          <a:bodyPr wrap="square" rtlCol="0">
            <a:spAutoFit/>
          </a:bodyPr>
          <a:p>
            <a:pPr algn="ctr"/>
            <a:r>
              <a:rPr lang="en-US" altLang="zh-CN" sz="3600" dirty="0">
                <a:solidFill>
                  <a:schemeClr val="bg1"/>
                </a:solidFill>
                <a:latin typeface="Impact MT Std" pitchFamily="34" charset="0"/>
              </a:rPr>
              <a:t>09</a:t>
            </a:r>
            <a:endParaRPr lang="zh-CN" altLang="en-US" sz="3600" dirty="0">
              <a:solidFill>
                <a:schemeClr val="bg1"/>
              </a:solidFill>
              <a:latin typeface="Impact MT Std" pitchFamily="34" charset="0"/>
            </a:endParaRPr>
          </a:p>
        </p:txBody>
      </p:sp>
      <p:sp>
        <p:nvSpPr>
          <p:cNvPr id="125" name="文本框 200"/>
          <p:cNvSpPr txBox="1"/>
          <p:nvPr/>
        </p:nvSpPr>
        <p:spPr>
          <a:xfrm>
            <a:off x="9079505" y="1504216"/>
            <a:ext cx="1000117" cy="645160"/>
          </a:xfrm>
          <a:prstGeom prst="rect">
            <a:avLst/>
          </a:prstGeom>
          <a:noFill/>
          <a:scene3d>
            <a:camera prst="perspectiveFront">
              <a:rot lat="0" lon="1799981" rev="0"/>
            </a:camera>
            <a:lightRig rig="threePt" dir="t"/>
          </a:scene3d>
        </p:spPr>
        <p:txBody>
          <a:bodyPr wrap="square" rtlCol="0">
            <a:spAutoFit/>
          </a:bodyPr>
          <a:lstStyle/>
          <a:p>
            <a:pPr algn="ctr"/>
            <a:r>
              <a:rPr lang="en-US" altLang="zh-CN" sz="3600" dirty="0">
                <a:solidFill>
                  <a:schemeClr val="bg1"/>
                </a:solidFill>
                <a:latin typeface="Impact MT Std" pitchFamily="34" charset="0"/>
              </a:rPr>
              <a:t>10</a:t>
            </a:r>
            <a:endParaRPr lang="zh-CN" altLang="en-US" sz="3600" dirty="0">
              <a:solidFill>
                <a:schemeClr val="bg1"/>
              </a:solidFill>
              <a:latin typeface="Impact MT Std" pitchFamily="34" charset="0"/>
            </a:endParaRPr>
          </a:p>
        </p:txBody>
      </p:sp>
      <p:sp>
        <p:nvSpPr>
          <p:cNvPr id="132" name="文本框 123"/>
          <p:cNvSpPr txBox="1"/>
          <p:nvPr/>
        </p:nvSpPr>
        <p:spPr>
          <a:xfrm>
            <a:off x="7171690" y="2708910"/>
            <a:ext cx="1438275" cy="1753235"/>
          </a:xfrm>
          <a:prstGeom prst="rect">
            <a:avLst/>
          </a:prstGeom>
          <a:noFill/>
        </p:spPr>
        <p:txBody>
          <a:bodyPr wrap="square" rtlCol="0">
            <a:spAutoFit/>
          </a:bodyPr>
          <a:p>
            <a:r>
              <a:rPr lang="zh-CN" altLang="en-US" b="1" dirty="0">
                <a:solidFill>
                  <a:srgbClr val="FF0000"/>
                </a:solidFill>
                <a:latin typeface="微软雅黑" panose="020B0503020204020204" pitchFamily="34" charset="-122"/>
                <a:ea typeface="微软雅黑" panose="020B0503020204020204" pitchFamily="34" charset="-122"/>
              </a:rPr>
              <a:t>唱响红色歌曲 </a:t>
            </a:r>
            <a:r>
              <a:rPr lang="en-US" altLang="zh-CN"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传承革命精神</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——吟唱红色歌曲活动（十月）</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34" name="组合 133"/>
          <p:cNvGrpSpPr/>
          <p:nvPr/>
        </p:nvGrpSpPr>
        <p:grpSpPr>
          <a:xfrm>
            <a:off x="5593737" y="2512886"/>
            <a:ext cx="1582551" cy="3692525"/>
            <a:chOff x="6870216" y="2879502"/>
            <a:chExt cx="1434288" cy="3692525"/>
          </a:xfrm>
        </p:grpSpPr>
        <p:sp>
          <p:nvSpPr>
            <p:cNvPr id="135" name="文本框 123"/>
            <p:cNvSpPr txBox="1"/>
            <p:nvPr/>
          </p:nvSpPr>
          <p:spPr>
            <a:xfrm>
              <a:off x="6870216" y="2879502"/>
              <a:ext cx="1303586" cy="3692525"/>
            </a:xfrm>
            <a:prstGeom prst="rect">
              <a:avLst/>
            </a:prstGeom>
            <a:noFill/>
          </p:spPr>
          <p:txBody>
            <a:bodyPr wrap="square" rtlCol="0">
              <a:spAutoFit/>
            </a:bodyPr>
            <a:p>
              <a:r>
                <a:rPr lang="zh-CN" altLang="en-US" b="1" dirty="0">
                  <a:solidFill>
                    <a:srgbClr val="FF0000"/>
                  </a:solidFill>
                  <a:latin typeface="微软雅黑" panose="020B0503020204020204" pitchFamily="34" charset="-122"/>
                  <a:ea typeface="微软雅黑" panose="020B0503020204020204" pitchFamily="34" charset="-122"/>
                </a:rPr>
                <a:t>关心国家安全  小军娃心系国防</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——全民国防教育日系列活动</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（聆听军营故事，立志报效祖国-国庆阅兵汇报、部队官兵到校上国防教育课 九月）</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6" name="文本框 124"/>
            <p:cNvSpPr txBox="1"/>
            <p:nvPr/>
          </p:nvSpPr>
          <p:spPr>
            <a:xfrm>
              <a:off x="6872995" y="3235708"/>
              <a:ext cx="1431509" cy="312420"/>
            </a:xfrm>
            <a:prstGeom prst="rect">
              <a:avLst/>
            </a:prstGeom>
            <a:noFill/>
          </p:spPr>
          <p:txBody>
            <a:bodyPr wrap="square" rtlCol="0">
              <a:spAutoFit/>
            </a:bodyPr>
            <a:p>
              <a:pPr>
                <a:lnSpc>
                  <a:spcPct val="12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randombar(horizontal)">
                                      <p:cBhvr>
                                        <p:cTn id="12" dur="500"/>
                                        <p:tgtEl>
                                          <p:spTgt spid="123"/>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20000"/>
                                  </p:iterate>
                                  <p:childTnLst>
                                    <p:set>
                                      <p:cBhvr>
                                        <p:cTn id="15" dur="1" fill="hold">
                                          <p:stCondLst>
                                            <p:cond delay="0"/>
                                          </p:stCondLst>
                                        </p:cTn>
                                        <p:tgtEl>
                                          <p:spTgt spid="124"/>
                                        </p:tgtEl>
                                        <p:attrNameLst>
                                          <p:attrName>style.visibility</p:attrName>
                                        </p:attrNameLst>
                                      </p:cBhvr>
                                      <p:to>
                                        <p:strVal val="visible"/>
                                      </p:to>
                                    </p:set>
                                    <p:anim calcmode="lin" valueType="num">
                                      <p:cBhvr>
                                        <p:cTn id="16" dur="250" fill="hold"/>
                                        <p:tgtEl>
                                          <p:spTgt spid="124"/>
                                        </p:tgtEl>
                                        <p:attrNameLst>
                                          <p:attrName>ppt_w</p:attrName>
                                        </p:attrNameLst>
                                      </p:cBhvr>
                                      <p:tavLst>
                                        <p:tav tm="0">
                                          <p:val>
                                            <p:fltVal val="0"/>
                                          </p:val>
                                        </p:tav>
                                        <p:tav tm="100000">
                                          <p:val>
                                            <p:strVal val="#ppt_w"/>
                                          </p:val>
                                        </p:tav>
                                      </p:tavLst>
                                    </p:anim>
                                    <p:anim calcmode="lin" valueType="num">
                                      <p:cBhvr>
                                        <p:cTn id="17" dur="250" fill="hold"/>
                                        <p:tgtEl>
                                          <p:spTgt spid="124"/>
                                        </p:tgtEl>
                                        <p:attrNameLst>
                                          <p:attrName>ppt_h</p:attrName>
                                        </p:attrNameLst>
                                      </p:cBhvr>
                                      <p:tavLst>
                                        <p:tav tm="0">
                                          <p:val>
                                            <p:fltVal val="0"/>
                                          </p:val>
                                        </p:tav>
                                        <p:tav tm="100000">
                                          <p:val>
                                            <p:strVal val="#ppt_h"/>
                                          </p:val>
                                        </p:tav>
                                      </p:tavLst>
                                    </p:anim>
                                    <p:animEffect transition="in" filter="fade">
                                      <p:cBhvr>
                                        <p:cTn id="18" dur="250"/>
                                        <p:tgtEl>
                                          <p:spTgt spid="124"/>
                                        </p:tgtEl>
                                      </p:cBhvr>
                                    </p:animEffect>
                                  </p:childTnLst>
                                </p:cTn>
                              </p:par>
                              <p:par>
                                <p:cTn id="19" presetID="10" presetClass="entr" presetSubtype="0" fill="hold" nodeType="with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 presetClass="entr" presetSubtype="0" fill="hold" nodeType="withEffect">
                                  <p:stCondLst>
                                    <p:cond delay="250"/>
                                  </p:stCondLst>
                                  <p:childTnLst>
                                    <p:set>
                                      <p:cBhvr>
                                        <p:cTn id="29" dur="1" fill="hold">
                                          <p:stCondLst>
                                            <p:cond delay="0"/>
                                          </p:stCondLst>
                                        </p:cTn>
                                        <p:tgtEl>
                                          <p:spTgt spid="96"/>
                                        </p:tgtEl>
                                        <p:attrNameLst>
                                          <p:attrName>style.visibility</p:attrName>
                                        </p:attrNameLst>
                                      </p:cBhvr>
                                      <p:to>
                                        <p:strVal val="visible"/>
                                      </p:to>
                                    </p:set>
                                  </p:childTnLst>
                                </p:cTn>
                              </p:par>
                              <p:par>
                                <p:cTn id="30" presetID="1" presetClass="entr" presetSubtype="0" fill="hold" nodeType="withEffect">
                                  <p:stCondLst>
                                    <p:cond delay="250"/>
                                  </p:stCondLst>
                                  <p:childTnLst>
                                    <p:set>
                                      <p:cBhvr>
                                        <p:cTn id="31" dur="1" fill="hold">
                                          <p:stCondLst>
                                            <p:cond delay="0"/>
                                          </p:stCondLst>
                                        </p:cTn>
                                        <p:tgtEl>
                                          <p:spTgt spid="89"/>
                                        </p:tgtEl>
                                        <p:attrNameLst>
                                          <p:attrName>style.visibility</p:attrName>
                                        </p:attrNameLst>
                                      </p:cBhvr>
                                      <p:to>
                                        <p:strVal val="visible"/>
                                      </p:to>
                                    </p:set>
                                  </p:childTnLst>
                                </p:cTn>
                              </p:par>
                              <p:par>
                                <p:cTn id="32" presetID="1" presetClass="entr" presetSubtype="0" fill="hold" nodeType="withEffect">
                                  <p:stCondLst>
                                    <p:cond delay="250"/>
                                  </p:stCondLst>
                                  <p:childTnLst>
                                    <p:set>
                                      <p:cBhvr>
                                        <p:cTn id="33" dur="1" fill="hold">
                                          <p:stCondLst>
                                            <p:cond delay="0"/>
                                          </p:stCondLst>
                                        </p:cTn>
                                        <p:tgtEl>
                                          <p:spTgt spid="103"/>
                                        </p:tgtEl>
                                        <p:attrNameLst>
                                          <p:attrName>style.visibility</p:attrName>
                                        </p:attrNameLst>
                                      </p:cBhvr>
                                      <p:to>
                                        <p:strVal val="visible"/>
                                      </p:to>
                                    </p:set>
                                  </p:childTnLst>
                                </p:cTn>
                              </p:par>
                              <p:par>
                                <p:cTn id="34" presetID="10" presetClass="entr" presetSubtype="0" fill="hold" nodeType="withEffect">
                                  <p:stCondLst>
                                    <p:cond delay="75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10" presetClass="entr" presetSubtype="0" fill="hold" nodeType="withEffect">
                                  <p:stCondLst>
                                    <p:cond delay="75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par>
                                <p:cTn id="40" presetID="10" presetClass="entr" presetSubtype="0" fill="hold" nodeType="withEffect">
                                  <p:stCondLst>
                                    <p:cond delay="75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par>
                          <p:cTn id="43" fill="hold">
                            <p:stCondLst>
                              <p:cond delay="2250"/>
                            </p:stCondLst>
                            <p:childTnLst>
                              <p:par>
                                <p:cTn id="44" presetID="16" presetClass="entr" presetSubtype="37" fill="hold" nodeType="after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barn(outVertical)">
                                      <p:cBhvr>
                                        <p:cTn id="46"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5" name="Freeform 5"/>
          <p:cNvSpPr/>
          <p:nvPr/>
        </p:nvSpPr>
        <p:spPr bwMode="auto">
          <a:xfrm rot="5400000">
            <a:off x="4407603" y="1811682"/>
            <a:ext cx="3420062" cy="30311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387" y="1484787"/>
            <a:ext cx="3672408" cy="367240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9" name="Freeform 5"/>
          <p:cNvSpPr/>
          <p:nvPr/>
        </p:nvSpPr>
        <p:spPr bwMode="auto">
          <a:xfrm rot="5400000">
            <a:off x="4279797" y="2035996"/>
            <a:ext cx="1095233" cy="97069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sp>
        <p:nvSpPr>
          <p:cNvPr id="20" name="TextBox 7"/>
          <p:cNvSpPr>
            <a:spLocks noChangeArrowheads="1"/>
          </p:cNvSpPr>
          <p:nvPr/>
        </p:nvSpPr>
        <p:spPr bwMode="auto">
          <a:xfrm>
            <a:off x="4179646" y="2302088"/>
            <a:ext cx="12605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a:solidFill>
                  <a:schemeClr val="bg1"/>
                </a:solidFill>
                <a:latin typeface="Impact MT Std" pitchFamily="34" charset="0"/>
                <a:ea typeface="微软雅黑" panose="020B0503020204020204" pitchFamily="34" charset="-122"/>
                <a:sym typeface="微软雅黑" panose="020B0503020204020204" pitchFamily="34" charset="-122"/>
              </a:rPr>
              <a:t>三</a:t>
            </a:r>
            <a:endParaRPr lang="zh-CN" altLang="en-US" sz="3200" b="1" dirty="0">
              <a:solidFill>
                <a:schemeClr val="bg1"/>
              </a:solidFill>
              <a:latin typeface="Impact MT Std" pitchFamily="34" charset="0"/>
              <a:ea typeface="微软雅黑" panose="020B0503020204020204" pitchFamily="34" charset="-122"/>
              <a:sym typeface="微软雅黑" panose="020B0503020204020204" pitchFamily="34" charset="-122"/>
            </a:endParaRPr>
          </a:p>
        </p:txBody>
      </p:sp>
      <p:sp>
        <p:nvSpPr>
          <p:cNvPr id="21" name="文本框 163"/>
          <p:cNvSpPr txBox="1"/>
          <p:nvPr/>
        </p:nvSpPr>
        <p:spPr>
          <a:xfrm>
            <a:off x="4792881" y="2660561"/>
            <a:ext cx="2704532" cy="1691640"/>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特色彰显</a:t>
            </a: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3200" spc="100" dirty="0">
                <a:solidFill>
                  <a:schemeClr val="tx1">
                    <a:lumMod val="50000"/>
                    <a:lumOff val="50000"/>
                  </a:schemeClr>
                </a:solidFill>
                <a:latin typeface="微软雅黑" panose="020B0503020204020204" pitchFamily="34" charset="-122"/>
                <a:ea typeface="微软雅黑" panose="020B0503020204020204" pitchFamily="34" charset="-122"/>
                <a:sym typeface="+mn-ea"/>
              </a:rPr>
              <a:t>（依托载体）</a:t>
            </a: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2" presetClass="entr" presetSubtype="0" fill="hold" grpId="0" nodeType="withEffect">
                                  <p:stCondLst>
                                    <p:cond delay="0"/>
                                  </p:stCondLst>
                                  <p:iterate type="lt">
                                    <p:tmPct val="10000"/>
                                  </p:iterate>
                                  <p:childTnLst>
                                    <p:set>
                                      <p:cBhvr>
                                        <p:cTn id="16" dur="1" fill="hold">
                                          <p:stCondLst>
                                            <p:cond delay="0"/>
                                          </p:stCondLst>
                                        </p:cTn>
                                        <p:tgtEl>
                                          <p:spTgt spid="20"/>
                                        </p:tgtEl>
                                        <p:attrNameLst>
                                          <p:attrName>style.visibility</p:attrName>
                                        </p:attrNameLst>
                                      </p:cBhvr>
                                      <p:to>
                                        <p:strVal val="visible"/>
                                      </p:to>
                                    </p:set>
                                    <p:animScale>
                                      <p:cBhvr>
                                        <p:cTn id="1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0"/>
                                        </p:tgtEl>
                                        <p:attrNameLst>
                                          <p:attrName>ppt_x</p:attrName>
                                          <p:attrName>ppt_y</p:attrName>
                                        </p:attrNameLst>
                                      </p:cBhvr>
                                    </p:animMotion>
                                    <p:animEffect transition="in" filter="fade">
                                      <p:cBhvr>
                                        <p:cTn id="19" dur="1000"/>
                                        <p:tgtEl>
                                          <p:spTgt spid="20"/>
                                        </p:tgtEl>
                                      </p:cBhvr>
                                    </p:animEffect>
                                  </p:childTnLst>
                                </p:cTn>
                              </p:par>
                            </p:childTnLst>
                          </p:cTn>
                        </p:par>
                        <p:par>
                          <p:cTn id="20" fill="hold">
                            <p:stCondLst>
                              <p:cond delay="1250"/>
                            </p:stCondLst>
                            <p:childTnLst>
                              <p:par>
                                <p:cTn id="21" presetID="12" presetClass="entr" presetSubtype="4"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ppt_y</p:attrName>
                                        </p:attrNameLst>
                                      </p:cBhvr>
                                      <p:tavLst>
                                        <p:tav tm="0">
                                          <p:val>
                                            <p:strVal val="#ppt_y+#ppt_h*1.125000"/>
                                          </p:val>
                                        </p:tav>
                                        <p:tav tm="100000">
                                          <p:val>
                                            <p:strVal val="#ppt_y"/>
                                          </p:val>
                                        </p:tav>
                                      </p:tavLst>
                                    </p:anim>
                                    <p:animEffect transition="in" filter="wipe(up)">
                                      <p:cBhvr>
                                        <p:cTn id="24" dur="500"/>
                                        <p:tgtEl>
                                          <p:spTgt spid="21"/>
                                        </p:tgtEl>
                                      </p:cBhvr>
                                    </p:animEffect>
                                  </p:childTnLst>
                                </p:cTn>
                              </p:par>
                            </p:childTnLst>
                          </p:cTn>
                        </p:par>
                        <p:par>
                          <p:cTn id="25" fill="hold">
                            <p:stCondLst>
                              <p:cond delay="1750"/>
                            </p:stCondLst>
                            <p:childTnLst>
                              <p:par>
                                <p:cTn id="26" presetID="21" presetClass="entr" presetSubtype="1"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heel(1)">
                                      <p:cBhvr>
                                        <p:cTn id="28" dur="2000"/>
                                        <p:tgtEl>
                                          <p:spTgt spid="45"/>
                                        </p:tgtEl>
                                      </p:cBhvr>
                                    </p:animEffect>
                                  </p:childTnLst>
                                </p:cTn>
                              </p:par>
                              <p:par>
                                <p:cTn id="29" presetID="42" presetClass="entr" presetSubtype="0" fill="hold" nodeType="withEffect">
                                  <p:stCondLst>
                                    <p:cond delay="75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anim calcmode="lin" valueType="num">
                                      <p:cBhvr>
                                        <p:cTn id="32" dur="500" fill="hold"/>
                                        <p:tgtEl>
                                          <p:spTgt spid="85"/>
                                        </p:tgtEl>
                                        <p:attrNameLst>
                                          <p:attrName>ppt_x</p:attrName>
                                        </p:attrNameLst>
                                      </p:cBhvr>
                                      <p:tavLst>
                                        <p:tav tm="0">
                                          <p:val>
                                            <p:strVal val="#ppt_x"/>
                                          </p:val>
                                        </p:tav>
                                        <p:tav tm="100000">
                                          <p:val>
                                            <p:strVal val="#ppt_x"/>
                                          </p:val>
                                        </p:tav>
                                      </p:tavLst>
                                    </p:anim>
                                    <p:anim calcmode="lin" valueType="num">
                                      <p:cBhvr>
                                        <p:cTn id="33" dur="500" fill="hold"/>
                                        <p:tgtEl>
                                          <p:spTgt spid="8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75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500"/>
                                        <p:tgtEl>
                                          <p:spTgt spid="86"/>
                                        </p:tgtEl>
                                      </p:cBhvr>
                                    </p:animEffect>
                                    <p:anim calcmode="lin" valueType="num">
                                      <p:cBhvr>
                                        <p:cTn id="37" dur="500" fill="hold"/>
                                        <p:tgtEl>
                                          <p:spTgt spid="86"/>
                                        </p:tgtEl>
                                        <p:attrNameLst>
                                          <p:attrName>ppt_x</p:attrName>
                                        </p:attrNameLst>
                                      </p:cBhvr>
                                      <p:tavLst>
                                        <p:tav tm="0">
                                          <p:val>
                                            <p:strVal val="#ppt_x"/>
                                          </p:val>
                                        </p:tav>
                                        <p:tav tm="100000">
                                          <p:val>
                                            <p:strVal val="#ppt_x"/>
                                          </p:val>
                                        </p:tav>
                                      </p:tavLst>
                                    </p:anim>
                                    <p:anim calcmode="lin" valueType="num">
                                      <p:cBhvr>
                                        <p:cTn id="38" dur="500" fill="hold"/>
                                        <p:tgtEl>
                                          <p:spTgt spid="8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5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500"/>
                                        <p:tgtEl>
                                          <p:spTgt spid="87"/>
                                        </p:tgtEl>
                                      </p:cBhvr>
                                    </p:animEffect>
                                    <p:anim calcmode="lin" valueType="num">
                                      <p:cBhvr>
                                        <p:cTn id="42" dur="500" fill="hold"/>
                                        <p:tgtEl>
                                          <p:spTgt spid="87"/>
                                        </p:tgtEl>
                                        <p:attrNameLst>
                                          <p:attrName>ppt_x</p:attrName>
                                        </p:attrNameLst>
                                      </p:cBhvr>
                                      <p:tavLst>
                                        <p:tav tm="0">
                                          <p:val>
                                            <p:strVal val="#ppt_x"/>
                                          </p:val>
                                        </p:tav>
                                        <p:tav tm="100000">
                                          <p:val>
                                            <p:strVal val="#ppt_x"/>
                                          </p:val>
                                        </p:tav>
                                      </p:tavLst>
                                    </p:anim>
                                    <p:anim calcmode="lin" valueType="num">
                                      <p:cBhvr>
                                        <p:cTn id="43" dur="500" fill="hold"/>
                                        <p:tgtEl>
                                          <p:spTgt spid="8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75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anim calcmode="lin" valueType="num">
                                      <p:cBhvr>
                                        <p:cTn id="47" dur="500" fill="hold"/>
                                        <p:tgtEl>
                                          <p:spTgt spid="91"/>
                                        </p:tgtEl>
                                        <p:attrNameLst>
                                          <p:attrName>ppt_x</p:attrName>
                                        </p:attrNameLst>
                                      </p:cBhvr>
                                      <p:tavLst>
                                        <p:tav tm="0">
                                          <p:val>
                                            <p:strVal val="#ppt_x"/>
                                          </p:val>
                                        </p:tav>
                                        <p:tav tm="100000">
                                          <p:val>
                                            <p:strVal val="#ppt_x"/>
                                          </p:val>
                                        </p:tav>
                                      </p:tavLst>
                                    </p:anim>
                                    <p:anim calcmode="lin" valueType="num">
                                      <p:cBhvr>
                                        <p:cTn id="48" dur="500" fill="hold"/>
                                        <p:tgtEl>
                                          <p:spTgt spid="9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75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anim calcmode="lin" valueType="num">
                                      <p:cBhvr>
                                        <p:cTn id="52" dur="500" fill="hold"/>
                                        <p:tgtEl>
                                          <p:spTgt spid="92"/>
                                        </p:tgtEl>
                                        <p:attrNameLst>
                                          <p:attrName>ppt_x</p:attrName>
                                        </p:attrNameLst>
                                      </p:cBhvr>
                                      <p:tavLst>
                                        <p:tav tm="0">
                                          <p:val>
                                            <p:strVal val="#ppt_x"/>
                                          </p:val>
                                        </p:tav>
                                        <p:tav tm="100000">
                                          <p:val>
                                            <p:strVal val="#ppt_x"/>
                                          </p:val>
                                        </p:tav>
                                      </p:tavLst>
                                    </p:anim>
                                    <p:anim calcmode="lin" valueType="num">
                                      <p:cBhvr>
                                        <p:cTn id="53" dur="500" fill="hold"/>
                                        <p:tgtEl>
                                          <p:spTgt spid="9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750"/>
                                  </p:stCondLst>
                                  <p:childTnLst>
                                    <p:set>
                                      <p:cBhvr>
                                        <p:cTn id="55" dur="1" fill="hold">
                                          <p:stCondLst>
                                            <p:cond delay="0"/>
                                          </p:stCondLst>
                                        </p:cTn>
                                        <p:tgtEl>
                                          <p:spTgt spid="93"/>
                                        </p:tgtEl>
                                        <p:attrNameLst>
                                          <p:attrName>style.visibility</p:attrName>
                                        </p:attrNameLst>
                                      </p:cBhvr>
                                      <p:to>
                                        <p:strVal val="visible"/>
                                      </p:to>
                                    </p:set>
                                    <p:animEffect transition="in" filter="fade">
                                      <p:cBhvr>
                                        <p:cTn id="56" dur="500"/>
                                        <p:tgtEl>
                                          <p:spTgt spid="93"/>
                                        </p:tgtEl>
                                      </p:cBhvr>
                                    </p:animEffect>
                                    <p:anim calcmode="lin" valueType="num">
                                      <p:cBhvr>
                                        <p:cTn id="57" dur="500" fill="hold"/>
                                        <p:tgtEl>
                                          <p:spTgt spid="93"/>
                                        </p:tgtEl>
                                        <p:attrNameLst>
                                          <p:attrName>ppt_x</p:attrName>
                                        </p:attrNameLst>
                                      </p:cBhvr>
                                      <p:tavLst>
                                        <p:tav tm="0">
                                          <p:val>
                                            <p:strVal val="#ppt_x"/>
                                          </p:val>
                                        </p:tav>
                                        <p:tav tm="100000">
                                          <p:val>
                                            <p:strVal val="#ppt_x"/>
                                          </p:val>
                                        </p:tav>
                                      </p:tavLst>
                                    </p:anim>
                                    <p:anim calcmode="lin" valueType="num">
                                      <p:cBhvr>
                                        <p:cTn id="58" dur="5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19" grpId="0" bldLvl="0" animBg="1"/>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2425065" y="1917065"/>
            <a:ext cx="7853045" cy="2335530"/>
          </a:xfrm>
          <a:prstGeom prst="rect">
            <a:avLst/>
          </a:prstGeom>
          <a:noFill/>
          <a:ln w="9525">
            <a:noFill/>
          </a:ln>
        </p:spPr>
        <p:txBody>
          <a:bodyPr wrap="square">
            <a:spAutoFit/>
          </a:bodyPr>
          <a:p>
            <a:pPr indent="0" fontAlgn="auto">
              <a:lnSpc>
                <a:spcPts val="3500"/>
              </a:lnSpc>
            </a:pPr>
            <a:r>
              <a:rPr lang="en-US" altLang="zh-CN" sz="2400" b="0" spc="1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rPr>
              <a:t>学校特色经过长时间的精心打磨，必须依靠一定的载体才能够绽放出它的光芒，彰显它的独特魅力。因此，学校应依托各种有效载体，展示学校成果，彰显学校办学特色，以提高学校的社会知名度，提升学校的竞争水平。这需要学校精心策划，宣传到位。</a:t>
            </a:r>
            <a:endPar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5060" y="2493010"/>
            <a:ext cx="1564005" cy="132143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3"/>
          <a:stretch>
            <a:fillRect/>
          </a:stretch>
        </p:blipFill>
        <p:spPr>
          <a:xfrm>
            <a:off x="3145155" y="2619375"/>
            <a:ext cx="1577340" cy="1483995"/>
          </a:xfrm>
          <a:prstGeom prst="ellipse">
            <a:avLst/>
          </a:prstGeom>
        </p:spPr>
      </p:pic>
      <p:sp>
        <p:nvSpPr>
          <p:cNvPr id="19" name="椭圆 18"/>
          <p:cNvSpPr/>
          <p:nvPr/>
        </p:nvSpPr>
        <p:spPr>
          <a:xfrm>
            <a:off x="6513526" y="1620465"/>
            <a:ext cx="1352577" cy="1352577"/>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4213444" y="1686126"/>
            <a:ext cx="1352577" cy="1352577"/>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23" name="组合 22"/>
          <p:cNvGrpSpPr/>
          <p:nvPr/>
        </p:nvGrpSpPr>
        <p:grpSpPr>
          <a:xfrm>
            <a:off x="2229866" y="1677642"/>
            <a:ext cx="1597637" cy="159763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5242759" y="2032958"/>
            <a:ext cx="1702088" cy="1702084"/>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493361" y="1525242"/>
            <a:ext cx="1562285" cy="1562281"/>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2" name="矩形 31"/>
          <p:cNvSpPr/>
          <p:nvPr/>
        </p:nvSpPr>
        <p:spPr>
          <a:xfrm>
            <a:off x="6856936" y="1914988"/>
            <a:ext cx="750438" cy="645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宣传工作</a:t>
            </a:r>
            <a:endPar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3" name="矩形 32"/>
          <p:cNvSpPr/>
          <p:nvPr/>
        </p:nvSpPr>
        <p:spPr>
          <a:xfrm>
            <a:off x="4513580" y="1983740"/>
            <a:ext cx="696595" cy="645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竞赛活动</a:t>
            </a:r>
            <a:endParaRPr kumimoji="0" lang="zh-CN"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4" name="矩形 33"/>
          <p:cNvSpPr/>
          <p:nvPr/>
        </p:nvSpPr>
        <p:spPr>
          <a:xfrm>
            <a:off x="2579937" y="2126597"/>
            <a:ext cx="813558" cy="64516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特色展示</a:t>
            </a:r>
            <a:endPar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36" name="矩形 35"/>
          <p:cNvSpPr/>
          <p:nvPr/>
        </p:nvSpPr>
        <p:spPr>
          <a:xfrm>
            <a:off x="5691057" y="2592042"/>
            <a:ext cx="750438" cy="645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加强交流</a:t>
            </a:r>
            <a:endPar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38" name="Rectangle 42"/>
          <p:cNvSpPr/>
          <p:nvPr/>
        </p:nvSpPr>
        <p:spPr bwMode="auto">
          <a:xfrm rot="10800000" flipH="1">
            <a:off x="1344930" y="4869180"/>
            <a:ext cx="9721850" cy="837565"/>
          </a:xfrm>
          <a:prstGeom prst="rect">
            <a:avLst/>
          </a:prstGeom>
          <a:solidFill>
            <a:srgbClr val="0070C0"/>
          </a:solidFill>
          <a:ln>
            <a:noFill/>
          </a:ln>
          <a:extLst>
            <a:ext uri="{91240B29-F687-4F45-9708-019B960494DF}">
              <a14:hiddenLine xmlns:a14="http://schemas.microsoft.com/office/drawing/2010/main" w="25400">
                <a:solidFill>
                  <a:srgbClr val="FD8200"/>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2"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6*min(max(#ppt_w*#ppt_h,.3),1)-7.4)/-.7*#ppt_w"/>
                                          </p:val>
                                        </p:tav>
                                        <p:tav tm="100000">
                                          <p:val>
                                            <p:strVal val="#ppt_w"/>
                                          </p:val>
                                        </p:tav>
                                      </p:tavLst>
                                    </p:anim>
                                    <p:anim calcmode="lin" valueType="num">
                                      <p:cBhvr>
                                        <p:cTn id="8" dur="500" fill="hold"/>
                                        <p:tgtEl>
                                          <p:spTgt spid="23"/>
                                        </p:tgtEl>
                                        <p:attrNameLst>
                                          <p:attrName>ppt_h</p:attrName>
                                        </p:attrNameLst>
                                      </p:cBhvr>
                                      <p:tavLst>
                                        <p:tav tm="0">
                                          <p:val>
                                            <p:strVal val="(6*min(max(#ppt_w*#ppt_h,.3),1)-7.4)/-.7*#ppt_h"/>
                                          </p:val>
                                        </p:tav>
                                        <p:tav tm="100000">
                                          <p:val>
                                            <p:strVal val="#ppt_h"/>
                                          </p:val>
                                        </p:tav>
                                      </p:tavLst>
                                    </p:anim>
                                    <p:anim calcmode="lin" valueType="num">
                                      <p:cBhvr>
                                        <p:cTn id="9" dur="500" fill="hold"/>
                                        <p:tgtEl>
                                          <p:spTgt spid="23"/>
                                        </p:tgtEl>
                                        <p:attrNameLst>
                                          <p:attrName>ppt_x</p:attrName>
                                        </p:attrNameLst>
                                      </p:cBhvr>
                                      <p:tavLst>
                                        <p:tav tm="0">
                                          <p:val>
                                            <p:fltVal val="0.5"/>
                                          </p:val>
                                        </p:tav>
                                        <p:tav tm="100000">
                                          <p:val>
                                            <p:strVal val="#ppt_x"/>
                                          </p:val>
                                        </p:tav>
                                      </p:tavLst>
                                    </p:anim>
                                    <p:anim calcmode="lin" valueType="num">
                                      <p:cBhvr>
                                        <p:cTn id="10" dur="500" fill="hold"/>
                                        <p:tgtEl>
                                          <p:spTgt spid="23"/>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nodeType="withEffect">
                                  <p:stCondLst>
                                    <p:cond delay="1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strVal val="(6*min(max(#ppt_w*#ppt_h,.3),1)-7.4)/-.7*#ppt_w"/>
                                          </p:val>
                                        </p:tav>
                                        <p:tav tm="100000">
                                          <p:val>
                                            <p:strVal val="#ppt_w"/>
                                          </p:val>
                                        </p:tav>
                                      </p:tavLst>
                                    </p:anim>
                                    <p:anim calcmode="lin" valueType="num">
                                      <p:cBhvr>
                                        <p:cTn id="14" dur="500" fill="hold"/>
                                        <p:tgtEl>
                                          <p:spTgt spid="26"/>
                                        </p:tgtEl>
                                        <p:attrNameLst>
                                          <p:attrName>ppt_h</p:attrName>
                                        </p:attrNameLst>
                                      </p:cBhvr>
                                      <p:tavLst>
                                        <p:tav tm="0">
                                          <p:val>
                                            <p:strVal val="(6*min(max(#ppt_w*#ppt_h,.3),1)-7.4)/-.7*#ppt_h"/>
                                          </p:val>
                                        </p:tav>
                                        <p:tav tm="100000">
                                          <p:val>
                                            <p:strVal val="#ppt_h"/>
                                          </p:val>
                                        </p:tav>
                                      </p:tavLst>
                                    </p:anim>
                                    <p:anim calcmode="lin" valueType="num">
                                      <p:cBhvr>
                                        <p:cTn id="15" dur="500" fill="hold"/>
                                        <p:tgtEl>
                                          <p:spTgt spid="26"/>
                                        </p:tgtEl>
                                        <p:attrNameLst>
                                          <p:attrName>ppt_x</p:attrName>
                                        </p:attrNameLst>
                                      </p:cBhvr>
                                      <p:tavLst>
                                        <p:tav tm="0">
                                          <p:val>
                                            <p:fltVal val="0.5"/>
                                          </p:val>
                                        </p:tav>
                                        <p:tav tm="100000">
                                          <p:val>
                                            <p:strVal val="#ppt_x"/>
                                          </p:val>
                                        </p:tav>
                                      </p:tavLst>
                                    </p:anim>
                                    <p:anim calcmode="lin" valueType="num">
                                      <p:cBhvr>
                                        <p:cTn id="16" dur="500" fill="hold"/>
                                        <p:tgtEl>
                                          <p:spTgt spid="26"/>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30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strVal val="(6*min(max(#ppt_w*#ppt_h,.3),1)-7.4)/-.7*#ppt_w"/>
                                          </p:val>
                                        </p:tav>
                                        <p:tav tm="100000">
                                          <p:val>
                                            <p:strVal val="#ppt_w"/>
                                          </p:val>
                                        </p:tav>
                                      </p:tavLst>
                                    </p:anim>
                                    <p:anim calcmode="lin" valueType="num">
                                      <p:cBhvr>
                                        <p:cTn id="20" dur="500" fill="hold"/>
                                        <p:tgtEl>
                                          <p:spTgt spid="29"/>
                                        </p:tgtEl>
                                        <p:attrNameLst>
                                          <p:attrName>ppt_h</p:attrName>
                                        </p:attrNameLst>
                                      </p:cBhvr>
                                      <p:tavLst>
                                        <p:tav tm="0">
                                          <p:val>
                                            <p:strVal val="(6*min(max(#ppt_w*#ppt_h,.3),1)-7.4)/-.7*#ppt_h"/>
                                          </p:val>
                                        </p:tav>
                                        <p:tav tm="100000">
                                          <p:val>
                                            <p:strVal val="#ppt_h"/>
                                          </p:val>
                                        </p:tav>
                                      </p:tavLst>
                                    </p:anim>
                                    <p:anim calcmode="lin" valueType="num">
                                      <p:cBhvr>
                                        <p:cTn id="21" dur="500" fill="hold"/>
                                        <p:tgtEl>
                                          <p:spTgt spid="29"/>
                                        </p:tgtEl>
                                        <p:attrNameLst>
                                          <p:attrName>ppt_x</p:attrName>
                                        </p:attrNameLst>
                                      </p:cBhvr>
                                      <p:tavLst>
                                        <p:tav tm="0">
                                          <p:val>
                                            <p:fltVal val="0.5"/>
                                          </p:val>
                                        </p:tav>
                                        <p:tav tm="100000">
                                          <p:val>
                                            <p:strVal val="#ppt_x"/>
                                          </p:val>
                                        </p:tav>
                                      </p:tavLst>
                                    </p:anim>
                                    <p:anim calcmode="lin" valueType="num">
                                      <p:cBhvr>
                                        <p:cTn id="22" dur="500" fill="hold"/>
                                        <p:tgtEl>
                                          <p:spTgt spid="2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strVal val="(6*min(max(#ppt_w*#ppt_h,.3),1)-7.4)/-.7*#ppt_w"/>
                                          </p:val>
                                        </p:tav>
                                        <p:tav tm="100000">
                                          <p:val>
                                            <p:strVal val="#ppt_w"/>
                                          </p:val>
                                        </p:tav>
                                      </p:tavLst>
                                    </p:anim>
                                    <p:anim calcmode="lin" valueType="num">
                                      <p:cBhvr>
                                        <p:cTn id="26" dur="500" fill="hold"/>
                                        <p:tgtEl>
                                          <p:spTgt spid="19"/>
                                        </p:tgtEl>
                                        <p:attrNameLst>
                                          <p:attrName>ppt_h</p:attrName>
                                        </p:attrNameLst>
                                      </p:cBhvr>
                                      <p:tavLst>
                                        <p:tav tm="0">
                                          <p:val>
                                            <p:strVal val="(6*min(max(#ppt_w*#ppt_h,.3),1)-7.4)/-.7*#ppt_h"/>
                                          </p:val>
                                        </p:tav>
                                        <p:tav tm="100000">
                                          <p:val>
                                            <p:strVal val="#ppt_h"/>
                                          </p:val>
                                        </p:tav>
                                      </p:tavLst>
                                    </p:anim>
                                    <p:anim calcmode="lin" valueType="num">
                                      <p:cBhvr>
                                        <p:cTn id="27" dur="500" fill="hold"/>
                                        <p:tgtEl>
                                          <p:spTgt spid="19"/>
                                        </p:tgtEl>
                                        <p:attrNameLst>
                                          <p:attrName>ppt_x</p:attrName>
                                        </p:attrNameLst>
                                      </p:cBhvr>
                                      <p:tavLst>
                                        <p:tav tm="0">
                                          <p:val>
                                            <p:fltVal val="0.5"/>
                                          </p:val>
                                        </p:tav>
                                        <p:tav tm="100000">
                                          <p:val>
                                            <p:strVal val="#ppt_x"/>
                                          </p:val>
                                        </p:tav>
                                      </p:tavLst>
                                    </p:anim>
                                    <p:anim calcmode="lin" valueType="num">
                                      <p:cBhvr>
                                        <p:cTn id="28" dur="500" fill="hold"/>
                                        <p:tgtEl>
                                          <p:spTgt spid="19"/>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8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strVal val="(6*min(max(#ppt_w*#ppt_h,.3),1)-7.4)/-.7*#ppt_w"/>
                                          </p:val>
                                        </p:tav>
                                        <p:tav tm="100000">
                                          <p:val>
                                            <p:strVal val="#ppt_w"/>
                                          </p:val>
                                        </p:tav>
                                      </p:tavLst>
                                    </p:anim>
                                    <p:anim calcmode="lin" valueType="num">
                                      <p:cBhvr>
                                        <p:cTn id="32" dur="500" fill="hold"/>
                                        <p:tgtEl>
                                          <p:spTgt spid="20"/>
                                        </p:tgtEl>
                                        <p:attrNameLst>
                                          <p:attrName>ppt_h</p:attrName>
                                        </p:attrNameLst>
                                      </p:cBhvr>
                                      <p:tavLst>
                                        <p:tav tm="0">
                                          <p:val>
                                            <p:strVal val="(6*min(max(#ppt_w*#ppt_h,.3),1)-7.4)/-.7*#ppt_h"/>
                                          </p:val>
                                        </p:tav>
                                        <p:tav tm="100000">
                                          <p:val>
                                            <p:strVal val="#ppt_h"/>
                                          </p:val>
                                        </p:tav>
                                      </p:tavLst>
                                    </p:anim>
                                    <p:anim calcmode="lin" valueType="num">
                                      <p:cBhvr>
                                        <p:cTn id="33" dur="500" fill="hold"/>
                                        <p:tgtEl>
                                          <p:spTgt spid="20"/>
                                        </p:tgtEl>
                                        <p:attrNameLst>
                                          <p:attrName>ppt_x</p:attrName>
                                        </p:attrNameLst>
                                      </p:cBhvr>
                                      <p:tavLst>
                                        <p:tav tm="0">
                                          <p:val>
                                            <p:fltVal val="0.5"/>
                                          </p:val>
                                        </p:tav>
                                        <p:tav tm="100000">
                                          <p:val>
                                            <p:strVal val="#ppt_x"/>
                                          </p:val>
                                        </p:tav>
                                      </p:tavLst>
                                    </p:anim>
                                    <p:anim calcmode="lin" valueType="num">
                                      <p:cBhvr>
                                        <p:cTn id="34"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35" fill="hold">
                            <p:stCondLst>
                              <p:cond delay="5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2"/>
                                        </p:tgtEl>
                                        <p:attrNameLst>
                                          <p:attrName>ppt_y</p:attrName>
                                        </p:attrNameLst>
                                      </p:cBhvr>
                                      <p:tavLst>
                                        <p:tav tm="0">
                                          <p:val>
                                            <p:strVal val="#ppt_y"/>
                                          </p:val>
                                        </p:tav>
                                        <p:tav tm="100000">
                                          <p:val>
                                            <p:strVal val="#ppt_y"/>
                                          </p:val>
                                        </p:tav>
                                      </p:tavLst>
                                    </p:anim>
                                    <p:anim calcmode="lin" valueType="num">
                                      <p:cBhvr>
                                        <p:cTn id="40"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2"/>
                                        </p:tgtEl>
                                      </p:cBhvr>
                                    </p:animEffect>
                                  </p:childTnLst>
                                </p:cTn>
                              </p:par>
                              <p:par>
                                <p:cTn id="43" presetID="41" presetClass="entr" presetSubtype="0" fill="hold" grpId="0" nodeType="withEffect">
                                  <p:stCondLst>
                                    <p:cond delay="0"/>
                                  </p:stCondLst>
                                  <p:iterate type="lt">
                                    <p:tmPct val="10000"/>
                                  </p:iterate>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33"/>
                                        </p:tgtEl>
                                        <p:attrNameLst>
                                          <p:attrName>ppt_y</p:attrName>
                                        </p:attrNameLst>
                                      </p:cBhvr>
                                      <p:tavLst>
                                        <p:tav tm="0">
                                          <p:val>
                                            <p:strVal val="#ppt_y"/>
                                          </p:val>
                                        </p:tav>
                                        <p:tav tm="100000">
                                          <p:val>
                                            <p:strVal val="#ppt_y"/>
                                          </p:val>
                                        </p:tav>
                                      </p:tavLst>
                                    </p:anim>
                                    <p:anim calcmode="lin" valueType="num">
                                      <p:cBhvr>
                                        <p:cTn id="47"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33"/>
                                        </p:tgtEl>
                                      </p:cBhvr>
                                    </p:animEffec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34"/>
                                        </p:tgtEl>
                                        <p:attrNameLst>
                                          <p:attrName>ppt_y</p:attrName>
                                        </p:attrNameLst>
                                      </p:cBhvr>
                                      <p:tavLst>
                                        <p:tav tm="0">
                                          <p:val>
                                            <p:strVal val="#ppt_y"/>
                                          </p:val>
                                        </p:tav>
                                        <p:tav tm="100000">
                                          <p:val>
                                            <p:strVal val="#ppt_y"/>
                                          </p:val>
                                        </p:tav>
                                      </p:tavLst>
                                    </p:anim>
                                    <p:anim calcmode="lin" valueType="num">
                                      <p:cBhvr>
                                        <p:cTn id="54"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34"/>
                                        </p:tgtEl>
                                      </p:cBhvr>
                                    </p:animEffect>
                                  </p:childTnLst>
                                </p:cTn>
                              </p:par>
                              <p:par>
                                <p:cTn id="57" presetID="41" presetClass="entr" presetSubtype="0" fill="hold" grpId="0" nodeType="withEffect">
                                  <p:stCondLst>
                                    <p:cond delay="0"/>
                                  </p:stCondLst>
                                  <p:iterate type="lt">
                                    <p:tmPct val="10000"/>
                                  </p:iterate>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36"/>
                                        </p:tgtEl>
                                        <p:attrNameLst>
                                          <p:attrName>ppt_y</p:attrName>
                                        </p:attrNameLst>
                                      </p:cBhvr>
                                      <p:tavLst>
                                        <p:tav tm="0">
                                          <p:val>
                                            <p:strVal val="#ppt_y"/>
                                          </p:val>
                                        </p:tav>
                                        <p:tav tm="100000">
                                          <p:val>
                                            <p:strVal val="#ppt_y"/>
                                          </p:val>
                                        </p:tav>
                                      </p:tavLst>
                                    </p:anim>
                                    <p:anim calcmode="lin" valueType="num">
                                      <p:cBhvr>
                                        <p:cTn id="61"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32" grpId="0"/>
      <p:bldP spid="33" grpId="0"/>
      <p:bldP spid="34"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0" name="Freeform 5"/>
          <p:cNvSpPr/>
          <p:nvPr/>
        </p:nvSpPr>
        <p:spPr bwMode="auto">
          <a:xfrm rot="5400000">
            <a:off x="4407603" y="-1284665"/>
            <a:ext cx="3420062" cy="30311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pic>
        <p:nvPicPr>
          <p:cNvPr id="4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387" y="-1611560"/>
            <a:ext cx="3672408" cy="367240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64" name="TextBox 59"/>
          <p:cNvSpPr txBox="1">
            <a:spLocks noChangeArrowheads="1"/>
          </p:cNvSpPr>
          <p:nvPr/>
        </p:nvSpPr>
        <p:spPr bwMode="auto">
          <a:xfrm>
            <a:off x="4441403" y="-83018"/>
            <a:ext cx="3312368" cy="149415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lnSpc>
                <a:spcPct val="120000"/>
              </a:lnSpc>
              <a:defRPr/>
            </a:pPr>
            <a:r>
              <a:rPr lang="zh-CN" altLang="en-US" sz="4800" b="1" kern="0" dirty="0">
                <a:solidFill>
                  <a:srgbClr val="0070C0"/>
                </a:solidFill>
                <a:latin typeface="微软雅黑" panose="020B0503020204020204" pitchFamily="34" charset="-122"/>
                <a:ea typeface="微软雅黑" panose="020B0503020204020204" pitchFamily="34" charset="-122"/>
              </a:rPr>
              <a:t>目 录</a:t>
            </a:r>
            <a:r>
              <a:rPr lang="zh-CN" altLang="en-US" sz="4000" b="1" kern="0" dirty="0">
                <a:solidFill>
                  <a:srgbClr val="0070C0"/>
                </a:solidFill>
                <a:latin typeface="微软雅黑" panose="020B0503020204020204" pitchFamily="34" charset="-122"/>
                <a:ea typeface="微软雅黑" panose="020B0503020204020204" pitchFamily="34" charset="-122"/>
              </a:rPr>
              <a:t> </a:t>
            </a:r>
            <a:endParaRPr lang="en-US" altLang="zh-CN" sz="4000" b="1" kern="0" dirty="0">
              <a:solidFill>
                <a:srgbClr val="0070C0"/>
              </a:solidFill>
              <a:latin typeface="微软雅黑" panose="020B0503020204020204" pitchFamily="34" charset="-122"/>
              <a:ea typeface="微软雅黑" panose="020B0503020204020204" pitchFamily="34" charset="-122"/>
            </a:endParaRPr>
          </a:p>
          <a:p>
            <a:pPr algn="ctr" defTabSz="914400">
              <a:lnSpc>
                <a:spcPct val="120000"/>
              </a:lnSpc>
              <a:defRPr/>
            </a:pPr>
            <a:endParaRPr lang="en-US" altLang="ko-KR" sz="2800" kern="0" dirty="0">
              <a:solidFill>
                <a:srgbClr val="0070C0"/>
              </a:solidFill>
              <a:latin typeface="微软雅黑" panose="020B0503020204020204" pitchFamily="34" charset="-122"/>
              <a:ea typeface="微软雅黑" panose="020B0503020204020204" pitchFamily="34" charset="-122"/>
            </a:endParaRPr>
          </a:p>
        </p:txBody>
      </p:sp>
      <p:pic>
        <p:nvPicPr>
          <p:cNvPr id="6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2563" y="2967916"/>
            <a:ext cx="1872208" cy="187220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66" name="Freeform 5"/>
          <p:cNvSpPr/>
          <p:nvPr/>
        </p:nvSpPr>
        <p:spPr bwMode="auto">
          <a:xfrm rot="5400000">
            <a:off x="1392650" y="3168809"/>
            <a:ext cx="630395" cy="5587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sp>
        <p:nvSpPr>
          <p:cNvPr id="67" name="TextBox 7"/>
          <p:cNvSpPr>
            <a:spLocks noChangeArrowheads="1"/>
          </p:cNvSpPr>
          <p:nvPr/>
        </p:nvSpPr>
        <p:spPr bwMode="auto">
          <a:xfrm>
            <a:off x="1345059" y="3263500"/>
            <a:ext cx="725576"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2400" b="1" dirty="0">
                <a:solidFill>
                  <a:schemeClr val="bg1"/>
                </a:solidFill>
                <a:latin typeface="Impact MT Std" pitchFamily="34" charset="0"/>
                <a:ea typeface="微软雅黑" panose="020B0503020204020204" pitchFamily="34" charset="-122"/>
                <a:sym typeface="微软雅黑" panose="020B0503020204020204" pitchFamily="34" charset="-122"/>
              </a:rPr>
              <a:t>一</a:t>
            </a:r>
            <a:endParaRPr lang="zh-CN" altLang="en-US" sz="2400" b="1" dirty="0">
              <a:solidFill>
                <a:schemeClr val="bg1"/>
              </a:solidFill>
              <a:latin typeface="Impact MT Std" pitchFamily="34" charset="0"/>
              <a:ea typeface="微软雅黑" panose="020B0503020204020204" pitchFamily="34" charset="-122"/>
              <a:sym typeface="微软雅黑" panose="020B0503020204020204" pitchFamily="34" charset="-122"/>
            </a:endParaRPr>
          </a:p>
        </p:txBody>
      </p:sp>
      <p:sp>
        <p:nvSpPr>
          <p:cNvPr id="69" name="文本框 26"/>
          <p:cNvSpPr txBox="1"/>
          <p:nvPr/>
        </p:nvSpPr>
        <p:spPr>
          <a:xfrm>
            <a:off x="1350555" y="4840124"/>
            <a:ext cx="1943100" cy="675640"/>
          </a:xfrm>
          <a:prstGeom prst="rect">
            <a:avLst/>
          </a:prstGeom>
          <a:noFill/>
        </p:spPr>
        <p:txBody>
          <a:bodyPr wrap="square" rtlCol="0">
            <a:spAutoFit/>
          </a:bodyPr>
          <a:lstStyle/>
          <a:p>
            <a:pPr algn="ctr"/>
            <a:r>
              <a:rPr lang="zh-CN" altLang="en-US" sz="2400" b="1" spc="100" dirty="0">
                <a:solidFill>
                  <a:srgbClr val="0070C0"/>
                </a:solidFill>
                <a:latin typeface="微软雅黑" panose="020B0503020204020204" pitchFamily="34" charset="-122"/>
                <a:ea typeface="微软雅黑" panose="020B0503020204020204" pitchFamily="34" charset="-122"/>
              </a:rPr>
              <a:t>特色开发</a:t>
            </a:r>
            <a:endParaRPr lang="en-US" altLang="zh-CN" sz="2400" b="1" spc="100" dirty="0">
              <a:solidFill>
                <a:srgbClr val="0070C0"/>
              </a:solidFill>
              <a:latin typeface="微软雅黑" panose="020B0503020204020204" pitchFamily="34" charset="-122"/>
              <a:ea typeface="微软雅黑" panose="020B0503020204020204" pitchFamily="34" charset="-122"/>
            </a:endParaRPr>
          </a:p>
          <a:p>
            <a:pPr algn="ctr"/>
            <a:r>
              <a:rPr lang="zh-CN" altLang="en-US" sz="1400" spc="100" dirty="0">
                <a:solidFill>
                  <a:schemeClr val="tx1">
                    <a:lumMod val="50000"/>
                    <a:lumOff val="50000"/>
                  </a:schemeClr>
                </a:solidFill>
                <a:latin typeface="微软雅黑" panose="020B0503020204020204" pitchFamily="34" charset="-122"/>
                <a:ea typeface="微软雅黑" panose="020B0503020204020204" pitchFamily="34" charset="-122"/>
              </a:rPr>
              <a:t>（因地制宜）</a:t>
            </a:r>
            <a:endParaRPr lang="zh-CN" altLang="en-US" sz="140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70"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3261" y="2967916"/>
            <a:ext cx="1872208" cy="187220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71" name="Freeform 5"/>
          <p:cNvSpPr/>
          <p:nvPr/>
        </p:nvSpPr>
        <p:spPr bwMode="auto">
          <a:xfrm rot="5400000">
            <a:off x="4932115" y="3953067"/>
            <a:ext cx="630395" cy="5587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sp>
        <p:nvSpPr>
          <p:cNvPr id="72" name="TextBox 7"/>
          <p:cNvSpPr>
            <a:spLocks noChangeArrowheads="1"/>
          </p:cNvSpPr>
          <p:nvPr/>
        </p:nvSpPr>
        <p:spPr bwMode="auto">
          <a:xfrm>
            <a:off x="4884524" y="4048393"/>
            <a:ext cx="725576"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2400" b="1" dirty="0">
                <a:solidFill>
                  <a:schemeClr val="bg1"/>
                </a:solidFill>
                <a:latin typeface="Impact MT Std" pitchFamily="34" charset="0"/>
                <a:ea typeface="微软雅黑" panose="020B0503020204020204" pitchFamily="34" charset="-122"/>
                <a:sym typeface="微软雅黑" panose="020B0503020204020204" pitchFamily="34" charset="-122"/>
              </a:rPr>
              <a:t>二</a:t>
            </a:r>
            <a:endParaRPr lang="zh-CN" altLang="en-US" sz="2400" b="1" dirty="0">
              <a:solidFill>
                <a:schemeClr val="bg1"/>
              </a:solidFill>
              <a:latin typeface="Impact MT Std" pitchFamily="34" charset="0"/>
              <a:ea typeface="微软雅黑" panose="020B0503020204020204" pitchFamily="34" charset="-122"/>
              <a:sym typeface="微软雅黑" panose="020B0503020204020204" pitchFamily="34" charset="-122"/>
            </a:endParaRPr>
          </a:p>
        </p:txBody>
      </p:sp>
      <p:sp>
        <p:nvSpPr>
          <p:cNvPr id="74" name="文本框 26"/>
          <p:cNvSpPr txBox="1"/>
          <p:nvPr/>
        </p:nvSpPr>
        <p:spPr>
          <a:xfrm>
            <a:off x="5145861" y="4796944"/>
            <a:ext cx="1943100" cy="675640"/>
          </a:xfrm>
          <a:prstGeom prst="rect">
            <a:avLst/>
          </a:prstGeom>
          <a:noFill/>
        </p:spPr>
        <p:txBody>
          <a:bodyPr wrap="square" rtlCol="0">
            <a:spAutoFit/>
          </a:bodyPr>
          <a:lstStyle/>
          <a:p>
            <a:pPr algn="ctr"/>
            <a:r>
              <a:rPr lang="zh-CN" altLang="en-US" sz="2400" b="1" spc="100" dirty="0">
                <a:solidFill>
                  <a:srgbClr val="0070C0"/>
                </a:solidFill>
                <a:latin typeface="微软雅黑" panose="020B0503020204020204" pitchFamily="34" charset="-122"/>
                <a:ea typeface="微软雅黑" panose="020B0503020204020204" pitchFamily="34" charset="-122"/>
              </a:rPr>
              <a:t>特色打造</a:t>
            </a:r>
            <a:endParaRPr lang="en-US" altLang="zh-CN" sz="2400" b="1" spc="100" dirty="0">
              <a:solidFill>
                <a:srgbClr val="0070C0"/>
              </a:solidFill>
              <a:latin typeface="微软雅黑" panose="020B0503020204020204" pitchFamily="34" charset="-122"/>
              <a:ea typeface="微软雅黑" panose="020B0503020204020204" pitchFamily="34" charset="-122"/>
            </a:endParaRPr>
          </a:p>
          <a:p>
            <a:pPr algn="ctr"/>
            <a:r>
              <a:rPr lang="zh-CN" altLang="en-US" sz="1400" spc="100" dirty="0">
                <a:solidFill>
                  <a:schemeClr val="tx1">
                    <a:lumMod val="50000"/>
                    <a:lumOff val="50000"/>
                  </a:schemeClr>
                </a:solidFill>
                <a:latin typeface="微软雅黑" panose="020B0503020204020204" pitchFamily="34" charset="-122"/>
                <a:ea typeface="微软雅黑" panose="020B0503020204020204" pitchFamily="34" charset="-122"/>
              </a:rPr>
              <a:t>（遵循发展）</a:t>
            </a:r>
            <a:endParaRPr lang="zh-CN" altLang="en-US" sz="140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7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7118" y="2852981"/>
            <a:ext cx="1872208" cy="187220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76" name="Freeform 5"/>
          <p:cNvSpPr/>
          <p:nvPr/>
        </p:nvSpPr>
        <p:spPr bwMode="auto">
          <a:xfrm rot="5400000">
            <a:off x="8156075" y="3149124"/>
            <a:ext cx="630395" cy="5587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sp>
        <p:nvSpPr>
          <p:cNvPr id="77" name="TextBox 7"/>
          <p:cNvSpPr>
            <a:spLocks noChangeArrowheads="1"/>
          </p:cNvSpPr>
          <p:nvPr/>
        </p:nvSpPr>
        <p:spPr bwMode="auto">
          <a:xfrm>
            <a:off x="8108484" y="3213335"/>
            <a:ext cx="725576"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2400" b="1" dirty="0">
                <a:solidFill>
                  <a:schemeClr val="bg1"/>
                </a:solidFill>
                <a:latin typeface="Impact MT Std" pitchFamily="34" charset="0"/>
                <a:ea typeface="微软雅黑" panose="020B0503020204020204" pitchFamily="34" charset="-122"/>
                <a:sym typeface="微软雅黑" panose="020B0503020204020204" pitchFamily="34" charset="-122"/>
              </a:rPr>
              <a:t>三</a:t>
            </a:r>
            <a:endParaRPr lang="zh-CN" altLang="en-US" sz="2400" b="1" dirty="0">
              <a:solidFill>
                <a:schemeClr val="bg1"/>
              </a:solidFill>
              <a:latin typeface="Impact MT Std" pitchFamily="34" charset="0"/>
              <a:ea typeface="微软雅黑" panose="020B0503020204020204" pitchFamily="34" charset="-122"/>
              <a:sym typeface="微软雅黑" panose="020B0503020204020204" pitchFamily="34" charset="-122"/>
            </a:endParaRPr>
          </a:p>
        </p:txBody>
      </p:sp>
      <p:sp>
        <p:nvSpPr>
          <p:cNvPr id="79" name="文本框 26"/>
          <p:cNvSpPr txBox="1"/>
          <p:nvPr/>
        </p:nvSpPr>
        <p:spPr>
          <a:xfrm>
            <a:off x="8258224" y="4796944"/>
            <a:ext cx="1943100" cy="675640"/>
          </a:xfrm>
          <a:prstGeom prst="rect">
            <a:avLst/>
          </a:prstGeom>
          <a:noFill/>
        </p:spPr>
        <p:txBody>
          <a:bodyPr wrap="square" rtlCol="0">
            <a:spAutoFit/>
          </a:bodyPr>
          <a:lstStyle/>
          <a:p>
            <a:pPr algn="ctr"/>
            <a:r>
              <a:rPr lang="zh-CN" altLang="en-US" sz="2400" b="1" spc="100" dirty="0">
                <a:solidFill>
                  <a:srgbClr val="0070C0"/>
                </a:solidFill>
                <a:latin typeface="微软雅黑" panose="020B0503020204020204" pitchFamily="34" charset="-122"/>
                <a:ea typeface="微软雅黑" panose="020B0503020204020204" pitchFamily="34" charset="-122"/>
              </a:rPr>
              <a:t>特色彰显</a:t>
            </a:r>
            <a:endParaRPr lang="en-US" altLang="zh-CN" sz="2400" b="1" spc="100" dirty="0">
              <a:solidFill>
                <a:srgbClr val="0070C0"/>
              </a:solidFill>
              <a:latin typeface="微软雅黑" panose="020B0503020204020204" pitchFamily="34" charset="-122"/>
              <a:ea typeface="微软雅黑" panose="020B0503020204020204" pitchFamily="34" charset="-122"/>
            </a:endParaRPr>
          </a:p>
          <a:p>
            <a:pPr algn="ctr"/>
            <a:r>
              <a:rPr lang="zh-CN" altLang="en-US" sz="1400" spc="100" dirty="0">
                <a:solidFill>
                  <a:schemeClr val="tx1">
                    <a:lumMod val="50000"/>
                    <a:lumOff val="50000"/>
                  </a:schemeClr>
                </a:solidFill>
                <a:latin typeface="微软雅黑" panose="020B0503020204020204" pitchFamily="34" charset="-122"/>
                <a:ea typeface="微软雅黑" panose="020B0503020204020204" pitchFamily="34" charset="-122"/>
              </a:rPr>
              <a:t>（依托载体）</a:t>
            </a:r>
            <a:endParaRPr lang="zh-CN" altLang="en-US" sz="140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1987550" y="3634740"/>
            <a:ext cx="778510" cy="608330"/>
          </a:xfrm>
          <a:prstGeom prst="rect">
            <a:avLst/>
          </a:prstGeom>
        </p:spPr>
      </p:pic>
      <p:pic>
        <p:nvPicPr>
          <p:cNvPr id="11" name="图片 10"/>
          <p:cNvPicPr>
            <a:picLocks noChangeAspect="1"/>
          </p:cNvPicPr>
          <p:nvPr/>
        </p:nvPicPr>
        <p:blipFill>
          <a:blip r:embed="rId4"/>
          <a:stretch>
            <a:fillRect/>
          </a:stretch>
        </p:blipFill>
        <p:spPr>
          <a:xfrm>
            <a:off x="5709920" y="3607435"/>
            <a:ext cx="847725" cy="593090"/>
          </a:xfrm>
          <a:prstGeom prst="rect">
            <a:avLst/>
          </a:prstGeom>
        </p:spPr>
      </p:pic>
      <p:pic>
        <p:nvPicPr>
          <p:cNvPr id="6" name="图片 5"/>
          <p:cNvPicPr>
            <a:picLocks noChangeAspect="1"/>
          </p:cNvPicPr>
          <p:nvPr/>
        </p:nvPicPr>
        <p:blipFill>
          <a:blip r:embed="rId5"/>
          <a:stretch>
            <a:fillRect/>
          </a:stretch>
        </p:blipFill>
        <p:spPr>
          <a:xfrm>
            <a:off x="8834120" y="3510280"/>
            <a:ext cx="877570" cy="589915"/>
          </a:xfrm>
          <a:prstGeom prst="rect">
            <a:avLst/>
          </a:prstGeom>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6"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1" presetClass="entr" presetSubtype="1"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heel(1)">
                                      <p:cBhvr>
                                        <p:cTn id="13" dur="2000"/>
                                        <p:tgtEl>
                                          <p:spTgt spid="40"/>
                                        </p:tgtEl>
                                      </p:cBhvr>
                                    </p:animEffect>
                                  </p:childTnLst>
                                </p:cTn>
                              </p:par>
                            </p:childTnLst>
                          </p:cTn>
                        </p:par>
                        <p:par>
                          <p:cTn id="14" fill="hold">
                            <p:stCondLst>
                              <p:cond delay="3250"/>
                            </p:stCondLst>
                            <p:childTnLst>
                              <p:par>
                                <p:cTn id="15" presetID="47" presetClass="entr" presetSubtype="0"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2" presetClass="entr" presetSubtype="0"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anim calcmode="lin" valueType="num">
                                      <p:cBhvr>
                                        <p:cTn id="24" dur="500" fill="hold"/>
                                        <p:tgtEl>
                                          <p:spTgt spid="65"/>
                                        </p:tgtEl>
                                        <p:attrNameLst>
                                          <p:attrName>ppt_x</p:attrName>
                                        </p:attrNameLst>
                                      </p:cBhvr>
                                      <p:tavLst>
                                        <p:tav tm="0">
                                          <p:val>
                                            <p:strVal val="#ppt_x"/>
                                          </p:val>
                                        </p:tav>
                                        <p:tav tm="100000">
                                          <p:val>
                                            <p:strVal val="#ppt_x"/>
                                          </p:val>
                                        </p:tav>
                                      </p:tavLst>
                                    </p:anim>
                                    <p:anim calcmode="lin" valueType="num">
                                      <p:cBhvr>
                                        <p:cTn id="25" dur="500" fill="hold"/>
                                        <p:tgtEl>
                                          <p:spTgt spid="65"/>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750"/>
                                  </p:stCondLst>
                                  <p:childTnLst>
                                    <p:set>
                                      <p:cBhvr>
                                        <p:cTn id="27" dur="1" fill="hold">
                                          <p:stCondLst>
                                            <p:cond delay="0"/>
                                          </p:stCondLst>
                                        </p:cTn>
                                        <p:tgtEl>
                                          <p:spTgt spid="66"/>
                                        </p:tgtEl>
                                        <p:attrNameLst>
                                          <p:attrName>style.visibility</p:attrName>
                                        </p:attrNameLst>
                                      </p:cBhvr>
                                      <p:to>
                                        <p:strVal val="visible"/>
                                      </p:to>
                                    </p:set>
                                    <p:anim calcmode="lin" valueType="num">
                                      <p:cBhvr>
                                        <p:cTn id="28" dur="500" fill="hold"/>
                                        <p:tgtEl>
                                          <p:spTgt spid="66"/>
                                        </p:tgtEl>
                                        <p:attrNameLst>
                                          <p:attrName>ppt_w</p:attrName>
                                        </p:attrNameLst>
                                      </p:cBhvr>
                                      <p:tavLst>
                                        <p:tav tm="0">
                                          <p:val>
                                            <p:fltVal val="0"/>
                                          </p:val>
                                        </p:tav>
                                        <p:tav tm="100000">
                                          <p:val>
                                            <p:strVal val="#ppt_w"/>
                                          </p:val>
                                        </p:tav>
                                      </p:tavLst>
                                    </p:anim>
                                    <p:anim calcmode="lin" valueType="num">
                                      <p:cBhvr>
                                        <p:cTn id="29" dur="500" fill="hold"/>
                                        <p:tgtEl>
                                          <p:spTgt spid="66"/>
                                        </p:tgtEl>
                                        <p:attrNameLst>
                                          <p:attrName>ppt_h</p:attrName>
                                        </p:attrNameLst>
                                      </p:cBhvr>
                                      <p:tavLst>
                                        <p:tav tm="0">
                                          <p:val>
                                            <p:fltVal val="0"/>
                                          </p:val>
                                        </p:tav>
                                        <p:tav tm="100000">
                                          <p:val>
                                            <p:strVal val="#ppt_h"/>
                                          </p:val>
                                        </p:tav>
                                      </p:tavLst>
                                    </p:anim>
                                    <p:animEffect transition="in" filter="fade">
                                      <p:cBhvr>
                                        <p:cTn id="30" dur="500"/>
                                        <p:tgtEl>
                                          <p:spTgt spid="66"/>
                                        </p:tgtEl>
                                      </p:cBhvr>
                                    </p:animEffect>
                                  </p:childTnLst>
                                </p:cTn>
                              </p:par>
                              <p:par>
                                <p:cTn id="31" presetID="52" presetClass="entr" presetSubtype="0" fill="hold" grpId="0" nodeType="withEffect">
                                  <p:stCondLst>
                                    <p:cond delay="0"/>
                                  </p:stCondLst>
                                  <p:iterate type="lt">
                                    <p:tmPct val="10000"/>
                                  </p:iterate>
                                  <p:childTnLst>
                                    <p:set>
                                      <p:cBhvr>
                                        <p:cTn id="32" dur="1" fill="hold">
                                          <p:stCondLst>
                                            <p:cond delay="0"/>
                                          </p:stCondLst>
                                        </p:cTn>
                                        <p:tgtEl>
                                          <p:spTgt spid="67"/>
                                        </p:tgtEl>
                                        <p:attrNameLst>
                                          <p:attrName>style.visibility</p:attrName>
                                        </p:attrNameLst>
                                      </p:cBhvr>
                                      <p:to>
                                        <p:strVal val="visible"/>
                                      </p:to>
                                    </p:set>
                                    <p:animScale>
                                      <p:cBhvr>
                                        <p:cTn id="33"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7"/>
                                        </p:tgtEl>
                                        <p:attrNameLst>
                                          <p:attrName>ppt_x</p:attrName>
                                          <p:attrName>ppt_y</p:attrName>
                                        </p:attrNameLst>
                                      </p:cBhvr>
                                    </p:animMotion>
                                    <p:animEffect transition="in" filter="fade">
                                      <p:cBhvr>
                                        <p:cTn id="35" dur="1000"/>
                                        <p:tgtEl>
                                          <p:spTgt spid="67"/>
                                        </p:tgtEl>
                                      </p:cBhvr>
                                    </p:animEffect>
                                  </p:childTnLst>
                                </p:cTn>
                              </p:par>
                              <p:par>
                                <p:cTn id="36" presetID="53" presetClass="entr" presetSubtype="16" fill="hold" grpId="0" nodeType="withEffect">
                                  <p:stCondLst>
                                    <p:cond delay="0"/>
                                  </p:stCondLst>
                                  <p:iterate type="lt">
                                    <p:tmPct val="20000"/>
                                  </p:iterate>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childTnLst>
                          </p:cTn>
                        </p:par>
                        <p:par>
                          <p:cTn id="41" fill="hold">
                            <p:stCondLst>
                              <p:cond delay="4400"/>
                            </p:stCondLst>
                            <p:childTnLst>
                              <p:par>
                                <p:cTn id="42" presetID="42" presetClass="entr" presetSubtype="0" fill="hold" nodeType="after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500"/>
                                        <p:tgtEl>
                                          <p:spTgt spid="70"/>
                                        </p:tgtEl>
                                      </p:cBhvr>
                                    </p:animEffect>
                                    <p:anim calcmode="lin" valueType="num">
                                      <p:cBhvr>
                                        <p:cTn id="45" dur="500" fill="hold"/>
                                        <p:tgtEl>
                                          <p:spTgt spid="70"/>
                                        </p:tgtEl>
                                        <p:attrNameLst>
                                          <p:attrName>ppt_x</p:attrName>
                                        </p:attrNameLst>
                                      </p:cBhvr>
                                      <p:tavLst>
                                        <p:tav tm="0">
                                          <p:val>
                                            <p:strVal val="#ppt_x"/>
                                          </p:val>
                                        </p:tav>
                                        <p:tav tm="100000">
                                          <p:val>
                                            <p:strVal val="#ppt_x"/>
                                          </p:val>
                                        </p:tav>
                                      </p:tavLst>
                                    </p:anim>
                                    <p:anim calcmode="lin" valueType="num">
                                      <p:cBhvr>
                                        <p:cTn id="46" dur="500" fill="hold"/>
                                        <p:tgtEl>
                                          <p:spTgt spid="70"/>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750"/>
                                  </p:stCondLst>
                                  <p:childTnLst>
                                    <p:set>
                                      <p:cBhvr>
                                        <p:cTn id="48" dur="1" fill="hold">
                                          <p:stCondLst>
                                            <p:cond delay="0"/>
                                          </p:stCondLst>
                                        </p:cTn>
                                        <p:tgtEl>
                                          <p:spTgt spid="71"/>
                                        </p:tgtEl>
                                        <p:attrNameLst>
                                          <p:attrName>style.visibility</p:attrName>
                                        </p:attrNameLst>
                                      </p:cBhvr>
                                      <p:to>
                                        <p:strVal val="visible"/>
                                      </p:to>
                                    </p:set>
                                    <p:anim calcmode="lin" valueType="num">
                                      <p:cBhvr>
                                        <p:cTn id="49" dur="500" fill="hold"/>
                                        <p:tgtEl>
                                          <p:spTgt spid="71"/>
                                        </p:tgtEl>
                                        <p:attrNameLst>
                                          <p:attrName>ppt_w</p:attrName>
                                        </p:attrNameLst>
                                      </p:cBhvr>
                                      <p:tavLst>
                                        <p:tav tm="0">
                                          <p:val>
                                            <p:fltVal val="0"/>
                                          </p:val>
                                        </p:tav>
                                        <p:tav tm="100000">
                                          <p:val>
                                            <p:strVal val="#ppt_w"/>
                                          </p:val>
                                        </p:tav>
                                      </p:tavLst>
                                    </p:anim>
                                    <p:anim calcmode="lin" valueType="num">
                                      <p:cBhvr>
                                        <p:cTn id="50" dur="500" fill="hold"/>
                                        <p:tgtEl>
                                          <p:spTgt spid="71"/>
                                        </p:tgtEl>
                                        <p:attrNameLst>
                                          <p:attrName>ppt_h</p:attrName>
                                        </p:attrNameLst>
                                      </p:cBhvr>
                                      <p:tavLst>
                                        <p:tav tm="0">
                                          <p:val>
                                            <p:fltVal val="0"/>
                                          </p:val>
                                        </p:tav>
                                        <p:tav tm="100000">
                                          <p:val>
                                            <p:strVal val="#ppt_h"/>
                                          </p:val>
                                        </p:tav>
                                      </p:tavLst>
                                    </p:anim>
                                    <p:animEffect transition="in" filter="fade">
                                      <p:cBhvr>
                                        <p:cTn id="51" dur="500"/>
                                        <p:tgtEl>
                                          <p:spTgt spid="71"/>
                                        </p:tgtEl>
                                      </p:cBhvr>
                                    </p:animEffect>
                                  </p:childTnLst>
                                </p:cTn>
                              </p:par>
                              <p:par>
                                <p:cTn id="52" presetID="52" presetClass="entr" presetSubtype="0" fill="hold" grpId="0" nodeType="withEffect">
                                  <p:stCondLst>
                                    <p:cond delay="0"/>
                                  </p:stCondLst>
                                  <p:iterate type="lt">
                                    <p:tmPct val="10000"/>
                                  </p:iterate>
                                  <p:childTnLst>
                                    <p:set>
                                      <p:cBhvr>
                                        <p:cTn id="53" dur="1" fill="hold">
                                          <p:stCondLst>
                                            <p:cond delay="0"/>
                                          </p:stCondLst>
                                        </p:cTn>
                                        <p:tgtEl>
                                          <p:spTgt spid="72"/>
                                        </p:tgtEl>
                                        <p:attrNameLst>
                                          <p:attrName>style.visibility</p:attrName>
                                        </p:attrNameLst>
                                      </p:cBhvr>
                                      <p:to>
                                        <p:strVal val="visible"/>
                                      </p:to>
                                    </p:set>
                                    <p:animScale>
                                      <p:cBhvr>
                                        <p:cTn id="54" dur="100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72"/>
                                        </p:tgtEl>
                                        <p:attrNameLst>
                                          <p:attrName>ppt_x</p:attrName>
                                          <p:attrName>ppt_y</p:attrName>
                                        </p:attrNameLst>
                                      </p:cBhvr>
                                    </p:animMotion>
                                    <p:animEffect transition="in" filter="fade">
                                      <p:cBhvr>
                                        <p:cTn id="56" dur="1000"/>
                                        <p:tgtEl>
                                          <p:spTgt spid="72"/>
                                        </p:tgtEl>
                                      </p:cBhvr>
                                    </p:animEffect>
                                  </p:childTnLst>
                                </p:cTn>
                              </p:par>
                              <p:par>
                                <p:cTn id="57" presetID="53" presetClass="entr" presetSubtype="16" fill="hold" grpId="0" nodeType="withEffect">
                                  <p:stCondLst>
                                    <p:cond delay="0"/>
                                  </p:stCondLst>
                                  <p:iterate type="lt">
                                    <p:tmPct val="20000"/>
                                  </p:iterate>
                                  <p:childTnLst>
                                    <p:set>
                                      <p:cBhvr>
                                        <p:cTn id="58" dur="1" fill="hold">
                                          <p:stCondLst>
                                            <p:cond delay="0"/>
                                          </p:stCondLst>
                                        </p:cTn>
                                        <p:tgtEl>
                                          <p:spTgt spid="74"/>
                                        </p:tgtEl>
                                        <p:attrNameLst>
                                          <p:attrName>style.visibility</p:attrName>
                                        </p:attrNameLst>
                                      </p:cBhvr>
                                      <p:to>
                                        <p:strVal val="visible"/>
                                      </p:to>
                                    </p:set>
                                    <p:anim calcmode="lin" valueType="num">
                                      <p:cBhvr>
                                        <p:cTn id="59" dur="500" fill="hold"/>
                                        <p:tgtEl>
                                          <p:spTgt spid="74"/>
                                        </p:tgtEl>
                                        <p:attrNameLst>
                                          <p:attrName>ppt_w</p:attrName>
                                        </p:attrNameLst>
                                      </p:cBhvr>
                                      <p:tavLst>
                                        <p:tav tm="0">
                                          <p:val>
                                            <p:fltVal val="0"/>
                                          </p:val>
                                        </p:tav>
                                        <p:tav tm="100000">
                                          <p:val>
                                            <p:strVal val="#ppt_w"/>
                                          </p:val>
                                        </p:tav>
                                      </p:tavLst>
                                    </p:anim>
                                    <p:anim calcmode="lin" valueType="num">
                                      <p:cBhvr>
                                        <p:cTn id="60" dur="500" fill="hold"/>
                                        <p:tgtEl>
                                          <p:spTgt spid="74"/>
                                        </p:tgtEl>
                                        <p:attrNameLst>
                                          <p:attrName>ppt_h</p:attrName>
                                        </p:attrNameLst>
                                      </p:cBhvr>
                                      <p:tavLst>
                                        <p:tav tm="0">
                                          <p:val>
                                            <p:fltVal val="0"/>
                                          </p:val>
                                        </p:tav>
                                        <p:tav tm="100000">
                                          <p:val>
                                            <p:strVal val="#ppt_h"/>
                                          </p:val>
                                        </p:tav>
                                      </p:tavLst>
                                    </p:anim>
                                    <p:animEffect transition="in" filter="fade">
                                      <p:cBhvr>
                                        <p:cTn id="61" dur="500"/>
                                        <p:tgtEl>
                                          <p:spTgt spid="74"/>
                                        </p:tgtEl>
                                      </p:cBhvr>
                                    </p:animEffect>
                                  </p:childTnLst>
                                </p:cTn>
                              </p:par>
                            </p:childTnLst>
                          </p:cTn>
                        </p:par>
                        <p:par>
                          <p:cTn id="62" fill="hold">
                            <p:stCondLst>
                              <p:cond delay="5800"/>
                            </p:stCondLst>
                            <p:childTnLst>
                              <p:par>
                                <p:cTn id="63" presetID="42" presetClass="entr" presetSubtype="0" fill="hold"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500"/>
                                        <p:tgtEl>
                                          <p:spTgt spid="75"/>
                                        </p:tgtEl>
                                      </p:cBhvr>
                                    </p:animEffect>
                                    <p:anim calcmode="lin" valueType="num">
                                      <p:cBhvr>
                                        <p:cTn id="66" dur="500" fill="hold"/>
                                        <p:tgtEl>
                                          <p:spTgt spid="75"/>
                                        </p:tgtEl>
                                        <p:attrNameLst>
                                          <p:attrName>ppt_x</p:attrName>
                                        </p:attrNameLst>
                                      </p:cBhvr>
                                      <p:tavLst>
                                        <p:tav tm="0">
                                          <p:val>
                                            <p:strVal val="#ppt_x"/>
                                          </p:val>
                                        </p:tav>
                                        <p:tav tm="100000">
                                          <p:val>
                                            <p:strVal val="#ppt_x"/>
                                          </p:val>
                                        </p:tav>
                                      </p:tavLst>
                                    </p:anim>
                                    <p:anim calcmode="lin" valueType="num">
                                      <p:cBhvr>
                                        <p:cTn id="67" dur="500" fill="hold"/>
                                        <p:tgtEl>
                                          <p:spTgt spid="75"/>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750"/>
                                  </p:stCondLst>
                                  <p:childTnLst>
                                    <p:set>
                                      <p:cBhvr>
                                        <p:cTn id="69" dur="1" fill="hold">
                                          <p:stCondLst>
                                            <p:cond delay="0"/>
                                          </p:stCondLst>
                                        </p:cTn>
                                        <p:tgtEl>
                                          <p:spTgt spid="76"/>
                                        </p:tgtEl>
                                        <p:attrNameLst>
                                          <p:attrName>style.visibility</p:attrName>
                                        </p:attrNameLst>
                                      </p:cBhvr>
                                      <p:to>
                                        <p:strVal val="visible"/>
                                      </p:to>
                                    </p:set>
                                    <p:anim calcmode="lin" valueType="num">
                                      <p:cBhvr>
                                        <p:cTn id="70" dur="500" fill="hold"/>
                                        <p:tgtEl>
                                          <p:spTgt spid="76"/>
                                        </p:tgtEl>
                                        <p:attrNameLst>
                                          <p:attrName>ppt_w</p:attrName>
                                        </p:attrNameLst>
                                      </p:cBhvr>
                                      <p:tavLst>
                                        <p:tav tm="0">
                                          <p:val>
                                            <p:fltVal val="0"/>
                                          </p:val>
                                        </p:tav>
                                        <p:tav tm="100000">
                                          <p:val>
                                            <p:strVal val="#ppt_w"/>
                                          </p:val>
                                        </p:tav>
                                      </p:tavLst>
                                    </p:anim>
                                    <p:anim calcmode="lin" valueType="num">
                                      <p:cBhvr>
                                        <p:cTn id="71" dur="500" fill="hold"/>
                                        <p:tgtEl>
                                          <p:spTgt spid="76"/>
                                        </p:tgtEl>
                                        <p:attrNameLst>
                                          <p:attrName>ppt_h</p:attrName>
                                        </p:attrNameLst>
                                      </p:cBhvr>
                                      <p:tavLst>
                                        <p:tav tm="0">
                                          <p:val>
                                            <p:fltVal val="0"/>
                                          </p:val>
                                        </p:tav>
                                        <p:tav tm="100000">
                                          <p:val>
                                            <p:strVal val="#ppt_h"/>
                                          </p:val>
                                        </p:tav>
                                      </p:tavLst>
                                    </p:anim>
                                    <p:animEffect transition="in" filter="fade">
                                      <p:cBhvr>
                                        <p:cTn id="72" dur="500"/>
                                        <p:tgtEl>
                                          <p:spTgt spid="76"/>
                                        </p:tgtEl>
                                      </p:cBhvr>
                                    </p:animEffect>
                                  </p:childTnLst>
                                </p:cTn>
                              </p:par>
                              <p:par>
                                <p:cTn id="73" presetID="52" presetClass="entr" presetSubtype="0" fill="hold" grpId="0" nodeType="withEffect">
                                  <p:stCondLst>
                                    <p:cond delay="0"/>
                                  </p:stCondLst>
                                  <p:iterate type="lt">
                                    <p:tmPct val="10000"/>
                                  </p:iterate>
                                  <p:childTnLst>
                                    <p:set>
                                      <p:cBhvr>
                                        <p:cTn id="74" dur="1" fill="hold">
                                          <p:stCondLst>
                                            <p:cond delay="0"/>
                                          </p:stCondLst>
                                        </p:cTn>
                                        <p:tgtEl>
                                          <p:spTgt spid="77"/>
                                        </p:tgtEl>
                                        <p:attrNameLst>
                                          <p:attrName>style.visibility</p:attrName>
                                        </p:attrNameLst>
                                      </p:cBhvr>
                                      <p:to>
                                        <p:strVal val="visible"/>
                                      </p:to>
                                    </p:set>
                                    <p:animScale>
                                      <p:cBhvr>
                                        <p:cTn id="75" dur="100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77"/>
                                        </p:tgtEl>
                                        <p:attrNameLst>
                                          <p:attrName>ppt_x</p:attrName>
                                          <p:attrName>ppt_y</p:attrName>
                                        </p:attrNameLst>
                                      </p:cBhvr>
                                    </p:animMotion>
                                    <p:animEffect transition="in" filter="fade">
                                      <p:cBhvr>
                                        <p:cTn id="77" dur="1000"/>
                                        <p:tgtEl>
                                          <p:spTgt spid="77"/>
                                        </p:tgtEl>
                                      </p:cBhvr>
                                    </p:animEffect>
                                  </p:childTnLst>
                                </p:cTn>
                              </p:par>
                              <p:par>
                                <p:cTn id="78" presetID="53" presetClass="entr" presetSubtype="16" fill="hold" grpId="0" nodeType="withEffect">
                                  <p:stCondLst>
                                    <p:cond delay="0"/>
                                  </p:stCondLst>
                                  <p:iterate type="lt">
                                    <p:tmPct val="20000"/>
                                  </p:iterate>
                                  <p:childTnLst>
                                    <p:set>
                                      <p:cBhvr>
                                        <p:cTn id="79" dur="1" fill="hold">
                                          <p:stCondLst>
                                            <p:cond delay="0"/>
                                          </p:stCondLst>
                                        </p:cTn>
                                        <p:tgtEl>
                                          <p:spTgt spid="79"/>
                                        </p:tgtEl>
                                        <p:attrNameLst>
                                          <p:attrName>style.visibility</p:attrName>
                                        </p:attrNameLst>
                                      </p:cBhvr>
                                      <p:to>
                                        <p:strVal val="visible"/>
                                      </p:to>
                                    </p:set>
                                    <p:anim calcmode="lin" valueType="num">
                                      <p:cBhvr>
                                        <p:cTn id="80" dur="500" fill="hold"/>
                                        <p:tgtEl>
                                          <p:spTgt spid="79"/>
                                        </p:tgtEl>
                                        <p:attrNameLst>
                                          <p:attrName>ppt_w</p:attrName>
                                        </p:attrNameLst>
                                      </p:cBhvr>
                                      <p:tavLst>
                                        <p:tav tm="0">
                                          <p:val>
                                            <p:fltVal val="0"/>
                                          </p:val>
                                        </p:tav>
                                        <p:tav tm="100000">
                                          <p:val>
                                            <p:strVal val="#ppt_w"/>
                                          </p:val>
                                        </p:tav>
                                      </p:tavLst>
                                    </p:anim>
                                    <p:anim calcmode="lin" valueType="num">
                                      <p:cBhvr>
                                        <p:cTn id="81" dur="500" fill="hold"/>
                                        <p:tgtEl>
                                          <p:spTgt spid="79"/>
                                        </p:tgtEl>
                                        <p:attrNameLst>
                                          <p:attrName>ppt_h</p:attrName>
                                        </p:attrNameLst>
                                      </p:cBhvr>
                                      <p:tavLst>
                                        <p:tav tm="0">
                                          <p:val>
                                            <p:fltVal val="0"/>
                                          </p:val>
                                        </p:tav>
                                        <p:tav tm="100000">
                                          <p:val>
                                            <p:strVal val="#ppt_h"/>
                                          </p:val>
                                        </p:tav>
                                      </p:tavLst>
                                    </p:anim>
                                    <p:animEffect transition="in" filter="fade">
                                      <p:cBhvr>
                                        <p:cTn id="8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4" grpId="0"/>
      <p:bldP spid="66" grpId="0" animBg="1"/>
      <p:bldP spid="67" grpId="0"/>
      <p:bldP spid="69" grpId="0"/>
      <p:bldP spid="71" grpId="0" bldLvl="0" animBg="1"/>
      <p:bldP spid="72" grpId="0"/>
      <p:bldP spid="74" grpId="0"/>
      <p:bldP spid="76" grpId="0" bldLvl="0" animBg="1"/>
      <p:bldP spid="7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2280920" y="1628775"/>
            <a:ext cx="8147050" cy="3233420"/>
          </a:xfrm>
          <a:prstGeom prst="rect">
            <a:avLst/>
          </a:prstGeom>
          <a:noFill/>
          <a:ln w="9525">
            <a:noFill/>
          </a:ln>
        </p:spPr>
        <p:txBody>
          <a:bodyPr wrap="square">
            <a:spAutoFit/>
          </a:bodyPr>
          <a:p>
            <a:pPr indent="0" fontAlgn="auto">
              <a:lnSpc>
                <a:spcPts val="3500"/>
              </a:lnSpc>
            </a:pPr>
            <a:r>
              <a:rPr lang="en-US" altLang="zh-CN" sz="2400" b="0" spc="1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rPr>
              <a:t>学校应定期举办以特色项目为主题的成果展示活动，其目的在于彰显学校特色，进一步激发全体师生打造学校特色的积极性和创造力，推动学校特色的持续稳定发展。要做好这一点：首先，学校务必严格组织，周密安排，做好充分准备；其次，要鼓励学校全体师生踊跃参与，确保师生参与的覆盖率；再次，学校可根据活动的开展情况，邀请家长和来宾参加，以扩大活动的社会影响。</a:t>
            </a:r>
            <a:endPar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
        <p:nvSpPr>
          <p:cNvPr id="11"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9720" y="53340"/>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TextBox 7"/>
          <p:cNvSpPr txBox="1"/>
          <p:nvPr/>
        </p:nvSpPr>
        <p:spPr>
          <a:xfrm>
            <a:off x="5498470" y="545634"/>
            <a:ext cx="1300480" cy="429895"/>
          </a:xfrm>
          <a:prstGeom prst="rect">
            <a:avLst/>
          </a:prstGeom>
          <a:noFill/>
        </p:spPr>
        <p:txBody>
          <a:bodyPr wrap="none" rtlCol="0">
            <a:spAutoFit/>
          </a:bodyPr>
          <a:p>
            <a:r>
              <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特色展示</a:t>
            </a:r>
            <a:endParaRPr lang="zh-CN" altLang="en-US" sz="22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childTnLst>
                          </p:cTn>
                        </p:par>
                        <p:par>
                          <p:cTn id="35" fill="hold">
                            <p:stCondLst>
                              <p:cond delay="1250"/>
                            </p:stCondLst>
                            <p:childTnLst>
                              <p:par>
                                <p:cTn id="36" presetID="21"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par>
                                <p:cTn id="39" presetID="2" presetClass="entr" presetSubtype="1" decel="100000" fill="hold" grpId="0" nodeType="withEffect">
                                  <p:stCondLst>
                                    <p:cond delay="25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8880562" y="1772349"/>
            <a:ext cx="2722375" cy="2016691"/>
            <a:chOff x="-6229200" y="1473170"/>
            <a:chExt cx="1896069" cy="1661730"/>
          </a:xfrm>
        </p:grpSpPr>
        <p:sp>
          <p:nvSpPr>
            <p:cNvPr id="30" name="矩形 29"/>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587479" y="1756035"/>
            <a:ext cx="2722375" cy="2016691"/>
            <a:chOff x="-6229200" y="1473170"/>
            <a:chExt cx="1896069" cy="1661730"/>
          </a:xfrm>
        </p:grpSpPr>
        <p:sp>
          <p:nvSpPr>
            <p:cNvPr id="35" name="矩形 34"/>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6158187" y="3772726"/>
            <a:ext cx="2722375" cy="2016691"/>
            <a:chOff x="-6229200" y="1473170"/>
            <a:chExt cx="1896069" cy="1661730"/>
          </a:xfrm>
        </p:grpSpPr>
        <p:sp>
          <p:nvSpPr>
            <p:cNvPr id="40" name="矩形 39"/>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309854" y="3772726"/>
            <a:ext cx="2722375" cy="2016691"/>
            <a:chOff x="-6229200" y="1473170"/>
            <a:chExt cx="1896069" cy="1661730"/>
          </a:xfrm>
        </p:grpSpPr>
        <p:sp>
          <p:nvSpPr>
            <p:cNvPr id="45" name="矩形 44"/>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5"/>
          <p:cNvSpPr txBox="1"/>
          <p:nvPr/>
        </p:nvSpPr>
        <p:spPr>
          <a:xfrm>
            <a:off x="3707197" y="2441159"/>
            <a:ext cx="2207607" cy="44196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spcBef>
                <a:spcPct val="0"/>
              </a:spcBef>
            </a:pPr>
            <a:r>
              <a:rPr lang="zh-CN" altLang="en-US" sz="1200" b="1" dirty="0">
                <a:sym typeface="+mn-ea"/>
              </a:rPr>
              <a:t>小军娃进军营  体验军旅生活——军营开放日活动（三月）</a:t>
            </a:r>
            <a:endParaRPr lang="zh-CN" altLang="en-US" sz="1200" b="1" dirty="0">
              <a:sym typeface="微软雅黑" panose="020B0503020204020204" pitchFamily="34" charset="-122"/>
            </a:endParaRPr>
          </a:p>
        </p:txBody>
      </p:sp>
      <p:sp>
        <p:nvSpPr>
          <p:cNvPr id="50" name="TextBox 5"/>
          <p:cNvSpPr txBox="1"/>
          <p:nvPr/>
        </p:nvSpPr>
        <p:spPr>
          <a:xfrm>
            <a:off x="6329108" y="2441159"/>
            <a:ext cx="2207607" cy="88455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ct val="120000"/>
              </a:lnSpc>
              <a:buClrTx/>
              <a:buSzTx/>
              <a:buFontTx/>
            </a:pPr>
            <a:r>
              <a:rPr lang="zh-CN" altLang="en-US" sz="1200" b="1" dirty="0">
                <a:sym typeface="+mn-ea"/>
              </a:rPr>
              <a:t>迷彩童军梦   磨练励成长——国防军事训练展示暨第二届迷彩小军人活动（军训四月、五月展示、小军人大课间展示）</a:t>
            </a:r>
            <a:endParaRPr lang="zh-CN" altLang="en-US" sz="1200" b="1" dirty="0">
              <a:sym typeface="微软雅黑" panose="020B0503020204020204" pitchFamily="34" charset="-122"/>
            </a:endParaRPr>
          </a:p>
        </p:txBody>
      </p:sp>
      <p:sp>
        <p:nvSpPr>
          <p:cNvPr id="51" name="TextBox 5"/>
          <p:cNvSpPr txBox="1"/>
          <p:nvPr/>
        </p:nvSpPr>
        <p:spPr>
          <a:xfrm>
            <a:off x="9077616" y="4688770"/>
            <a:ext cx="2207607" cy="110553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spcBef>
                <a:spcPct val="0"/>
              </a:spcBef>
            </a:pPr>
            <a:r>
              <a:rPr lang="zh-CN" altLang="en-US" sz="1200" b="1" dirty="0">
                <a:sym typeface="+mn-ea"/>
              </a:rPr>
              <a:t>关心国家安全  小军娃心系国防——全民</a:t>
            </a:r>
            <a:r>
              <a:rPr lang="zh-CN" altLang="en-US" sz="1200" b="1" dirty="0">
                <a:sym typeface="+mn-ea"/>
              </a:rPr>
              <a:t>国防教育日系列活动</a:t>
            </a:r>
            <a:r>
              <a:rPr lang="zh-CN" altLang="en-US" sz="1200" b="1" dirty="0">
                <a:sym typeface="+mn-ea"/>
              </a:rPr>
              <a:t>（聆听军营故事，立志报效祖国-国庆阅兵汇报、部队官兵到校上国防教育课 九月）</a:t>
            </a:r>
            <a:endParaRPr lang="zh-CN" altLang="en-US" sz="1200" dirty="0">
              <a:solidFill>
                <a:schemeClr val="tx1">
                  <a:lumMod val="50000"/>
                  <a:lumOff val="50000"/>
                </a:schemeClr>
              </a:solidFill>
              <a:sym typeface="微软雅黑" panose="020B0503020204020204" pitchFamily="34" charset="-122"/>
            </a:endParaRPr>
          </a:p>
        </p:txBody>
      </p:sp>
      <p:sp>
        <p:nvSpPr>
          <p:cNvPr id="52" name="TextBox 5"/>
          <p:cNvSpPr txBox="1"/>
          <p:nvPr/>
        </p:nvSpPr>
        <p:spPr>
          <a:xfrm>
            <a:off x="797193" y="4688770"/>
            <a:ext cx="2207607" cy="66357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spcBef>
                <a:spcPct val="0"/>
              </a:spcBef>
            </a:pPr>
            <a:r>
              <a:rPr lang="zh-CN" altLang="en-US" sz="1200" b="1" dirty="0">
                <a:sym typeface="+mn-ea"/>
              </a:rPr>
              <a:t>开学第一课  红色基因进校园</a:t>
            </a:r>
            <a:r>
              <a:rPr lang="zh-CN" altLang="en-US" sz="1200" b="1" dirty="0">
                <a:sym typeface="微软雅黑" panose="020B0503020204020204" pitchFamily="34" charset="-122"/>
              </a:rPr>
              <a:t>——开学典礼暨少年军校军事训练日活动</a:t>
            </a:r>
            <a:r>
              <a:rPr lang="zh-CN" altLang="en-US" sz="1200" b="1" dirty="0">
                <a:sym typeface="+mn-ea"/>
              </a:rPr>
              <a:t>（三月）</a:t>
            </a:r>
            <a:endParaRPr lang="zh-CN" altLang="en-US" sz="1200" dirty="0">
              <a:solidFill>
                <a:schemeClr val="tx1">
                  <a:lumMod val="50000"/>
                  <a:lumOff val="50000"/>
                </a:schemeClr>
              </a:solidFill>
              <a:sym typeface="微软雅黑" panose="020B0503020204020204" pitchFamily="34" charset="-122"/>
            </a:endParaRPr>
          </a:p>
        </p:txBody>
      </p:sp>
      <p:grpSp>
        <p:nvGrpSpPr>
          <p:cNvPr id="53" name="组合 52"/>
          <p:cNvGrpSpPr/>
          <p:nvPr/>
        </p:nvGrpSpPr>
        <p:grpSpPr>
          <a:xfrm>
            <a:off x="3714161" y="1760208"/>
            <a:ext cx="2227346" cy="416316"/>
            <a:chOff x="2785983" y="1494758"/>
            <a:chExt cx="1670727" cy="312165"/>
          </a:xfrm>
        </p:grpSpPr>
        <p:sp>
          <p:nvSpPr>
            <p:cNvPr id="54" name="圆角矩形 53"/>
            <p:cNvSpPr/>
            <p:nvPr/>
          </p:nvSpPr>
          <p:spPr>
            <a:xfrm>
              <a:off x="2785983" y="1494758"/>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矩形 54"/>
            <p:cNvSpPr>
              <a:spLocks noChangeArrowheads="1"/>
            </p:cNvSpPr>
            <p:nvPr/>
          </p:nvSpPr>
          <p:spPr bwMode="auto">
            <a:xfrm>
              <a:off x="3063464"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小军娃进军营</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56" name="任意多边形 55"/>
            <p:cNvSpPr/>
            <p:nvPr/>
          </p:nvSpPr>
          <p:spPr>
            <a:xfrm rot="8100000">
              <a:off x="2908014"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6336072" y="1760208"/>
            <a:ext cx="2227346" cy="416316"/>
            <a:chOff x="4752672" y="1494758"/>
            <a:chExt cx="1670727" cy="312165"/>
          </a:xfrm>
        </p:grpSpPr>
        <p:sp>
          <p:nvSpPr>
            <p:cNvPr id="58" name="圆角矩形 57"/>
            <p:cNvSpPr/>
            <p:nvPr/>
          </p:nvSpPr>
          <p:spPr>
            <a:xfrm>
              <a:off x="4752672" y="1494758"/>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矩形 58"/>
            <p:cNvSpPr>
              <a:spLocks noChangeArrowheads="1"/>
            </p:cNvSpPr>
            <p:nvPr/>
          </p:nvSpPr>
          <p:spPr bwMode="auto">
            <a:xfrm>
              <a:off x="5030153"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迷彩童军梦</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0" name="任意多边形 59"/>
            <p:cNvSpPr/>
            <p:nvPr/>
          </p:nvSpPr>
          <p:spPr>
            <a:xfrm rot="13500000" flipH="1">
              <a:off x="6182203"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804157" y="4007819"/>
            <a:ext cx="2227346" cy="416316"/>
            <a:chOff x="603196" y="3180076"/>
            <a:chExt cx="1670727" cy="312165"/>
          </a:xfrm>
        </p:grpSpPr>
        <p:sp>
          <p:nvSpPr>
            <p:cNvPr id="62" name="圆角矩形 61"/>
            <p:cNvSpPr/>
            <p:nvPr/>
          </p:nvSpPr>
          <p:spPr>
            <a:xfrm>
              <a:off x="603196" y="3180076"/>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矩形 62"/>
            <p:cNvSpPr>
              <a:spLocks noChangeArrowheads="1"/>
            </p:cNvSpPr>
            <p:nvPr/>
          </p:nvSpPr>
          <p:spPr bwMode="auto">
            <a:xfrm>
              <a:off x="755616" y="3223881"/>
              <a:ext cx="1329863" cy="224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红色基因进校园</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4" name="任意多边形 63"/>
            <p:cNvSpPr/>
            <p:nvPr/>
          </p:nvSpPr>
          <p:spPr>
            <a:xfrm rot="13500000" flipH="1">
              <a:off x="2029342"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65" name="组合 64"/>
          <p:cNvGrpSpPr/>
          <p:nvPr/>
        </p:nvGrpSpPr>
        <p:grpSpPr>
          <a:xfrm>
            <a:off x="9084581" y="4007819"/>
            <a:ext cx="2227346" cy="416316"/>
            <a:chOff x="6814322" y="3180076"/>
            <a:chExt cx="1670727" cy="312165"/>
          </a:xfrm>
        </p:grpSpPr>
        <p:sp>
          <p:nvSpPr>
            <p:cNvPr id="66" name="圆角矩形 65"/>
            <p:cNvSpPr/>
            <p:nvPr/>
          </p:nvSpPr>
          <p:spPr>
            <a:xfrm>
              <a:off x="6814322" y="3180076"/>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矩形 66"/>
            <p:cNvSpPr>
              <a:spLocks noChangeArrowheads="1"/>
            </p:cNvSpPr>
            <p:nvPr/>
          </p:nvSpPr>
          <p:spPr bwMode="auto">
            <a:xfrm>
              <a:off x="7092012" y="3223881"/>
              <a:ext cx="1293663" cy="224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小军娃心系国防</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8" name="任意多边形 67"/>
            <p:cNvSpPr/>
            <p:nvPr/>
          </p:nvSpPr>
          <p:spPr>
            <a:xfrm rot="8100000">
              <a:off x="6953708"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2"/>
          <a:stretch>
            <a:fillRect/>
          </a:stretch>
        </p:blipFill>
        <p:spPr>
          <a:xfrm>
            <a:off x="3425190" y="3894455"/>
            <a:ext cx="2454910" cy="1821815"/>
          </a:xfrm>
          <a:prstGeom prst="rect">
            <a:avLst/>
          </a:prstGeom>
        </p:spPr>
      </p:pic>
      <p:pic>
        <p:nvPicPr>
          <p:cNvPr id="10" name="图片 9" descr="QQ图片20201101101113"/>
          <p:cNvPicPr>
            <a:picLocks noChangeAspect="1"/>
          </p:cNvPicPr>
          <p:nvPr/>
        </p:nvPicPr>
        <p:blipFill>
          <a:blip r:embed="rId3"/>
          <a:stretch>
            <a:fillRect/>
          </a:stretch>
        </p:blipFill>
        <p:spPr>
          <a:xfrm>
            <a:off x="730250" y="1877695"/>
            <a:ext cx="2437130" cy="1773555"/>
          </a:xfrm>
          <a:prstGeom prst="rect">
            <a:avLst/>
          </a:prstGeom>
        </p:spPr>
      </p:pic>
      <p:pic>
        <p:nvPicPr>
          <p:cNvPr id="71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350" y="1877695"/>
            <a:ext cx="2465705" cy="179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descr="IMG_3404"/>
          <p:cNvPicPr>
            <a:picLocks noChangeAspect="1"/>
          </p:cNvPicPr>
          <p:nvPr/>
        </p:nvPicPr>
        <p:blipFill>
          <a:blip r:embed="rId5"/>
          <a:stretch>
            <a:fillRect/>
          </a:stretch>
        </p:blipFill>
        <p:spPr>
          <a:xfrm>
            <a:off x="6305550" y="3893820"/>
            <a:ext cx="2467610" cy="1774825"/>
          </a:xfrm>
          <a:prstGeom prst="rect">
            <a:avLst/>
          </a:prstGeom>
        </p:spPr>
      </p:pic>
      <p:grpSp>
        <p:nvGrpSpPr>
          <p:cNvPr id="5" name="Group 18"/>
          <p:cNvGrpSpPr/>
          <p:nvPr/>
        </p:nvGrpSpPr>
        <p:grpSpPr bwMode="auto">
          <a:xfrm>
            <a:off x="16594" y="52219"/>
            <a:ext cx="1261100" cy="722689"/>
            <a:chOff x="0" y="144"/>
            <a:chExt cx="1262" cy="642"/>
          </a:xfrm>
        </p:grpSpPr>
        <p:sp>
          <p:nvSpPr>
            <p:cNvPr id="4"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6" name="Picture 5" descr="xiaohui"/>
            <p:cNvPicPr>
              <a:picLocks noChangeAspect="1" noChangeArrowheads="1"/>
            </p:cNvPicPr>
            <p:nvPr/>
          </p:nvPicPr>
          <p:blipFill>
            <a:blip r:embed="rId6"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7180" y="44450"/>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98470" y="545634"/>
            <a:ext cx="1300480" cy="429895"/>
          </a:xfrm>
          <a:prstGeom prst="rect">
            <a:avLst/>
          </a:prstGeom>
          <a:noFill/>
        </p:spPr>
        <p:txBody>
          <a:bodyPr wrap="none" rtlCol="0">
            <a:spAutoFit/>
          </a:bodyPr>
          <a:lstStyle/>
          <a:p>
            <a:r>
              <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特色展示</a:t>
            </a:r>
            <a:endParaRPr lang="zh-CN" altLang="en-US" sz="22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2" presetClass="entr" presetSubtype="1"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ppt_x"/>
                                          </p:val>
                                        </p:tav>
                                        <p:tav tm="100000">
                                          <p:val>
                                            <p:strVal val="#ppt_x"/>
                                          </p:val>
                                        </p:tav>
                                      </p:tavLst>
                                    </p:anim>
                                    <p:anim calcmode="lin" valueType="num">
                                      <p:cBhvr additive="base">
                                        <p:cTn id="15" dur="1000" fill="hold"/>
                                        <p:tgtEl>
                                          <p:spTgt spid="34"/>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3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childTnLst>
                                </p:cTn>
                              </p:par>
                              <p:par>
                                <p:cTn id="19" presetID="2" presetClass="entr" presetSubtype="4" fill="hold" nodeType="withEffect">
                                  <p:stCondLst>
                                    <p:cond delay="35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000" fill="hold"/>
                                        <p:tgtEl>
                                          <p:spTgt spid="44"/>
                                        </p:tgtEl>
                                        <p:attrNameLst>
                                          <p:attrName>ppt_x</p:attrName>
                                        </p:attrNameLst>
                                      </p:cBhvr>
                                      <p:tavLst>
                                        <p:tav tm="0">
                                          <p:val>
                                            <p:strVal val="#ppt_x"/>
                                          </p:val>
                                        </p:tav>
                                        <p:tav tm="100000">
                                          <p:val>
                                            <p:strVal val="#ppt_x"/>
                                          </p:val>
                                        </p:tav>
                                      </p:tavLst>
                                    </p:anim>
                                    <p:anim calcmode="lin" valueType="num">
                                      <p:cBhvr additive="base">
                                        <p:cTn id="22" dur="1000" fill="hold"/>
                                        <p:tgtEl>
                                          <p:spTgt spid="44"/>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7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par>
                                <p:cTn id="26" presetID="2" presetClass="entr" presetSubtype="1" fill="hold" nodeType="withEffect">
                                  <p:stCondLst>
                                    <p:cond delay="7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105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childTnLst>
                                </p:cTn>
                              </p:par>
                              <p:par>
                                <p:cTn id="33" presetID="2" presetClass="entr" presetSubtype="4" fill="hold" nodeType="withEffect">
                                  <p:stCondLst>
                                    <p:cond delay="105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000" fill="hold"/>
                                        <p:tgtEl>
                                          <p:spTgt spid="39"/>
                                        </p:tgtEl>
                                        <p:attrNameLst>
                                          <p:attrName>ppt_x</p:attrName>
                                        </p:attrNameLst>
                                      </p:cBhvr>
                                      <p:tavLst>
                                        <p:tav tm="0">
                                          <p:val>
                                            <p:strVal val="#ppt_x"/>
                                          </p:val>
                                        </p:tav>
                                        <p:tav tm="100000">
                                          <p:val>
                                            <p:strVal val="#ppt_x"/>
                                          </p:val>
                                        </p:tav>
                                      </p:tavLst>
                                    </p:anim>
                                    <p:anim calcmode="lin" valueType="num">
                                      <p:cBhvr additive="base">
                                        <p:cTn id="36" dur="1000" fill="hold"/>
                                        <p:tgtEl>
                                          <p:spTgt spid="39"/>
                                        </p:tgtEl>
                                        <p:attrNameLst>
                                          <p:attrName>ppt_y</p:attrName>
                                        </p:attrNameLst>
                                      </p:cBhvr>
                                      <p:tavLst>
                                        <p:tav tm="0">
                                          <p:val>
                                            <p:strVal val="1+#ppt_h/2"/>
                                          </p:val>
                                        </p:tav>
                                        <p:tav tm="100000">
                                          <p:val>
                                            <p:strVal val="#ppt_y"/>
                                          </p:val>
                                        </p:tav>
                                      </p:tavLst>
                                    </p:anim>
                                  </p:childTnLst>
                                </p:cTn>
                              </p:par>
                            </p:childTnLst>
                          </p:cTn>
                        </p:par>
                        <p:par>
                          <p:cTn id="37" fill="hold">
                            <p:stCondLst>
                              <p:cond delay="750"/>
                            </p:stCondLst>
                            <p:childTnLst>
                              <p:par>
                                <p:cTn id="38" presetID="53" presetClass="entr" presetSubtype="16"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childTnLst>
                          </p:cTn>
                        </p:par>
                        <p:par>
                          <p:cTn id="43" fill="hold">
                            <p:stCondLst>
                              <p:cond delay="125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49"/>
                                        </p:tgtEl>
                                        <p:attrNameLst>
                                          <p:attrName>style.visibility</p:attrName>
                                        </p:attrNameLst>
                                      </p:cBhvr>
                                      <p:to>
                                        <p:strVal val="visible"/>
                                      </p:to>
                                    </p:set>
                                    <p:anim calcmode="lin" valueType="num">
                                      <p:cBhvr>
                                        <p:cTn id="46" dur="300" fill="hold"/>
                                        <p:tgtEl>
                                          <p:spTgt spid="49"/>
                                        </p:tgtEl>
                                        <p:attrNameLst>
                                          <p:attrName>ppt_w</p:attrName>
                                        </p:attrNameLst>
                                      </p:cBhvr>
                                      <p:tavLst>
                                        <p:tav tm="0">
                                          <p:val>
                                            <p:fltVal val="0"/>
                                          </p:val>
                                        </p:tav>
                                        <p:tav tm="100000">
                                          <p:val>
                                            <p:strVal val="#ppt_w"/>
                                          </p:val>
                                        </p:tav>
                                      </p:tavLst>
                                    </p:anim>
                                    <p:anim calcmode="lin" valueType="num">
                                      <p:cBhvr>
                                        <p:cTn id="47" dur="300" fill="hold"/>
                                        <p:tgtEl>
                                          <p:spTgt spid="49"/>
                                        </p:tgtEl>
                                        <p:attrNameLst>
                                          <p:attrName>ppt_h</p:attrName>
                                        </p:attrNameLst>
                                      </p:cBhvr>
                                      <p:tavLst>
                                        <p:tav tm="0">
                                          <p:val>
                                            <p:fltVal val="0"/>
                                          </p:val>
                                        </p:tav>
                                        <p:tav tm="100000">
                                          <p:val>
                                            <p:strVal val="#ppt_h"/>
                                          </p:val>
                                        </p:tav>
                                      </p:tavLst>
                                    </p:anim>
                                    <p:animEffect transition="in" filter="fade">
                                      <p:cBhvr>
                                        <p:cTn id="48" dur="300"/>
                                        <p:tgtEl>
                                          <p:spTgt spid="49"/>
                                        </p:tgtEl>
                                      </p:cBhvr>
                                    </p:animEffect>
                                  </p:childTnLst>
                                </p:cTn>
                              </p:par>
                            </p:childTnLst>
                          </p:cTn>
                        </p:par>
                        <p:par>
                          <p:cTn id="49" fill="hold">
                            <p:stCondLst>
                              <p:cond delay="1580"/>
                            </p:stCondLst>
                            <p:childTnLst>
                              <p:par>
                                <p:cTn id="50" presetID="53" presetClass="entr" presetSubtype="16" fill="hold" nodeType="after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p:cTn id="52" dur="500" fill="hold"/>
                                        <p:tgtEl>
                                          <p:spTgt spid="57"/>
                                        </p:tgtEl>
                                        <p:attrNameLst>
                                          <p:attrName>ppt_w</p:attrName>
                                        </p:attrNameLst>
                                      </p:cBhvr>
                                      <p:tavLst>
                                        <p:tav tm="0">
                                          <p:val>
                                            <p:fltVal val="0"/>
                                          </p:val>
                                        </p:tav>
                                        <p:tav tm="100000">
                                          <p:val>
                                            <p:strVal val="#ppt_w"/>
                                          </p:val>
                                        </p:tav>
                                      </p:tavLst>
                                    </p:anim>
                                    <p:anim calcmode="lin" valueType="num">
                                      <p:cBhvr>
                                        <p:cTn id="53" dur="500" fill="hold"/>
                                        <p:tgtEl>
                                          <p:spTgt spid="57"/>
                                        </p:tgtEl>
                                        <p:attrNameLst>
                                          <p:attrName>ppt_h</p:attrName>
                                        </p:attrNameLst>
                                      </p:cBhvr>
                                      <p:tavLst>
                                        <p:tav tm="0">
                                          <p:val>
                                            <p:fltVal val="0"/>
                                          </p:val>
                                        </p:tav>
                                        <p:tav tm="100000">
                                          <p:val>
                                            <p:strVal val="#ppt_h"/>
                                          </p:val>
                                        </p:tav>
                                      </p:tavLst>
                                    </p:anim>
                                    <p:animEffect transition="in" filter="fade">
                                      <p:cBhvr>
                                        <p:cTn id="54" dur="500"/>
                                        <p:tgtEl>
                                          <p:spTgt spid="57"/>
                                        </p:tgtEl>
                                      </p:cBhvr>
                                    </p:animEffect>
                                  </p:childTnLst>
                                </p:cTn>
                              </p:par>
                            </p:childTnLst>
                          </p:cTn>
                        </p:par>
                        <p:par>
                          <p:cTn id="55" fill="hold">
                            <p:stCondLst>
                              <p:cond delay="2080"/>
                            </p:stCondLst>
                            <p:childTnLst>
                              <p:par>
                                <p:cTn id="56" presetID="53" presetClass="entr" presetSubtype="16" fill="hold" grpId="0" nodeType="afterEffect">
                                  <p:stCondLst>
                                    <p:cond delay="0"/>
                                  </p:stCondLst>
                                  <p:iterate type="lt">
                                    <p:tmPct val="10000"/>
                                  </p:iterate>
                                  <p:childTnLst>
                                    <p:set>
                                      <p:cBhvr>
                                        <p:cTn id="57" dur="1" fill="hold">
                                          <p:stCondLst>
                                            <p:cond delay="0"/>
                                          </p:stCondLst>
                                        </p:cTn>
                                        <p:tgtEl>
                                          <p:spTgt spid="50"/>
                                        </p:tgtEl>
                                        <p:attrNameLst>
                                          <p:attrName>style.visibility</p:attrName>
                                        </p:attrNameLst>
                                      </p:cBhvr>
                                      <p:to>
                                        <p:strVal val="visible"/>
                                      </p:to>
                                    </p:set>
                                    <p:anim calcmode="lin" valueType="num">
                                      <p:cBhvr>
                                        <p:cTn id="58" dur="300" fill="hold"/>
                                        <p:tgtEl>
                                          <p:spTgt spid="50"/>
                                        </p:tgtEl>
                                        <p:attrNameLst>
                                          <p:attrName>ppt_w</p:attrName>
                                        </p:attrNameLst>
                                      </p:cBhvr>
                                      <p:tavLst>
                                        <p:tav tm="0">
                                          <p:val>
                                            <p:fltVal val="0"/>
                                          </p:val>
                                        </p:tav>
                                        <p:tav tm="100000">
                                          <p:val>
                                            <p:strVal val="#ppt_w"/>
                                          </p:val>
                                        </p:tav>
                                      </p:tavLst>
                                    </p:anim>
                                    <p:anim calcmode="lin" valueType="num">
                                      <p:cBhvr>
                                        <p:cTn id="59" dur="300" fill="hold"/>
                                        <p:tgtEl>
                                          <p:spTgt spid="50"/>
                                        </p:tgtEl>
                                        <p:attrNameLst>
                                          <p:attrName>ppt_h</p:attrName>
                                        </p:attrNameLst>
                                      </p:cBhvr>
                                      <p:tavLst>
                                        <p:tav tm="0">
                                          <p:val>
                                            <p:fltVal val="0"/>
                                          </p:val>
                                        </p:tav>
                                        <p:tav tm="100000">
                                          <p:val>
                                            <p:strVal val="#ppt_h"/>
                                          </p:val>
                                        </p:tav>
                                      </p:tavLst>
                                    </p:anim>
                                    <p:animEffect transition="in" filter="fade">
                                      <p:cBhvr>
                                        <p:cTn id="60" dur="300"/>
                                        <p:tgtEl>
                                          <p:spTgt spid="50"/>
                                        </p:tgtEl>
                                      </p:cBhvr>
                                    </p:animEffect>
                                  </p:childTnLst>
                                </p:cTn>
                              </p:par>
                            </p:childTnLst>
                          </p:cTn>
                        </p:par>
                        <p:par>
                          <p:cTn id="61" fill="hold">
                            <p:stCondLst>
                              <p:cond delay="3970"/>
                            </p:stCondLst>
                            <p:childTnLst>
                              <p:par>
                                <p:cTn id="62" presetID="53" presetClass="entr" presetSubtype="16"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ppt_w</p:attrName>
                                        </p:attrNameLst>
                                      </p:cBhvr>
                                      <p:tavLst>
                                        <p:tav tm="0">
                                          <p:val>
                                            <p:fltVal val="0"/>
                                          </p:val>
                                        </p:tav>
                                        <p:tav tm="100000">
                                          <p:val>
                                            <p:strVal val="#ppt_w"/>
                                          </p:val>
                                        </p:tav>
                                      </p:tavLst>
                                    </p:anim>
                                    <p:anim calcmode="lin" valueType="num">
                                      <p:cBhvr>
                                        <p:cTn id="65" dur="500" fill="hold"/>
                                        <p:tgtEl>
                                          <p:spTgt spid="61"/>
                                        </p:tgtEl>
                                        <p:attrNameLst>
                                          <p:attrName>ppt_h</p:attrName>
                                        </p:attrNameLst>
                                      </p:cBhvr>
                                      <p:tavLst>
                                        <p:tav tm="0">
                                          <p:val>
                                            <p:fltVal val="0"/>
                                          </p:val>
                                        </p:tav>
                                        <p:tav tm="100000">
                                          <p:val>
                                            <p:strVal val="#ppt_h"/>
                                          </p:val>
                                        </p:tav>
                                      </p:tavLst>
                                    </p:anim>
                                    <p:animEffect transition="in" filter="fade">
                                      <p:cBhvr>
                                        <p:cTn id="66" dur="500"/>
                                        <p:tgtEl>
                                          <p:spTgt spid="61"/>
                                        </p:tgtEl>
                                      </p:cBhvr>
                                    </p:animEffect>
                                  </p:childTnLst>
                                </p:cTn>
                              </p:par>
                            </p:childTnLst>
                          </p:cTn>
                        </p:par>
                        <p:par>
                          <p:cTn id="67" fill="hold">
                            <p:stCondLst>
                              <p:cond delay="4470"/>
                            </p:stCondLst>
                            <p:childTnLst>
                              <p:par>
                                <p:cTn id="68" presetID="53" presetClass="entr" presetSubtype="16" fill="hold" grpId="0" nodeType="afterEffect">
                                  <p:stCondLst>
                                    <p:cond delay="0"/>
                                  </p:stCondLst>
                                  <p:iterate type="lt">
                                    <p:tmPct val="10000"/>
                                  </p:iterate>
                                  <p:childTnLst>
                                    <p:set>
                                      <p:cBhvr>
                                        <p:cTn id="69" dur="1" fill="hold">
                                          <p:stCondLst>
                                            <p:cond delay="0"/>
                                          </p:stCondLst>
                                        </p:cTn>
                                        <p:tgtEl>
                                          <p:spTgt spid="52"/>
                                        </p:tgtEl>
                                        <p:attrNameLst>
                                          <p:attrName>style.visibility</p:attrName>
                                        </p:attrNameLst>
                                      </p:cBhvr>
                                      <p:to>
                                        <p:strVal val="visible"/>
                                      </p:to>
                                    </p:set>
                                    <p:anim calcmode="lin" valueType="num">
                                      <p:cBhvr>
                                        <p:cTn id="70" dur="300" fill="hold"/>
                                        <p:tgtEl>
                                          <p:spTgt spid="52"/>
                                        </p:tgtEl>
                                        <p:attrNameLst>
                                          <p:attrName>ppt_w</p:attrName>
                                        </p:attrNameLst>
                                      </p:cBhvr>
                                      <p:tavLst>
                                        <p:tav tm="0">
                                          <p:val>
                                            <p:fltVal val="0"/>
                                          </p:val>
                                        </p:tav>
                                        <p:tav tm="100000">
                                          <p:val>
                                            <p:strVal val="#ppt_w"/>
                                          </p:val>
                                        </p:tav>
                                      </p:tavLst>
                                    </p:anim>
                                    <p:anim calcmode="lin" valueType="num">
                                      <p:cBhvr>
                                        <p:cTn id="71" dur="300" fill="hold"/>
                                        <p:tgtEl>
                                          <p:spTgt spid="52"/>
                                        </p:tgtEl>
                                        <p:attrNameLst>
                                          <p:attrName>ppt_h</p:attrName>
                                        </p:attrNameLst>
                                      </p:cBhvr>
                                      <p:tavLst>
                                        <p:tav tm="0">
                                          <p:val>
                                            <p:fltVal val="0"/>
                                          </p:val>
                                        </p:tav>
                                        <p:tav tm="100000">
                                          <p:val>
                                            <p:strVal val="#ppt_h"/>
                                          </p:val>
                                        </p:tav>
                                      </p:tavLst>
                                    </p:anim>
                                    <p:animEffect transition="in" filter="fade">
                                      <p:cBhvr>
                                        <p:cTn id="72" dur="300"/>
                                        <p:tgtEl>
                                          <p:spTgt spid="52"/>
                                        </p:tgtEl>
                                      </p:cBhvr>
                                    </p:animEffect>
                                  </p:childTnLst>
                                </p:cTn>
                              </p:par>
                            </p:childTnLst>
                          </p:cTn>
                        </p:par>
                        <p:par>
                          <p:cTn id="73" fill="hold">
                            <p:stCondLst>
                              <p:cond delay="5820"/>
                            </p:stCondLst>
                            <p:childTnLst>
                              <p:par>
                                <p:cTn id="74" presetID="53" presetClass="entr" presetSubtype="16" fill="hold" nodeType="afterEffect">
                                  <p:stCondLst>
                                    <p:cond delay="0"/>
                                  </p:stCondLst>
                                  <p:childTnLst>
                                    <p:set>
                                      <p:cBhvr>
                                        <p:cTn id="75" dur="1" fill="hold">
                                          <p:stCondLst>
                                            <p:cond delay="0"/>
                                          </p:stCondLst>
                                        </p:cTn>
                                        <p:tgtEl>
                                          <p:spTgt spid="65"/>
                                        </p:tgtEl>
                                        <p:attrNameLst>
                                          <p:attrName>style.visibility</p:attrName>
                                        </p:attrNameLst>
                                      </p:cBhvr>
                                      <p:to>
                                        <p:strVal val="visible"/>
                                      </p:to>
                                    </p:set>
                                    <p:anim calcmode="lin" valueType="num">
                                      <p:cBhvr>
                                        <p:cTn id="76" dur="500" fill="hold"/>
                                        <p:tgtEl>
                                          <p:spTgt spid="65"/>
                                        </p:tgtEl>
                                        <p:attrNameLst>
                                          <p:attrName>ppt_w</p:attrName>
                                        </p:attrNameLst>
                                      </p:cBhvr>
                                      <p:tavLst>
                                        <p:tav tm="0">
                                          <p:val>
                                            <p:fltVal val="0"/>
                                          </p:val>
                                        </p:tav>
                                        <p:tav tm="100000">
                                          <p:val>
                                            <p:strVal val="#ppt_w"/>
                                          </p:val>
                                        </p:tav>
                                      </p:tavLst>
                                    </p:anim>
                                    <p:anim calcmode="lin" valueType="num">
                                      <p:cBhvr>
                                        <p:cTn id="77" dur="500" fill="hold"/>
                                        <p:tgtEl>
                                          <p:spTgt spid="65"/>
                                        </p:tgtEl>
                                        <p:attrNameLst>
                                          <p:attrName>ppt_h</p:attrName>
                                        </p:attrNameLst>
                                      </p:cBhvr>
                                      <p:tavLst>
                                        <p:tav tm="0">
                                          <p:val>
                                            <p:fltVal val="0"/>
                                          </p:val>
                                        </p:tav>
                                        <p:tav tm="100000">
                                          <p:val>
                                            <p:strVal val="#ppt_h"/>
                                          </p:val>
                                        </p:tav>
                                      </p:tavLst>
                                    </p:anim>
                                    <p:animEffect transition="in" filter="fade">
                                      <p:cBhvr>
                                        <p:cTn id="78" dur="500"/>
                                        <p:tgtEl>
                                          <p:spTgt spid="65"/>
                                        </p:tgtEl>
                                      </p:cBhvr>
                                    </p:animEffect>
                                  </p:childTnLst>
                                </p:cTn>
                              </p:par>
                            </p:childTnLst>
                          </p:cTn>
                        </p:par>
                        <p:par>
                          <p:cTn id="79" fill="hold">
                            <p:stCondLst>
                              <p:cond delay="6320"/>
                            </p:stCondLst>
                            <p:childTnLst>
                              <p:par>
                                <p:cTn id="80" presetID="53" presetClass="entr" presetSubtype="16" fill="hold" grpId="0" nodeType="afterEffect">
                                  <p:stCondLst>
                                    <p:cond delay="0"/>
                                  </p:stCondLst>
                                  <p:iterate type="lt">
                                    <p:tmPct val="10000"/>
                                  </p:iterate>
                                  <p:childTnLst>
                                    <p:set>
                                      <p:cBhvr>
                                        <p:cTn id="81" dur="1" fill="hold">
                                          <p:stCondLst>
                                            <p:cond delay="0"/>
                                          </p:stCondLst>
                                        </p:cTn>
                                        <p:tgtEl>
                                          <p:spTgt spid="51"/>
                                        </p:tgtEl>
                                        <p:attrNameLst>
                                          <p:attrName>style.visibility</p:attrName>
                                        </p:attrNameLst>
                                      </p:cBhvr>
                                      <p:to>
                                        <p:strVal val="visible"/>
                                      </p:to>
                                    </p:set>
                                    <p:anim calcmode="lin" valueType="num">
                                      <p:cBhvr>
                                        <p:cTn id="82" dur="300" fill="hold"/>
                                        <p:tgtEl>
                                          <p:spTgt spid="51"/>
                                        </p:tgtEl>
                                        <p:attrNameLst>
                                          <p:attrName>ppt_w</p:attrName>
                                        </p:attrNameLst>
                                      </p:cBhvr>
                                      <p:tavLst>
                                        <p:tav tm="0">
                                          <p:val>
                                            <p:fltVal val="0"/>
                                          </p:val>
                                        </p:tav>
                                        <p:tav tm="100000">
                                          <p:val>
                                            <p:strVal val="#ppt_w"/>
                                          </p:val>
                                        </p:tav>
                                      </p:tavLst>
                                    </p:anim>
                                    <p:anim calcmode="lin" valueType="num">
                                      <p:cBhvr>
                                        <p:cTn id="83" dur="300" fill="hold"/>
                                        <p:tgtEl>
                                          <p:spTgt spid="51"/>
                                        </p:tgtEl>
                                        <p:attrNameLst>
                                          <p:attrName>ppt_h</p:attrName>
                                        </p:attrNameLst>
                                      </p:cBhvr>
                                      <p:tavLst>
                                        <p:tav tm="0">
                                          <p:val>
                                            <p:fltVal val="0"/>
                                          </p:val>
                                        </p:tav>
                                        <p:tav tm="100000">
                                          <p:val>
                                            <p:strVal val="#ppt_h"/>
                                          </p:val>
                                        </p:tav>
                                      </p:tavLst>
                                    </p:anim>
                                    <p:animEffect transition="in" filter="fade">
                                      <p:cBhvr>
                                        <p:cTn id="84" dur="300"/>
                                        <p:tgtEl>
                                          <p:spTgt spid="51"/>
                                        </p:tgtEl>
                                      </p:cBhvr>
                                    </p:animEffect>
                                  </p:childTnLst>
                                </p:cTn>
                              </p:par>
                            </p:childTnLst>
                          </p:cTn>
                        </p:par>
                        <p:par>
                          <p:cTn id="85" fill="hold">
                            <p:stCondLst>
                              <p:cond delay="8569"/>
                            </p:stCondLst>
                            <p:childTnLst>
                              <p:par>
                                <p:cTn id="86" presetID="21" presetClass="entr" presetSubtype="1" fill="hold" grpId="0"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heel(1)">
                                      <p:cBhvr>
                                        <p:cTn id="8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9" grpId="0"/>
      <p:bldP spid="50" grpId="0"/>
      <p:bldP spid="51" grpId="0"/>
      <p:bldP spid="52" grpId="0"/>
      <p:bldP spid="1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8880562" y="1772349"/>
            <a:ext cx="2722375" cy="2016691"/>
            <a:chOff x="-6229200" y="1473170"/>
            <a:chExt cx="1896069" cy="1661730"/>
          </a:xfrm>
        </p:grpSpPr>
        <p:sp>
          <p:nvSpPr>
            <p:cNvPr id="30" name="矩形 29"/>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587479" y="1756035"/>
            <a:ext cx="2722375" cy="2016691"/>
            <a:chOff x="-6229200" y="1473170"/>
            <a:chExt cx="1896069" cy="1661730"/>
          </a:xfrm>
        </p:grpSpPr>
        <p:sp>
          <p:nvSpPr>
            <p:cNvPr id="35" name="矩形 34"/>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6158187" y="3772726"/>
            <a:ext cx="2722375" cy="2016691"/>
            <a:chOff x="-6229200" y="1473170"/>
            <a:chExt cx="1896069" cy="1661730"/>
          </a:xfrm>
        </p:grpSpPr>
        <p:sp>
          <p:nvSpPr>
            <p:cNvPr id="40" name="矩形 39"/>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309854" y="3772726"/>
            <a:ext cx="2722375" cy="2016691"/>
            <a:chOff x="-6229200" y="1473170"/>
            <a:chExt cx="1896069" cy="1661730"/>
          </a:xfrm>
        </p:grpSpPr>
        <p:sp>
          <p:nvSpPr>
            <p:cNvPr id="45" name="矩形 44"/>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5"/>
          <p:cNvSpPr txBox="1"/>
          <p:nvPr/>
        </p:nvSpPr>
        <p:spPr>
          <a:xfrm>
            <a:off x="3664017" y="2276694"/>
            <a:ext cx="2207607" cy="14770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spcBef>
                <a:spcPct val="0"/>
              </a:spcBef>
            </a:pPr>
            <a:r>
              <a:rPr lang="en-US" altLang="zh-CN" sz="1000" b="1" dirty="0">
                <a:sym typeface="+mn-ea"/>
              </a:rPr>
              <a:t>     </a:t>
            </a:r>
            <a:r>
              <a:rPr lang="zh-CN" altLang="en-US" sz="1000" b="1" dirty="0">
                <a:sym typeface="+mn-ea"/>
              </a:rPr>
              <a:t>为贯彻落实红色教育的重要指示精神，充分发挥红色教育铸魂育人的积极作用，使红色基因渗进血液、浸入心扉。使小军人树立理想、激发爱国主义情怀，明确新学年奋斗目标，增强我校师生责任感和使命感，激励全校师生振奋精神、锐意进取，以良好的风貌投入新学年的工作和学习。</a:t>
            </a:r>
            <a:endParaRPr lang="zh-CN" altLang="en-US" sz="1000" b="1" dirty="0">
              <a:sym typeface="+mn-ea"/>
            </a:endParaRPr>
          </a:p>
        </p:txBody>
      </p:sp>
      <p:sp>
        <p:nvSpPr>
          <p:cNvPr id="50" name="TextBox 5"/>
          <p:cNvSpPr txBox="1"/>
          <p:nvPr/>
        </p:nvSpPr>
        <p:spPr>
          <a:xfrm>
            <a:off x="6272593" y="2276694"/>
            <a:ext cx="2207607" cy="14770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ct val="120000"/>
              </a:lnSpc>
              <a:buClrTx/>
              <a:buSzTx/>
              <a:buFontTx/>
            </a:pPr>
            <a:r>
              <a:rPr lang="en-US" altLang="zh-CN" sz="1000" b="1" dirty="0">
                <a:sym typeface="+mn-ea"/>
              </a:rPr>
              <a:t>1.</a:t>
            </a:r>
            <a:r>
              <a:rPr lang="zh-CN" altLang="en-US" sz="1000" b="1" dirty="0">
                <a:sym typeface="+mn-ea"/>
              </a:rPr>
              <a:t>部队方面：机关科长1名（宣传科长），舟桥二营参加活动人员10名（其中：1名干部进行国防知识宣讲，6名教官进行队列训练、1名教官进行教唱军歌、1名教官讲解兵器知识、</a:t>
            </a:r>
            <a:r>
              <a:rPr lang="en-US" altLang="zh-CN" sz="1000" b="1" dirty="0">
                <a:sym typeface="+mn-ea"/>
              </a:rPr>
              <a:t>1</a:t>
            </a:r>
            <a:r>
              <a:rPr lang="zh-CN" altLang="en-US" sz="1000" b="1" dirty="0">
                <a:sym typeface="+mn-ea"/>
              </a:rPr>
              <a:t>名教官进行党史讲解），新闻报道组3名（郝高攀、何舜、李安岗）。</a:t>
            </a:r>
            <a:endParaRPr lang="zh-CN" altLang="en-US" sz="1000" b="1" dirty="0">
              <a:sym typeface="+mn-ea"/>
            </a:endParaRPr>
          </a:p>
          <a:p>
            <a:pPr algn="just">
              <a:lnSpc>
                <a:spcPct val="120000"/>
              </a:lnSpc>
              <a:buClrTx/>
              <a:buSzTx/>
              <a:buFontTx/>
            </a:pPr>
            <a:r>
              <a:rPr lang="zh-CN" altLang="en-US" sz="1000" b="1" dirty="0">
                <a:sym typeface="+mn-ea"/>
              </a:rPr>
              <a:t>2.学校人员：嘉明小学全校师生</a:t>
            </a:r>
            <a:endParaRPr lang="zh-CN" altLang="en-US" sz="1000" b="1" dirty="0">
              <a:sym typeface="+mn-ea"/>
            </a:endParaRPr>
          </a:p>
        </p:txBody>
      </p:sp>
      <p:sp>
        <p:nvSpPr>
          <p:cNvPr id="51" name="TextBox 5"/>
          <p:cNvSpPr txBox="1"/>
          <p:nvPr/>
        </p:nvSpPr>
        <p:spPr>
          <a:xfrm>
            <a:off x="9410356" y="4765605"/>
            <a:ext cx="2207607" cy="22098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spcBef>
                <a:spcPct val="0"/>
              </a:spcBef>
            </a:pPr>
            <a:r>
              <a:rPr lang="zh-CN" altLang="en-US" sz="1200" b="1" dirty="0">
                <a:sym typeface="+mn-ea"/>
              </a:rPr>
              <a:t>依托各种平台进行宣传</a:t>
            </a:r>
            <a:endParaRPr lang="zh-CN" altLang="en-US" sz="1200" dirty="0">
              <a:solidFill>
                <a:schemeClr val="tx1">
                  <a:lumMod val="50000"/>
                  <a:lumOff val="50000"/>
                </a:schemeClr>
              </a:solidFill>
              <a:sym typeface="微软雅黑" panose="020B0503020204020204" pitchFamily="34" charset="-122"/>
            </a:endParaRPr>
          </a:p>
        </p:txBody>
      </p:sp>
      <p:sp>
        <p:nvSpPr>
          <p:cNvPr id="52" name="TextBox 5"/>
          <p:cNvSpPr txBox="1"/>
          <p:nvPr/>
        </p:nvSpPr>
        <p:spPr>
          <a:xfrm>
            <a:off x="797193" y="4688770"/>
            <a:ext cx="2207607" cy="66357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spcBef>
                <a:spcPct val="0"/>
              </a:spcBef>
            </a:pPr>
            <a:r>
              <a:rPr lang="zh-CN" altLang="en-US" sz="1200" b="1" dirty="0">
                <a:sym typeface="+mn-ea"/>
              </a:rPr>
              <a:t>开学第一课  红色基因进校园</a:t>
            </a:r>
            <a:r>
              <a:rPr lang="zh-CN" altLang="en-US" sz="1200" b="1" dirty="0">
                <a:sym typeface="微软雅黑" panose="020B0503020204020204" pitchFamily="34" charset="-122"/>
              </a:rPr>
              <a:t>——开学典礼暨少年军校军事训练日活动</a:t>
            </a:r>
            <a:r>
              <a:rPr lang="zh-CN" altLang="en-US" sz="1200" b="1" dirty="0">
                <a:sym typeface="+mn-ea"/>
              </a:rPr>
              <a:t>（三月）</a:t>
            </a:r>
            <a:endParaRPr lang="zh-CN" altLang="en-US" sz="1200" dirty="0">
              <a:solidFill>
                <a:schemeClr val="tx1">
                  <a:lumMod val="50000"/>
                  <a:lumOff val="50000"/>
                </a:schemeClr>
              </a:solidFill>
              <a:sym typeface="微软雅黑" panose="020B0503020204020204" pitchFamily="34" charset="-122"/>
            </a:endParaRPr>
          </a:p>
        </p:txBody>
      </p:sp>
      <p:grpSp>
        <p:nvGrpSpPr>
          <p:cNvPr id="53" name="组合 52"/>
          <p:cNvGrpSpPr/>
          <p:nvPr/>
        </p:nvGrpSpPr>
        <p:grpSpPr>
          <a:xfrm>
            <a:off x="3714161" y="1760208"/>
            <a:ext cx="2227346" cy="416316"/>
            <a:chOff x="2785983" y="1494758"/>
            <a:chExt cx="1670727" cy="312165"/>
          </a:xfrm>
        </p:grpSpPr>
        <p:sp>
          <p:nvSpPr>
            <p:cNvPr id="54" name="圆角矩形 53"/>
            <p:cNvSpPr/>
            <p:nvPr/>
          </p:nvSpPr>
          <p:spPr>
            <a:xfrm>
              <a:off x="2785983" y="1494758"/>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矩形 54"/>
            <p:cNvSpPr>
              <a:spLocks noChangeArrowheads="1"/>
            </p:cNvSpPr>
            <p:nvPr/>
          </p:nvSpPr>
          <p:spPr bwMode="auto">
            <a:xfrm>
              <a:off x="3063464"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设计</a:t>
              </a:r>
              <a:endParaRPr lang="zh-CN" altLang="en-US"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56" name="任意多边形 55"/>
            <p:cNvSpPr/>
            <p:nvPr/>
          </p:nvSpPr>
          <p:spPr>
            <a:xfrm rot="8100000">
              <a:off x="2908014"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6336072" y="1760208"/>
            <a:ext cx="2227346" cy="416316"/>
            <a:chOff x="4752672" y="1494758"/>
            <a:chExt cx="1670727" cy="312165"/>
          </a:xfrm>
        </p:grpSpPr>
        <p:sp>
          <p:nvSpPr>
            <p:cNvPr id="58" name="圆角矩形 57"/>
            <p:cNvSpPr/>
            <p:nvPr/>
          </p:nvSpPr>
          <p:spPr>
            <a:xfrm>
              <a:off x="4752672" y="1494758"/>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矩形 58"/>
            <p:cNvSpPr>
              <a:spLocks noChangeArrowheads="1"/>
            </p:cNvSpPr>
            <p:nvPr/>
          </p:nvSpPr>
          <p:spPr bwMode="auto">
            <a:xfrm>
              <a:off x="5030153"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安排</a:t>
              </a:r>
              <a:endParaRPr lang="zh-CN" altLang="en-US"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0" name="任意多边形 59"/>
            <p:cNvSpPr/>
            <p:nvPr/>
          </p:nvSpPr>
          <p:spPr>
            <a:xfrm rot="13500000" flipH="1">
              <a:off x="6182203"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804157" y="4007819"/>
            <a:ext cx="2227346" cy="416316"/>
            <a:chOff x="603196" y="3180076"/>
            <a:chExt cx="1670727" cy="312165"/>
          </a:xfrm>
        </p:grpSpPr>
        <p:sp>
          <p:nvSpPr>
            <p:cNvPr id="62" name="圆角矩形 61"/>
            <p:cNvSpPr/>
            <p:nvPr/>
          </p:nvSpPr>
          <p:spPr>
            <a:xfrm>
              <a:off x="603196" y="3180076"/>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矩形 62"/>
            <p:cNvSpPr>
              <a:spLocks noChangeArrowheads="1"/>
            </p:cNvSpPr>
            <p:nvPr/>
          </p:nvSpPr>
          <p:spPr bwMode="auto">
            <a:xfrm>
              <a:off x="755616" y="3223881"/>
              <a:ext cx="1329863" cy="224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开展</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4" name="任意多边形 63"/>
            <p:cNvSpPr/>
            <p:nvPr/>
          </p:nvSpPr>
          <p:spPr>
            <a:xfrm rot="13500000" flipH="1">
              <a:off x="2029342"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65" name="组合 64"/>
          <p:cNvGrpSpPr/>
          <p:nvPr/>
        </p:nvGrpSpPr>
        <p:grpSpPr>
          <a:xfrm>
            <a:off x="9084581" y="4007819"/>
            <a:ext cx="2227346" cy="416316"/>
            <a:chOff x="6814322" y="3180076"/>
            <a:chExt cx="1670727" cy="312165"/>
          </a:xfrm>
        </p:grpSpPr>
        <p:sp>
          <p:nvSpPr>
            <p:cNvPr id="66" name="圆角矩形 65"/>
            <p:cNvSpPr/>
            <p:nvPr/>
          </p:nvSpPr>
          <p:spPr>
            <a:xfrm>
              <a:off x="6814322" y="3180076"/>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矩形 66"/>
            <p:cNvSpPr>
              <a:spLocks noChangeArrowheads="1"/>
            </p:cNvSpPr>
            <p:nvPr/>
          </p:nvSpPr>
          <p:spPr bwMode="auto">
            <a:xfrm>
              <a:off x="7092012" y="3223881"/>
              <a:ext cx="1293663" cy="224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宣传</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8" name="任意多边形 67"/>
            <p:cNvSpPr/>
            <p:nvPr/>
          </p:nvSpPr>
          <p:spPr>
            <a:xfrm rot="8100000">
              <a:off x="6953708"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2"/>
          <a:stretch>
            <a:fillRect/>
          </a:stretch>
        </p:blipFill>
        <p:spPr>
          <a:xfrm>
            <a:off x="3425190" y="3894455"/>
            <a:ext cx="2454910" cy="1821815"/>
          </a:xfrm>
          <a:prstGeom prst="rect">
            <a:avLst/>
          </a:prstGeom>
        </p:spPr>
      </p:pic>
      <p:grpSp>
        <p:nvGrpSpPr>
          <p:cNvPr id="5" name="Group 18"/>
          <p:cNvGrpSpPr/>
          <p:nvPr/>
        </p:nvGrpSpPr>
        <p:grpSpPr bwMode="auto">
          <a:xfrm>
            <a:off x="16594" y="52219"/>
            <a:ext cx="1261100" cy="722689"/>
            <a:chOff x="0" y="144"/>
            <a:chExt cx="1262" cy="642"/>
          </a:xfrm>
        </p:grpSpPr>
        <p:sp>
          <p:nvSpPr>
            <p:cNvPr id="4"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6"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2735" y="46355"/>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93715" y="423545"/>
            <a:ext cx="1148715" cy="650240"/>
          </a:xfrm>
          <a:prstGeom prst="rect">
            <a:avLst/>
          </a:prstGeom>
          <a:noFill/>
        </p:spPr>
        <p:txBody>
          <a:bodyPr wrap="square" rtlCol="0">
            <a:spAutoFit/>
          </a:bodyPr>
          <a:lstStyle/>
          <a:p>
            <a:pPr algn="ctr"/>
            <a:r>
              <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红色基因进校园</a:t>
            </a:r>
            <a:endPar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pic>
        <p:nvPicPr>
          <p:cNvPr id="7" name="图片 6" descr="6IUGPMFEKWO1X9K18PML74G"/>
          <p:cNvPicPr>
            <a:picLocks noChangeAspect="1"/>
          </p:cNvPicPr>
          <p:nvPr/>
        </p:nvPicPr>
        <p:blipFill>
          <a:blip r:embed="rId5"/>
          <a:stretch>
            <a:fillRect/>
          </a:stretch>
        </p:blipFill>
        <p:spPr>
          <a:xfrm>
            <a:off x="9038590" y="1927225"/>
            <a:ext cx="2450465" cy="1739900"/>
          </a:xfrm>
          <a:prstGeom prst="rect">
            <a:avLst/>
          </a:prstGeom>
        </p:spPr>
      </p:pic>
      <p:pic>
        <p:nvPicPr>
          <p:cNvPr id="9" name="图片 8"/>
          <p:cNvPicPr>
            <a:picLocks noChangeAspect="1"/>
          </p:cNvPicPr>
          <p:nvPr/>
        </p:nvPicPr>
        <p:blipFill>
          <a:blip r:embed="rId6"/>
          <a:stretch>
            <a:fillRect/>
          </a:stretch>
        </p:blipFill>
        <p:spPr>
          <a:xfrm>
            <a:off x="729615" y="1902460"/>
            <a:ext cx="2438400" cy="1749425"/>
          </a:xfrm>
          <a:prstGeom prst="rect">
            <a:avLst/>
          </a:prstGeom>
        </p:spPr>
      </p:pic>
      <p:sp>
        <p:nvSpPr>
          <p:cNvPr id="12" name="TextBox 7"/>
          <p:cNvSpPr txBox="1"/>
          <p:nvPr/>
        </p:nvSpPr>
        <p:spPr>
          <a:xfrm>
            <a:off x="6797040" y="4220845"/>
            <a:ext cx="1522095" cy="891540"/>
          </a:xfrm>
          <a:prstGeom prst="rect">
            <a:avLst/>
          </a:prstGeom>
          <a:noFill/>
        </p:spPr>
        <p:txBody>
          <a:bodyPr wrap="square" rtlCol="0">
            <a:spAutoFit/>
          </a:bodyPr>
          <a:p>
            <a:pPr algn="ctr"/>
            <a:r>
              <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学校公众号</a:t>
            </a:r>
            <a:endPar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中国军视网</a:t>
            </a:r>
            <a:endPar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央视军事</a:t>
            </a:r>
            <a:endPar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学习强国</a:t>
            </a:r>
            <a:endParaRPr lang="zh-CN" altLang="zh-CN" sz="2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2" presetClass="entr" presetSubtype="1"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ppt_x"/>
                                          </p:val>
                                        </p:tav>
                                        <p:tav tm="100000">
                                          <p:val>
                                            <p:strVal val="#ppt_x"/>
                                          </p:val>
                                        </p:tav>
                                      </p:tavLst>
                                    </p:anim>
                                    <p:anim calcmode="lin" valueType="num">
                                      <p:cBhvr additive="base">
                                        <p:cTn id="15" dur="1000" fill="hold"/>
                                        <p:tgtEl>
                                          <p:spTgt spid="34"/>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3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childTnLst>
                                </p:cTn>
                              </p:par>
                              <p:par>
                                <p:cTn id="19" presetID="2" presetClass="entr" presetSubtype="4" fill="hold" nodeType="withEffect">
                                  <p:stCondLst>
                                    <p:cond delay="35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000" fill="hold"/>
                                        <p:tgtEl>
                                          <p:spTgt spid="44"/>
                                        </p:tgtEl>
                                        <p:attrNameLst>
                                          <p:attrName>ppt_x</p:attrName>
                                        </p:attrNameLst>
                                      </p:cBhvr>
                                      <p:tavLst>
                                        <p:tav tm="0">
                                          <p:val>
                                            <p:strVal val="#ppt_x"/>
                                          </p:val>
                                        </p:tav>
                                        <p:tav tm="100000">
                                          <p:val>
                                            <p:strVal val="#ppt_x"/>
                                          </p:val>
                                        </p:tav>
                                      </p:tavLst>
                                    </p:anim>
                                    <p:anim calcmode="lin" valueType="num">
                                      <p:cBhvr additive="base">
                                        <p:cTn id="22" dur="1000" fill="hold"/>
                                        <p:tgtEl>
                                          <p:spTgt spid="44"/>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7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par>
                                <p:cTn id="26" presetID="2" presetClass="entr" presetSubtype="1" fill="hold" nodeType="withEffect">
                                  <p:stCondLst>
                                    <p:cond delay="7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105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childTnLst>
                                </p:cTn>
                              </p:par>
                              <p:par>
                                <p:cTn id="33" presetID="2" presetClass="entr" presetSubtype="4" fill="hold" nodeType="withEffect">
                                  <p:stCondLst>
                                    <p:cond delay="105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000" fill="hold"/>
                                        <p:tgtEl>
                                          <p:spTgt spid="39"/>
                                        </p:tgtEl>
                                        <p:attrNameLst>
                                          <p:attrName>ppt_x</p:attrName>
                                        </p:attrNameLst>
                                      </p:cBhvr>
                                      <p:tavLst>
                                        <p:tav tm="0">
                                          <p:val>
                                            <p:strVal val="#ppt_x"/>
                                          </p:val>
                                        </p:tav>
                                        <p:tav tm="100000">
                                          <p:val>
                                            <p:strVal val="#ppt_x"/>
                                          </p:val>
                                        </p:tav>
                                      </p:tavLst>
                                    </p:anim>
                                    <p:anim calcmode="lin" valueType="num">
                                      <p:cBhvr additive="base">
                                        <p:cTn id="36" dur="1000" fill="hold"/>
                                        <p:tgtEl>
                                          <p:spTgt spid="39"/>
                                        </p:tgtEl>
                                        <p:attrNameLst>
                                          <p:attrName>ppt_y</p:attrName>
                                        </p:attrNameLst>
                                      </p:cBhvr>
                                      <p:tavLst>
                                        <p:tav tm="0">
                                          <p:val>
                                            <p:strVal val="1+#ppt_h/2"/>
                                          </p:val>
                                        </p:tav>
                                        <p:tav tm="100000">
                                          <p:val>
                                            <p:strVal val="#ppt_y"/>
                                          </p:val>
                                        </p:tav>
                                      </p:tavLst>
                                    </p:anim>
                                  </p:childTnLst>
                                </p:cTn>
                              </p:par>
                            </p:childTnLst>
                          </p:cTn>
                        </p:par>
                        <p:par>
                          <p:cTn id="37" fill="hold">
                            <p:stCondLst>
                              <p:cond delay="750"/>
                            </p:stCondLst>
                            <p:childTnLst>
                              <p:par>
                                <p:cTn id="38" presetID="53" presetClass="entr" presetSubtype="16"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childTnLst>
                          </p:cTn>
                        </p:par>
                        <p:par>
                          <p:cTn id="43" fill="hold">
                            <p:stCondLst>
                              <p:cond delay="125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49"/>
                                        </p:tgtEl>
                                        <p:attrNameLst>
                                          <p:attrName>style.visibility</p:attrName>
                                        </p:attrNameLst>
                                      </p:cBhvr>
                                      <p:to>
                                        <p:strVal val="visible"/>
                                      </p:to>
                                    </p:set>
                                    <p:anim calcmode="lin" valueType="num">
                                      <p:cBhvr>
                                        <p:cTn id="46" dur="300" fill="hold"/>
                                        <p:tgtEl>
                                          <p:spTgt spid="49"/>
                                        </p:tgtEl>
                                        <p:attrNameLst>
                                          <p:attrName>ppt_w</p:attrName>
                                        </p:attrNameLst>
                                      </p:cBhvr>
                                      <p:tavLst>
                                        <p:tav tm="0">
                                          <p:val>
                                            <p:fltVal val="0"/>
                                          </p:val>
                                        </p:tav>
                                        <p:tav tm="100000">
                                          <p:val>
                                            <p:strVal val="#ppt_w"/>
                                          </p:val>
                                        </p:tav>
                                      </p:tavLst>
                                    </p:anim>
                                    <p:anim calcmode="lin" valueType="num">
                                      <p:cBhvr>
                                        <p:cTn id="47" dur="300" fill="hold"/>
                                        <p:tgtEl>
                                          <p:spTgt spid="49"/>
                                        </p:tgtEl>
                                        <p:attrNameLst>
                                          <p:attrName>ppt_h</p:attrName>
                                        </p:attrNameLst>
                                      </p:cBhvr>
                                      <p:tavLst>
                                        <p:tav tm="0">
                                          <p:val>
                                            <p:fltVal val="0"/>
                                          </p:val>
                                        </p:tav>
                                        <p:tav tm="100000">
                                          <p:val>
                                            <p:strVal val="#ppt_h"/>
                                          </p:val>
                                        </p:tav>
                                      </p:tavLst>
                                    </p:anim>
                                    <p:animEffect transition="in" filter="fade">
                                      <p:cBhvr>
                                        <p:cTn id="48" dur="300"/>
                                        <p:tgtEl>
                                          <p:spTgt spid="49"/>
                                        </p:tgtEl>
                                      </p:cBhvr>
                                    </p:animEffect>
                                  </p:childTnLst>
                                </p:cTn>
                              </p:par>
                            </p:childTnLst>
                          </p:cTn>
                        </p:par>
                        <p:par>
                          <p:cTn id="49" fill="hold">
                            <p:stCondLst>
                              <p:cond delay="4700"/>
                            </p:stCondLst>
                            <p:childTnLst>
                              <p:par>
                                <p:cTn id="50" presetID="53" presetClass="entr" presetSubtype="16" fill="hold" nodeType="after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p:cTn id="52" dur="500" fill="hold"/>
                                        <p:tgtEl>
                                          <p:spTgt spid="57"/>
                                        </p:tgtEl>
                                        <p:attrNameLst>
                                          <p:attrName>ppt_w</p:attrName>
                                        </p:attrNameLst>
                                      </p:cBhvr>
                                      <p:tavLst>
                                        <p:tav tm="0">
                                          <p:val>
                                            <p:fltVal val="0"/>
                                          </p:val>
                                        </p:tav>
                                        <p:tav tm="100000">
                                          <p:val>
                                            <p:strVal val="#ppt_w"/>
                                          </p:val>
                                        </p:tav>
                                      </p:tavLst>
                                    </p:anim>
                                    <p:anim calcmode="lin" valueType="num">
                                      <p:cBhvr>
                                        <p:cTn id="53" dur="500" fill="hold"/>
                                        <p:tgtEl>
                                          <p:spTgt spid="57"/>
                                        </p:tgtEl>
                                        <p:attrNameLst>
                                          <p:attrName>ppt_h</p:attrName>
                                        </p:attrNameLst>
                                      </p:cBhvr>
                                      <p:tavLst>
                                        <p:tav tm="0">
                                          <p:val>
                                            <p:fltVal val="0"/>
                                          </p:val>
                                        </p:tav>
                                        <p:tav tm="100000">
                                          <p:val>
                                            <p:strVal val="#ppt_h"/>
                                          </p:val>
                                        </p:tav>
                                      </p:tavLst>
                                    </p:anim>
                                    <p:animEffect transition="in" filter="fade">
                                      <p:cBhvr>
                                        <p:cTn id="54" dur="500"/>
                                        <p:tgtEl>
                                          <p:spTgt spid="57"/>
                                        </p:tgtEl>
                                      </p:cBhvr>
                                    </p:animEffect>
                                  </p:childTnLst>
                                </p:cTn>
                              </p:par>
                            </p:childTnLst>
                          </p:cTn>
                        </p:par>
                        <p:par>
                          <p:cTn id="55" fill="hold">
                            <p:stCondLst>
                              <p:cond delay="5200"/>
                            </p:stCondLst>
                            <p:childTnLst>
                              <p:par>
                                <p:cTn id="56" presetID="53" presetClass="entr" presetSubtype="16" fill="hold" grpId="0" nodeType="afterEffect">
                                  <p:stCondLst>
                                    <p:cond delay="0"/>
                                  </p:stCondLst>
                                  <p:iterate type="lt">
                                    <p:tmPct val="10000"/>
                                  </p:iterate>
                                  <p:childTnLst>
                                    <p:set>
                                      <p:cBhvr>
                                        <p:cTn id="57" dur="1" fill="hold">
                                          <p:stCondLst>
                                            <p:cond delay="0"/>
                                          </p:stCondLst>
                                        </p:cTn>
                                        <p:tgtEl>
                                          <p:spTgt spid="50"/>
                                        </p:tgtEl>
                                        <p:attrNameLst>
                                          <p:attrName>style.visibility</p:attrName>
                                        </p:attrNameLst>
                                      </p:cBhvr>
                                      <p:to>
                                        <p:strVal val="visible"/>
                                      </p:to>
                                    </p:set>
                                    <p:anim calcmode="lin" valueType="num">
                                      <p:cBhvr>
                                        <p:cTn id="58" dur="300" fill="hold"/>
                                        <p:tgtEl>
                                          <p:spTgt spid="50"/>
                                        </p:tgtEl>
                                        <p:attrNameLst>
                                          <p:attrName>ppt_w</p:attrName>
                                        </p:attrNameLst>
                                      </p:cBhvr>
                                      <p:tavLst>
                                        <p:tav tm="0">
                                          <p:val>
                                            <p:fltVal val="0"/>
                                          </p:val>
                                        </p:tav>
                                        <p:tav tm="100000">
                                          <p:val>
                                            <p:strVal val="#ppt_w"/>
                                          </p:val>
                                        </p:tav>
                                      </p:tavLst>
                                    </p:anim>
                                    <p:anim calcmode="lin" valueType="num">
                                      <p:cBhvr>
                                        <p:cTn id="59" dur="300" fill="hold"/>
                                        <p:tgtEl>
                                          <p:spTgt spid="50"/>
                                        </p:tgtEl>
                                        <p:attrNameLst>
                                          <p:attrName>ppt_h</p:attrName>
                                        </p:attrNameLst>
                                      </p:cBhvr>
                                      <p:tavLst>
                                        <p:tav tm="0">
                                          <p:val>
                                            <p:fltVal val="0"/>
                                          </p:val>
                                        </p:tav>
                                        <p:tav tm="100000">
                                          <p:val>
                                            <p:strVal val="#ppt_h"/>
                                          </p:val>
                                        </p:tav>
                                      </p:tavLst>
                                    </p:anim>
                                    <p:animEffect transition="in" filter="fade">
                                      <p:cBhvr>
                                        <p:cTn id="60" dur="300"/>
                                        <p:tgtEl>
                                          <p:spTgt spid="50"/>
                                        </p:tgtEl>
                                      </p:cBhvr>
                                    </p:animEffect>
                                  </p:childTnLst>
                                </p:cTn>
                              </p:par>
                            </p:childTnLst>
                          </p:cTn>
                        </p:par>
                        <p:par>
                          <p:cTn id="61" fill="hold">
                            <p:stCondLst>
                              <p:cond delay="9370"/>
                            </p:stCondLst>
                            <p:childTnLst>
                              <p:par>
                                <p:cTn id="62" presetID="53" presetClass="entr" presetSubtype="16"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ppt_w</p:attrName>
                                        </p:attrNameLst>
                                      </p:cBhvr>
                                      <p:tavLst>
                                        <p:tav tm="0">
                                          <p:val>
                                            <p:fltVal val="0"/>
                                          </p:val>
                                        </p:tav>
                                        <p:tav tm="100000">
                                          <p:val>
                                            <p:strVal val="#ppt_w"/>
                                          </p:val>
                                        </p:tav>
                                      </p:tavLst>
                                    </p:anim>
                                    <p:anim calcmode="lin" valueType="num">
                                      <p:cBhvr>
                                        <p:cTn id="65" dur="500" fill="hold"/>
                                        <p:tgtEl>
                                          <p:spTgt spid="61"/>
                                        </p:tgtEl>
                                        <p:attrNameLst>
                                          <p:attrName>ppt_h</p:attrName>
                                        </p:attrNameLst>
                                      </p:cBhvr>
                                      <p:tavLst>
                                        <p:tav tm="0">
                                          <p:val>
                                            <p:fltVal val="0"/>
                                          </p:val>
                                        </p:tav>
                                        <p:tav tm="100000">
                                          <p:val>
                                            <p:strVal val="#ppt_h"/>
                                          </p:val>
                                        </p:tav>
                                      </p:tavLst>
                                    </p:anim>
                                    <p:animEffect transition="in" filter="fade">
                                      <p:cBhvr>
                                        <p:cTn id="66" dur="500"/>
                                        <p:tgtEl>
                                          <p:spTgt spid="61"/>
                                        </p:tgtEl>
                                      </p:cBhvr>
                                    </p:animEffect>
                                  </p:childTnLst>
                                </p:cTn>
                              </p:par>
                            </p:childTnLst>
                          </p:cTn>
                        </p:par>
                        <p:par>
                          <p:cTn id="67" fill="hold">
                            <p:stCondLst>
                              <p:cond delay="9870"/>
                            </p:stCondLst>
                            <p:childTnLst>
                              <p:par>
                                <p:cTn id="68" presetID="53" presetClass="entr" presetSubtype="16" fill="hold" grpId="0" nodeType="afterEffect">
                                  <p:stCondLst>
                                    <p:cond delay="0"/>
                                  </p:stCondLst>
                                  <p:iterate type="lt">
                                    <p:tmPct val="10000"/>
                                  </p:iterate>
                                  <p:childTnLst>
                                    <p:set>
                                      <p:cBhvr>
                                        <p:cTn id="69" dur="1" fill="hold">
                                          <p:stCondLst>
                                            <p:cond delay="0"/>
                                          </p:stCondLst>
                                        </p:cTn>
                                        <p:tgtEl>
                                          <p:spTgt spid="52"/>
                                        </p:tgtEl>
                                        <p:attrNameLst>
                                          <p:attrName>style.visibility</p:attrName>
                                        </p:attrNameLst>
                                      </p:cBhvr>
                                      <p:to>
                                        <p:strVal val="visible"/>
                                      </p:to>
                                    </p:set>
                                    <p:anim calcmode="lin" valueType="num">
                                      <p:cBhvr>
                                        <p:cTn id="70" dur="300" fill="hold"/>
                                        <p:tgtEl>
                                          <p:spTgt spid="52"/>
                                        </p:tgtEl>
                                        <p:attrNameLst>
                                          <p:attrName>ppt_w</p:attrName>
                                        </p:attrNameLst>
                                      </p:cBhvr>
                                      <p:tavLst>
                                        <p:tav tm="0">
                                          <p:val>
                                            <p:fltVal val="0"/>
                                          </p:val>
                                        </p:tav>
                                        <p:tav tm="100000">
                                          <p:val>
                                            <p:strVal val="#ppt_w"/>
                                          </p:val>
                                        </p:tav>
                                      </p:tavLst>
                                    </p:anim>
                                    <p:anim calcmode="lin" valueType="num">
                                      <p:cBhvr>
                                        <p:cTn id="71" dur="300" fill="hold"/>
                                        <p:tgtEl>
                                          <p:spTgt spid="52"/>
                                        </p:tgtEl>
                                        <p:attrNameLst>
                                          <p:attrName>ppt_h</p:attrName>
                                        </p:attrNameLst>
                                      </p:cBhvr>
                                      <p:tavLst>
                                        <p:tav tm="0">
                                          <p:val>
                                            <p:fltVal val="0"/>
                                          </p:val>
                                        </p:tav>
                                        <p:tav tm="100000">
                                          <p:val>
                                            <p:strVal val="#ppt_h"/>
                                          </p:val>
                                        </p:tav>
                                      </p:tavLst>
                                    </p:anim>
                                    <p:animEffect transition="in" filter="fade">
                                      <p:cBhvr>
                                        <p:cTn id="72" dur="300"/>
                                        <p:tgtEl>
                                          <p:spTgt spid="52"/>
                                        </p:tgtEl>
                                      </p:cBhvr>
                                    </p:animEffect>
                                  </p:childTnLst>
                                </p:cTn>
                              </p:par>
                            </p:childTnLst>
                          </p:cTn>
                        </p:par>
                        <p:par>
                          <p:cTn id="73" fill="hold">
                            <p:stCondLst>
                              <p:cond delay="11220"/>
                            </p:stCondLst>
                            <p:childTnLst>
                              <p:par>
                                <p:cTn id="74" presetID="53" presetClass="entr" presetSubtype="16" fill="hold" nodeType="afterEffect">
                                  <p:stCondLst>
                                    <p:cond delay="0"/>
                                  </p:stCondLst>
                                  <p:childTnLst>
                                    <p:set>
                                      <p:cBhvr>
                                        <p:cTn id="75" dur="1" fill="hold">
                                          <p:stCondLst>
                                            <p:cond delay="0"/>
                                          </p:stCondLst>
                                        </p:cTn>
                                        <p:tgtEl>
                                          <p:spTgt spid="65"/>
                                        </p:tgtEl>
                                        <p:attrNameLst>
                                          <p:attrName>style.visibility</p:attrName>
                                        </p:attrNameLst>
                                      </p:cBhvr>
                                      <p:to>
                                        <p:strVal val="visible"/>
                                      </p:to>
                                    </p:set>
                                    <p:anim calcmode="lin" valueType="num">
                                      <p:cBhvr>
                                        <p:cTn id="76" dur="500" fill="hold"/>
                                        <p:tgtEl>
                                          <p:spTgt spid="65"/>
                                        </p:tgtEl>
                                        <p:attrNameLst>
                                          <p:attrName>ppt_w</p:attrName>
                                        </p:attrNameLst>
                                      </p:cBhvr>
                                      <p:tavLst>
                                        <p:tav tm="0">
                                          <p:val>
                                            <p:fltVal val="0"/>
                                          </p:val>
                                        </p:tav>
                                        <p:tav tm="100000">
                                          <p:val>
                                            <p:strVal val="#ppt_w"/>
                                          </p:val>
                                        </p:tav>
                                      </p:tavLst>
                                    </p:anim>
                                    <p:anim calcmode="lin" valueType="num">
                                      <p:cBhvr>
                                        <p:cTn id="77" dur="500" fill="hold"/>
                                        <p:tgtEl>
                                          <p:spTgt spid="65"/>
                                        </p:tgtEl>
                                        <p:attrNameLst>
                                          <p:attrName>ppt_h</p:attrName>
                                        </p:attrNameLst>
                                      </p:cBhvr>
                                      <p:tavLst>
                                        <p:tav tm="0">
                                          <p:val>
                                            <p:fltVal val="0"/>
                                          </p:val>
                                        </p:tav>
                                        <p:tav tm="100000">
                                          <p:val>
                                            <p:strVal val="#ppt_h"/>
                                          </p:val>
                                        </p:tav>
                                      </p:tavLst>
                                    </p:anim>
                                    <p:animEffect transition="in" filter="fade">
                                      <p:cBhvr>
                                        <p:cTn id="78" dur="500"/>
                                        <p:tgtEl>
                                          <p:spTgt spid="65"/>
                                        </p:tgtEl>
                                      </p:cBhvr>
                                    </p:animEffect>
                                  </p:childTnLst>
                                </p:cTn>
                              </p:par>
                            </p:childTnLst>
                          </p:cTn>
                        </p:par>
                        <p:par>
                          <p:cTn id="79" fill="hold">
                            <p:stCondLst>
                              <p:cond delay="11720"/>
                            </p:stCondLst>
                            <p:childTnLst>
                              <p:par>
                                <p:cTn id="80" presetID="53" presetClass="entr" presetSubtype="16" fill="hold" grpId="0" nodeType="afterEffect">
                                  <p:stCondLst>
                                    <p:cond delay="0"/>
                                  </p:stCondLst>
                                  <p:iterate type="lt">
                                    <p:tmPct val="10000"/>
                                  </p:iterate>
                                  <p:childTnLst>
                                    <p:set>
                                      <p:cBhvr>
                                        <p:cTn id="81" dur="1" fill="hold">
                                          <p:stCondLst>
                                            <p:cond delay="0"/>
                                          </p:stCondLst>
                                        </p:cTn>
                                        <p:tgtEl>
                                          <p:spTgt spid="51"/>
                                        </p:tgtEl>
                                        <p:attrNameLst>
                                          <p:attrName>style.visibility</p:attrName>
                                        </p:attrNameLst>
                                      </p:cBhvr>
                                      <p:to>
                                        <p:strVal val="visible"/>
                                      </p:to>
                                    </p:set>
                                    <p:anim calcmode="lin" valueType="num">
                                      <p:cBhvr>
                                        <p:cTn id="82" dur="300" fill="hold"/>
                                        <p:tgtEl>
                                          <p:spTgt spid="51"/>
                                        </p:tgtEl>
                                        <p:attrNameLst>
                                          <p:attrName>ppt_w</p:attrName>
                                        </p:attrNameLst>
                                      </p:cBhvr>
                                      <p:tavLst>
                                        <p:tav tm="0">
                                          <p:val>
                                            <p:fltVal val="0"/>
                                          </p:val>
                                        </p:tav>
                                        <p:tav tm="100000">
                                          <p:val>
                                            <p:strVal val="#ppt_w"/>
                                          </p:val>
                                        </p:tav>
                                      </p:tavLst>
                                    </p:anim>
                                    <p:anim calcmode="lin" valueType="num">
                                      <p:cBhvr>
                                        <p:cTn id="83" dur="300" fill="hold"/>
                                        <p:tgtEl>
                                          <p:spTgt spid="51"/>
                                        </p:tgtEl>
                                        <p:attrNameLst>
                                          <p:attrName>ppt_h</p:attrName>
                                        </p:attrNameLst>
                                      </p:cBhvr>
                                      <p:tavLst>
                                        <p:tav tm="0">
                                          <p:val>
                                            <p:fltVal val="0"/>
                                          </p:val>
                                        </p:tav>
                                        <p:tav tm="100000">
                                          <p:val>
                                            <p:strVal val="#ppt_h"/>
                                          </p:val>
                                        </p:tav>
                                      </p:tavLst>
                                    </p:anim>
                                    <p:animEffect transition="in" filter="fade">
                                      <p:cBhvr>
                                        <p:cTn id="84" dur="300"/>
                                        <p:tgtEl>
                                          <p:spTgt spid="51"/>
                                        </p:tgtEl>
                                      </p:cBhvr>
                                    </p:animEffect>
                                  </p:childTnLst>
                                </p:cTn>
                              </p:par>
                            </p:childTnLst>
                          </p:cTn>
                        </p:par>
                        <p:par>
                          <p:cTn id="85" fill="hold">
                            <p:stCondLst>
                              <p:cond delay="12290"/>
                            </p:stCondLst>
                            <p:childTnLst>
                              <p:par>
                                <p:cTn id="86" presetID="21" presetClass="entr" presetSubtype="1" fill="hold" grpId="0"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heel(1)">
                                      <p:cBhvr>
                                        <p:cTn id="88" dur="2000"/>
                                        <p:tgtEl>
                                          <p:spTgt spid="11"/>
                                        </p:tgtEl>
                                      </p:cBhvr>
                                    </p:animEffect>
                                  </p:childTnLst>
                                </p:cTn>
                              </p:par>
                              <p:par>
                                <p:cTn id="89" presetID="2" presetClass="entr" presetSubtype="1" decel="100000" fill="hold" grpId="0" nodeType="withEffect">
                                  <p:stCondLst>
                                    <p:cond delay="25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ppt_x"/>
                                          </p:val>
                                        </p:tav>
                                        <p:tav tm="100000">
                                          <p:val>
                                            <p:strVal val="#ppt_x"/>
                                          </p:val>
                                        </p:tav>
                                      </p:tavLst>
                                    </p:anim>
                                    <p:anim calcmode="lin" valueType="num">
                                      <p:cBhvr additive="base">
                                        <p:cTn id="9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9" grpId="0"/>
      <p:bldP spid="50" grpId="0"/>
      <p:bldP spid="51" grpId="0"/>
      <p:bldP spid="52" grpId="0"/>
      <p:bldP spid="11" grpId="0" bldLvl="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8542" y="407745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11" name="图片 10" descr="1_`{2PG$}DB0J4PH__EQD%Y"/>
          <p:cNvPicPr>
            <a:picLocks noChangeAspect="1"/>
          </p:cNvPicPr>
          <p:nvPr/>
        </p:nvPicPr>
        <p:blipFill>
          <a:blip r:embed="rId3"/>
          <a:stretch>
            <a:fillRect/>
          </a:stretch>
        </p:blipFill>
        <p:spPr>
          <a:xfrm>
            <a:off x="8402320" y="544830"/>
            <a:ext cx="2973070" cy="4304665"/>
          </a:xfrm>
          <a:prstGeom prst="rect">
            <a:avLst/>
          </a:prstGeom>
        </p:spPr>
      </p:pic>
      <p:pic>
        <p:nvPicPr>
          <p:cNvPr id="10" name="图片 9" descr="1_`{2PG$}DB0J4PH__EQD%Y"/>
          <p:cNvPicPr>
            <a:picLocks noChangeAspect="1"/>
          </p:cNvPicPr>
          <p:nvPr/>
        </p:nvPicPr>
        <p:blipFill>
          <a:blip r:embed="rId3"/>
          <a:stretch>
            <a:fillRect/>
          </a:stretch>
        </p:blipFill>
        <p:spPr>
          <a:xfrm>
            <a:off x="4676140" y="544830"/>
            <a:ext cx="2973070" cy="4421505"/>
          </a:xfrm>
          <a:prstGeom prst="rect">
            <a:avLst/>
          </a:prstGeom>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 name="图片 5" descr="1_`{2PG$}DB0J4PH__EQD%Y"/>
          <p:cNvPicPr>
            <a:picLocks noChangeAspect="1"/>
          </p:cNvPicPr>
          <p:nvPr/>
        </p:nvPicPr>
        <p:blipFill>
          <a:blip r:embed="rId3"/>
          <a:stretch>
            <a:fillRect/>
          </a:stretch>
        </p:blipFill>
        <p:spPr>
          <a:xfrm>
            <a:off x="1134110" y="570865"/>
            <a:ext cx="2851785" cy="4279265"/>
          </a:xfrm>
          <a:prstGeom prst="rect">
            <a:avLst/>
          </a:prstGeom>
        </p:spPr>
      </p:pic>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pic>
        <p:nvPicPr>
          <p:cNvPr id="2" name="图片 1" descr="8T`[1M8K3@5B`ZWZ4@PH(YU"/>
          <p:cNvPicPr>
            <a:picLocks noChangeAspect="1"/>
          </p:cNvPicPr>
          <p:nvPr/>
        </p:nvPicPr>
        <p:blipFill>
          <a:blip r:embed="rId5"/>
          <a:stretch>
            <a:fillRect/>
          </a:stretch>
        </p:blipFill>
        <p:spPr>
          <a:xfrm>
            <a:off x="1335405" y="823595"/>
            <a:ext cx="2456180" cy="3977640"/>
          </a:xfrm>
          <a:prstGeom prst="rect">
            <a:avLst/>
          </a:prstGeom>
        </p:spPr>
      </p:pic>
      <p:pic>
        <p:nvPicPr>
          <p:cNvPr id="3" name="图片 2"/>
          <p:cNvPicPr>
            <a:picLocks noChangeAspect="1"/>
          </p:cNvPicPr>
          <p:nvPr/>
        </p:nvPicPr>
        <p:blipFill>
          <a:blip r:embed="rId6"/>
          <a:stretch>
            <a:fillRect/>
          </a:stretch>
        </p:blipFill>
        <p:spPr>
          <a:xfrm>
            <a:off x="8533130" y="774700"/>
            <a:ext cx="2804160" cy="3983355"/>
          </a:xfrm>
          <a:prstGeom prst="rect">
            <a:avLst/>
          </a:prstGeom>
        </p:spPr>
      </p:pic>
      <p:pic>
        <p:nvPicPr>
          <p:cNvPr id="4" name="图片 3"/>
          <p:cNvPicPr>
            <a:picLocks noChangeAspect="1"/>
          </p:cNvPicPr>
          <p:nvPr/>
        </p:nvPicPr>
        <p:blipFill>
          <a:blip r:embed="rId7"/>
          <a:stretch>
            <a:fillRect/>
          </a:stretch>
        </p:blipFill>
        <p:spPr>
          <a:xfrm>
            <a:off x="4873625" y="692785"/>
            <a:ext cx="2508250" cy="4003040"/>
          </a:xfrm>
          <a:prstGeom prst="rect">
            <a:avLst/>
          </a:prstGeom>
        </p:spPr>
      </p:pic>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3220" y="5013325"/>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7" name="TextBox 7"/>
          <p:cNvSpPr txBox="1"/>
          <p:nvPr/>
        </p:nvSpPr>
        <p:spPr>
          <a:xfrm>
            <a:off x="1791335" y="5542915"/>
            <a:ext cx="1148715" cy="370840"/>
          </a:xfrm>
          <a:prstGeom prst="rect">
            <a:avLst/>
          </a:prstGeom>
          <a:noFill/>
        </p:spPr>
        <p:txBody>
          <a:bodyPr wrap="square" rtlCol="0">
            <a:spAutoFit/>
          </a:bodyPr>
          <a:p>
            <a:pPr algn="ctr"/>
            <a:r>
              <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学习强国</a:t>
            </a:r>
            <a:endPar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Freeform 5"/>
          <p:cNvSpPr/>
          <p:nvPr/>
        </p:nvSpPr>
        <p:spPr bwMode="auto">
          <a:xfrm rot="5400000">
            <a:off x="1816735" y="5059680"/>
            <a:ext cx="1224280" cy="130175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pic>
        <p:nvPicPr>
          <p:cNvPr id="14"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3670" y="5048250"/>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5" name="TextBox 7"/>
          <p:cNvSpPr txBox="1"/>
          <p:nvPr/>
        </p:nvSpPr>
        <p:spPr>
          <a:xfrm>
            <a:off x="5245100" y="5530850"/>
            <a:ext cx="1524000" cy="370840"/>
          </a:xfrm>
          <a:prstGeom prst="rect">
            <a:avLst/>
          </a:prstGeom>
          <a:noFill/>
        </p:spPr>
        <p:txBody>
          <a:bodyPr wrap="square" rtlCol="0">
            <a:spAutoFit/>
          </a:bodyPr>
          <a:p>
            <a:pPr algn="ctr"/>
            <a:r>
              <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中国军事网</a:t>
            </a:r>
            <a:endPar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Freeform 5"/>
          <p:cNvSpPr/>
          <p:nvPr/>
        </p:nvSpPr>
        <p:spPr bwMode="auto">
          <a:xfrm rot="5400000">
            <a:off x="5339715" y="5077460"/>
            <a:ext cx="1323340" cy="130175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pic>
        <p:nvPicPr>
          <p:cNvPr id="1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5755" y="5157470"/>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9" name="Freeform 5"/>
          <p:cNvSpPr/>
          <p:nvPr/>
        </p:nvSpPr>
        <p:spPr bwMode="auto">
          <a:xfrm rot="5400000">
            <a:off x="9328150" y="5208905"/>
            <a:ext cx="1323340" cy="130175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
        <p:nvSpPr>
          <p:cNvPr id="20" name="TextBox 7"/>
          <p:cNvSpPr txBox="1"/>
          <p:nvPr/>
        </p:nvSpPr>
        <p:spPr>
          <a:xfrm>
            <a:off x="9415145" y="5589270"/>
            <a:ext cx="1148715" cy="370840"/>
          </a:xfrm>
          <a:prstGeom prst="rect">
            <a:avLst/>
          </a:prstGeom>
          <a:noFill/>
        </p:spPr>
        <p:txBody>
          <a:bodyPr wrap="square" rtlCol="0">
            <a:spAutoFit/>
          </a:bodyPr>
          <a:p>
            <a:pPr algn="ctr"/>
            <a:r>
              <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央视军事</a:t>
            </a:r>
            <a:endParaRPr lang="zh-CN" altLang="zh-CN" sz="28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75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anim calcmode="lin" valueType="num">
                                      <p:cBhvr>
                                        <p:cTn id="12" dur="500" fill="hold"/>
                                        <p:tgtEl>
                                          <p:spTgt spid="86"/>
                                        </p:tgtEl>
                                        <p:attrNameLst>
                                          <p:attrName>ppt_x</p:attrName>
                                        </p:attrNameLst>
                                      </p:cBhvr>
                                      <p:tavLst>
                                        <p:tav tm="0">
                                          <p:val>
                                            <p:strVal val="#ppt_x"/>
                                          </p:val>
                                        </p:tav>
                                        <p:tav tm="100000">
                                          <p:val>
                                            <p:strVal val="#ppt_x"/>
                                          </p:val>
                                        </p:tav>
                                      </p:tavLst>
                                    </p:anim>
                                    <p:anim calcmode="lin" valueType="num">
                                      <p:cBhvr>
                                        <p:cTn id="13" dur="500" fill="hold"/>
                                        <p:tgtEl>
                                          <p:spTgt spid="8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anim calcmode="lin" valueType="num">
                                      <p:cBhvr>
                                        <p:cTn id="17" dur="500" fill="hold"/>
                                        <p:tgtEl>
                                          <p:spTgt spid="87"/>
                                        </p:tgtEl>
                                        <p:attrNameLst>
                                          <p:attrName>ppt_x</p:attrName>
                                        </p:attrNameLst>
                                      </p:cBhvr>
                                      <p:tavLst>
                                        <p:tav tm="0">
                                          <p:val>
                                            <p:strVal val="#ppt_x"/>
                                          </p:val>
                                        </p:tav>
                                        <p:tav tm="100000">
                                          <p:val>
                                            <p:strVal val="#ppt_x"/>
                                          </p:val>
                                        </p:tav>
                                      </p:tavLst>
                                    </p:anim>
                                    <p:anim calcmode="lin" valueType="num">
                                      <p:cBhvr>
                                        <p:cTn id="18" dur="500" fill="hold"/>
                                        <p:tgtEl>
                                          <p:spTgt spid="8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anim calcmode="lin" valueType="num">
                                      <p:cBhvr>
                                        <p:cTn id="22" dur="500" fill="hold"/>
                                        <p:tgtEl>
                                          <p:spTgt spid="91"/>
                                        </p:tgtEl>
                                        <p:attrNameLst>
                                          <p:attrName>ppt_x</p:attrName>
                                        </p:attrNameLst>
                                      </p:cBhvr>
                                      <p:tavLst>
                                        <p:tav tm="0">
                                          <p:val>
                                            <p:strVal val="#ppt_x"/>
                                          </p:val>
                                        </p:tav>
                                        <p:tav tm="100000">
                                          <p:val>
                                            <p:strVal val="#ppt_x"/>
                                          </p:val>
                                        </p:tav>
                                      </p:tavLst>
                                    </p:anim>
                                    <p:anim calcmode="lin" valueType="num">
                                      <p:cBhvr>
                                        <p:cTn id="23" dur="500" fill="hold"/>
                                        <p:tgtEl>
                                          <p:spTgt spid="9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500"/>
                                        <p:tgtEl>
                                          <p:spTgt spid="92"/>
                                        </p:tgtEl>
                                      </p:cBhvr>
                                    </p:animEffect>
                                    <p:anim calcmode="lin" valueType="num">
                                      <p:cBhvr>
                                        <p:cTn id="27" dur="500" fill="hold"/>
                                        <p:tgtEl>
                                          <p:spTgt spid="92"/>
                                        </p:tgtEl>
                                        <p:attrNameLst>
                                          <p:attrName>ppt_x</p:attrName>
                                        </p:attrNameLst>
                                      </p:cBhvr>
                                      <p:tavLst>
                                        <p:tav tm="0">
                                          <p:val>
                                            <p:strVal val="#ppt_x"/>
                                          </p:val>
                                        </p:tav>
                                        <p:tav tm="100000">
                                          <p:val>
                                            <p:strVal val="#ppt_x"/>
                                          </p:val>
                                        </p:tav>
                                      </p:tavLst>
                                    </p:anim>
                                    <p:anim calcmode="lin" valueType="num">
                                      <p:cBhvr>
                                        <p:cTn id="28" dur="500" fill="hold"/>
                                        <p:tgtEl>
                                          <p:spTgt spid="9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75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anim calcmode="lin" valueType="num">
                                      <p:cBhvr>
                                        <p:cTn id="32" dur="500" fill="hold"/>
                                        <p:tgtEl>
                                          <p:spTgt spid="93"/>
                                        </p:tgtEl>
                                        <p:attrNameLst>
                                          <p:attrName>ppt_x</p:attrName>
                                        </p:attrNameLst>
                                      </p:cBhvr>
                                      <p:tavLst>
                                        <p:tav tm="0">
                                          <p:val>
                                            <p:strVal val="#ppt_x"/>
                                          </p:val>
                                        </p:tav>
                                        <p:tav tm="100000">
                                          <p:val>
                                            <p:strVal val="#ppt_x"/>
                                          </p:val>
                                        </p:tav>
                                      </p:tavLst>
                                    </p:anim>
                                    <p:anim calcmode="lin" valueType="num">
                                      <p:cBhvr>
                                        <p:cTn id="33" dur="500" fill="hold"/>
                                        <p:tgtEl>
                                          <p:spTgt spid="93"/>
                                        </p:tgtEl>
                                        <p:attrNameLst>
                                          <p:attrName>ppt_y</p:attrName>
                                        </p:attrNameLst>
                                      </p:cBhvr>
                                      <p:tavLst>
                                        <p:tav tm="0">
                                          <p:val>
                                            <p:strVal val="#ppt_y+.1"/>
                                          </p:val>
                                        </p:tav>
                                        <p:tav tm="100000">
                                          <p:val>
                                            <p:strVal val="#ppt_y"/>
                                          </p:val>
                                        </p:tav>
                                      </p:tavLst>
                                    </p:anim>
                                  </p:childTnLst>
                                </p:cTn>
                              </p:par>
                              <p:par>
                                <p:cTn id="34" presetID="2" presetClass="entr" presetSubtype="1" decel="100000" fill="hold" grpId="0"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childTnLst>
                          </p:cTn>
                        </p:par>
                        <p:par>
                          <p:cTn id="38" fill="hold">
                            <p:stCondLst>
                              <p:cond delay="1250"/>
                            </p:stCondLst>
                            <p:childTnLst>
                              <p:par>
                                <p:cTn id="39" presetID="21" presetClass="entr" presetSubtype="1"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heel(1)">
                                      <p:cBhvr>
                                        <p:cTn id="41" dur="2000"/>
                                        <p:tgtEl>
                                          <p:spTgt spid="45"/>
                                        </p:tgtEl>
                                      </p:cBhvr>
                                    </p:animEffect>
                                  </p:childTnLst>
                                </p:cTn>
                              </p:par>
                              <p:par>
                                <p:cTn id="42" presetID="2" presetClass="entr" presetSubtype="1" decel="100000" fill="hold" grpId="0" nodeType="withEffect">
                                  <p:stCondLst>
                                    <p:cond delay="25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childTnLst>
                          </p:cTn>
                        </p:par>
                        <p:par>
                          <p:cTn id="46" fill="hold">
                            <p:stCondLst>
                              <p:cond delay="3250"/>
                            </p:stCondLst>
                            <p:childTnLst>
                              <p:par>
                                <p:cTn id="47" presetID="21" presetClass="entr" presetSubtype="1"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heel(1)">
                                      <p:cBhvr>
                                        <p:cTn id="49" dur="2000"/>
                                        <p:tgtEl>
                                          <p:spTgt spid="16"/>
                                        </p:tgtEl>
                                      </p:cBhvr>
                                    </p:animEffect>
                                  </p:childTnLst>
                                </p:cTn>
                              </p:par>
                            </p:childTnLst>
                          </p:cTn>
                        </p:par>
                        <p:par>
                          <p:cTn id="50" fill="hold">
                            <p:stCondLst>
                              <p:cond delay="5250"/>
                            </p:stCondLst>
                            <p:childTnLst>
                              <p:par>
                                <p:cTn id="51" presetID="21" presetClass="entr" presetSubtype="1"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par>
                                <p:cTn id="54" presetID="2" presetClass="entr" presetSubtype="1" decel="100000" fill="hold" grpId="0" nodeType="withEffect">
                                  <p:stCondLst>
                                    <p:cond delay="25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5" grpId="0" bldLvl="0" animBg="1"/>
      <p:bldP spid="15" grpId="0"/>
      <p:bldP spid="16" grpId="0" bldLvl="0" animBg="1"/>
      <p:bldP spid="19" grpId="0" bldLvl="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21" name="788356829003030456bba84a5fea286c">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201420" y="908685"/>
            <a:ext cx="10137140" cy="50717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75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anim calcmode="lin" valueType="num">
                                      <p:cBhvr>
                                        <p:cTn id="12" dur="500" fill="hold"/>
                                        <p:tgtEl>
                                          <p:spTgt spid="86"/>
                                        </p:tgtEl>
                                        <p:attrNameLst>
                                          <p:attrName>ppt_x</p:attrName>
                                        </p:attrNameLst>
                                      </p:cBhvr>
                                      <p:tavLst>
                                        <p:tav tm="0">
                                          <p:val>
                                            <p:strVal val="#ppt_x"/>
                                          </p:val>
                                        </p:tav>
                                        <p:tav tm="100000">
                                          <p:val>
                                            <p:strVal val="#ppt_x"/>
                                          </p:val>
                                        </p:tav>
                                      </p:tavLst>
                                    </p:anim>
                                    <p:anim calcmode="lin" valueType="num">
                                      <p:cBhvr>
                                        <p:cTn id="13" dur="500" fill="hold"/>
                                        <p:tgtEl>
                                          <p:spTgt spid="8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anim calcmode="lin" valueType="num">
                                      <p:cBhvr>
                                        <p:cTn id="17" dur="500" fill="hold"/>
                                        <p:tgtEl>
                                          <p:spTgt spid="87"/>
                                        </p:tgtEl>
                                        <p:attrNameLst>
                                          <p:attrName>ppt_x</p:attrName>
                                        </p:attrNameLst>
                                      </p:cBhvr>
                                      <p:tavLst>
                                        <p:tav tm="0">
                                          <p:val>
                                            <p:strVal val="#ppt_x"/>
                                          </p:val>
                                        </p:tav>
                                        <p:tav tm="100000">
                                          <p:val>
                                            <p:strVal val="#ppt_x"/>
                                          </p:val>
                                        </p:tav>
                                      </p:tavLst>
                                    </p:anim>
                                    <p:anim calcmode="lin" valueType="num">
                                      <p:cBhvr>
                                        <p:cTn id="18" dur="500" fill="hold"/>
                                        <p:tgtEl>
                                          <p:spTgt spid="8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anim calcmode="lin" valueType="num">
                                      <p:cBhvr>
                                        <p:cTn id="22" dur="500" fill="hold"/>
                                        <p:tgtEl>
                                          <p:spTgt spid="91"/>
                                        </p:tgtEl>
                                        <p:attrNameLst>
                                          <p:attrName>ppt_x</p:attrName>
                                        </p:attrNameLst>
                                      </p:cBhvr>
                                      <p:tavLst>
                                        <p:tav tm="0">
                                          <p:val>
                                            <p:strVal val="#ppt_x"/>
                                          </p:val>
                                        </p:tav>
                                        <p:tav tm="100000">
                                          <p:val>
                                            <p:strVal val="#ppt_x"/>
                                          </p:val>
                                        </p:tav>
                                      </p:tavLst>
                                    </p:anim>
                                    <p:anim calcmode="lin" valueType="num">
                                      <p:cBhvr>
                                        <p:cTn id="23" dur="500" fill="hold"/>
                                        <p:tgtEl>
                                          <p:spTgt spid="9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500"/>
                                        <p:tgtEl>
                                          <p:spTgt spid="92"/>
                                        </p:tgtEl>
                                      </p:cBhvr>
                                    </p:animEffect>
                                    <p:anim calcmode="lin" valueType="num">
                                      <p:cBhvr>
                                        <p:cTn id="27" dur="500" fill="hold"/>
                                        <p:tgtEl>
                                          <p:spTgt spid="92"/>
                                        </p:tgtEl>
                                        <p:attrNameLst>
                                          <p:attrName>ppt_x</p:attrName>
                                        </p:attrNameLst>
                                      </p:cBhvr>
                                      <p:tavLst>
                                        <p:tav tm="0">
                                          <p:val>
                                            <p:strVal val="#ppt_x"/>
                                          </p:val>
                                        </p:tav>
                                        <p:tav tm="100000">
                                          <p:val>
                                            <p:strVal val="#ppt_x"/>
                                          </p:val>
                                        </p:tav>
                                      </p:tavLst>
                                    </p:anim>
                                    <p:anim calcmode="lin" valueType="num">
                                      <p:cBhvr>
                                        <p:cTn id="28" dur="500" fill="hold"/>
                                        <p:tgtEl>
                                          <p:spTgt spid="9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75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anim calcmode="lin" valueType="num">
                                      <p:cBhvr>
                                        <p:cTn id="32" dur="500" fill="hold"/>
                                        <p:tgtEl>
                                          <p:spTgt spid="93"/>
                                        </p:tgtEl>
                                        <p:attrNameLst>
                                          <p:attrName>ppt_x</p:attrName>
                                        </p:attrNameLst>
                                      </p:cBhvr>
                                      <p:tavLst>
                                        <p:tav tm="0">
                                          <p:val>
                                            <p:strVal val="#ppt_x"/>
                                          </p:val>
                                        </p:tav>
                                        <p:tav tm="100000">
                                          <p:val>
                                            <p:strVal val="#ppt_x"/>
                                          </p:val>
                                        </p:tav>
                                      </p:tavLst>
                                    </p:anim>
                                    <p:anim calcmode="lin" valueType="num">
                                      <p:cBhvr>
                                        <p:cTn id="33" dur="5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4" fill="hold" display="1">
                  <p:stCondLst>
                    <p:cond delay="indefinite"/>
                  </p:stCondLst>
                </p:cTn>
                <p:tgtEl>
                  <p:spTgt spid="21"/>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8226477" y="1967473"/>
            <a:ext cx="2701946" cy="2701946"/>
            <a:chOff x="9108433" y="1447489"/>
            <a:chExt cx="2701946" cy="2701946"/>
          </a:xfrm>
        </p:grpSpPr>
        <p:sp>
          <p:nvSpPr>
            <p:cNvPr id="6" name="椭圆 5"/>
            <p:cNvSpPr/>
            <p:nvPr/>
          </p:nvSpPr>
          <p:spPr>
            <a:xfrm>
              <a:off x="9108433" y="1447489"/>
              <a:ext cx="2701946" cy="2701946"/>
            </a:xfrm>
            <a:prstGeom prst="ellipse">
              <a:avLst/>
            </a:prstGeom>
            <a:gradFill flip="none" rotWithShape="1">
              <a:gsLst>
                <a:gs pos="0">
                  <a:schemeClr val="bg1"/>
                </a:gs>
                <a:gs pos="100000">
                  <a:schemeClr val="bg1">
                    <a:lumMod val="85000"/>
                  </a:schemeClr>
                </a:gs>
              </a:gsLst>
              <a:lin ang="5400000" scaled="1"/>
              <a:tileRect/>
            </a:gradFill>
            <a:ln w="1270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9460039" y="1799095"/>
              <a:ext cx="1998734" cy="1998734"/>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5844979" y="1967473"/>
            <a:ext cx="2701946" cy="2701946"/>
            <a:chOff x="5739856" y="1447489"/>
            <a:chExt cx="2701946" cy="2701946"/>
          </a:xfrm>
        </p:grpSpPr>
        <p:sp>
          <p:nvSpPr>
            <p:cNvPr id="13" name="椭圆 12"/>
            <p:cNvSpPr/>
            <p:nvPr/>
          </p:nvSpPr>
          <p:spPr>
            <a:xfrm>
              <a:off x="5739856" y="1447489"/>
              <a:ext cx="2701946" cy="2701946"/>
            </a:xfrm>
            <a:prstGeom prst="ellipse">
              <a:avLst/>
            </a:prstGeom>
            <a:gradFill flip="none" rotWithShape="1">
              <a:gsLst>
                <a:gs pos="0">
                  <a:schemeClr val="bg1"/>
                </a:gs>
                <a:gs pos="100000">
                  <a:schemeClr val="bg1">
                    <a:lumMod val="85000"/>
                  </a:schemeClr>
                </a:gs>
              </a:gsLst>
              <a:lin ang="5400000" scaled="1"/>
              <a:tileRect/>
            </a:gradFill>
            <a:ln w="1270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6091462" y="1799095"/>
              <a:ext cx="1998734" cy="1998734"/>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3463482" y="1967473"/>
            <a:ext cx="2701946" cy="2701946"/>
            <a:chOff x="1735432" y="1544478"/>
            <a:chExt cx="2701946" cy="2701946"/>
          </a:xfrm>
        </p:grpSpPr>
        <p:sp>
          <p:nvSpPr>
            <p:cNvPr id="17" name="椭圆 16"/>
            <p:cNvSpPr/>
            <p:nvPr/>
          </p:nvSpPr>
          <p:spPr>
            <a:xfrm>
              <a:off x="1735432" y="1544478"/>
              <a:ext cx="2701946" cy="2701946"/>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2087038" y="1896084"/>
              <a:ext cx="1998734" cy="1998734"/>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1081985" y="1913977"/>
            <a:ext cx="2701946" cy="2701946"/>
            <a:chOff x="926446" y="1741376"/>
            <a:chExt cx="2701946" cy="2701946"/>
          </a:xfrm>
        </p:grpSpPr>
        <p:sp>
          <p:nvSpPr>
            <p:cNvPr id="21" name="椭圆 20"/>
            <p:cNvSpPr/>
            <p:nvPr/>
          </p:nvSpPr>
          <p:spPr>
            <a:xfrm>
              <a:off x="926446" y="1741376"/>
              <a:ext cx="2701946" cy="2701946"/>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1278052" y="2092982"/>
              <a:ext cx="1998734" cy="1998734"/>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444790" y="2259720"/>
              <a:ext cx="1665258" cy="1665258"/>
            </a:xfrm>
            <a:prstGeom prst="ellipse">
              <a:avLst/>
            </a:prstGeom>
            <a:blipFill>
              <a:blip r:embed="rId2"/>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1716977" y="4872837"/>
            <a:ext cx="1784985" cy="404014"/>
            <a:chOff x="1793812" y="4421987"/>
            <a:chExt cx="1784985" cy="404014"/>
          </a:xfrm>
          <a:solidFill>
            <a:srgbClr val="0070C0"/>
          </a:solidFill>
        </p:grpSpPr>
        <p:sp>
          <p:nvSpPr>
            <p:cNvPr id="25" name="圆角矩形 24"/>
            <p:cNvSpPr/>
            <p:nvPr/>
          </p:nvSpPr>
          <p:spPr>
            <a:xfrm>
              <a:off x="1793812" y="4421987"/>
              <a:ext cx="1702648" cy="404014"/>
            </a:xfrm>
            <a:prstGeom prst="roundRect">
              <a:avLst>
                <a:gd name="adj" fmla="val 50000"/>
              </a:avLst>
            </a:prstGeom>
            <a:solidFill>
              <a:srgbClr val="0070C0"/>
            </a:solidFill>
            <a:ln w="28575" cap="flat">
              <a:solidFill>
                <a:srgbClr val="0070C0"/>
              </a:soli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26" name="文本框 48"/>
            <p:cNvSpPr txBox="1"/>
            <p:nvPr/>
          </p:nvSpPr>
          <p:spPr>
            <a:xfrm>
              <a:off x="1998282" y="4457547"/>
              <a:ext cx="1580515" cy="368300"/>
            </a:xfrm>
            <a:prstGeom prst="rect">
              <a:avLst/>
            </a:prstGeom>
            <a:noFill/>
            <a:ln>
              <a:noFill/>
            </a:ln>
          </p:spPr>
          <p:txBody>
            <a:bodyPr wrap="square" rtlCol="0">
              <a:spAutoFit/>
            </a:bodyPr>
            <a:lstStyle/>
            <a:p>
              <a:r>
                <a:rPr lang="zh-CN" altLang="zh-CN" b="1" dirty="0">
                  <a:solidFill>
                    <a:schemeClr val="bg1"/>
                  </a:solidFill>
                  <a:latin typeface="微软雅黑" panose="020B0503020204020204" pitchFamily="34" charset="-122"/>
                  <a:ea typeface="微软雅黑" panose="020B0503020204020204" pitchFamily="34" charset="-122"/>
                </a:rPr>
                <a:t>军事运动会</a:t>
              </a:r>
              <a:endParaRPr lang="zh-CN"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4051934" y="4872837"/>
            <a:ext cx="1702648" cy="404014"/>
            <a:chOff x="4128769" y="4421987"/>
            <a:chExt cx="1702648" cy="404014"/>
          </a:xfrm>
          <a:solidFill>
            <a:srgbClr val="0070C0"/>
          </a:solidFill>
        </p:grpSpPr>
        <p:sp>
          <p:nvSpPr>
            <p:cNvPr id="28" name="圆角矩形 27"/>
            <p:cNvSpPr/>
            <p:nvPr/>
          </p:nvSpPr>
          <p:spPr>
            <a:xfrm flipH="1">
              <a:off x="4128769" y="4421987"/>
              <a:ext cx="1702648" cy="404014"/>
            </a:xfrm>
            <a:prstGeom prst="roundRect">
              <a:avLst>
                <a:gd name="adj" fmla="val 50000"/>
              </a:avLst>
            </a:prstGeom>
            <a:solidFill>
              <a:srgbClr val="0070C0"/>
            </a:solidFill>
            <a:ln w="28575" cap="flat">
              <a:solidFill>
                <a:srgbClr val="0070C0"/>
              </a:soli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29" name="文本框 49"/>
            <p:cNvSpPr txBox="1"/>
            <p:nvPr/>
          </p:nvSpPr>
          <p:spPr>
            <a:xfrm>
              <a:off x="4374514" y="4439132"/>
              <a:ext cx="1381125" cy="368300"/>
            </a:xfrm>
            <a:prstGeom prst="rect">
              <a:avLst/>
            </a:prstGeom>
            <a:noFill/>
            <a:ln>
              <a:noFill/>
            </a:ln>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大课间评比</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386891" y="4872837"/>
            <a:ext cx="1702648" cy="404014"/>
            <a:chOff x="6463726" y="4421987"/>
            <a:chExt cx="1702648" cy="404014"/>
          </a:xfrm>
          <a:solidFill>
            <a:srgbClr val="0070C0"/>
          </a:solidFill>
        </p:grpSpPr>
        <p:sp>
          <p:nvSpPr>
            <p:cNvPr id="31" name="圆角矩形 30"/>
            <p:cNvSpPr/>
            <p:nvPr/>
          </p:nvSpPr>
          <p:spPr>
            <a:xfrm>
              <a:off x="6463726" y="4421987"/>
              <a:ext cx="1702648" cy="404014"/>
            </a:xfrm>
            <a:prstGeom prst="roundRect">
              <a:avLst>
                <a:gd name="adj" fmla="val 50000"/>
              </a:avLst>
            </a:prstGeom>
            <a:solidFill>
              <a:srgbClr val="0070C0"/>
            </a:solidFill>
            <a:ln w="28575" cap="flat">
              <a:solidFill>
                <a:srgbClr val="0070C0"/>
              </a:soli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32" name="文本框 50"/>
            <p:cNvSpPr txBox="1"/>
            <p:nvPr/>
          </p:nvSpPr>
          <p:spPr>
            <a:xfrm>
              <a:off x="6638351" y="4439132"/>
              <a:ext cx="1407795" cy="368300"/>
            </a:xfrm>
            <a:prstGeom prst="rect">
              <a:avLst/>
            </a:prstGeom>
            <a:noFill/>
            <a:ln>
              <a:noFill/>
            </a:ln>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军民红歌赛</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8721847" y="4872837"/>
            <a:ext cx="1718945" cy="404014"/>
            <a:chOff x="8798682" y="4421987"/>
            <a:chExt cx="1718945" cy="404014"/>
          </a:xfrm>
          <a:solidFill>
            <a:srgbClr val="0070C0"/>
          </a:solidFill>
        </p:grpSpPr>
        <p:sp>
          <p:nvSpPr>
            <p:cNvPr id="34" name="圆角矩形 33"/>
            <p:cNvSpPr/>
            <p:nvPr/>
          </p:nvSpPr>
          <p:spPr>
            <a:xfrm flipH="1">
              <a:off x="8798682" y="4421987"/>
              <a:ext cx="1702648" cy="404014"/>
            </a:xfrm>
            <a:prstGeom prst="roundRect">
              <a:avLst>
                <a:gd name="adj" fmla="val 50000"/>
              </a:avLst>
            </a:prstGeom>
            <a:solidFill>
              <a:srgbClr val="0070C0"/>
            </a:solidFill>
            <a:ln w="28575" cap="flat">
              <a:solidFill>
                <a:srgbClr val="0070C0"/>
              </a:soli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35" name="文本框 51"/>
            <p:cNvSpPr txBox="1"/>
            <p:nvPr/>
          </p:nvSpPr>
          <p:spPr>
            <a:xfrm>
              <a:off x="8928222" y="4439132"/>
              <a:ext cx="1589405" cy="368300"/>
            </a:xfrm>
            <a:prstGeom prst="rect">
              <a:avLst/>
            </a:prstGeom>
            <a:noFill/>
            <a:ln>
              <a:noFill/>
            </a:ln>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内务整理竞赛</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36" name="矩形 35"/>
          <p:cNvSpPr/>
          <p:nvPr/>
        </p:nvSpPr>
        <p:spPr>
          <a:xfrm>
            <a:off x="2206197" y="5479554"/>
            <a:ext cx="2218620" cy="1383665"/>
          </a:xfrm>
          <a:prstGeom prst="rect">
            <a:avLst/>
          </a:prstGeom>
        </p:spPr>
        <p:txBody>
          <a:bodyPr wrap="square">
            <a:spAutoFit/>
          </a:bodyPr>
          <a:lstStyle/>
          <a:p>
            <a:pPr algn="ctr">
              <a:lnSpc>
                <a:spcPct val="150000"/>
              </a:lnSpc>
            </a:pPr>
            <a:r>
              <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1.</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有利于营造氛围，培养竞争意识，调动学生积极性，促进特色项目的向上、向前发展；</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endParaRPr>
          </a:p>
        </p:txBody>
      </p:sp>
      <p:sp>
        <p:nvSpPr>
          <p:cNvPr id="37" name="矩形 36"/>
          <p:cNvSpPr/>
          <p:nvPr/>
        </p:nvSpPr>
        <p:spPr>
          <a:xfrm>
            <a:off x="4692306" y="5479554"/>
            <a:ext cx="2218620" cy="1060450"/>
          </a:xfrm>
          <a:prstGeom prst="rect">
            <a:avLst/>
          </a:prstGeom>
        </p:spPr>
        <p:txBody>
          <a:bodyPr wrap="square">
            <a:spAutoFit/>
          </a:bodyPr>
          <a:lstStyle/>
          <a:p>
            <a:pPr algn="ctr">
              <a:lnSpc>
                <a:spcPct val="150000"/>
              </a:lnSpc>
            </a:pPr>
            <a:r>
              <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2.</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有利于考核学校特色项目的真实水平，有利于学校发现不足，寻找差距</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endParaRPr>
          </a:p>
        </p:txBody>
      </p:sp>
      <p:sp>
        <p:nvSpPr>
          <p:cNvPr id="38" name="矩形 37"/>
          <p:cNvSpPr/>
          <p:nvPr/>
        </p:nvSpPr>
        <p:spPr>
          <a:xfrm>
            <a:off x="7178040" y="5373370"/>
            <a:ext cx="2357755" cy="1383665"/>
          </a:xfrm>
          <a:prstGeom prst="rect">
            <a:avLst/>
          </a:prstGeom>
        </p:spPr>
        <p:txBody>
          <a:bodyPr wrap="square">
            <a:spAutoFit/>
          </a:bodyPr>
          <a:lstStyle/>
          <a:p>
            <a:pPr algn="ctr">
              <a:lnSpc>
                <a:spcPct val="150000"/>
              </a:lnSpc>
            </a:pPr>
            <a:r>
              <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3.</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有利于发挥学生的创造性，增长学生见识，增长学生才干，充分展示学生风采，展示学校风貌，彰显学校特色。</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endParaRPr>
          </a:p>
        </p:txBody>
      </p:sp>
      <p:pic>
        <p:nvPicPr>
          <p:cNvPr id="2"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735" y="46355"/>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TextBox 7"/>
          <p:cNvSpPr txBox="1"/>
          <p:nvPr/>
        </p:nvSpPr>
        <p:spPr>
          <a:xfrm>
            <a:off x="5498470" y="545634"/>
            <a:ext cx="1300480" cy="429895"/>
          </a:xfrm>
          <a:prstGeom prst="rect">
            <a:avLst/>
          </a:prstGeom>
          <a:noFill/>
        </p:spPr>
        <p:txBody>
          <a:bodyPr wrap="none" rtlCol="0">
            <a:spAutoFit/>
          </a:bodyPr>
          <a:p>
            <a:r>
              <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竞赛活动</a:t>
            </a:r>
            <a:endPar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grpSp>
        <p:nvGrpSpPr>
          <p:cNvPr id="40" name="Group 18"/>
          <p:cNvGrpSpPr/>
          <p:nvPr/>
        </p:nvGrpSpPr>
        <p:grpSpPr bwMode="auto">
          <a:xfrm>
            <a:off x="16594" y="52219"/>
            <a:ext cx="1261100" cy="722689"/>
            <a:chOff x="0" y="144"/>
            <a:chExt cx="1262" cy="642"/>
          </a:xfrm>
        </p:grpSpPr>
        <p:sp>
          <p:nvSpPr>
            <p:cNvPr id="41"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42"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100" name="文本框 99"/>
          <p:cNvSpPr txBox="1"/>
          <p:nvPr/>
        </p:nvSpPr>
        <p:spPr>
          <a:xfrm>
            <a:off x="1921510" y="1340485"/>
            <a:ext cx="8751570" cy="645160"/>
          </a:xfrm>
          <a:prstGeom prst="rect">
            <a:avLst/>
          </a:prstGeom>
          <a:noFill/>
          <a:ln w="9525">
            <a:noFill/>
          </a:ln>
        </p:spPr>
        <p:txBody>
          <a:bodyPr wrap="square">
            <a:spAutoFit/>
          </a:bodyPr>
          <a:p>
            <a:pPr indent="0"/>
            <a:r>
              <a:rPr lang="en-US" b="0">
                <a:solidFill>
                  <a:srgbClr val="333333"/>
                </a:solidFill>
                <a:latin typeface="微软雅黑" panose="020B0503020204020204" pitchFamily="34" charset="-122"/>
                <a:ea typeface="宋体" panose="02010600030101010101" pitchFamily="2" charset="-122"/>
              </a:rPr>
              <a:t> </a:t>
            </a:r>
            <a:r>
              <a:rPr lang="zh-CN" b="0">
                <a:solidFill>
                  <a:srgbClr val="333333"/>
                </a:solidFill>
                <a:ea typeface="宋体" panose="02010600030101010101" pitchFamily="2" charset="-122"/>
              </a:rPr>
              <a:t>一方面是学校根据特色项目的特点和学校实际，定期举办以特色项目为主要内容的竞赛活动；另一方面是参加各种竞赛活动。</a:t>
            </a:r>
            <a:endParaRPr lang="zh-CN" altLang="en-US" b="0">
              <a:solidFill>
                <a:srgbClr val="333333"/>
              </a:solidFill>
              <a:ea typeface="宋体" panose="02010600030101010101" pitchFamily="2" charset="-122"/>
            </a:endParaRPr>
          </a:p>
        </p:txBody>
      </p:sp>
      <p:pic>
        <p:nvPicPr>
          <p:cNvPr id="43" name="图片 42" descr="%9$4(M`YC8NXMB~EB)09LB7"/>
          <p:cNvPicPr>
            <a:picLocks noChangeAspect="1"/>
          </p:cNvPicPr>
          <p:nvPr/>
        </p:nvPicPr>
        <p:blipFill>
          <a:blip r:embed="rId5"/>
          <a:stretch>
            <a:fillRect/>
          </a:stretch>
        </p:blipFill>
        <p:spPr>
          <a:xfrm>
            <a:off x="6188075" y="2312035"/>
            <a:ext cx="2036445" cy="1947545"/>
          </a:xfrm>
          <a:prstGeom prst="ellipse">
            <a:avLst/>
          </a:prstGeom>
        </p:spPr>
      </p:pic>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8245" y="2348865"/>
            <a:ext cx="2158365" cy="19526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5195" y="2350135"/>
            <a:ext cx="2131695" cy="202946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descr="微信图片_20221209103258"/>
          <p:cNvPicPr>
            <a:picLocks noChangeAspect="1"/>
          </p:cNvPicPr>
          <p:nvPr/>
        </p:nvPicPr>
        <p:blipFill>
          <a:blip r:embed="rId8"/>
          <a:stretch>
            <a:fillRect/>
          </a:stretch>
        </p:blipFill>
        <p:spPr>
          <a:xfrm>
            <a:off x="1440180" y="2265045"/>
            <a:ext cx="1972945" cy="2013585"/>
          </a:xfrm>
          <a:prstGeom prst="ellipse">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6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ppt_y-.1"/>
                                          </p:val>
                                        </p:tav>
                                        <p:tav tm="100000">
                                          <p:val>
                                            <p:strVal val="#ppt_y"/>
                                          </p:val>
                                        </p:tav>
                                      </p:tavLst>
                                    </p:anim>
                                  </p:childTnLst>
                                </p:cTn>
                              </p:par>
                              <p:par>
                                <p:cTn id="14" presetID="22" presetClass="entr" presetSubtype="1" fill="hold" grpId="0" nodeType="withEffect">
                                  <p:stCondLst>
                                    <p:cond delay="110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par>
                                <p:cTn id="17" presetID="2" presetClass="entr" presetSubtype="2" decel="100000" fill="hold" nodeType="withEffect">
                                  <p:stCondLst>
                                    <p:cond delay="2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47" presetClass="entr" presetSubtype="0" fill="hold" nodeType="withEffect">
                                  <p:stCondLst>
                                    <p:cond delay="6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par>
                                <p:cTn id="26" presetID="22" presetClass="entr" presetSubtype="1" fill="hold" grpId="0" nodeType="withEffect">
                                  <p:stCondLst>
                                    <p:cond delay="110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par>
                                <p:cTn id="29" presetID="2" presetClass="entr" presetSubtype="2" decel="100000" fill="hold"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47" presetClass="entr" presetSubtype="0" fill="hold" nodeType="withEffect">
                                  <p:stCondLst>
                                    <p:cond delay="9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par>
                                <p:cTn id="38" presetID="22" presetClass="entr" presetSubtype="1" fill="hold" grpId="0" nodeType="withEffect">
                                  <p:stCondLst>
                                    <p:cond delay="140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cTn>
                              </p:par>
                              <p:par>
                                <p:cTn id="41" presetID="2" presetClass="entr" presetSubtype="2" decel="100000" fill="hold" nodeType="withEffect">
                                  <p:stCondLst>
                                    <p:cond delay="60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par>
                                <p:cTn id="45" presetID="47" presetClass="entr" presetSubtype="0" fill="hold" nodeType="withEffect">
                                  <p:stCondLst>
                                    <p:cond delay="11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anim calcmode="lin" valueType="num">
                                      <p:cBhvr>
                                        <p:cTn id="48" dur="500" fill="hold"/>
                                        <p:tgtEl>
                                          <p:spTgt spid="33"/>
                                        </p:tgtEl>
                                        <p:attrNameLst>
                                          <p:attrName>ppt_x</p:attrName>
                                        </p:attrNameLst>
                                      </p:cBhvr>
                                      <p:tavLst>
                                        <p:tav tm="0">
                                          <p:val>
                                            <p:strVal val="#ppt_x"/>
                                          </p:val>
                                        </p:tav>
                                        <p:tav tm="100000">
                                          <p:val>
                                            <p:strVal val="#ppt_x"/>
                                          </p:val>
                                        </p:tav>
                                      </p:tavLst>
                                    </p:anim>
                                    <p:anim calcmode="lin" valueType="num">
                                      <p:cBhvr>
                                        <p:cTn id="49" dur="500" fill="hold"/>
                                        <p:tgtEl>
                                          <p:spTgt spid="33"/>
                                        </p:tgtEl>
                                        <p:attrNameLst>
                                          <p:attrName>ppt_y</p:attrName>
                                        </p:attrNameLst>
                                      </p:cBhvr>
                                      <p:tavLst>
                                        <p:tav tm="0">
                                          <p:val>
                                            <p:strVal val="#ppt_y-.1"/>
                                          </p:val>
                                        </p:tav>
                                        <p:tav tm="100000">
                                          <p:val>
                                            <p:strVal val="#ppt_y"/>
                                          </p:val>
                                        </p:tav>
                                      </p:tavLst>
                                    </p:anim>
                                  </p:childTnLst>
                                </p:cTn>
                              </p:par>
                              <p:par>
                                <p:cTn id="50" presetID="2" presetClass="entr" presetSubtype="1" decel="100000" fill="hold" grpId="0" nodeType="withEffect">
                                  <p:stCondLst>
                                    <p:cond delay="25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0-#ppt_h/2"/>
                                          </p:val>
                                        </p:tav>
                                        <p:tav tm="100000">
                                          <p:val>
                                            <p:strVal val="#ppt_y"/>
                                          </p:val>
                                        </p:tav>
                                      </p:tavLst>
                                    </p:anim>
                                  </p:childTnLst>
                                </p:cTn>
                              </p:par>
                            </p:childTnLst>
                          </p:cTn>
                        </p:par>
                        <p:par>
                          <p:cTn id="54" fill="hold">
                            <p:stCondLst>
                              <p:cond delay="500"/>
                            </p:stCondLst>
                            <p:childTnLst>
                              <p:par>
                                <p:cTn id="55" presetID="21" presetClass="entr" presetSubtype="1"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heel(1)">
                                      <p:cBhvr>
                                        <p:cTn id="5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 grpId="0"/>
      <p:bldP spid="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2137410" y="1988820"/>
            <a:ext cx="8147050" cy="2335530"/>
          </a:xfrm>
          <a:prstGeom prst="rect">
            <a:avLst/>
          </a:prstGeom>
          <a:noFill/>
          <a:ln w="9525">
            <a:noFill/>
          </a:ln>
        </p:spPr>
        <p:txBody>
          <a:bodyPr wrap="square">
            <a:spAutoFit/>
          </a:bodyPr>
          <a:p>
            <a:pPr indent="0" fontAlgn="auto">
              <a:lnSpc>
                <a:spcPts val="3500"/>
              </a:lnSpc>
            </a:pPr>
            <a:r>
              <a:rPr lang="en-US" altLang="zh-CN" sz="2400" b="0" spc="100" dirty="0">
                <a:solidFill>
                  <a:schemeClr val="tx1">
                    <a:lumMod val="50000"/>
                    <a:lumOff val="50000"/>
                  </a:schemeClr>
                </a:solidFill>
                <a:latin typeface="微软雅黑" panose="020B0503020204020204" pitchFamily="34" charset="-122"/>
                <a:ea typeface="微软雅黑" panose="020B0503020204020204" pitchFamily="34" charset="-122"/>
              </a:rPr>
              <a:t>     </a:t>
            </a:r>
            <a:r>
              <a:rPr sz="2400" b="0" spc="100" dirty="0">
                <a:solidFill>
                  <a:schemeClr val="tx1">
                    <a:lumMod val="50000"/>
                    <a:lumOff val="50000"/>
                  </a:schemeClr>
                </a:solidFill>
                <a:latin typeface="微软雅黑" panose="020B0503020204020204" pitchFamily="34" charset="-122"/>
                <a:ea typeface="微软雅黑" panose="020B0503020204020204" pitchFamily="34" charset="-122"/>
              </a:rPr>
              <a:t>加强交流能增进社会各界对学校特色的深入了解，扩大学校的社会影响力，提高学校在社会上的知名度。因此，学校可以采取请进来和走出去等各种方式，通过与兄弟学校、省内外等各相关学术团体的互动交流，以及参加其它各种形式的交流活动，充分展示学校特色。</a:t>
            </a:r>
            <a:endParaRPr sz="2400" b="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735" y="46355"/>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TextBox 7"/>
          <p:cNvSpPr txBox="1"/>
          <p:nvPr/>
        </p:nvSpPr>
        <p:spPr>
          <a:xfrm>
            <a:off x="5498470" y="545634"/>
            <a:ext cx="1300480" cy="429895"/>
          </a:xfrm>
          <a:prstGeom prst="rect">
            <a:avLst/>
          </a:prstGeom>
          <a:noFill/>
        </p:spPr>
        <p:txBody>
          <a:bodyPr wrap="none" rtlCol="0">
            <a:spAutoFit/>
          </a:bodyPr>
          <a:p>
            <a:r>
              <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加强交流</a:t>
            </a:r>
            <a:endParaRPr lang="zh-CN" altLang="en-US" sz="22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par>
                                <p:cTn id="35" presetID="2" presetClass="entr" presetSubtype="1" decel="100000" fill="hold" grpId="0" nodeType="withEffect">
                                  <p:stCondLst>
                                    <p:cond delay="25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par>
                          <p:cTn id="39" fill="hold">
                            <p:stCondLst>
                              <p:cond delay="1250"/>
                            </p:stCondLst>
                            <p:childTnLst>
                              <p:par>
                                <p:cTn id="40" presetID="21"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8880562" y="1772349"/>
            <a:ext cx="2722375" cy="2016691"/>
            <a:chOff x="-6229200" y="1473170"/>
            <a:chExt cx="1896069" cy="1661730"/>
          </a:xfrm>
        </p:grpSpPr>
        <p:sp>
          <p:nvSpPr>
            <p:cNvPr id="30" name="矩形 29"/>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587479" y="1756035"/>
            <a:ext cx="2722375" cy="2016691"/>
            <a:chOff x="-6229200" y="1473170"/>
            <a:chExt cx="1896069" cy="1661730"/>
          </a:xfrm>
        </p:grpSpPr>
        <p:sp>
          <p:nvSpPr>
            <p:cNvPr id="35" name="矩形 34"/>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6158187" y="3772726"/>
            <a:ext cx="2722375" cy="2016691"/>
            <a:chOff x="-6229200" y="1473170"/>
            <a:chExt cx="1896069" cy="1661730"/>
          </a:xfrm>
        </p:grpSpPr>
        <p:sp>
          <p:nvSpPr>
            <p:cNvPr id="40" name="矩形 39"/>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309854" y="3772726"/>
            <a:ext cx="2722375" cy="2016691"/>
            <a:chOff x="-6229200" y="1473170"/>
            <a:chExt cx="1896069" cy="1661730"/>
          </a:xfrm>
        </p:grpSpPr>
        <p:sp>
          <p:nvSpPr>
            <p:cNvPr id="45" name="矩形 44"/>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6129957" y="1573167"/>
              <a:ext cx="1697582" cy="1461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5"/>
          <p:cNvSpPr txBox="1"/>
          <p:nvPr/>
        </p:nvSpPr>
        <p:spPr>
          <a:xfrm>
            <a:off x="3707130" y="2440940"/>
            <a:ext cx="2299335" cy="66357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spcBef>
                <a:spcPct val="0"/>
              </a:spcBef>
            </a:pPr>
            <a:r>
              <a:rPr lang="zh-CN" altLang="en-US" sz="1200" b="1" dirty="0">
                <a:sym typeface="+mn-ea"/>
              </a:rPr>
              <a:t>龙马潭双加镇中心学校</a:t>
            </a:r>
            <a:endParaRPr lang="zh-CN" altLang="en-US" sz="1200" b="1" dirty="0">
              <a:sym typeface="+mn-ea"/>
            </a:endParaRPr>
          </a:p>
          <a:p>
            <a:pPr>
              <a:lnSpc>
                <a:spcPct val="120000"/>
              </a:lnSpc>
              <a:spcBef>
                <a:spcPct val="0"/>
              </a:spcBef>
            </a:pPr>
            <a:r>
              <a:rPr lang="zh-CN" altLang="en-US" sz="1200" b="1" dirty="0">
                <a:sym typeface="+mn-ea"/>
              </a:rPr>
              <a:t>《双拥共建立根</a:t>
            </a:r>
            <a:r>
              <a:rPr lang="en-US" altLang="zh-CN" sz="1200" b="1" dirty="0">
                <a:sym typeface="+mn-ea"/>
              </a:rPr>
              <a:t>  </a:t>
            </a:r>
            <a:r>
              <a:rPr lang="zh-CN" altLang="en-US" sz="1200" b="1" dirty="0">
                <a:sym typeface="+mn-ea"/>
              </a:rPr>
              <a:t>军校文化铸魂》</a:t>
            </a:r>
            <a:endParaRPr lang="zh-CN" altLang="en-US" sz="1200" b="1" dirty="0">
              <a:sym typeface="+mn-ea"/>
            </a:endParaRPr>
          </a:p>
          <a:p>
            <a:pPr>
              <a:lnSpc>
                <a:spcPct val="120000"/>
              </a:lnSpc>
              <a:spcBef>
                <a:spcPct val="0"/>
              </a:spcBef>
            </a:pPr>
            <a:r>
              <a:rPr lang="en-US" altLang="zh-CN" sz="1200" b="1" dirty="0">
                <a:sym typeface="微软雅黑" panose="020B0503020204020204" pitchFamily="34" charset="-122"/>
              </a:rPr>
              <a:t>                         ——</a:t>
            </a:r>
            <a:r>
              <a:rPr lang="zh-CN" altLang="en-US" sz="1200" b="1" dirty="0">
                <a:sym typeface="微软雅黑" panose="020B0503020204020204" pitchFamily="34" charset="-122"/>
              </a:rPr>
              <a:t>陈代艳</a:t>
            </a:r>
            <a:endParaRPr lang="zh-CN" altLang="en-US" sz="1200" b="1" dirty="0">
              <a:sym typeface="微软雅黑" panose="020B0503020204020204" pitchFamily="34" charset="-122"/>
            </a:endParaRPr>
          </a:p>
        </p:txBody>
      </p:sp>
      <p:sp>
        <p:nvSpPr>
          <p:cNvPr id="50" name="TextBox 5"/>
          <p:cNvSpPr txBox="1"/>
          <p:nvPr/>
        </p:nvSpPr>
        <p:spPr>
          <a:xfrm>
            <a:off x="6329108" y="2441159"/>
            <a:ext cx="2207607" cy="88455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ct val="120000"/>
              </a:lnSpc>
              <a:buClrTx/>
              <a:buSzTx/>
              <a:buFontTx/>
            </a:pPr>
            <a:r>
              <a:rPr lang="zh-CN" altLang="en-US" sz="1200" b="1" dirty="0">
                <a:sym typeface="+mn-ea"/>
              </a:rPr>
              <a:t>渝西川南乡村教育专家团队</a:t>
            </a:r>
            <a:endParaRPr lang="zh-CN" altLang="en-US" sz="1200" b="1" dirty="0">
              <a:latin typeface="微软雅黑" panose="020B0503020204020204" pitchFamily="34" charset="-122"/>
              <a:ea typeface="微软雅黑" panose="020B0503020204020204" pitchFamily="34" charset="-122"/>
            </a:endParaRPr>
          </a:p>
          <a:p>
            <a:pPr algn="just">
              <a:lnSpc>
                <a:spcPct val="120000"/>
              </a:lnSpc>
              <a:buClrTx/>
              <a:buSzTx/>
              <a:buFontTx/>
            </a:pPr>
            <a:r>
              <a:rPr lang="zh-CN" altLang="en-US" sz="1200" b="1" dirty="0">
                <a:sym typeface="+mn-ea"/>
              </a:rPr>
              <a:t>《少年军校铸军魂</a:t>
            </a:r>
            <a:r>
              <a:rPr lang="en-US" altLang="zh-CN" sz="1200" b="1" dirty="0">
                <a:sym typeface="+mn-ea"/>
              </a:rPr>
              <a:t>  </a:t>
            </a:r>
            <a:r>
              <a:rPr lang="zh-CN" altLang="en-US" sz="1200" b="1" dirty="0">
                <a:sym typeface="+mn-ea"/>
              </a:rPr>
              <a:t>军校少年展英姿》</a:t>
            </a:r>
            <a:endParaRPr lang="zh-CN" altLang="en-US" sz="1200" b="1" dirty="0">
              <a:sym typeface="+mn-ea"/>
            </a:endParaRPr>
          </a:p>
          <a:p>
            <a:pPr algn="just">
              <a:lnSpc>
                <a:spcPct val="120000"/>
              </a:lnSpc>
              <a:buClrTx/>
              <a:buSzTx/>
              <a:buFontTx/>
            </a:pPr>
            <a:r>
              <a:rPr lang="en-US" altLang="zh-CN" sz="1200" b="1" dirty="0">
                <a:sym typeface="+mn-ea"/>
              </a:rPr>
              <a:t>                         ——</a:t>
            </a:r>
            <a:r>
              <a:rPr lang="zh-CN" altLang="en-US" sz="1200" b="1" dirty="0">
                <a:sym typeface="+mn-ea"/>
              </a:rPr>
              <a:t>叶小辉</a:t>
            </a:r>
            <a:endParaRPr lang="zh-CN" altLang="en-US" sz="1200" b="1" dirty="0">
              <a:sym typeface="+mn-ea"/>
            </a:endParaRPr>
          </a:p>
        </p:txBody>
      </p:sp>
      <p:grpSp>
        <p:nvGrpSpPr>
          <p:cNvPr id="53" name="组合 52"/>
          <p:cNvGrpSpPr/>
          <p:nvPr/>
        </p:nvGrpSpPr>
        <p:grpSpPr>
          <a:xfrm>
            <a:off x="3714161" y="1760208"/>
            <a:ext cx="2227346" cy="416316"/>
            <a:chOff x="2785983" y="1494758"/>
            <a:chExt cx="1670727" cy="312165"/>
          </a:xfrm>
        </p:grpSpPr>
        <p:sp>
          <p:nvSpPr>
            <p:cNvPr id="54" name="圆角矩形 53"/>
            <p:cNvSpPr/>
            <p:nvPr/>
          </p:nvSpPr>
          <p:spPr>
            <a:xfrm>
              <a:off x="2785983" y="1494758"/>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矩形 54"/>
            <p:cNvSpPr>
              <a:spLocks noChangeArrowheads="1"/>
            </p:cNvSpPr>
            <p:nvPr/>
          </p:nvSpPr>
          <p:spPr bwMode="auto">
            <a:xfrm>
              <a:off x="3063673" y="1538563"/>
              <a:ext cx="1276516" cy="224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区县交流</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56" name="任意多边形 55"/>
            <p:cNvSpPr/>
            <p:nvPr/>
          </p:nvSpPr>
          <p:spPr>
            <a:xfrm rot="8100000">
              <a:off x="2908014"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6336072" y="1760208"/>
            <a:ext cx="2227346" cy="416316"/>
            <a:chOff x="4752672" y="1494758"/>
            <a:chExt cx="1670727" cy="312165"/>
          </a:xfrm>
        </p:grpSpPr>
        <p:sp>
          <p:nvSpPr>
            <p:cNvPr id="58" name="圆角矩形 57"/>
            <p:cNvSpPr/>
            <p:nvPr/>
          </p:nvSpPr>
          <p:spPr>
            <a:xfrm>
              <a:off x="4752672" y="1494758"/>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矩形 58"/>
            <p:cNvSpPr>
              <a:spLocks noChangeArrowheads="1"/>
            </p:cNvSpPr>
            <p:nvPr/>
          </p:nvSpPr>
          <p:spPr bwMode="auto">
            <a:xfrm>
              <a:off x="4921286" y="1538563"/>
              <a:ext cx="1263179" cy="224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省市交流</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0" name="任意多边形 59"/>
            <p:cNvSpPr/>
            <p:nvPr/>
          </p:nvSpPr>
          <p:spPr>
            <a:xfrm rot="13500000" flipH="1">
              <a:off x="6182203"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804157" y="4007819"/>
            <a:ext cx="2227346" cy="416316"/>
            <a:chOff x="603196" y="3180076"/>
            <a:chExt cx="1670727" cy="312165"/>
          </a:xfrm>
        </p:grpSpPr>
        <p:sp>
          <p:nvSpPr>
            <p:cNvPr id="62" name="圆角矩形 61"/>
            <p:cNvSpPr/>
            <p:nvPr/>
          </p:nvSpPr>
          <p:spPr>
            <a:xfrm>
              <a:off x="603196" y="3180076"/>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任意多边形 63"/>
            <p:cNvSpPr/>
            <p:nvPr/>
          </p:nvSpPr>
          <p:spPr>
            <a:xfrm rot="13500000" flipH="1">
              <a:off x="2029342"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65" name="组合 64"/>
          <p:cNvGrpSpPr/>
          <p:nvPr/>
        </p:nvGrpSpPr>
        <p:grpSpPr>
          <a:xfrm>
            <a:off x="9084581" y="4007819"/>
            <a:ext cx="2227346" cy="416316"/>
            <a:chOff x="6814322" y="3180076"/>
            <a:chExt cx="1670727" cy="312165"/>
          </a:xfrm>
        </p:grpSpPr>
        <p:sp>
          <p:nvSpPr>
            <p:cNvPr id="66" name="圆角矩形 65"/>
            <p:cNvSpPr/>
            <p:nvPr/>
          </p:nvSpPr>
          <p:spPr>
            <a:xfrm>
              <a:off x="6814322" y="3180076"/>
              <a:ext cx="1670727" cy="312165"/>
            </a:xfrm>
            <a:prstGeom prst="roundRect">
              <a:avLst/>
            </a:prstGeom>
            <a:solidFill>
              <a:srgbClr val="0070C0"/>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67"/>
            <p:cNvSpPr/>
            <p:nvPr/>
          </p:nvSpPr>
          <p:spPr>
            <a:xfrm rot="8100000">
              <a:off x="6953708"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Group 18"/>
          <p:cNvGrpSpPr/>
          <p:nvPr/>
        </p:nvGrpSpPr>
        <p:grpSpPr bwMode="auto">
          <a:xfrm>
            <a:off x="16594" y="52219"/>
            <a:ext cx="1261100" cy="722689"/>
            <a:chOff x="0" y="144"/>
            <a:chExt cx="1262" cy="642"/>
          </a:xfrm>
        </p:grpSpPr>
        <p:sp>
          <p:nvSpPr>
            <p:cNvPr id="4"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6" name="Picture 5" descr="xiaohui"/>
            <p:cNvPicPr>
              <a:picLocks noChangeAspect="1" noChangeArrowheads="1"/>
            </p:cNvPicPr>
            <p:nvPr/>
          </p:nvPicPr>
          <p:blipFill>
            <a:blip r:embed="rId2"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735" y="46355"/>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98470" y="545634"/>
            <a:ext cx="1300480" cy="429895"/>
          </a:xfrm>
          <a:prstGeom prst="rect">
            <a:avLst/>
          </a:prstGeom>
          <a:noFill/>
        </p:spPr>
        <p:txBody>
          <a:bodyPr wrap="none" rtlCol="0">
            <a:spAutoFit/>
          </a:bodyPr>
          <a:lstStyle/>
          <a:p>
            <a:r>
              <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加强交流</a:t>
            </a:r>
            <a:endParaRPr lang="zh-CN" altLang="en-US" sz="22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730250" y="1917065"/>
            <a:ext cx="2349500" cy="1734820"/>
          </a:xfrm>
          <a:prstGeom prst="rect">
            <a:avLst/>
          </a:prstGeom>
        </p:spPr>
      </p:pic>
      <p:pic>
        <p:nvPicPr>
          <p:cNvPr id="9" name="图片 8"/>
          <p:cNvPicPr>
            <a:picLocks noChangeAspect="1"/>
          </p:cNvPicPr>
          <p:nvPr/>
        </p:nvPicPr>
        <p:blipFill>
          <a:blip r:embed="rId5"/>
          <a:stretch>
            <a:fillRect/>
          </a:stretch>
        </p:blipFill>
        <p:spPr>
          <a:xfrm>
            <a:off x="3462020" y="3893820"/>
            <a:ext cx="2422525" cy="1773555"/>
          </a:xfrm>
          <a:prstGeom prst="rect">
            <a:avLst/>
          </a:prstGeom>
        </p:spPr>
      </p:pic>
      <p:pic>
        <p:nvPicPr>
          <p:cNvPr id="12" name="图片 11"/>
          <p:cNvPicPr>
            <a:picLocks noChangeAspect="1"/>
          </p:cNvPicPr>
          <p:nvPr/>
        </p:nvPicPr>
        <p:blipFill>
          <a:blip r:embed="rId6"/>
          <a:stretch>
            <a:fillRect/>
          </a:stretch>
        </p:blipFill>
        <p:spPr>
          <a:xfrm>
            <a:off x="8957310" y="1842770"/>
            <a:ext cx="2536825" cy="1808480"/>
          </a:xfrm>
          <a:prstGeom prst="rect">
            <a:avLst/>
          </a:prstGeom>
        </p:spPr>
      </p:pic>
      <p:pic>
        <p:nvPicPr>
          <p:cNvPr id="13" name="图片 12"/>
          <p:cNvPicPr>
            <a:picLocks noChangeAspect="1"/>
          </p:cNvPicPr>
          <p:nvPr/>
        </p:nvPicPr>
        <p:blipFill>
          <a:blip r:embed="rId7"/>
          <a:stretch>
            <a:fillRect/>
          </a:stretch>
        </p:blipFill>
        <p:spPr>
          <a:xfrm>
            <a:off x="6303645" y="3893820"/>
            <a:ext cx="2492375" cy="17735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2" presetClass="entr" presetSubtype="1"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ppt_x"/>
                                          </p:val>
                                        </p:tav>
                                        <p:tav tm="100000">
                                          <p:val>
                                            <p:strVal val="#ppt_x"/>
                                          </p:val>
                                        </p:tav>
                                      </p:tavLst>
                                    </p:anim>
                                    <p:anim calcmode="lin" valueType="num">
                                      <p:cBhvr additive="base">
                                        <p:cTn id="15" dur="1000" fill="hold"/>
                                        <p:tgtEl>
                                          <p:spTgt spid="34"/>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3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childTnLst>
                                </p:cTn>
                              </p:par>
                              <p:par>
                                <p:cTn id="19" presetID="2" presetClass="entr" presetSubtype="4" fill="hold" nodeType="withEffect">
                                  <p:stCondLst>
                                    <p:cond delay="35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000" fill="hold"/>
                                        <p:tgtEl>
                                          <p:spTgt spid="44"/>
                                        </p:tgtEl>
                                        <p:attrNameLst>
                                          <p:attrName>ppt_x</p:attrName>
                                        </p:attrNameLst>
                                      </p:cBhvr>
                                      <p:tavLst>
                                        <p:tav tm="0">
                                          <p:val>
                                            <p:strVal val="#ppt_x"/>
                                          </p:val>
                                        </p:tav>
                                        <p:tav tm="100000">
                                          <p:val>
                                            <p:strVal val="#ppt_x"/>
                                          </p:val>
                                        </p:tav>
                                      </p:tavLst>
                                    </p:anim>
                                    <p:anim calcmode="lin" valueType="num">
                                      <p:cBhvr additive="base">
                                        <p:cTn id="22" dur="1000" fill="hold"/>
                                        <p:tgtEl>
                                          <p:spTgt spid="44"/>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7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par>
                                <p:cTn id="26" presetID="2" presetClass="entr" presetSubtype="1" fill="hold" nodeType="withEffect">
                                  <p:stCondLst>
                                    <p:cond delay="7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105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childTnLst>
                                </p:cTn>
                              </p:par>
                              <p:par>
                                <p:cTn id="33" presetID="2" presetClass="entr" presetSubtype="4" fill="hold" nodeType="withEffect">
                                  <p:stCondLst>
                                    <p:cond delay="105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000" fill="hold"/>
                                        <p:tgtEl>
                                          <p:spTgt spid="39"/>
                                        </p:tgtEl>
                                        <p:attrNameLst>
                                          <p:attrName>ppt_x</p:attrName>
                                        </p:attrNameLst>
                                      </p:cBhvr>
                                      <p:tavLst>
                                        <p:tav tm="0">
                                          <p:val>
                                            <p:strVal val="#ppt_x"/>
                                          </p:val>
                                        </p:tav>
                                        <p:tav tm="100000">
                                          <p:val>
                                            <p:strVal val="#ppt_x"/>
                                          </p:val>
                                        </p:tav>
                                      </p:tavLst>
                                    </p:anim>
                                    <p:anim calcmode="lin" valueType="num">
                                      <p:cBhvr additive="base">
                                        <p:cTn id="36" dur="1000" fill="hold"/>
                                        <p:tgtEl>
                                          <p:spTgt spid="39"/>
                                        </p:tgtEl>
                                        <p:attrNameLst>
                                          <p:attrName>ppt_y</p:attrName>
                                        </p:attrNameLst>
                                      </p:cBhvr>
                                      <p:tavLst>
                                        <p:tav tm="0">
                                          <p:val>
                                            <p:strVal val="1+#ppt_h/2"/>
                                          </p:val>
                                        </p:tav>
                                        <p:tav tm="100000">
                                          <p:val>
                                            <p:strVal val="#ppt_y"/>
                                          </p:val>
                                        </p:tav>
                                      </p:tavLst>
                                    </p:anim>
                                  </p:childTnLst>
                                </p:cTn>
                              </p:par>
                            </p:childTnLst>
                          </p:cTn>
                        </p:par>
                        <p:par>
                          <p:cTn id="37" fill="hold">
                            <p:stCondLst>
                              <p:cond delay="750"/>
                            </p:stCondLst>
                            <p:childTnLst>
                              <p:par>
                                <p:cTn id="38" presetID="53" presetClass="entr" presetSubtype="16"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childTnLst>
                          </p:cTn>
                        </p:par>
                        <p:par>
                          <p:cTn id="43" fill="hold">
                            <p:stCondLst>
                              <p:cond delay="125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49"/>
                                        </p:tgtEl>
                                        <p:attrNameLst>
                                          <p:attrName>style.visibility</p:attrName>
                                        </p:attrNameLst>
                                      </p:cBhvr>
                                      <p:to>
                                        <p:strVal val="visible"/>
                                      </p:to>
                                    </p:set>
                                    <p:anim calcmode="lin" valueType="num">
                                      <p:cBhvr>
                                        <p:cTn id="46" dur="300" fill="hold"/>
                                        <p:tgtEl>
                                          <p:spTgt spid="49"/>
                                        </p:tgtEl>
                                        <p:attrNameLst>
                                          <p:attrName>ppt_w</p:attrName>
                                        </p:attrNameLst>
                                      </p:cBhvr>
                                      <p:tavLst>
                                        <p:tav tm="0">
                                          <p:val>
                                            <p:fltVal val="0"/>
                                          </p:val>
                                        </p:tav>
                                        <p:tav tm="100000">
                                          <p:val>
                                            <p:strVal val="#ppt_w"/>
                                          </p:val>
                                        </p:tav>
                                      </p:tavLst>
                                    </p:anim>
                                    <p:anim calcmode="lin" valueType="num">
                                      <p:cBhvr>
                                        <p:cTn id="47" dur="300" fill="hold"/>
                                        <p:tgtEl>
                                          <p:spTgt spid="49"/>
                                        </p:tgtEl>
                                        <p:attrNameLst>
                                          <p:attrName>ppt_h</p:attrName>
                                        </p:attrNameLst>
                                      </p:cBhvr>
                                      <p:tavLst>
                                        <p:tav tm="0">
                                          <p:val>
                                            <p:fltVal val="0"/>
                                          </p:val>
                                        </p:tav>
                                        <p:tav tm="100000">
                                          <p:val>
                                            <p:strVal val="#ppt_h"/>
                                          </p:val>
                                        </p:tav>
                                      </p:tavLst>
                                    </p:anim>
                                    <p:animEffect transition="in" filter="fade">
                                      <p:cBhvr>
                                        <p:cTn id="48" dur="300"/>
                                        <p:tgtEl>
                                          <p:spTgt spid="49"/>
                                        </p:tgtEl>
                                      </p:cBhvr>
                                    </p:animEffect>
                                  </p:childTnLst>
                                </p:cTn>
                              </p:par>
                            </p:childTnLst>
                          </p:cTn>
                        </p:par>
                        <p:par>
                          <p:cTn id="49" fill="hold">
                            <p:stCondLst>
                              <p:cond delay="2450"/>
                            </p:stCondLst>
                            <p:childTnLst>
                              <p:par>
                                <p:cTn id="50" presetID="53" presetClass="entr" presetSubtype="16" fill="hold" nodeType="after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p:cTn id="52" dur="500" fill="hold"/>
                                        <p:tgtEl>
                                          <p:spTgt spid="57"/>
                                        </p:tgtEl>
                                        <p:attrNameLst>
                                          <p:attrName>ppt_w</p:attrName>
                                        </p:attrNameLst>
                                      </p:cBhvr>
                                      <p:tavLst>
                                        <p:tav tm="0">
                                          <p:val>
                                            <p:fltVal val="0"/>
                                          </p:val>
                                        </p:tav>
                                        <p:tav tm="100000">
                                          <p:val>
                                            <p:strVal val="#ppt_w"/>
                                          </p:val>
                                        </p:tav>
                                      </p:tavLst>
                                    </p:anim>
                                    <p:anim calcmode="lin" valueType="num">
                                      <p:cBhvr>
                                        <p:cTn id="53" dur="500" fill="hold"/>
                                        <p:tgtEl>
                                          <p:spTgt spid="57"/>
                                        </p:tgtEl>
                                        <p:attrNameLst>
                                          <p:attrName>ppt_h</p:attrName>
                                        </p:attrNameLst>
                                      </p:cBhvr>
                                      <p:tavLst>
                                        <p:tav tm="0">
                                          <p:val>
                                            <p:fltVal val="0"/>
                                          </p:val>
                                        </p:tav>
                                        <p:tav tm="100000">
                                          <p:val>
                                            <p:strVal val="#ppt_h"/>
                                          </p:val>
                                        </p:tav>
                                      </p:tavLst>
                                    </p:anim>
                                    <p:animEffect transition="in" filter="fade">
                                      <p:cBhvr>
                                        <p:cTn id="54" dur="500"/>
                                        <p:tgtEl>
                                          <p:spTgt spid="57"/>
                                        </p:tgtEl>
                                      </p:cBhvr>
                                    </p:animEffect>
                                  </p:childTnLst>
                                </p:cTn>
                              </p:par>
                            </p:childTnLst>
                          </p:cTn>
                        </p:par>
                        <p:par>
                          <p:cTn id="55" fill="hold">
                            <p:stCondLst>
                              <p:cond delay="2950"/>
                            </p:stCondLst>
                            <p:childTnLst>
                              <p:par>
                                <p:cTn id="56" presetID="53" presetClass="entr" presetSubtype="16" fill="hold" grpId="0" nodeType="afterEffect">
                                  <p:stCondLst>
                                    <p:cond delay="0"/>
                                  </p:stCondLst>
                                  <p:iterate type="lt">
                                    <p:tmPct val="10000"/>
                                  </p:iterate>
                                  <p:childTnLst>
                                    <p:set>
                                      <p:cBhvr>
                                        <p:cTn id="57" dur="1" fill="hold">
                                          <p:stCondLst>
                                            <p:cond delay="0"/>
                                          </p:stCondLst>
                                        </p:cTn>
                                        <p:tgtEl>
                                          <p:spTgt spid="50"/>
                                        </p:tgtEl>
                                        <p:attrNameLst>
                                          <p:attrName>style.visibility</p:attrName>
                                        </p:attrNameLst>
                                      </p:cBhvr>
                                      <p:to>
                                        <p:strVal val="visible"/>
                                      </p:to>
                                    </p:set>
                                    <p:anim calcmode="lin" valueType="num">
                                      <p:cBhvr>
                                        <p:cTn id="58" dur="300" fill="hold"/>
                                        <p:tgtEl>
                                          <p:spTgt spid="50"/>
                                        </p:tgtEl>
                                        <p:attrNameLst>
                                          <p:attrName>ppt_w</p:attrName>
                                        </p:attrNameLst>
                                      </p:cBhvr>
                                      <p:tavLst>
                                        <p:tav tm="0">
                                          <p:val>
                                            <p:fltVal val="0"/>
                                          </p:val>
                                        </p:tav>
                                        <p:tav tm="100000">
                                          <p:val>
                                            <p:strVal val="#ppt_w"/>
                                          </p:val>
                                        </p:tav>
                                      </p:tavLst>
                                    </p:anim>
                                    <p:anim calcmode="lin" valueType="num">
                                      <p:cBhvr>
                                        <p:cTn id="59" dur="300" fill="hold"/>
                                        <p:tgtEl>
                                          <p:spTgt spid="50"/>
                                        </p:tgtEl>
                                        <p:attrNameLst>
                                          <p:attrName>ppt_h</p:attrName>
                                        </p:attrNameLst>
                                      </p:cBhvr>
                                      <p:tavLst>
                                        <p:tav tm="0">
                                          <p:val>
                                            <p:fltVal val="0"/>
                                          </p:val>
                                        </p:tav>
                                        <p:tav tm="100000">
                                          <p:val>
                                            <p:strVal val="#ppt_h"/>
                                          </p:val>
                                        </p:tav>
                                      </p:tavLst>
                                    </p:anim>
                                    <p:animEffect transition="in" filter="fade">
                                      <p:cBhvr>
                                        <p:cTn id="60" dur="300"/>
                                        <p:tgtEl>
                                          <p:spTgt spid="50"/>
                                        </p:tgtEl>
                                      </p:cBhvr>
                                    </p:animEffect>
                                  </p:childTnLst>
                                </p:cTn>
                              </p:par>
                            </p:childTnLst>
                          </p:cTn>
                        </p:par>
                        <p:par>
                          <p:cTn id="61" fill="hold">
                            <p:stCondLst>
                              <p:cond delay="5020"/>
                            </p:stCondLst>
                            <p:childTnLst>
                              <p:par>
                                <p:cTn id="62" presetID="53" presetClass="entr" presetSubtype="16"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ppt_w</p:attrName>
                                        </p:attrNameLst>
                                      </p:cBhvr>
                                      <p:tavLst>
                                        <p:tav tm="0">
                                          <p:val>
                                            <p:fltVal val="0"/>
                                          </p:val>
                                        </p:tav>
                                        <p:tav tm="100000">
                                          <p:val>
                                            <p:strVal val="#ppt_w"/>
                                          </p:val>
                                        </p:tav>
                                      </p:tavLst>
                                    </p:anim>
                                    <p:anim calcmode="lin" valueType="num">
                                      <p:cBhvr>
                                        <p:cTn id="65" dur="500" fill="hold"/>
                                        <p:tgtEl>
                                          <p:spTgt spid="61"/>
                                        </p:tgtEl>
                                        <p:attrNameLst>
                                          <p:attrName>ppt_h</p:attrName>
                                        </p:attrNameLst>
                                      </p:cBhvr>
                                      <p:tavLst>
                                        <p:tav tm="0">
                                          <p:val>
                                            <p:fltVal val="0"/>
                                          </p:val>
                                        </p:tav>
                                        <p:tav tm="100000">
                                          <p:val>
                                            <p:strVal val="#ppt_h"/>
                                          </p:val>
                                        </p:tav>
                                      </p:tavLst>
                                    </p:anim>
                                    <p:animEffect transition="in" filter="fade">
                                      <p:cBhvr>
                                        <p:cTn id="66" dur="500"/>
                                        <p:tgtEl>
                                          <p:spTgt spid="61"/>
                                        </p:tgtEl>
                                      </p:cBhvr>
                                    </p:animEffect>
                                  </p:childTnLst>
                                </p:cTn>
                              </p:par>
                            </p:childTnLst>
                          </p:cTn>
                        </p:par>
                        <p:par>
                          <p:cTn id="67" fill="hold">
                            <p:stCondLst>
                              <p:cond delay="5520"/>
                            </p:stCondLst>
                            <p:childTnLst>
                              <p:par>
                                <p:cTn id="68" presetID="53" presetClass="entr" presetSubtype="16" fill="hold" nodeType="afterEffect">
                                  <p:stCondLst>
                                    <p:cond delay="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childTnLst>
                          </p:cTn>
                        </p:par>
                        <p:par>
                          <p:cTn id="73" fill="hold">
                            <p:stCondLst>
                              <p:cond delay="6020"/>
                            </p:stCondLst>
                            <p:childTnLst>
                              <p:par>
                                <p:cTn id="74" presetID="21" presetClass="entr" presetSubtype="1"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heel(1)">
                                      <p:cBhvr>
                                        <p:cTn id="7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9" grpId="0"/>
      <p:bldP spid="50" grpId="0"/>
      <p:bldP spid="11"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735" y="46355"/>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TextBox 7"/>
          <p:cNvSpPr txBox="1"/>
          <p:nvPr/>
        </p:nvSpPr>
        <p:spPr>
          <a:xfrm>
            <a:off x="5498470" y="545634"/>
            <a:ext cx="1300480" cy="429895"/>
          </a:xfrm>
          <a:prstGeom prst="rect">
            <a:avLst/>
          </a:prstGeom>
          <a:noFill/>
        </p:spPr>
        <p:txBody>
          <a:bodyPr wrap="none" rtlCol="0">
            <a:spAutoFit/>
          </a:bodyPr>
          <a:p>
            <a:r>
              <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加强宣传</a:t>
            </a:r>
            <a:endParaRPr lang="en-US" altLang="zh-CN" sz="22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
        <p:nvSpPr>
          <p:cNvPr id="7" name="文本框 6"/>
          <p:cNvSpPr txBox="1"/>
          <p:nvPr/>
        </p:nvSpPr>
        <p:spPr>
          <a:xfrm>
            <a:off x="2162175" y="1772920"/>
            <a:ext cx="8405495" cy="1568450"/>
          </a:xfrm>
          <a:prstGeom prst="rect">
            <a:avLst/>
          </a:prstGeom>
          <a:noFill/>
        </p:spPr>
        <p:txBody>
          <a:bodyPr wrap="square" rtlCol="0">
            <a:spAutoFit/>
          </a:bodyPr>
          <a:p>
            <a:pPr algn="ctr"/>
            <a:r>
              <a:rPr lang="zh-CN" altLang="en-US" sz="3200">
                <a:sym typeface="+mn-ea"/>
              </a:rPr>
              <a:t>媒体眼中的“少年军校”</a:t>
            </a:r>
            <a:endParaRPr lang="zh-CN" altLang="en-US" sz="3200">
              <a:sym typeface="+mn-ea"/>
            </a:endParaRPr>
          </a:p>
          <a:p>
            <a:pPr algn="ctr"/>
            <a:endParaRPr lang="zh-CN" altLang="en-US" sz="3200">
              <a:sym typeface="+mn-ea"/>
            </a:endParaRPr>
          </a:p>
          <a:p>
            <a:r>
              <a:rPr lang="zh-CN" altLang="en-US" sz="3200">
                <a:sym typeface="+mn-ea"/>
              </a:rPr>
              <a:t>——泸县嘉明小学少年军校2020年度宣传复盘</a:t>
            </a:r>
            <a:endParaRPr lang="zh-CN" altLang="en-US" sz="3200"/>
          </a:p>
        </p:txBody>
      </p:sp>
      <p:pic>
        <p:nvPicPr>
          <p:cNvPr id="10" name="图片 9"/>
          <p:cNvPicPr>
            <a:picLocks noChangeAspect="1"/>
          </p:cNvPicPr>
          <p:nvPr/>
        </p:nvPicPr>
        <p:blipFill>
          <a:blip r:embed="rId4"/>
          <a:stretch>
            <a:fillRect/>
          </a:stretch>
        </p:blipFill>
        <p:spPr>
          <a:xfrm>
            <a:off x="4828540" y="3601085"/>
            <a:ext cx="2631440" cy="21983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par>
                                <p:cTn id="35" presetID="2" presetClass="entr" presetSubtype="1" decel="100000" fill="hold" grpId="0" nodeType="withEffect">
                                  <p:stCondLst>
                                    <p:cond delay="25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par>
                          <p:cTn id="39" fill="hold">
                            <p:stCondLst>
                              <p:cond delay="1250"/>
                            </p:stCondLst>
                            <p:childTnLst>
                              <p:par>
                                <p:cTn id="40" presetID="21"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cxnSp>
        <p:nvCxnSpPr>
          <p:cNvPr id="5" name="直接连接符 4"/>
          <p:cNvCxnSpPr/>
          <p:nvPr/>
        </p:nvCxnSpPr>
        <p:spPr>
          <a:xfrm flipV="1">
            <a:off x="6328204" y="1994311"/>
            <a:ext cx="289237" cy="5714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85" idx="6"/>
            <a:endCxn id="67" idx="2"/>
          </p:cNvCxnSpPr>
          <p:nvPr/>
        </p:nvCxnSpPr>
        <p:spPr>
          <a:xfrm flipV="1">
            <a:off x="6779196" y="3251630"/>
            <a:ext cx="1114037" cy="4791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31" idx="0"/>
          </p:cNvCxnSpPr>
          <p:nvPr/>
        </p:nvCxnSpPr>
        <p:spPr>
          <a:xfrm flipH="1">
            <a:off x="5657071" y="4002221"/>
            <a:ext cx="81724" cy="54638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52" idx="1"/>
          </p:cNvCxnSpPr>
          <p:nvPr/>
        </p:nvCxnSpPr>
        <p:spPr>
          <a:xfrm>
            <a:off x="6333590" y="3913649"/>
            <a:ext cx="576596" cy="101202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endCxn id="41" idx="1"/>
          </p:cNvCxnSpPr>
          <p:nvPr/>
        </p:nvCxnSpPr>
        <p:spPr>
          <a:xfrm>
            <a:off x="6601949" y="3652556"/>
            <a:ext cx="1465707" cy="67963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endCxn id="65" idx="2"/>
          </p:cNvCxnSpPr>
          <p:nvPr/>
        </p:nvCxnSpPr>
        <p:spPr>
          <a:xfrm flipH="1" flipV="1">
            <a:off x="5390163" y="1919970"/>
            <a:ext cx="321064" cy="64576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61" idx="6"/>
          </p:cNvCxnSpPr>
          <p:nvPr/>
        </p:nvCxnSpPr>
        <p:spPr>
          <a:xfrm>
            <a:off x="3201536" y="2570594"/>
            <a:ext cx="2017541" cy="50454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34" idx="6"/>
          </p:cNvCxnSpPr>
          <p:nvPr/>
        </p:nvCxnSpPr>
        <p:spPr>
          <a:xfrm flipV="1">
            <a:off x="4476550" y="3572077"/>
            <a:ext cx="964765" cy="3215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43" idx="7"/>
            <a:endCxn id="85" idx="3"/>
          </p:cNvCxnSpPr>
          <p:nvPr/>
        </p:nvCxnSpPr>
        <p:spPr>
          <a:xfrm flipV="1">
            <a:off x="4359685" y="3876020"/>
            <a:ext cx="1027785" cy="123552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endCxn id="76" idx="2"/>
          </p:cNvCxnSpPr>
          <p:nvPr/>
        </p:nvCxnSpPr>
        <p:spPr>
          <a:xfrm flipV="1">
            <a:off x="6754393" y="2362949"/>
            <a:ext cx="1813964" cy="71219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85" idx="7"/>
            <a:endCxn id="70" idx="3"/>
          </p:cNvCxnSpPr>
          <p:nvPr/>
        </p:nvCxnSpPr>
        <p:spPr>
          <a:xfrm flipV="1">
            <a:off x="6540414" y="1551372"/>
            <a:ext cx="1422025" cy="117170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6617441" y="1388357"/>
            <a:ext cx="2940192" cy="153456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617442" y="3478998"/>
            <a:ext cx="3157911" cy="62768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85" idx="5"/>
          </p:cNvCxnSpPr>
          <p:nvPr/>
        </p:nvCxnSpPr>
        <p:spPr>
          <a:xfrm>
            <a:off x="6540414" y="3876020"/>
            <a:ext cx="1989485" cy="141706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28" idx="5"/>
          </p:cNvCxnSpPr>
          <p:nvPr/>
        </p:nvCxnSpPr>
        <p:spPr>
          <a:xfrm>
            <a:off x="4779769" y="1714133"/>
            <a:ext cx="1002327" cy="109254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80" idx="3"/>
          </p:cNvCxnSpPr>
          <p:nvPr/>
        </p:nvCxnSpPr>
        <p:spPr>
          <a:xfrm>
            <a:off x="2564153" y="1475317"/>
            <a:ext cx="2811775" cy="142215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58" idx="6"/>
            <a:endCxn id="86" idx="1"/>
          </p:cNvCxnSpPr>
          <p:nvPr/>
        </p:nvCxnSpPr>
        <p:spPr>
          <a:xfrm flipV="1">
            <a:off x="2477405" y="3297024"/>
            <a:ext cx="2720975" cy="9207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2615429" y="3741092"/>
            <a:ext cx="2642371" cy="157069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83" idx="2"/>
            <a:endCxn id="85" idx="0"/>
          </p:cNvCxnSpPr>
          <p:nvPr/>
        </p:nvCxnSpPr>
        <p:spPr>
          <a:xfrm>
            <a:off x="5923936" y="1055027"/>
            <a:ext cx="40005" cy="142926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3763645" y="972820"/>
            <a:ext cx="1189990" cy="86804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1" name="椭圆 30"/>
          <p:cNvSpPr/>
          <p:nvPr/>
        </p:nvSpPr>
        <p:spPr>
          <a:xfrm>
            <a:off x="4984750" y="4548505"/>
            <a:ext cx="1344295" cy="134429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4" name="椭圆 33"/>
          <p:cNvSpPr/>
          <p:nvPr/>
        </p:nvSpPr>
        <p:spPr>
          <a:xfrm>
            <a:off x="3396615" y="3429000"/>
            <a:ext cx="1080135" cy="92964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7" name="椭圆 36"/>
          <p:cNvSpPr/>
          <p:nvPr/>
        </p:nvSpPr>
        <p:spPr>
          <a:xfrm>
            <a:off x="6329045" y="1149985"/>
            <a:ext cx="1064895" cy="9296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39" name="组合 38"/>
          <p:cNvGrpSpPr/>
          <p:nvPr/>
        </p:nvGrpSpPr>
        <p:grpSpPr>
          <a:xfrm>
            <a:off x="8025002" y="4152738"/>
            <a:ext cx="328703" cy="328703"/>
            <a:chOff x="4841135" y="3876345"/>
            <a:chExt cx="246527" cy="246527"/>
          </a:xfrm>
          <a:effectLst>
            <a:outerShdw blurRad="190500" dist="63500" dir="2700000" algn="tl" rotWithShape="0">
              <a:prstClr val="black">
                <a:alpha val="40000"/>
              </a:prstClr>
            </a:outerShdw>
          </a:effectLst>
        </p:grpSpPr>
        <p:sp>
          <p:nvSpPr>
            <p:cNvPr id="40" name="椭圆 39"/>
            <p:cNvSpPr/>
            <p:nvPr/>
          </p:nvSpPr>
          <p:spPr>
            <a:xfrm>
              <a:off x="4841135" y="3876345"/>
              <a:ext cx="246527" cy="24652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41" name="Picture 26" descr="E:\PPT\PPT_图标\438.png"/>
            <p:cNvPicPr>
              <a:picLocks noChangeAspect="1" noChangeArrowheads="1"/>
            </p:cNvPicPr>
            <p:nvPr/>
          </p:nvPicPr>
          <p:blipFill>
            <a:blip r:embed="rId2" cstate="print">
              <a:biLevel thresh="50000"/>
              <a:extLst>
                <a:ext uri="{28A0092B-C50C-407E-A947-70E740481C1C}">
                  <a14:useLocalDpi xmlns:a14="http://schemas.microsoft.com/office/drawing/2010/main" val="0"/>
                </a:ext>
              </a:extLst>
            </a:blip>
            <a:srcRect/>
            <a:stretch>
              <a:fillRect/>
            </a:stretch>
          </p:blipFill>
          <p:spPr bwMode="auto">
            <a:xfrm>
              <a:off x="4873126" y="3952693"/>
              <a:ext cx="182545" cy="116488"/>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椭圆 42"/>
          <p:cNvSpPr/>
          <p:nvPr/>
        </p:nvSpPr>
        <p:spPr>
          <a:xfrm>
            <a:off x="3909695" y="5034280"/>
            <a:ext cx="527050" cy="52705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6" name="椭圆 45"/>
          <p:cNvSpPr/>
          <p:nvPr/>
        </p:nvSpPr>
        <p:spPr>
          <a:xfrm>
            <a:off x="8285480" y="5022215"/>
            <a:ext cx="936625" cy="93662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9" name="椭圆 48"/>
          <p:cNvSpPr/>
          <p:nvPr/>
        </p:nvSpPr>
        <p:spPr>
          <a:xfrm>
            <a:off x="9711055" y="3807460"/>
            <a:ext cx="657225" cy="65722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2" name="椭圆 51"/>
          <p:cNvSpPr/>
          <p:nvPr/>
        </p:nvSpPr>
        <p:spPr>
          <a:xfrm>
            <a:off x="6779260" y="4810760"/>
            <a:ext cx="895350" cy="78422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5" name="椭圆 54"/>
          <p:cNvSpPr/>
          <p:nvPr/>
        </p:nvSpPr>
        <p:spPr>
          <a:xfrm>
            <a:off x="2109470" y="5171440"/>
            <a:ext cx="657225" cy="65722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8" name="椭圆 57"/>
          <p:cNvSpPr/>
          <p:nvPr/>
        </p:nvSpPr>
        <p:spPr>
          <a:xfrm>
            <a:off x="1950085" y="3125470"/>
            <a:ext cx="527050" cy="52705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1" name="椭圆 60"/>
          <p:cNvSpPr/>
          <p:nvPr/>
        </p:nvSpPr>
        <p:spPr>
          <a:xfrm>
            <a:off x="2544445" y="2242185"/>
            <a:ext cx="657225" cy="65722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63" name="组合 62"/>
          <p:cNvGrpSpPr/>
          <p:nvPr/>
        </p:nvGrpSpPr>
        <p:grpSpPr>
          <a:xfrm>
            <a:off x="5233314" y="1660752"/>
            <a:ext cx="328703" cy="328703"/>
            <a:chOff x="4183313" y="2094875"/>
            <a:chExt cx="246527" cy="246527"/>
          </a:xfrm>
          <a:effectLst>
            <a:outerShdw blurRad="190500" dist="63500" dir="2700000" algn="tl" rotWithShape="0">
              <a:prstClr val="black">
                <a:alpha val="40000"/>
              </a:prstClr>
            </a:outerShdw>
          </a:effectLst>
        </p:grpSpPr>
        <p:sp>
          <p:nvSpPr>
            <p:cNvPr id="64" name="椭圆 63"/>
            <p:cNvSpPr/>
            <p:nvPr/>
          </p:nvSpPr>
          <p:spPr>
            <a:xfrm>
              <a:off x="4183313" y="2094875"/>
              <a:ext cx="246527" cy="24652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65" name="Picture 34" descr="E:\PPT\PPT_图标\449.png"/>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11960" y="2139703"/>
              <a:ext cx="177980" cy="149586"/>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椭圆 66"/>
          <p:cNvSpPr/>
          <p:nvPr/>
        </p:nvSpPr>
        <p:spPr>
          <a:xfrm>
            <a:off x="7893050" y="2922905"/>
            <a:ext cx="657225" cy="657225"/>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69" name="组合 68"/>
          <p:cNvGrpSpPr/>
          <p:nvPr/>
        </p:nvGrpSpPr>
        <p:grpSpPr>
          <a:xfrm>
            <a:off x="7914302" y="1270807"/>
            <a:ext cx="328703" cy="328703"/>
            <a:chOff x="6425311" y="1312863"/>
            <a:chExt cx="246527" cy="246527"/>
          </a:xfrm>
          <a:effectLst>
            <a:outerShdw blurRad="190500" dist="63500" dir="2700000" algn="tl" rotWithShape="0">
              <a:prstClr val="black">
                <a:alpha val="40000"/>
              </a:prstClr>
            </a:outerShdw>
          </a:effectLst>
        </p:grpSpPr>
        <p:sp>
          <p:nvSpPr>
            <p:cNvPr id="70" name="椭圆 69"/>
            <p:cNvSpPr/>
            <p:nvPr/>
          </p:nvSpPr>
          <p:spPr>
            <a:xfrm>
              <a:off x="6425311" y="1312863"/>
              <a:ext cx="246527" cy="24652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71" name="Picture 37" descr="E:\PPT\PPT_图标\552.png"/>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6470234" y="1380040"/>
              <a:ext cx="156680" cy="136561"/>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椭圆 72"/>
          <p:cNvSpPr/>
          <p:nvPr/>
        </p:nvSpPr>
        <p:spPr>
          <a:xfrm>
            <a:off x="9524365" y="1150620"/>
            <a:ext cx="419100" cy="4191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75" name="组合 74"/>
          <p:cNvGrpSpPr/>
          <p:nvPr/>
        </p:nvGrpSpPr>
        <p:grpSpPr>
          <a:xfrm>
            <a:off x="8568357" y="2198598"/>
            <a:ext cx="328703" cy="328703"/>
            <a:chOff x="6978406" y="2075058"/>
            <a:chExt cx="246527" cy="246527"/>
          </a:xfrm>
          <a:effectLst>
            <a:outerShdw blurRad="190500" dist="63500" dir="2700000" algn="tl" rotWithShape="0">
              <a:prstClr val="black">
                <a:alpha val="40000"/>
              </a:prstClr>
            </a:outerShdw>
          </a:effectLst>
        </p:grpSpPr>
        <p:sp>
          <p:nvSpPr>
            <p:cNvPr id="76" name="椭圆 75"/>
            <p:cNvSpPr/>
            <p:nvPr/>
          </p:nvSpPr>
          <p:spPr>
            <a:xfrm>
              <a:off x="6978406" y="2075058"/>
              <a:ext cx="246527" cy="24652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77" name="Picture 39" descr="E:\PPT\PPT_图标\554.png"/>
            <p:cNvPicPr>
              <a:picLocks noChangeAspect="1" noChangeArrowheads="1"/>
            </p:cNvPicPr>
            <p:nvPr/>
          </p:nvPicPr>
          <p:blipFill>
            <a:blip r:embed="rId5" cstate="print">
              <a:biLevel thresh="50000"/>
              <a:extLst>
                <a:ext uri="{28A0092B-C50C-407E-A947-70E740481C1C}">
                  <a14:useLocalDpi xmlns:a14="http://schemas.microsoft.com/office/drawing/2010/main" val="0"/>
                </a:ext>
              </a:extLst>
            </a:blip>
            <a:srcRect/>
            <a:stretch>
              <a:fillRect/>
            </a:stretch>
          </p:blipFill>
          <p:spPr bwMode="auto">
            <a:xfrm>
              <a:off x="7029835" y="2133366"/>
              <a:ext cx="143668" cy="143109"/>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椭圆 78"/>
          <p:cNvSpPr/>
          <p:nvPr/>
        </p:nvSpPr>
        <p:spPr>
          <a:xfrm>
            <a:off x="2286635" y="1283970"/>
            <a:ext cx="434975" cy="3581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81" name="组合 80"/>
          <p:cNvGrpSpPr/>
          <p:nvPr/>
        </p:nvGrpSpPr>
        <p:grpSpPr>
          <a:xfrm>
            <a:off x="5751130" y="810422"/>
            <a:ext cx="328703" cy="328703"/>
            <a:chOff x="7639696" y="3999609"/>
            <a:chExt cx="246527" cy="246527"/>
          </a:xfrm>
          <a:effectLst>
            <a:outerShdw blurRad="190500" dist="63500" dir="2700000" algn="tl" rotWithShape="0">
              <a:prstClr val="black">
                <a:alpha val="40000"/>
              </a:prstClr>
            </a:outerShdw>
          </a:effectLst>
        </p:grpSpPr>
        <p:sp>
          <p:nvSpPr>
            <p:cNvPr id="82" name="椭圆 81"/>
            <p:cNvSpPr/>
            <p:nvPr/>
          </p:nvSpPr>
          <p:spPr>
            <a:xfrm>
              <a:off x="7639696" y="3999609"/>
              <a:ext cx="246527" cy="24652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83" name="Picture 41" descr="E:\PPT\PPT_图标\556.png"/>
            <p:cNvPicPr>
              <a:picLocks noChangeAspect="1" noChangeArrowheads="1"/>
            </p:cNvPicPr>
            <p:nvPr/>
          </p:nvPicPr>
          <p:blipFill>
            <a:blip r:embed="rId6" cstate="print">
              <a:biLevel thresh="50000"/>
              <a:extLst>
                <a:ext uri="{28A0092B-C50C-407E-A947-70E740481C1C}">
                  <a14:useLocalDpi xmlns:a14="http://schemas.microsoft.com/office/drawing/2010/main" val="0"/>
                </a:ext>
              </a:extLst>
            </a:blip>
            <a:srcRect/>
            <a:stretch>
              <a:fillRect/>
            </a:stretch>
          </p:blipFill>
          <p:spPr bwMode="auto">
            <a:xfrm>
              <a:off x="7712137" y="4069181"/>
              <a:ext cx="114327" cy="1138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组合 83"/>
          <p:cNvGrpSpPr/>
          <p:nvPr/>
        </p:nvGrpSpPr>
        <p:grpSpPr>
          <a:xfrm>
            <a:off x="5148686" y="2484294"/>
            <a:ext cx="1630509" cy="1630509"/>
            <a:chOff x="4338378" y="2236327"/>
            <a:chExt cx="1222882" cy="1222882"/>
          </a:xfrm>
          <a:effectLst>
            <a:outerShdw blurRad="190500" dist="63500" dir="2700000" algn="tl" rotWithShape="0">
              <a:prstClr val="black">
                <a:alpha val="40000"/>
              </a:prstClr>
            </a:outerShdw>
          </a:effectLst>
        </p:grpSpPr>
        <p:sp>
          <p:nvSpPr>
            <p:cNvPr id="85" name="椭圆 84"/>
            <p:cNvSpPr/>
            <p:nvPr/>
          </p:nvSpPr>
          <p:spPr>
            <a:xfrm>
              <a:off x="4338378" y="2236327"/>
              <a:ext cx="1222882" cy="1222882"/>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 name="TextBox 57"/>
            <p:cNvSpPr txBox="1"/>
            <p:nvPr/>
          </p:nvSpPr>
          <p:spPr>
            <a:xfrm>
              <a:off x="4375350" y="2488314"/>
              <a:ext cx="1172623" cy="714851"/>
            </a:xfrm>
            <a:prstGeom prst="rect">
              <a:avLst/>
            </a:prstGeom>
            <a:noFill/>
          </p:spPr>
          <p:txBody>
            <a:bodyPr wrap="square" rtlCol="0">
              <a:spAutoFit/>
            </a:bodyPr>
            <a:lstStyle/>
            <a:p>
              <a:pPr algn="ctr"/>
              <a:r>
                <a:rPr 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媒体</a:t>
              </a:r>
              <a:endParaRPr 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宣传</a:t>
              </a:r>
              <a:endParaRPr lang="zh-CN" sz="3465"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 name="矩形 1"/>
          <p:cNvSpPr>
            <a:spLocks noChangeArrowheads="1"/>
          </p:cNvSpPr>
          <p:nvPr/>
        </p:nvSpPr>
        <p:spPr bwMode="auto">
          <a:xfrm>
            <a:off x="6392545" y="1388110"/>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en-US" altLang="zh-CN" sz="1600" b="1" cap="all" dirty="0">
                <a:solidFill>
                  <a:schemeClr val="bg1"/>
                </a:solidFill>
                <a:latin typeface="微软雅黑" panose="020B0503020204020204" pitchFamily="34" charset="-122"/>
                <a:ea typeface="微软雅黑" panose="020B0503020204020204" pitchFamily="34" charset="-122"/>
                <a:cs typeface="+mj-cs"/>
              </a:rPr>
              <a:t>CCTV7</a:t>
            </a:r>
            <a:endParaRPr lang="en-US" altLang="zh-CN" sz="16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altLang="en-US" sz="1600" b="1" cap="all" dirty="0">
                <a:solidFill>
                  <a:schemeClr val="bg1"/>
                </a:solidFill>
                <a:latin typeface="微软雅黑" panose="020B0503020204020204" pitchFamily="34" charset="-122"/>
                <a:ea typeface="微软雅黑" panose="020B0503020204020204" pitchFamily="34" charset="-122"/>
                <a:cs typeface="+mj-cs"/>
              </a:rPr>
              <a:t>军事频道</a:t>
            </a:r>
            <a:endParaRPr lang="zh-CN" altLang="en-US" sz="16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3" name="矩形 2"/>
          <p:cNvSpPr>
            <a:spLocks noChangeArrowheads="1"/>
          </p:cNvSpPr>
          <p:nvPr/>
        </p:nvSpPr>
        <p:spPr bwMode="auto">
          <a:xfrm>
            <a:off x="5148580" y="5142865"/>
            <a:ext cx="1095375"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600" b="1" cap="all" dirty="0">
                <a:solidFill>
                  <a:schemeClr val="bg1"/>
                </a:solidFill>
                <a:latin typeface="微软雅黑" panose="020B0503020204020204" pitchFamily="34" charset="-122"/>
                <a:ea typeface="微软雅黑" panose="020B0503020204020204" pitchFamily="34" charset="-122"/>
                <a:cs typeface="+mj-cs"/>
              </a:rPr>
              <a:t>西南雄狮号</a:t>
            </a:r>
            <a:endParaRPr lang="zh-CN" sz="16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4" name="矩形 3"/>
          <p:cNvSpPr>
            <a:spLocks noChangeArrowheads="1"/>
          </p:cNvSpPr>
          <p:nvPr/>
        </p:nvSpPr>
        <p:spPr bwMode="auto">
          <a:xfrm>
            <a:off x="3433445" y="3740785"/>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600" b="1" cap="all" dirty="0">
                <a:solidFill>
                  <a:schemeClr val="bg1"/>
                </a:solidFill>
                <a:latin typeface="微软雅黑" panose="020B0503020204020204" pitchFamily="34" charset="-122"/>
                <a:ea typeface="微软雅黑" panose="020B0503020204020204" pitchFamily="34" charset="-122"/>
                <a:cs typeface="+mj-cs"/>
              </a:rPr>
              <a:t>中国军网</a:t>
            </a:r>
            <a:endParaRPr lang="zh-CN" sz="16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87" name="矩形 86"/>
          <p:cNvSpPr>
            <a:spLocks noChangeArrowheads="1"/>
          </p:cNvSpPr>
          <p:nvPr/>
        </p:nvSpPr>
        <p:spPr bwMode="auto">
          <a:xfrm>
            <a:off x="3937635" y="1242695"/>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600" b="1" cap="all" dirty="0">
                <a:solidFill>
                  <a:schemeClr val="bg1"/>
                </a:solidFill>
                <a:latin typeface="微软雅黑" panose="020B0503020204020204" pitchFamily="34" charset="-122"/>
                <a:ea typeface="微软雅黑" panose="020B0503020204020204" pitchFamily="34" charset="-122"/>
                <a:cs typeface="+mj-cs"/>
              </a:rPr>
              <a:t>新华社</a:t>
            </a:r>
            <a:endParaRPr lang="zh-CN" sz="16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88" name="矩形 87"/>
          <p:cNvSpPr>
            <a:spLocks noChangeArrowheads="1"/>
          </p:cNvSpPr>
          <p:nvPr/>
        </p:nvSpPr>
        <p:spPr bwMode="auto">
          <a:xfrm>
            <a:off x="6761480" y="4940935"/>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600" b="1" cap="all" dirty="0">
                <a:solidFill>
                  <a:schemeClr val="bg1"/>
                </a:solidFill>
                <a:latin typeface="微软雅黑" panose="020B0503020204020204" pitchFamily="34" charset="-122"/>
                <a:ea typeface="微软雅黑" panose="020B0503020204020204" pitchFamily="34" charset="-122"/>
                <a:cs typeface="+mj-cs"/>
              </a:rPr>
              <a:t>凤凰</a:t>
            </a:r>
            <a:endParaRPr lang="zh-CN" sz="16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600" b="1" cap="all" dirty="0">
                <a:solidFill>
                  <a:schemeClr val="bg1"/>
                </a:solidFill>
                <a:latin typeface="微软雅黑" panose="020B0503020204020204" pitchFamily="34" charset="-122"/>
                <a:ea typeface="微软雅黑" panose="020B0503020204020204" pitchFamily="34" charset="-122"/>
                <a:cs typeface="+mj-cs"/>
              </a:rPr>
              <a:t>新闻</a:t>
            </a:r>
            <a:endParaRPr lang="zh-CN" sz="16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89" name="矩形 88"/>
          <p:cNvSpPr>
            <a:spLocks noChangeArrowheads="1"/>
          </p:cNvSpPr>
          <p:nvPr/>
        </p:nvSpPr>
        <p:spPr bwMode="auto">
          <a:xfrm>
            <a:off x="8329930" y="5261610"/>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600" b="1" cap="all" dirty="0">
                <a:solidFill>
                  <a:schemeClr val="bg1"/>
                </a:solidFill>
                <a:latin typeface="微软雅黑" panose="020B0503020204020204" pitchFamily="34" charset="-122"/>
                <a:ea typeface="微软雅黑" panose="020B0503020204020204" pitchFamily="34" charset="-122"/>
                <a:cs typeface="+mj-cs"/>
              </a:rPr>
              <a:t>人民</a:t>
            </a:r>
            <a:endParaRPr lang="zh-CN" sz="16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600" b="1" cap="all" dirty="0">
                <a:solidFill>
                  <a:schemeClr val="bg1"/>
                </a:solidFill>
                <a:latin typeface="微软雅黑" panose="020B0503020204020204" pitchFamily="34" charset="-122"/>
                <a:ea typeface="微软雅黑" panose="020B0503020204020204" pitchFamily="34" charset="-122"/>
                <a:cs typeface="+mj-cs"/>
              </a:rPr>
              <a:t>日报</a:t>
            </a:r>
            <a:endParaRPr lang="zh-CN" sz="16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0" name="矩形 89"/>
          <p:cNvSpPr>
            <a:spLocks noChangeArrowheads="1"/>
          </p:cNvSpPr>
          <p:nvPr/>
        </p:nvSpPr>
        <p:spPr bwMode="auto">
          <a:xfrm>
            <a:off x="2407285" y="2362835"/>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400" b="1" cap="all" dirty="0">
                <a:solidFill>
                  <a:schemeClr val="bg1"/>
                </a:solidFill>
                <a:latin typeface="微软雅黑" panose="020B0503020204020204" pitchFamily="34" charset="-122"/>
                <a:ea typeface="微软雅黑" panose="020B0503020204020204" pitchFamily="34" charset="-122"/>
                <a:cs typeface="+mj-cs"/>
              </a:rPr>
              <a:t>学习</a:t>
            </a:r>
            <a:endParaRPr lang="zh-CN" sz="14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400" b="1" cap="all" dirty="0">
                <a:solidFill>
                  <a:schemeClr val="bg1"/>
                </a:solidFill>
                <a:latin typeface="微软雅黑" panose="020B0503020204020204" pitchFamily="34" charset="-122"/>
                <a:ea typeface="微软雅黑" panose="020B0503020204020204" pitchFamily="34" charset="-122"/>
                <a:cs typeface="+mj-cs"/>
              </a:rPr>
              <a:t>强国</a:t>
            </a:r>
            <a:endParaRPr lang="zh-CN" sz="14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1" name="矩形 90"/>
          <p:cNvSpPr>
            <a:spLocks noChangeArrowheads="1"/>
          </p:cNvSpPr>
          <p:nvPr/>
        </p:nvSpPr>
        <p:spPr bwMode="auto">
          <a:xfrm>
            <a:off x="7756525" y="3075305"/>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400" b="1" cap="all" dirty="0">
                <a:solidFill>
                  <a:schemeClr val="bg1"/>
                </a:solidFill>
                <a:latin typeface="微软雅黑" panose="020B0503020204020204" pitchFamily="34" charset="-122"/>
                <a:ea typeface="微软雅黑" panose="020B0503020204020204" pitchFamily="34" charset="-122"/>
                <a:cs typeface="+mj-cs"/>
              </a:rPr>
              <a:t>今日</a:t>
            </a:r>
            <a:endParaRPr lang="zh-CN" sz="14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400" b="1" cap="all" dirty="0">
                <a:solidFill>
                  <a:schemeClr val="bg1"/>
                </a:solidFill>
                <a:latin typeface="微软雅黑" panose="020B0503020204020204" pitchFamily="34" charset="-122"/>
                <a:ea typeface="微软雅黑" panose="020B0503020204020204" pitchFamily="34" charset="-122"/>
                <a:cs typeface="+mj-cs"/>
              </a:rPr>
              <a:t>头条</a:t>
            </a:r>
            <a:endParaRPr lang="zh-CN" sz="14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2" name="矩形 91"/>
          <p:cNvSpPr>
            <a:spLocks noChangeArrowheads="1"/>
          </p:cNvSpPr>
          <p:nvPr/>
        </p:nvSpPr>
        <p:spPr bwMode="auto">
          <a:xfrm>
            <a:off x="1985645" y="5340350"/>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200" b="1" cap="all" dirty="0">
                <a:solidFill>
                  <a:schemeClr val="bg1"/>
                </a:solidFill>
                <a:latin typeface="微软雅黑" panose="020B0503020204020204" pitchFamily="34" charset="-122"/>
                <a:ea typeface="微软雅黑" panose="020B0503020204020204" pitchFamily="34" charset="-122"/>
                <a:cs typeface="+mj-cs"/>
              </a:rPr>
              <a:t>川观</a:t>
            </a:r>
            <a:endParaRPr lang="zh-CN" sz="12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200" b="1" cap="all" dirty="0">
                <a:solidFill>
                  <a:schemeClr val="bg1"/>
                </a:solidFill>
                <a:latin typeface="微软雅黑" panose="020B0503020204020204" pitchFamily="34" charset="-122"/>
                <a:ea typeface="微软雅黑" panose="020B0503020204020204" pitchFamily="34" charset="-122"/>
                <a:cs typeface="+mj-cs"/>
              </a:rPr>
              <a:t>新闻</a:t>
            </a:r>
            <a:endParaRPr lang="zh-CN" sz="12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4" name="矩形 93"/>
          <p:cNvSpPr>
            <a:spLocks noChangeArrowheads="1"/>
          </p:cNvSpPr>
          <p:nvPr/>
        </p:nvSpPr>
        <p:spPr bwMode="auto">
          <a:xfrm>
            <a:off x="3707765" y="5156835"/>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000" b="1" cap="all" dirty="0">
                <a:solidFill>
                  <a:schemeClr val="bg1"/>
                </a:solidFill>
                <a:latin typeface="微软雅黑" panose="020B0503020204020204" pitchFamily="34" charset="-122"/>
                <a:ea typeface="微软雅黑" panose="020B0503020204020204" pitchFamily="34" charset="-122"/>
                <a:cs typeface="+mj-cs"/>
              </a:rPr>
              <a:t>泸州</a:t>
            </a:r>
            <a:endParaRPr lang="zh-CN" sz="10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000" b="1" cap="all" dirty="0">
                <a:solidFill>
                  <a:schemeClr val="bg1"/>
                </a:solidFill>
                <a:latin typeface="微软雅黑" panose="020B0503020204020204" pitchFamily="34" charset="-122"/>
                <a:ea typeface="微软雅黑" panose="020B0503020204020204" pitchFamily="34" charset="-122"/>
                <a:cs typeface="+mj-cs"/>
              </a:rPr>
              <a:t>日报</a:t>
            </a:r>
            <a:endParaRPr 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5" name="矩形 94"/>
          <p:cNvSpPr>
            <a:spLocks noChangeArrowheads="1"/>
          </p:cNvSpPr>
          <p:nvPr/>
        </p:nvSpPr>
        <p:spPr bwMode="auto">
          <a:xfrm>
            <a:off x="1777365" y="3239135"/>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000" b="1" cap="all" dirty="0">
                <a:solidFill>
                  <a:schemeClr val="bg1"/>
                </a:solidFill>
                <a:latin typeface="微软雅黑" panose="020B0503020204020204" pitchFamily="34" charset="-122"/>
                <a:ea typeface="微软雅黑" panose="020B0503020204020204" pitchFamily="34" charset="-122"/>
                <a:cs typeface="+mj-cs"/>
              </a:rPr>
              <a:t>泸州</a:t>
            </a:r>
            <a:endParaRPr lang="zh-CN" sz="10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000" b="1" cap="all" dirty="0">
                <a:solidFill>
                  <a:schemeClr val="bg1"/>
                </a:solidFill>
                <a:latin typeface="微软雅黑" panose="020B0503020204020204" pitchFamily="34" charset="-122"/>
                <a:ea typeface="微软雅黑" panose="020B0503020204020204" pitchFamily="34" charset="-122"/>
                <a:cs typeface="+mj-cs"/>
              </a:rPr>
              <a:t>新闻网</a:t>
            </a:r>
            <a:endParaRPr 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6" name="矩形 95"/>
          <p:cNvSpPr>
            <a:spLocks noChangeArrowheads="1"/>
          </p:cNvSpPr>
          <p:nvPr/>
        </p:nvSpPr>
        <p:spPr bwMode="auto">
          <a:xfrm>
            <a:off x="9573895" y="3954780"/>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1000" b="1" cap="all" dirty="0">
                <a:solidFill>
                  <a:schemeClr val="bg1"/>
                </a:solidFill>
                <a:latin typeface="微软雅黑" panose="020B0503020204020204" pitchFamily="34" charset="-122"/>
                <a:ea typeface="微软雅黑" panose="020B0503020204020204" pitchFamily="34" charset="-122"/>
                <a:cs typeface="+mj-cs"/>
              </a:rPr>
              <a:t>泸州市</a:t>
            </a:r>
            <a:endParaRPr lang="zh-CN" sz="10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1000" b="1" cap="all" dirty="0">
                <a:solidFill>
                  <a:schemeClr val="bg1"/>
                </a:solidFill>
                <a:latin typeface="微软雅黑" panose="020B0503020204020204" pitchFamily="34" charset="-122"/>
                <a:ea typeface="微软雅黑" panose="020B0503020204020204" pitchFamily="34" charset="-122"/>
                <a:cs typeface="+mj-cs"/>
              </a:rPr>
              <a:t>教体局</a:t>
            </a:r>
            <a:endParaRPr 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7" name="矩形 96"/>
          <p:cNvSpPr>
            <a:spLocks noChangeArrowheads="1"/>
          </p:cNvSpPr>
          <p:nvPr/>
        </p:nvSpPr>
        <p:spPr bwMode="auto">
          <a:xfrm>
            <a:off x="9268460" y="1210310"/>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900" b="1" cap="all" dirty="0">
                <a:solidFill>
                  <a:schemeClr val="bg1"/>
                </a:solidFill>
                <a:latin typeface="微软雅黑" panose="020B0503020204020204" pitchFamily="34" charset="-122"/>
                <a:ea typeface="微软雅黑" panose="020B0503020204020204" pitchFamily="34" charset="-122"/>
                <a:cs typeface="+mj-cs"/>
              </a:rPr>
              <a:t>泸县</a:t>
            </a:r>
            <a:endParaRPr lang="zh-CN" sz="9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900" b="1" cap="all" dirty="0">
                <a:solidFill>
                  <a:schemeClr val="bg1"/>
                </a:solidFill>
                <a:latin typeface="微软雅黑" panose="020B0503020204020204" pitchFamily="34" charset="-122"/>
                <a:ea typeface="微软雅黑" panose="020B0503020204020204" pitchFamily="34" charset="-122"/>
                <a:cs typeface="+mj-cs"/>
              </a:rPr>
              <a:t>发布</a:t>
            </a:r>
            <a:endParaRPr lang="zh-CN" sz="12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98" name="矩形 97"/>
          <p:cNvSpPr>
            <a:spLocks noChangeArrowheads="1"/>
          </p:cNvSpPr>
          <p:nvPr/>
        </p:nvSpPr>
        <p:spPr bwMode="auto">
          <a:xfrm>
            <a:off x="2038350" y="1313180"/>
            <a:ext cx="930910" cy="299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gn="ctr"/>
            <a:r>
              <a:rPr lang="zh-CN" sz="900" b="1" cap="all" dirty="0">
                <a:solidFill>
                  <a:schemeClr val="bg1"/>
                </a:solidFill>
                <a:latin typeface="微软雅黑" panose="020B0503020204020204" pitchFamily="34" charset="-122"/>
                <a:ea typeface="微软雅黑" panose="020B0503020204020204" pitchFamily="34" charset="-122"/>
                <a:cs typeface="+mj-cs"/>
              </a:rPr>
              <a:t>泸县</a:t>
            </a:r>
            <a:endParaRPr lang="zh-CN" sz="900" b="1" cap="all" dirty="0">
              <a:solidFill>
                <a:schemeClr val="bg1"/>
              </a:solidFill>
              <a:latin typeface="微软雅黑" panose="020B0503020204020204" pitchFamily="34" charset="-122"/>
              <a:ea typeface="微软雅黑" panose="020B0503020204020204" pitchFamily="34" charset="-122"/>
              <a:cs typeface="+mj-cs"/>
            </a:endParaRPr>
          </a:p>
          <a:p>
            <a:pPr algn="ctr"/>
            <a:r>
              <a:rPr lang="zh-CN" sz="900" b="1" cap="all" dirty="0">
                <a:solidFill>
                  <a:schemeClr val="bg1"/>
                </a:solidFill>
                <a:latin typeface="微软雅黑" panose="020B0503020204020204" pitchFamily="34" charset="-122"/>
                <a:ea typeface="微软雅黑" panose="020B0503020204020204" pitchFamily="34" charset="-122"/>
                <a:cs typeface="+mj-cs"/>
              </a:rPr>
              <a:t>教体局</a:t>
            </a:r>
            <a:endParaRPr lang="zh-CN" sz="900" b="1" cap="all" dirty="0">
              <a:solidFill>
                <a:schemeClr val="bg1"/>
              </a:solidFill>
              <a:latin typeface="微软雅黑" panose="020B0503020204020204" pitchFamily="34" charset="-122"/>
              <a:ea typeface="微软雅黑" panose="020B0503020204020204" pitchFamily="34" charset="-122"/>
              <a:cs typeface="+mj-cs"/>
            </a:endParaRPr>
          </a:p>
        </p:txBody>
      </p:sp>
      <p:grpSp>
        <p:nvGrpSpPr>
          <p:cNvPr id="99" name="Group 18"/>
          <p:cNvGrpSpPr/>
          <p:nvPr/>
        </p:nvGrpSpPr>
        <p:grpSpPr bwMode="auto">
          <a:xfrm>
            <a:off x="16594" y="52219"/>
            <a:ext cx="1261100" cy="722689"/>
            <a:chOff x="0" y="144"/>
            <a:chExt cx="1262" cy="642"/>
          </a:xfrm>
        </p:grpSpPr>
        <p:sp>
          <p:nvSpPr>
            <p:cNvPr id="100"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101" name="Picture 5" descr="xiaohui"/>
            <p:cNvPicPr>
              <a:picLocks noChangeAspect="1" noChangeArrowheads="1"/>
            </p:cNvPicPr>
            <p:nvPr/>
          </p:nvPicPr>
          <p:blipFill>
            <a:blip r:embed="rId7"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par>
                                <p:cTn id="10" presetID="22" presetClass="entr" presetSubtype="4"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1"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8" fill="hold"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1" fill="hold" nodeType="withEffect">
                                  <p:stCondLst>
                                    <p:cond delay="1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4" fill="hold" nodeType="withEffect">
                                  <p:stCondLst>
                                    <p:cond delay="150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8" fill="hold" nodeType="withEffect">
                                  <p:stCondLst>
                                    <p:cond delay="2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53" presetClass="entr" presetSubtype="16" fill="hold" nodeType="withEffect">
                                  <p:stCondLst>
                                    <p:cond delay="300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par>
                                <p:cTn id="36" presetID="22" presetClass="entr" presetSubtype="8" fill="hold" nodeType="withEffect">
                                  <p:stCondLst>
                                    <p:cond delay="250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53" presetClass="entr" presetSubtype="16" fill="hold" nodeType="withEffect">
                                  <p:stCondLst>
                                    <p:cond delay="3000"/>
                                  </p:stCondLst>
                                  <p:childTnLst>
                                    <p:set>
                                      <p:cBhvr>
                                        <p:cTn id="40" dur="1" fill="hold">
                                          <p:stCondLst>
                                            <p:cond delay="0"/>
                                          </p:stCondLst>
                                        </p:cTn>
                                        <p:tgtEl>
                                          <p:spTgt spid="75"/>
                                        </p:tgtEl>
                                        <p:attrNameLst>
                                          <p:attrName>style.visibility</p:attrName>
                                        </p:attrNameLst>
                                      </p:cBhvr>
                                      <p:to>
                                        <p:strVal val="visible"/>
                                      </p:to>
                                    </p:set>
                                    <p:anim calcmode="lin" valueType="num">
                                      <p:cBhvr>
                                        <p:cTn id="41" dur="500" fill="hold"/>
                                        <p:tgtEl>
                                          <p:spTgt spid="75"/>
                                        </p:tgtEl>
                                        <p:attrNameLst>
                                          <p:attrName>ppt_w</p:attrName>
                                        </p:attrNameLst>
                                      </p:cBhvr>
                                      <p:tavLst>
                                        <p:tav tm="0">
                                          <p:val>
                                            <p:fltVal val="0"/>
                                          </p:val>
                                        </p:tav>
                                        <p:tav tm="100000">
                                          <p:val>
                                            <p:strVal val="#ppt_w"/>
                                          </p:val>
                                        </p:tav>
                                      </p:tavLst>
                                    </p:anim>
                                    <p:anim calcmode="lin" valueType="num">
                                      <p:cBhvr>
                                        <p:cTn id="42" dur="500" fill="hold"/>
                                        <p:tgtEl>
                                          <p:spTgt spid="75"/>
                                        </p:tgtEl>
                                        <p:attrNameLst>
                                          <p:attrName>ppt_h</p:attrName>
                                        </p:attrNameLst>
                                      </p:cBhvr>
                                      <p:tavLst>
                                        <p:tav tm="0">
                                          <p:val>
                                            <p:fltVal val="0"/>
                                          </p:val>
                                        </p:tav>
                                        <p:tav tm="100000">
                                          <p:val>
                                            <p:strVal val="#ppt_h"/>
                                          </p:val>
                                        </p:tav>
                                      </p:tavLst>
                                    </p:anim>
                                    <p:animEffect transition="in" filter="fade">
                                      <p:cBhvr>
                                        <p:cTn id="43" dur="500"/>
                                        <p:tgtEl>
                                          <p:spTgt spid="75"/>
                                        </p:tgtEl>
                                      </p:cBhvr>
                                    </p:animEffect>
                                  </p:childTnLst>
                                </p:cTn>
                              </p:par>
                              <p:par>
                                <p:cTn id="44" presetID="22" presetClass="entr" presetSubtype="2" fill="hold" nodeType="withEffect">
                                  <p:stCondLst>
                                    <p:cond delay="2500"/>
                                  </p:stCondLst>
                                  <p:childTnLst>
                                    <p:set>
                                      <p:cBhvr>
                                        <p:cTn id="45" dur="1" fill="hold">
                                          <p:stCondLst>
                                            <p:cond delay="0"/>
                                          </p:stCondLst>
                                        </p:cTn>
                                        <p:tgtEl>
                                          <p:spTgt spid="24"/>
                                        </p:tgtEl>
                                        <p:attrNameLst>
                                          <p:attrName>style.visibility</p:attrName>
                                        </p:attrNameLst>
                                      </p:cBhvr>
                                      <p:to>
                                        <p:strVal val="visible"/>
                                      </p:to>
                                    </p:set>
                                    <p:animEffect transition="in" filter="wipe(right)">
                                      <p:cBhvr>
                                        <p:cTn id="46" dur="500"/>
                                        <p:tgtEl>
                                          <p:spTgt spid="24"/>
                                        </p:tgtEl>
                                      </p:cBhvr>
                                    </p:animEffect>
                                  </p:childTnLst>
                                </p:cTn>
                              </p:par>
                              <p:par>
                                <p:cTn id="47" presetID="22" presetClass="entr" presetSubtype="4" fill="hold" nodeType="withEffect">
                                  <p:stCondLst>
                                    <p:cond delay="350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par>
                                <p:cTn id="50" presetID="53" presetClass="entr" presetSubtype="16" fill="hold" nodeType="withEffect">
                                  <p:stCondLst>
                                    <p:cond delay="400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0">
                                          <p:val>
                                            <p:fltVal val="0"/>
                                          </p:val>
                                        </p:tav>
                                        <p:tav tm="100000">
                                          <p:val>
                                            <p:strVal val="#ppt_w"/>
                                          </p:val>
                                        </p:tav>
                                      </p:tavLst>
                                    </p:anim>
                                    <p:anim calcmode="lin" valueType="num">
                                      <p:cBhvr>
                                        <p:cTn id="53" dur="500" fill="hold"/>
                                        <p:tgtEl>
                                          <p:spTgt spid="63"/>
                                        </p:tgtEl>
                                        <p:attrNameLst>
                                          <p:attrName>ppt_h</p:attrName>
                                        </p:attrNameLst>
                                      </p:cBhvr>
                                      <p:tavLst>
                                        <p:tav tm="0">
                                          <p:val>
                                            <p:fltVal val="0"/>
                                          </p:val>
                                        </p:tav>
                                        <p:tav tm="100000">
                                          <p:val>
                                            <p:strVal val="#ppt_h"/>
                                          </p:val>
                                        </p:tav>
                                      </p:tavLst>
                                    </p:anim>
                                    <p:animEffect transition="in" filter="fade">
                                      <p:cBhvr>
                                        <p:cTn id="54" dur="500"/>
                                        <p:tgtEl>
                                          <p:spTgt spid="63"/>
                                        </p:tgtEl>
                                      </p:cBhvr>
                                    </p:animEffect>
                                  </p:childTnLst>
                                </p:cTn>
                              </p:par>
                              <p:par>
                                <p:cTn id="55" presetID="22" presetClass="entr" presetSubtype="2" fill="hold" nodeType="withEffect">
                                  <p:stCondLst>
                                    <p:cond delay="3500"/>
                                  </p:stCondLst>
                                  <p:childTnLst>
                                    <p:set>
                                      <p:cBhvr>
                                        <p:cTn id="56" dur="1" fill="hold">
                                          <p:stCondLst>
                                            <p:cond delay="0"/>
                                          </p:stCondLst>
                                        </p:cTn>
                                        <p:tgtEl>
                                          <p:spTgt spid="14"/>
                                        </p:tgtEl>
                                        <p:attrNameLst>
                                          <p:attrName>style.visibility</p:attrName>
                                        </p:attrNameLst>
                                      </p:cBhvr>
                                      <p:to>
                                        <p:strVal val="visible"/>
                                      </p:to>
                                    </p:set>
                                    <p:animEffect transition="in" filter="wipe(right)">
                                      <p:cBhvr>
                                        <p:cTn id="57" dur="500"/>
                                        <p:tgtEl>
                                          <p:spTgt spid="14"/>
                                        </p:tgtEl>
                                      </p:cBhvr>
                                    </p:animEffect>
                                  </p:childTnLst>
                                </p:cTn>
                              </p:par>
                              <p:par>
                                <p:cTn id="58" presetID="22" presetClass="entr" presetSubtype="1" fill="hold" nodeType="withEffect">
                                  <p:stCondLst>
                                    <p:cond delay="350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par>
                                <p:cTn id="61" presetID="22" presetClass="entr" presetSubtype="8" fill="hold" nodeType="withEffect">
                                  <p:stCondLst>
                                    <p:cond delay="450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par>
                                <p:cTn id="64" presetID="22" presetClass="entr" presetSubtype="2" fill="hold" nodeType="withEffect">
                                  <p:stCondLst>
                                    <p:cond delay="450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500"/>
                                        <p:tgtEl>
                                          <p:spTgt spid="23"/>
                                        </p:tgtEl>
                                      </p:cBhvr>
                                    </p:animEffect>
                                  </p:childTnLst>
                                </p:cTn>
                              </p:par>
                              <p:par>
                                <p:cTn id="67" presetID="22" presetClass="entr" presetSubtype="8" fill="hold" nodeType="withEffect">
                                  <p:stCondLst>
                                    <p:cond delay="450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par>
                                <p:cTn id="70" presetID="53" presetClass="entr" presetSubtype="16" fill="hold" nodeType="withEffect">
                                  <p:stCondLst>
                                    <p:cond delay="5000"/>
                                  </p:stCondLst>
                                  <p:childTnLst>
                                    <p:set>
                                      <p:cBhvr>
                                        <p:cTn id="71" dur="1" fill="hold">
                                          <p:stCondLst>
                                            <p:cond delay="0"/>
                                          </p:stCondLst>
                                        </p:cTn>
                                        <p:tgtEl>
                                          <p:spTgt spid="69"/>
                                        </p:tgtEl>
                                        <p:attrNameLst>
                                          <p:attrName>style.visibility</p:attrName>
                                        </p:attrNameLst>
                                      </p:cBhvr>
                                      <p:to>
                                        <p:strVal val="visible"/>
                                      </p:to>
                                    </p:set>
                                    <p:anim calcmode="lin" valueType="num">
                                      <p:cBhvr>
                                        <p:cTn id="72" dur="500" fill="hold"/>
                                        <p:tgtEl>
                                          <p:spTgt spid="69"/>
                                        </p:tgtEl>
                                        <p:attrNameLst>
                                          <p:attrName>ppt_w</p:attrName>
                                        </p:attrNameLst>
                                      </p:cBhvr>
                                      <p:tavLst>
                                        <p:tav tm="0">
                                          <p:val>
                                            <p:fltVal val="0"/>
                                          </p:val>
                                        </p:tav>
                                        <p:tav tm="100000">
                                          <p:val>
                                            <p:strVal val="#ppt_w"/>
                                          </p:val>
                                        </p:tav>
                                      </p:tavLst>
                                    </p:anim>
                                    <p:anim calcmode="lin" valueType="num">
                                      <p:cBhvr>
                                        <p:cTn id="73" dur="500" fill="hold"/>
                                        <p:tgtEl>
                                          <p:spTgt spid="69"/>
                                        </p:tgtEl>
                                        <p:attrNameLst>
                                          <p:attrName>ppt_h</p:attrName>
                                        </p:attrNameLst>
                                      </p:cBhvr>
                                      <p:tavLst>
                                        <p:tav tm="0">
                                          <p:val>
                                            <p:fltVal val="0"/>
                                          </p:val>
                                        </p:tav>
                                        <p:tav tm="100000">
                                          <p:val>
                                            <p:strVal val="#ppt_h"/>
                                          </p:val>
                                        </p:tav>
                                      </p:tavLst>
                                    </p:anim>
                                    <p:animEffect transition="in" filter="fade">
                                      <p:cBhvr>
                                        <p:cTn id="74" dur="500"/>
                                        <p:tgtEl>
                                          <p:spTgt spid="69"/>
                                        </p:tgtEl>
                                      </p:cBhvr>
                                    </p:animEffect>
                                  </p:childTnLst>
                                </p:cTn>
                              </p:par>
                              <p:par>
                                <p:cTn id="75" presetID="22" presetClass="entr" presetSubtype="4" fill="hold" nodeType="withEffect">
                                  <p:stCondLst>
                                    <p:cond delay="5500"/>
                                  </p:stCondLst>
                                  <p:childTnLst>
                                    <p:set>
                                      <p:cBhvr>
                                        <p:cTn id="76" dur="1" fill="hold">
                                          <p:stCondLst>
                                            <p:cond delay="0"/>
                                          </p:stCondLst>
                                        </p:cTn>
                                        <p:tgtEl>
                                          <p:spTgt spid="26"/>
                                        </p:tgtEl>
                                        <p:attrNameLst>
                                          <p:attrName>style.visibility</p:attrName>
                                        </p:attrNameLst>
                                      </p:cBhvr>
                                      <p:to>
                                        <p:strVal val="visible"/>
                                      </p:to>
                                    </p:set>
                                    <p:animEffect transition="in" filter="wipe(down)">
                                      <p:cBhvr>
                                        <p:cTn id="77" dur="500"/>
                                        <p:tgtEl>
                                          <p:spTgt spid="26"/>
                                        </p:tgtEl>
                                      </p:cBhvr>
                                    </p:animEffect>
                                  </p:childTnLst>
                                </p:cTn>
                              </p:par>
                              <p:par>
                                <p:cTn id="78" presetID="53" presetClass="entr" presetSubtype="16" fill="hold" nodeType="withEffect">
                                  <p:stCondLst>
                                    <p:cond delay="6000"/>
                                  </p:stCondLst>
                                  <p:childTnLst>
                                    <p:set>
                                      <p:cBhvr>
                                        <p:cTn id="79" dur="1" fill="hold">
                                          <p:stCondLst>
                                            <p:cond delay="0"/>
                                          </p:stCondLst>
                                        </p:cTn>
                                        <p:tgtEl>
                                          <p:spTgt spid="81"/>
                                        </p:tgtEl>
                                        <p:attrNameLst>
                                          <p:attrName>style.visibility</p:attrName>
                                        </p:attrNameLst>
                                      </p:cBhvr>
                                      <p:to>
                                        <p:strVal val="visible"/>
                                      </p:to>
                                    </p:set>
                                    <p:anim calcmode="lin" valueType="num">
                                      <p:cBhvr>
                                        <p:cTn id="80" dur="500" fill="hold"/>
                                        <p:tgtEl>
                                          <p:spTgt spid="81"/>
                                        </p:tgtEl>
                                        <p:attrNameLst>
                                          <p:attrName>ppt_w</p:attrName>
                                        </p:attrNameLst>
                                      </p:cBhvr>
                                      <p:tavLst>
                                        <p:tav tm="0">
                                          <p:val>
                                            <p:fltVal val="0"/>
                                          </p:val>
                                        </p:tav>
                                        <p:tav tm="100000">
                                          <p:val>
                                            <p:strVal val="#ppt_w"/>
                                          </p:val>
                                        </p:tav>
                                      </p:tavLst>
                                    </p:anim>
                                    <p:anim calcmode="lin" valueType="num">
                                      <p:cBhvr>
                                        <p:cTn id="81" dur="500" fill="hold"/>
                                        <p:tgtEl>
                                          <p:spTgt spid="81"/>
                                        </p:tgtEl>
                                        <p:attrNameLst>
                                          <p:attrName>ppt_h</p:attrName>
                                        </p:attrNameLst>
                                      </p:cBhvr>
                                      <p:tavLst>
                                        <p:tav tm="0">
                                          <p:val>
                                            <p:fltVal val="0"/>
                                          </p:val>
                                        </p:tav>
                                        <p:tav tm="100000">
                                          <p:val>
                                            <p:strVal val="#ppt_h"/>
                                          </p:val>
                                        </p:tav>
                                      </p:tavLst>
                                    </p:anim>
                                    <p:animEffect transition="in" filter="fade">
                                      <p:cBhvr>
                                        <p:cTn id="82" dur="500"/>
                                        <p:tgtEl>
                                          <p:spTgt spid="81"/>
                                        </p:tgtEl>
                                      </p:cBhvr>
                                    </p:animEffect>
                                  </p:childTnLst>
                                </p:cTn>
                              </p:par>
                              <p:par>
                                <p:cTn id="83" presetID="22" presetClass="entr" presetSubtype="8" fill="hold" nodeType="withEffect">
                                  <p:stCondLst>
                                    <p:cond delay="550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par>
                                <p:cTn id="86" presetID="22" presetClass="entr" presetSubtype="1" fill="hold" nodeType="withEffect">
                                  <p:stCondLst>
                                    <p:cond delay="550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par>
                                <p:cTn id="89" presetID="22" presetClass="entr" presetSubtype="8" fill="hold" nodeType="withEffect">
                                  <p:stCondLst>
                                    <p:cond delay="625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5" name="Freeform 5"/>
          <p:cNvSpPr/>
          <p:nvPr/>
        </p:nvSpPr>
        <p:spPr bwMode="auto">
          <a:xfrm rot="5400000">
            <a:off x="4407603" y="1811682"/>
            <a:ext cx="3420062" cy="30311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387" y="1484787"/>
            <a:ext cx="3672408" cy="367240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9" name="Freeform 5"/>
          <p:cNvSpPr/>
          <p:nvPr/>
        </p:nvSpPr>
        <p:spPr bwMode="auto">
          <a:xfrm rot="5400000">
            <a:off x="4279797" y="2035996"/>
            <a:ext cx="1095233" cy="97069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25400">
            <a:noFill/>
          </a:ln>
          <a:effectLst>
            <a:outerShdw blurRad="444500" dist="152400" dir="2700000" algn="tl" rotWithShape="0">
              <a:prstClr val="black">
                <a:alpha val="30000"/>
              </a:prstClr>
            </a:outerShdw>
          </a:effectLst>
        </p:spPr>
        <p:txBody>
          <a:bodyPr vert="horz" wrap="square" lIns="91440" tIns="45720" rIns="91440" bIns="45720" numCol="1" anchor="t" anchorCtr="0" compatLnSpc="1"/>
          <a:lstStyle/>
          <a:p>
            <a:endParaRPr lang="zh-CN" altLang="en-US" sz="1600" b="1">
              <a:latin typeface="微软雅黑" panose="020B0503020204020204" pitchFamily="34" charset="-122"/>
              <a:ea typeface="微软雅黑" panose="020B0503020204020204" pitchFamily="34" charset="-122"/>
            </a:endParaRPr>
          </a:p>
        </p:txBody>
      </p:sp>
      <p:sp>
        <p:nvSpPr>
          <p:cNvPr id="20" name="TextBox 7"/>
          <p:cNvSpPr>
            <a:spLocks noChangeArrowheads="1"/>
          </p:cNvSpPr>
          <p:nvPr/>
        </p:nvSpPr>
        <p:spPr bwMode="auto">
          <a:xfrm>
            <a:off x="4179646" y="2302088"/>
            <a:ext cx="126059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a:solidFill>
                  <a:schemeClr val="bg1"/>
                </a:solidFill>
                <a:latin typeface="Impact MT Std" pitchFamily="34" charset="0"/>
                <a:ea typeface="微软雅黑" panose="020B0503020204020204" pitchFamily="34" charset="-122"/>
                <a:sym typeface="微软雅黑" panose="020B0503020204020204" pitchFamily="34" charset="-122"/>
              </a:rPr>
              <a:t>一</a:t>
            </a:r>
            <a:endParaRPr lang="zh-CN" altLang="en-US" sz="3200" b="1" dirty="0">
              <a:solidFill>
                <a:schemeClr val="bg1"/>
              </a:solidFill>
              <a:latin typeface="Impact MT Std" pitchFamily="34" charset="0"/>
              <a:ea typeface="微软雅黑" panose="020B0503020204020204" pitchFamily="34" charset="-122"/>
              <a:sym typeface="微软雅黑" panose="020B0503020204020204" pitchFamily="34" charset="-122"/>
            </a:endParaRPr>
          </a:p>
        </p:txBody>
      </p:sp>
      <p:sp>
        <p:nvSpPr>
          <p:cNvPr id="21" name="文本框 163"/>
          <p:cNvSpPr txBox="1"/>
          <p:nvPr/>
        </p:nvSpPr>
        <p:spPr>
          <a:xfrm>
            <a:off x="4792881" y="2660561"/>
            <a:ext cx="2704532" cy="1691640"/>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特色开发</a:t>
            </a: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3200" spc="100" dirty="0">
                <a:solidFill>
                  <a:schemeClr val="tx1">
                    <a:lumMod val="50000"/>
                    <a:lumOff val="50000"/>
                  </a:schemeClr>
                </a:solidFill>
                <a:latin typeface="微软雅黑" panose="020B0503020204020204" pitchFamily="34" charset="-122"/>
                <a:ea typeface="微软雅黑" panose="020B0503020204020204" pitchFamily="34" charset="-122"/>
                <a:sym typeface="+mn-ea"/>
              </a:rPr>
              <a:t>（因地制宜）</a:t>
            </a: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36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2" presetClass="entr" presetSubtype="0" fill="hold" grpId="0" nodeType="withEffect">
                                  <p:stCondLst>
                                    <p:cond delay="0"/>
                                  </p:stCondLst>
                                  <p:iterate type="lt">
                                    <p:tmPct val="10000"/>
                                  </p:iterate>
                                  <p:childTnLst>
                                    <p:set>
                                      <p:cBhvr>
                                        <p:cTn id="16" dur="1" fill="hold">
                                          <p:stCondLst>
                                            <p:cond delay="0"/>
                                          </p:stCondLst>
                                        </p:cTn>
                                        <p:tgtEl>
                                          <p:spTgt spid="20"/>
                                        </p:tgtEl>
                                        <p:attrNameLst>
                                          <p:attrName>style.visibility</p:attrName>
                                        </p:attrNameLst>
                                      </p:cBhvr>
                                      <p:to>
                                        <p:strVal val="visible"/>
                                      </p:to>
                                    </p:set>
                                    <p:animScale>
                                      <p:cBhvr>
                                        <p:cTn id="1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0"/>
                                        </p:tgtEl>
                                        <p:attrNameLst>
                                          <p:attrName>ppt_x</p:attrName>
                                          <p:attrName>ppt_y</p:attrName>
                                        </p:attrNameLst>
                                      </p:cBhvr>
                                    </p:animMotion>
                                    <p:animEffect transition="in" filter="fade">
                                      <p:cBhvr>
                                        <p:cTn id="19" dur="1000"/>
                                        <p:tgtEl>
                                          <p:spTgt spid="20"/>
                                        </p:tgtEl>
                                      </p:cBhvr>
                                    </p:animEffect>
                                  </p:childTnLst>
                                </p:cTn>
                              </p:par>
                            </p:childTnLst>
                          </p:cTn>
                        </p:par>
                        <p:par>
                          <p:cTn id="20" fill="hold">
                            <p:stCondLst>
                              <p:cond delay="1250"/>
                            </p:stCondLst>
                            <p:childTnLst>
                              <p:par>
                                <p:cTn id="21" presetID="12" presetClass="entr" presetSubtype="4"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ppt_y</p:attrName>
                                        </p:attrNameLst>
                                      </p:cBhvr>
                                      <p:tavLst>
                                        <p:tav tm="0">
                                          <p:val>
                                            <p:strVal val="#ppt_y+#ppt_h*1.125000"/>
                                          </p:val>
                                        </p:tav>
                                        <p:tav tm="100000">
                                          <p:val>
                                            <p:strVal val="#ppt_y"/>
                                          </p:val>
                                        </p:tav>
                                      </p:tavLst>
                                    </p:anim>
                                    <p:animEffect transition="in" filter="wipe(up)">
                                      <p:cBhvr>
                                        <p:cTn id="24" dur="500"/>
                                        <p:tgtEl>
                                          <p:spTgt spid="21"/>
                                        </p:tgtEl>
                                      </p:cBhvr>
                                    </p:animEffect>
                                  </p:childTnLst>
                                </p:cTn>
                              </p:par>
                            </p:childTnLst>
                          </p:cTn>
                        </p:par>
                        <p:par>
                          <p:cTn id="25" fill="hold">
                            <p:stCondLst>
                              <p:cond delay="1750"/>
                            </p:stCondLst>
                            <p:childTnLst>
                              <p:par>
                                <p:cTn id="26" presetID="21" presetClass="entr" presetSubtype="1"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heel(1)">
                                      <p:cBhvr>
                                        <p:cTn id="28" dur="2000"/>
                                        <p:tgtEl>
                                          <p:spTgt spid="45"/>
                                        </p:tgtEl>
                                      </p:cBhvr>
                                    </p:animEffect>
                                  </p:childTnLst>
                                </p:cTn>
                              </p:par>
                              <p:par>
                                <p:cTn id="29" presetID="42" presetClass="entr" presetSubtype="0" fill="hold" nodeType="withEffect">
                                  <p:stCondLst>
                                    <p:cond delay="75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anim calcmode="lin" valueType="num">
                                      <p:cBhvr>
                                        <p:cTn id="32" dur="500" fill="hold"/>
                                        <p:tgtEl>
                                          <p:spTgt spid="85"/>
                                        </p:tgtEl>
                                        <p:attrNameLst>
                                          <p:attrName>ppt_x</p:attrName>
                                        </p:attrNameLst>
                                      </p:cBhvr>
                                      <p:tavLst>
                                        <p:tav tm="0">
                                          <p:val>
                                            <p:strVal val="#ppt_x"/>
                                          </p:val>
                                        </p:tav>
                                        <p:tav tm="100000">
                                          <p:val>
                                            <p:strVal val="#ppt_x"/>
                                          </p:val>
                                        </p:tav>
                                      </p:tavLst>
                                    </p:anim>
                                    <p:anim calcmode="lin" valueType="num">
                                      <p:cBhvr>
                                        <p:cTn id="33" dur="500" fill="hold"/>
                                        <p:tgtEl>
                                          <p:spTgt spid="8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75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500"/>
                                        <p:tgtEl>
                                          <p:spTgt spid="86"/>
                                        </p:tgtEl>
                                      </p:cBhvr>
                                    </p:animEffect>
                                    <p:anim calcmode="lin" valueType="num">
                                      <p:cBhvr>
                                        <p:cTn id="37" dur="500" fill="hold"/>
                                        <p:tgtEl>
                                          <p:spTgt spid="86"/>
                                        </p:tgtEl>
                                        <p:attrNameLst>
                                          <p:attrName>ppt_x</p:attrName>
                                        </p:attrNameLst>
                                      </p:cBhvr>
                                      <p:tavLst>
                                        <p:tav tm="0">
                                          <p:val>
                                            <p:strVal val="#ppt_x"/>
                                          </p:val>
                                        </p:tav>
                                        <p:tav tm="100000">
                                          <p:val>
                                            <p:strVal val="#ppt_x"/>
                                          </p:val>
                                        </p:tav>
                                      </p:tavLst>
                                    </p:anim>
                                    <p:anim calcmode="lin" valueType="num">
                                      <p:cBhvr>
                                        <p:cTn id="38" dur="500" fill="hold"/>
                                        <p:tgtEl>
                                          <p:spTgt spid="8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5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500"/>
                                        <p:tgtEl>
                                          <p:spTgt spid="87"/>
                                        </p:tgtEl>
                                      </p:cBhvr>
                                    </p:animEffect>
                                    <p:anim calcmode="lin" valueType="num">
                                      <p:cBhvr>
                                        <p:cTn id="42" dur="500" fill="hold"/>
                                        <p:tgtEl>
                                          <p:spTgt spid="87"/>
                                        </p:tgtEl>
                                        <p:attrNameLst>
                                          <p:attrName>ppt_x</p:attrName>
                                        </p:attrNameLst>
                                      </p:cBhvr>
                                      <p:tavLst>
                                        <p:tav tm="0">
                                          <p:val>
                                            <p:strVal val="#ppt_x"/>
                                          </p:val>
                                        </p:tav>
                                        <p:tav tm="100000">
                                          <p:val>
                                            <p:strVal val="#ppt_x"/>
                                          </p:val>
                                        </p:tav>
                                      </p:tavLst>
                                    </p:anim>
                                    <p:anim calcmode="lin" valueType="num">
                                      <p:cBhvr>
                                        <p:cTn id="43" dur="500" fill="hold"/>
                                        <p:tgtEl>
                                          <p:spTgt spid="8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75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anim calcmode="lin" valueType="num">
                                      <p:cBhvr>
                                        <p:cTn id="47" dur="500" fill="hold"/>
                                        <p:tgtEl>
                                          <p:spTgt spid="91"/>
                                        </p:tgtEl>
                                        <p:attrNameLst>
                                          <p:attrName>ppt_x</p:attrName>
                                        </p:attrNameLst>
                                      </p:cBhvr>
                                      <p:tavLst>
                                        <p:tav tm="0">
                                          <p:val>
                                            <p:strVal val="#ppt_x"/>
                                          </p:val>
                                        </p:tav>
                                        <p:tav tm="100000">
                                          <p:val>
                                            <p:strVal val="#ppt_x"/>
                                          </p:val>
                                        </p:tav>
                                      </p:tavLst>
                                    </p:anim>
                                    <p:anim calcmode="lin" valueType="num">
                                      <p:cBhvr>
                                        <p:cTn id="48" dur="500" fill="hold"/>
                                        <p:tgtEl>
                                          <p:spTgt spid="9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75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anim calcmode="lin" valueType="num">
                                      <p:cBhvr>
                                        <p:cTn id="52" dur="500" fill="hold"/>
                                        <p:tgtEl>
                                          <p:spTgt spid="92"/>
                                        </p:tgtEl>
                                        <p:attrNameLst>
                                          <p:attrName>ppt_x</p:attrName>
                                        </p:attrNameLst>
                                      </p:cBhvr>
                                      <p:tavLst>
                                        <p:tav tm="0">
                                          <p:val>
                                            <p:strVal val="#ppt_x"/>
                                          </p:val>
                                        </p:tav>
                                        <p:tav tm="100000">
                                          <p:val>
                                            <p:strVal val="#ppt_x"/>
                                          </p:val>
                                        </p:tav>
                                      </p:tavLst>
                                    </p:anim>
                                    <p:anim calcmode="lin" valueType="num">
                                      <p:cBhvr>
                                        <p:cTn id="53" dur="500" fill="hold"/>
                                        <p:tgtEl>
                                          <p:spTgt spid="9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750"/>
                                  </p:stCondLst>
                                  <p:childTnLst>
                                    <p:set>
                                      <p:cBhvr>
                                        <p:cTn id="55" dur="1" fill="hold">
                                          <p:stCondLst>
                                            <p:cond delay="0"/>
                                          </p:stCondLst>
                                        </p:cTn>
                                        <p:tgtEl>
                                          <p:spTgt spid="93"/>
                                        </p:tgtEl>
                                        <p:attrNameLst>
                                          <p:attrName>style.visibility</p:attrName>
                                        </p:attrNameLst>
                                      </p:cBhvr>
                                      <p:to>
                                        <p:strVal val="visible"/>
                                      </p:to>
                                    </p:set>
                                    <p:animEffect transition="in" filter="fade">
                                      <p:cBhvr>
                                        <p:cTn id="56" dur="500"/>
                                        <p:tgtEl>
                                          <p:spTgt spid="93"/>
                                        </p:tgtEl>
                                      </p:cBhvr>
                                    </p:animEffect>
                                    <p:anim calcmode="lin" valueType="num">
                                      <p:cBhvr>
                                        <p:cTn id="57" dur="500" fill="hold"/>
                                        <p:tgtEl>
                                          <p:spTgt spid="93"/>
                                        </p:tgtEl>
                                        <p:attrNameLst>
                                          <p:attrName>ppt_x</p:attrName>
                                        </p:attrNameLst>
                                      </p:cBhvr>
                                      <p:tavLst>
                                        <p:tav tm="0">
                                          <p:val>
                                            <p:strVal val="#ppt_x"/>
                                          </p:val>
                                        </p:tav>
                                        <p:tav tm="100000">
                                          <p:val>
                                            <p:strVal val="#ppt_x"/>
                                          </p:val>
                                        </p:tav>
                                      </p:tavLst>
                                    </p:anim>
                                    <p:anim calcmode="lin" valueType="num">
                                      <p:cBhvr>
                                        <p:cTn id="58" dur="5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9" grpId="0" animBg="1"/>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8"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735" y="46355"/>
            <a:ext cx="1537970" cy="140525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TextBox 7"/>
          <p:cNvSpPr txBox="1"/>
          <p:nvPr/>
        </p:nvSpPr>
        <p:spPr>
          <a:xfrm>
            <a:off x="5498470" y="545634"/>
            <a:ext cx="1300480" cy="429895"/>
          </a:xfrm>
          <a:prstGeom prst="rect">
            <a:avLst/>
          </a:prstGeom>
          <a:noFill/>
        </p:spPr>
        <p:txBody>
          <a:bodyPr wrap="none" rtlCol="0">
            <a:spAutoFit/>
          </a:bodyPr>
          <a:p>
            <a:r>
              <a:rPr lang="zh-CN" altLang="en-US" sz="2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加强宣传</a:t>
            </a:r>
            <a:endParaRPr lang="en-US" altLang="zh-CN" sz="22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Freeform 5"/>
          <p:cNvSpPr/>
          <p:nvPr/>
        </p:nvSpPr>
        <p:spPr bwMode="auto">
          <a:xfrm rot="5400000">
            <a:off x="5467985" y="127000"/>
            <a:ext cx="1355725" cy="130683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9525">
            <a:solidFill>
              <a:srgbClr val="0070C0"/>
            </a:solidFill>
          </a:ln>
          <a:effectLst>
            <a:outerShdw blurRad="444500" dist="152400" dir="2700000" algn="tl" rotWithShape="0">
              <a:prstClr val="black">
                <a:alpha val="30000"/>
              </a:prstClr>
            </a:outerShdw>
          </a:effectLst>
        </p:spPr>
        <p:txBody>
          <a:bodyPr vert="horz" wrap="square" lIns="91440" tIns="45720" rIns="91440" bIns="45720" numCol="1" anchor="t" anchorCtr="0" compatLnSpc="1"/>
          <a:p>
            <a:endParaRPr lang="zh-CN" altLang="en-US" sz="1600" b="1">
              <a:latin typeface="微软雅黑" panose="020B0503020204020204" pitchFamily="34" charset="-122"/>
              <a:ea typeface="微软雅黑" panose="020B0503020204020204" pitchFamily="34" charset="-122"/>
            </a:endParaRPr>
          </a:p>
        </p:txBody>
      </p:sp>
      <p:sp>
        <p:nvSpPr>
          <p:cNvPr id="2" name="文本框 1"/>
          <p:cNvSpPr txBox="1"/>
          <p:nvPr/>
        </p:nvSpPr>
        <p:spPr>
          <a:xfrm>
            <a:off x="5161280" y="1628775"/>
            <a:ext cx="6385560" cy="4799965"/>
          </a:xfrm>
          <a:prstGeom prst="rect">
            <a:avLst/>
          </a:prstGeom>
          <a:noFill/>
          <a:ln w="9525">
            <a:noFill/>
          </a:ln>
        </p:spPr>
        <p:txBody>
          <a:bodyPr wrap="square">
            <a:spAutoFit/>
          </a:bodyPr>
          <a:p>
            <a:pPr indent="304800"/>
            <a:r>
              <a:rPr lang="en-US" altLang="zh-CN" b="0">
                <a:ea typeface="宋体" panose="02010600030101010101" pitchFamily="2" charset="-122"/>
              </a:rPr>
              <a:t> </a:t>
            </a:r>
            <a:r>
              <a:rPr lang="zh-CN" sz="1600" b="0">
                <a:ea typeface="宋体" panose="02010600030101010101" pitchFamily="2" charset="-122"/>
              </a:rPr>
              <a:t>为突出少年军校共建特色，学校依托国家、省、市、县的公众号、网站、电视台等媒体开展共建宣传，为学校、教师和学生提供了一个展示、交流、互动的平台。学校订阅号，突出学生的自主管理，通过“班级风采”、 “国防教育成果”、“小教官训练营”、“小军人主题活动”等栏目设置,为学生提供更多展示、创造、学习、交流的舞台，浓郁的国防教育文化氛围，为学生们提供了“润物细无声”的育人环境，使大家在潜移默化中学到相关知识，国防的重要性，军人的良好习惯，英雄的精神，达到陶冶学生情操、磨砺意志、志存高远、勤奋学习的精神动力。</a:t>
            </a:r>
            <a:endParaRPr lang="zh-CN" sz="1600" b="0">
              <a:ea typeface="宋体" panose="02010600030101010101" pitchFamily="2" charset="-122"/>
            </a:endParaRPr>
          </a:p>
          <a:p>
            <a:pPr indent="304800"/>
            <a:r>
              <a:rPr lang="zh-CN" sz="1600" b="0">
                <a:ea typeface="宋体" panose="02010600030101010101" pitchFamily="2" charset="-122"/>
              </a:rPr>
              <a:t>除了内部的相融，也将学校少年军校特色向外传递，通过学习强国，中国军网，CCTV等媒体进行宣传。</a:t>
            </a:r>
            <a:r>
              <a:rPr lang="zh-CN" altLang="en-US" sz="1600" b="0">
                <a:ea typeface="宋体" panose="02010600030101010101" pitchFamily="2" charset="-122"/>
              </a:rPr>
              <a:t>第</a:t>
            </a:r>
            <a:r>
              <a:rPr lang="en-US" altLang="zh-CN" sz="1600" b="0">
                <a:ea typeface="宋体" panose="02010600030101010101" pitchFamily="2" charset="-122"/>
              </a:rPr>
              <a:t>77</a:t>
            </a:r>
            <a:r>
              <a:rPr lang="zh-CN" altLang="en-US" sz="1600" b="0">
                <a:ea typeface="宋体" panose="02010600030101010101" pitchFamily="2" charset="-122"/>
              </a:rPr>
              <a:t>集团军政治工作部官微西南雄师号、中国军网、人民日报等媒体均对学校的国防教育工作进行报道。2020年12月，渝西川南乡村教育联盟专家团队到该校考察，对学校少年军校特色给予了高度的评价。2021年1月双拥活动登上了《中国军视网》；21日、22日连续两天登上新华社，最高浏览量达121.3万， 2月份与共建部队扶贫助学工作两次登上了CCTV-7国防军事早报新闻。2021年，为庆祝中国共产党成立100周年，学校积极开展党史教育，成效显著，多次登上《学习强国》《央视军事》等平台，使得我校少年军校特色走出四川，面向全国。</a:t>
            </a:r>
            <a:endParaRPr lang="zh-CN" altLang="en-US" sz="1600" b="0">
              <a:ea typeface="宋体" panose="02010600030101010101" pitchFamily="2" charset="-122"/>
            </a:endParaRPr>
          </a:p>
        </p:txBody>
      </p:sp>
      <p:pic>
        <p:nvPicPr>
          <p:cNvPr id="4" name="图片 40" descr="D:\用户目录\我的文档\Tencent Files\956946282\FileRecv\媒体宣传.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40435" y="2061210"/>
            <a:ext cx="3915410" cy="36214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par>
                                <p:cTn id="35" presetID="2" presetClass="entr" presetSubtype="1" decel="100000" fill="hold" grpId="0" nodeType="withEffect">
                                  <p:stCondLst>
                                    <p:cond delay="25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par>
                          <p:cTn id="39" fill="hold">
                            <p:stCondLst>
                              <p:cond delay="1250"/>
                            </p:stCondLst>
                            <p:childTnLst>
                              <p:par>
                                <p:cTn id="40" presetID="21"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2" name="椭圆 51"/>
          <p:cNvSpPr/>
          <p:nvPr/>
        </p:nvSpPr>
        <p:spPr>
          <a:xfrm>
            <a:off x="4715100" y="680742"/>
            <a:ext cx="2820266" cy="282026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961195" y="944271"/>
            <a:ext cx="2310642" cy="23106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Oval 8"/>
          <p:cNvSpPr>
            <a:spLocks noChangeArrowheads="1"/>
          </p:cNvSpPr>
          <p:nvPr/>
        </p:nvSpPr>
        <p:spPr bwMode="auto">
          <a:xfrm>
            <a:off x="5946267" y="404664"/>
            <a:ext cx="425734" cy="425733"/>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6" name="Oval 9"/>
          <p:cNvSpPr>
            <a:spLocks noChangeArrowheads="1"/>
          </p:cNvSpPr>
          <p:nvPr/>
        </p:nvSpPr>
        <p:spPr bwMode="auto">
          <a:xfrm>
            <a:off x="5367671" y="972025"/>
            <a:ext cx="223479" cy="224727"/>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7" name="Oval 11"/>
          <p:cNvSpPr>
            <a:spLocks noChangeArrowheads="1"/>
          </p:cNvSpPr>
          <p:nvPr/>
        </p:nvSpPr>
        <p:spPr bwMode="auto">
          <a:xfrm>
            <a:off x="6995580" y="2852515"/>
            <a:ext cx="395770" cy="395769"/>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8" name="Oval 15"/>
          <p:cNvSpPr>
            <a:spLocks noChangeArrowheads="1"/>
          </p:cNvSpPr>
          <p:nvPr/>
        </p:nvSpPr>
        <p:spPr bwMode="auto">
          <a:xfrm>
            <a:off x="4799062" y="2689396"/>
            <a:ext cx="458194" cy="459442"/>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1" name="Oval 9"/>
          <p:cNvSpPr>
            <a:spLocks noChangeArrowheads="1"/>
          </p:cNvSpPr>
          <p:nvPr/>
        </p:nvSpPr>
        <p:spPr bwMode="auto">
          <a:xfrm>
            <a:off x="7383895" y="2052145"/>
            <a:ext cx="223479" cy="224727"/>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2" name="Oval 9"/>
          <p:cNvSpPr>
            <a:spLocks noChangeArrowheads="1"/>
          </p:cNvSpPr>
          <p:nvPr/>
        </p:nvSpPr>
        <p:spPr bwMode="auto">
          <a:xfrm>
            <a:off x="4655046" y="2204546"/>
            <a:ext cx="111740" cy="112364"/>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3" name="Oval 8"/>
          <p:cNvSpPr>
            <a:spLocks noChangeArrowheads="1"/>
          </p:cNvSpPr>
          <p:nvPr/>
        </p:nvSpPr>
        <p:spPr bwMode="auto">
          <a:xfrm>
            <a:off x="7178483" y="1055893"/>
            <a:ext cx="212867" cy="212867"/>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4" name="Oval 9"/>
          <p:cNvSpPr>
            <a:spLocks noChangeArrowheads="1"/>
          </p:cNvSpPr>
          <p:nvPr/>
        </p:nvSpPr>
        <p:spPr bwMode="auto">
          <a:xfrm>
            <a:off x="5623426" y="3388644"/>
            <a:ext cx="111740" cy="112364"/>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5" name="矩形 64"/>
          <p:cNvSpPr/>
          <p:nvPr/>
        </p:nvSpPr>
        <p:spPr>
          <a:xfrm>
            <a:off x="2710830" y="3784356"/>
            <a:ext cx="6814553" cy="1568450"/>
          </a:xfrm>
          <a:prstGeom prst="rect">
            <a:avLst/>
          </a:prstGeom>
        </p:spPr>
        <p:txBody>
          <a:bodyPr wrap="square">
            <a:spAutoFit/>
          </a:bodyPr>
          <a:lstStyle/>
          <a:p>
            <a:pPr algn="ctr"/>
            <a:r>
              <a:rPr lang="zh-CN" altLang="en-US" sz="4800" b="1" dirty="0">
                <a:solidFill>
                  <a:srgbClr val="0070C0"/>
                </a:solidFill>
                <a:latin typeface="微软雅黑" panose="020B0503020204020204" pitchFamily="34" charset="-122"/>
                <a:ea typeface="微软雅黑" panose="020B0503020204020204" pitchFamily="34" charset="-122"/>
              </a:rPr>
              <a:t>学校特色打造，</a:t>
            </a:r>
            <a:endParaRPr lang="zh-CN" altLang="en-US" sz="4800" b="1" dirty="0">
              <a:solidFill>
                <a:srgbClr val="0070C0"/>
              </a:solidFill>
              <a:latin typeface="微软雅黑" panose="020B0503020204020204" pitchFamily="34" charset="-122"/>
              <a:ea typeface="微软雅黑" panose="020B0503020204020204" pitchFamily="34" charset="-122"/>
            </a:endParaRPr>
          </a:p>
          <a:p>
            <a:pPr algn="ctr"/>
            <a:r>
              <a:rPr lang="zh-CN" altLang="en-US" sz="4800" b="1" dirty="0">
                <a:solidFill>
                  <a:srgbClr val="0070C0"/>
                </a:solidFill>
                <a:latin typeface="微软雅黑" panose="020B0503020204020204" pitchFamily="34" charset="-122"/>
                <a:ea typeface="微软雅黑" panose="020B0503020204020204" pitchFamily="34" charset="-122"/>
              </a:rPr>
              <a:t> </a:t>
            </a:r>
            <a:r>
              <a:rPr lang="en-US" altLang="zh-CN" sz="4800" b="1" dirty="0">
                <a:solidFill>
                  <a:srgbClr val="0070C0"/>
                </a:solidFill>
                <a:latin typeface="微软雅黑" panose="020B0503020204020204" pitchFamily="34" charset="-122"/>
                <a:ea typeface="微软雅黑" panose="020B0503020204020204" pitchFamily="34" charset="-122"/>
              </a:rPr>
              <a:t>    </a:t>
            </a:r>
            <a:r>
              <a:rPr lang="zh-CN" altLang="en-US" sz="4800" b="1" dirty="0">
                <a:solidFill>
                  <a:srgbClr val="0070C0"/>
                </a:solidFill>
                <a:latin typeface="微软雅黑" panose="020B0503020204020204" pitchFamily="34" charset="-122"/>
                <a:ea typeface="微软雅黑" panose="020B0503020204020204" pitchFamily="34" charset="-122"/>
              </a:rPr>
              <a:t>我们一直在路上</a:t>
            </a:r>
            <a:r>
              <a:rPr lang="en-US" altLang="zh-CN" sz="4800" b="1" dirty="0">
                <a:solidFill>
                  <a:srgbClr val="0070C0"/>
                </a:solidFill>
                <a:latin typeface="微软雅黑" panose="020B0503020204020204" pitchFamily="34" charset="-122"/>
                <a:ea typeface="微软雅黑" panose="020B0503020204020204" pitchFamily="34" charset="-122"/>
              </a:rPr>
              <a:t>......</a:t>
            </a:r>
            <a:endParaRPr lang="en-US" altLang="zh-CN" sz="4800" b="1" dirty="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4959985" y="957580"/>
            <a:ext cx="2358390" cy="2296795"/>
          </a:xfrm>
          <a:prstGeom prst="ellipse">
            <a:avLst/>
          </a:prstGeom>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heel(1)">
                                      <p:cBhvr>
                                        <p:cTn id="7" dur="1000"/>
                                        <p:tgtEl>
                                          <p:spTgt spid="54"/>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52"/>
                                        </p:tgtEl>
                                        <p:attrNameLst>
                                          <p:attrName>style.visibility</p:attrName>
                                        </p:attrNameLst>
                                      </p:cBhvr>
                                      <p:to>
                                        <p:strVal val="visible"/>
                                      </p:to>
                                    </p:set>
                                    <p:animEffect transition="in" filter="wheel(1)">
                                      <p:cBhvr>
                                        <p:cTn id="10" dur="1000"/>
                                        <p:tgtEl>
                                          <p:spTgt spid="5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300"/>
                                        <p:tgtEl>
                                          <p:spTgt spid="5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300"/>
                                        <p:tgtEl>
                                          <p:spTgt spid="5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300"/>
                                        <p:tgtEl>
                                          <p:spTgt spid="5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300"/>
                                        <p:tgtEl>
                                          <p:spTgt spid="58"/>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300"/>
                                        <p:tgtEl>
                                          <p:spTgt spid="61"/>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300"/>
                                        <p:tgtEl>
                                          <p:spTgt spid="62"/>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300"/>
                                        <p:tgtEl>
                                          <p:spTgt spid="63"/>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300"/>
                                        <p:tgtEl>
                                          <p:spTgt spid="64"/>
                                        </p:tgtEl>
                                      </p:cBhvr>
                                    </p:animEffect>
                                  </p:childTnLst>
                                </p:cTn>
                              </p:par>
                            </p:childTnLst>
                          </p:cTn>
                        </p:par>
                        <p:par>
                          <p:cTn id="43" fill="hold">
                            <p:stCondLst>
                              <p:cond delay="50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65"/>
                                        </p:tgtEl>
                                        <p:attrNameLst>
                                          <p:attrName>ppt_y</p:attrName>
                                        </p:attrNameLst>
                                      </p:cBhvr>
                                      <p:tavLst>
                                        <p:tav tm="0">
                                          <p:val>
                                            <p:strVal val="#ppt_y"/>
                                          </p:val>
                                        </p:tav>
                                        <p:tav tm="100000">
                                          <p:val>
                                            <p:strVal val="#ppt_y"/>
                                          </p:val>
                                        </p:tav>
                                      </p:tavLst>
                                    </p:anim>
                                    <p:anim calcmode="lin" valueType="num">
                                      <p:cBhvr>
                                        <p:cTn id="48"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54" grpId="0" bldLvl="0" animBg="1"/>
      <p:bldP spid="55" grpId="0" bldLvl="0" animBg="1"/>
      <p:bldP spid="56" grpId="0" bldLvl="0" animBg="1"/>
      <p:bldP spid="57" grpId="0" bldLvl="0" animBg="1"/>
      <p:bldP spid="58" grpId="0" bldLvl="0" animBg="1"/>
      <p:bldP spid="61" grpId="0" bldLvl="0" animBg="1"/>
      <p:bldP spid="62" grpId="0" bldLvl="0" animBg="1"/>
      <p:bldP spid="63" grpId="0" bldLvl="0" animBg="1"/>
      <p:bldP spid="64" grpId="0" bldLvl="0" animBg="1"/>
      <p:bldP spid="6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2" name="椭圆 51"/>
          <p:cNvSpPr/>
          <p:nvPr/>
        </p:nvSpPr>
        <p:spPr>
          <a:xfrm>
            <a:off x="4715100" y="680742"/>
            <a:ext cx="2820266" cy="282026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961195" y="944271"/>
            <a:ext cx="2310642" cy="23106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Oval 8"/>
          <p:cNvSpPr>
            <a:spLocks noChangeArrowheads="1"/>
          </p:cNvSpPr>
          <p:nvPr/>
        </p:nvSpPr>
        <p:spPr bwMode="auto">
          <a:xfrm>
            <a:off x="5946267" y="404664"/>
            <a:ext cx="425734" cy="425733"/>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6" name="Oval 9"/>
          <p:cNvSpPr>
            <a:spLocks noChangeArrowheads="1"/>
          </p:cNvSpPr>
          <p:nvPr/>
        </p:nvSpPr>
        <p:spPr bwMode="auto">
          <a:xfrm>
            <a:off x="5367671" y="972025"/>
            <a:ext cx="223479" cy="224727"/>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7" name="Oval 11"/>
          <p:cNvSpPr>
            <a:spLocks noChangeArrowheads="1"/>
          </p:cNvSpPr>
          <p:nvPr/>
        </p:nvSpPr>
        <p:spPr bwMode="auto">
          <a:xfrm>
            <a:off x="6995580" y="2852515"/>
            <a:ext cx="395770" cy="395769"/>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8" name="Oval 15"/>
          <p:cNvSpPr>
            <a:spLocks noChangeArrowheads="1"/>
          </p:cNvSpPr>
          <p:nvPr/>
        </p:nvSpPr>
        <p:spPr bwMode="auto">
          <a:xfrm>
            <a:off x="4799062" y="2689396"/>
            <a:ext cx="458194" cy="459442"/>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1" name="Oval 9"/>
          <p:cNvSpPr>
            <a:spLocks noChangeArrowheads="1"/>
          </p:cNvSpPr>
          <p:nvPr/>
        </p:nvSpPr>
        <p:spPr bwMode="auto">
          <a:xfrm>
            <a:off x="7383895" y="2052145"/>
            <a:ext cx="223479" cy="224727"/>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2" name="Oval 9"/>
          <p:cNvSpPr>
            <a:spLocks noChangeArrowheads="1"/>
          </p:cNvSpPr>
          <p:nvPr/>
        </p:nvSpPr>
        <p:spPr bwMode="auto">
          <a:xfrm>
            <a:off x="4655046" y="2204546"/>
            <a:ext cx="111740" cy="112364"/>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3" name="Oval 8"/>
          <p:cNvSpPr>
            <a:spLocks noChangeArrowheads="1"/>
          </p:cNvSpPr>
          <p:nvPr/>
        </p:nvSpPr>
        <p:spPr bwMode="auto">
          <a:xfrm>
            <a:off x="7178483" y="1055893"/>
            <a:ext cx="212867" cy="212867"/>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4" name="Oval 9"/>
          <p:cNvSpPr>
            <a:spLocks noChangeArrowheads="1"/>
          </p:cNvSpPr>
          <p:nvPr/>
        </p:nvSpPr>
        <p:spPr bwMode="auto">
          <a:xfrm>
            <a:off x="5623426" y="3388644"/>
            <a:ext cx="111740" cy="112364"/>
          </a:xfrm>
          <a:prstGeom prst="ellipse">
            <a:avLst/>
          </a:prstGeom>
          <a:solidFill>
            <a:srgbClr val="0070C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5" name="矩形 64"/>
          <p:cNvSpPr/>
          <p:nvPr/>
        </p:nvSpPr>
        <p:spPr>
          <a:xfrm>
            <a:off x="2710830" y="3784356"/>
            <a:ext cx="6814553" cy="1015663"/>
          </a:xfrm>
          <a:prstGeom prst="rect">
            <a:avLst/>
          </a:prstGeom>
        </p:spPr>
        <p:txBody>
          <a:bodyPr wrap="square">
            <a:spAutoFit/>
          </a:bodyPr>
          <a:lstStyle/>
          <a:p>
            <a:pPr algn="ctr"/>
            <a:r>
              <a:rPr lang="zh-CN" altLang="en-US" sz="6000" b="1" dirty="0">
                <a:solidFill>
                  <a:srgbClr val="0070C0"/>
                </a:solidFill>
                <a:latin typeface="微软雅黑" panose="020B0503020204020204" pitchFamily="34" charset="-122"/>
                <a:ea typeface="微软雅黑" panose="020B0503020204020204" pitchFamily="34" charset="-122"/>
              </a:rPr>
              <a:t>谢谢您的聆听</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nvGrpSpPr>
          <p:cNvPr id="66" name="组合 65"/>
          <p:cNvGrpSpPr/>
          <p:nvPr/>
        </p:nvGrpSpPr>
        <p:grpSpPr>
          <a:xfrm>
            <a:off x="3009498" y="4746630"/>
            <a:ext cx="6099407" cy="338554"/>
            <a:chOff x="2992618" y="3469364"/>
            <a:chExt cx="6284223" cy="338554"/>
          </a:xfrm>
        </p:grpSpPr>
        <p:sp>
          <p:nvSpPr>
            <p:cNvPr id="67" name="矩形 66"/>
            <p:cNvSpPr>
              <a:spLocks noChangeArrowheads="1"/>
            </p:cNvSpPr>
            <p:nvPr/>
          </p:nvSpPr>
          <p:spPr bwMode="auto">
            <a:xfrm>
              <a:off x="3898035" y="3469364"/>
              <a:ext cx="43959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68" name="直接连接符 67"/>
            <p:cNvCxnSpPr/>
            <p:nvPr/>
          </p:nvCxnSpPr>
          <p:spPr bwMode="auto">
            <a:xfrm>
              <a:off x="2992618" y="3609064"/>
              <a:ext cx="1769599" cy="0"/>
            </a:xfrm>
            <a:prstGeom prst="line">
              <a:avLst/>
            </a:prstGeom>
            <a:noFill/>
            <a:ln w="12700" cap="flat" cmpd="sng" algn="ctr">
              <a:solidFill>
                <a:schemeClr val="bg1">
                  <a:lumMod val="50000"/>
                </a:schemeClr>
              </a:solidFill>
              <a:prstDash val="solid"/>
            </a:ln>
            <a:effectLst/>
          </p:spPr>
        </p:cxnSp>
        <p:cxnSp>
          <p:nvCxnSpPr>
            <p:cNvPr id="69" name="直接连接符 68"/>
            <p:cNvCxnSpPr/>
            <p:nvPr/>
          </p:nvCxnSpPr>
          <p:spPr bwMode="auto">
            <a:xfrm>
              <a:off x="7507243" y="3609064"/>
              <a:ext cx="1769598" cy="0"/>
            </a:xfrm>
            <a:prstGeom prst="line">
              <a:avLst/>
            </a:prstGeom>
            <a:noFill/>
            <a:ln w="12700" cap="flat" cmpd="sng" algn="ctr">
              <a:solidFill>
                <a:schemeClr val="bg1">
                  <a:lumMod val="50000"/>
                </a:schemeClr>
              </a:solidFill>
              <a:prstDash val="solid"/>
            </a:ln>
            <a:effectLst/>
          </p:spPr>
        </p:cxnSp>
      </p:grpSp>
      <p:sp>
        <p:nvSpPr>
          <p:cNvPr id="70" name="矩形 69"/>
          <p:cNvSpPr/>
          <p:nvPr/>
        </p:nvSpPr>
        <p:spPr>
          <a:xfrm>
            <a:off x="4824876" y="4674622"/>
            <a:ext cx="2422458" cy="338554"/>
          </a:xfrm>
          <a:prstGeom prst="rect">
            <a:avLst/>
          </a:prstGeom>
        </p:spPr>
        <p:txBody>
          <a:bodyPr wrap="none">
            <a:spAutoFit/>
          </a:bodyPr>
          <a:lstStyle/>
          <a:p>
            <a:pPr algn="ctr"/>
            <a:r>
              <a:rPr lang="en-US" altLang="zh-CN" sz="1600" dirty="0">
                <a:solidFill>
                  <a:schemeClr val="tx1">
                    <a:lumMod val="50000"/>
                    <a:lumOff val="50000"/>
                  </a:schemeClr>
                </a:solidFill>
                <a:latin typeface="方正兰亭黑简体" panose="02000000000000000000" pitchFamily="2" charset="-122"/>
                <a:ea typeface="方正兰亭黑简体" panose="02000000000000000000" pitchFamily="2" charset="-122"/>
              </a:rPr>
              <a:t>THEBUSINESS PLAN</a:t>
            </a:r>
            <a:endParaRPr lang="en-US" altLang="zh-CN" sz="1600" dirty="0">
              <a:solidFill>
                <a:schemeClr val="tx1">
                  <a:lumMod val="50000"/>
                  <a:lumOff val="50000"/>
                </a:schemeClr>
              </a:solidFill>
              <a:latin typeface="方正兰亭黑简体" panose="02000000000000000000" pitchFamily="2" charset="-122"/>
              <a:ea typeface="方正兰亭黑简体" panose="02000000000000000000" pitchFamily="2" charset="-122"/>
            </a:endParaRPr>
          </a:p>
        </p:txBody>
      </p:sp>
      <p:pic>
        <p:nvPicPr>
          <p:cNvPr id="2" name="图片 1"/>
          <p:cNvPicPr>
            <a:picLocks noChangeAspect="1"/>
          </p:cNvPicPr>
          <p:nvPr/>
        </p:nvPicPr>
        <p:blipFill>
          <a:blip r:embed="rId2"/>
          <a:stretch>
            <a:fillRect/>
          </a:stretch>
        </p:blipFill>
        <p:spPr>
          <a:xfrm>
            <a:off x="4959985" y="957580"/>
            <a:ext cx="2358390" cy="2296795"/>
          </a:xfrm>
          <a:prstGeom prst="ellipse">
            <a:avLst/>
          </a:prstGeom>
        </p:spPr>
      </p:pic>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heel(1)">
                                      <p:cBhvr>
                                        <p:cTn id="7" dur="1000"/>
                                        <p:tgtEl>
                                          <p:spTgt spid="54"/>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52"/>
                                        </p:tgtEl>
                                        <p:attrNameLst>
                                          <p:attrName>style.visibility</p:attrName>
                                        </p:attrNameLst>
                                      </p:cBhvr>
                                      <p:to>
                                        <p:strVal val="visible"/>
                                      </p:to>
                                    </p:set>
                                    <p:animEffect transition="in" filter="wheel(1)">
                                      <p:cBhvr>
                                        <p:cTn id="10" dur="1000"/>
                                        <p:tgtEl>
                                          <p:spTgt spid="5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300"/>
                                        <p:tgtEl>
                                          <p:spTgt spid="5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300"/>
                                        <p:tgtEl>
                                          <p:spTgt spid="5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300"/>
                                        <p:tgtEl>
                                          <p:spTgt spid="5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300"/>
                                        <p:tgtEl>
                                          <p:spTgt spid="58"/>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300"/>
                                        <p:tgtEl>
                                          <p:spTgt spid="61"/>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300"/>
                                        <p:tgtEl>
                                          <p:spTgt spid="62"/>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300"/>
                                        <p:tgtEl>
                                          <p:spTgt spid="63"/>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300"/>
                                        <p:tgtEl>
                                          <p:spTgt spid="64"/>
                                        </p:tgtEl>
                                      </p:cBhvr>
                                    </p:animEffect>
                                  </p:childTnLst>
                                </p:cTn>
                              </p:par>
                            </p:childTnLst>
                          </p:cTn>
                        </p:par>
                        <p:par>
                          <p:cTn id="43" fill="hold">
                            <p:stCondLst>
                              <p:cond delay="50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65"/>
                                        </p:tgtEl>
                                        <p:attrNameLst>
                                          <p:attrName>ppt_y</p:attrName>
                                        </p:attrNameLst>
                                      </p:cBhvr>
                                      <p:tavLst>
                                        <p:tav tm="0">
                                          <p:val>
                                            <p:strVal val="#ppt_y"/>
                                          </p:val>
                                        </p:tav>
                                        <p:tav tm="100000">
                                          <p:val>
                                            <p:strVal val="#ppt_y"/>
                                          </p:val>
                                        </p:tav>
                                      </p:tavLst>
                                    </p:anim>
                                    <p:anim calcmode="lin" valueType="num">
                                      <p:cBhvr>
                                        <p:cTn id="48"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65"/>
                                        </p:tgtEl>
                                      </p:cBhvr>
                                    </p:animEffect>
                                  </p:childTnLst>
                                </p:cTn>
                              </p:par>
                            </p:childTnLst>
                          </p:cTn>
                        </p:par>
                        <p:par>
                          <p:cTn id="51" fill="hold">
                            <p:stCondLst>
                              <p:cond delay="4649"/>
                            </p:stCondLst>
                            <p:childTnLst>
                              <p:par>
                                <p:cTn id="52" presetID="10" presetClass="entr" presetSubtype="0"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16" presetClass="entr" presetSubtype="37" fill="hold" nodeType="withEffect">
                                  <p:stCondLst>
                                    <p:cond delay="200"/>
                                  </p:stCondLst>
                                  <p:childTnLst>
                                    <p:set>
                                      <p:cBhvr>
                                        <p:cTn id="56" dur="1" fill="hold">
                                          <p:stCondLst>
                                            <p:cond delay="0"/>
                                          </p:stCondLst>
                                        </p:cTn>
                                        <p:tgtEl>
                                          <p:spTgt spid="66"/>
                                        </p:tgtEl>
                                        <p:attrNameLst>
                                          <p:attrName>style.visibility</p:attrName>
                                        </p:attrNameLst>
                                      </p:cBhvr>
                                      <p:to>
                                        <p:strVal val="visible"/>
                                      </p:to>
                                    </p:set>
                                    <p:animEffect transition="in" filter="barn(outVertical)">
                                      <p:cBhvr>
                                        <p:cTn id="5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56" grpId="0" animBg="1"/>
      <p:bldP spid="57" grpId="0" animBg="1"/>
      <p:bldP spid="58" grpId="0" animBg="1"/>
      <p:bldP spid="61" grpId="0" animBg="1"/>
      <p:bldP spid="62" grpId="0" animBg="1"/>
      <p:bldP spid="63" grpId="0" animBg="1"/>
      <p:bldP spid="64" grpId="0" animBg="1"/>
      <p:bldP spid="65" grpId="0"/>
      <p:bldP spid="7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5"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0597" y="5661248"/>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6"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907" y="4005065"/>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8635" y="5633865"/>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1"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25" y="5661247"/>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2"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85" y="4005064"/>
            <a:ext cx="2448272" cy="244827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13" y="5633864"/>
            <a:ext cx="2547664" cy="254766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2425065" y="1917065"/>
            <a:ext cx="7853045" cy="1886585"/>
          </a:xfrm>
          <a:prstGeom prst="rect">
            <a:avLst/>
          </a:prstGeom>
          <a:noFill/>
          <a:ln w="9525">
            <a:noFill/>
          </a:ln>
        </p:spPr>
        <p:txBody>
          <a:bodyPr wrap="square">
            <a:spAutoFit/>
          </a:bodyPr>
          <a:p>
            <a:pPr indent="0" fontAlgn="auto">
              <a:lnSpc>
                <a:spcPts val="3500"/>
              </a:lnSpc>
            </a:pPr>
            <a:r>
              <a:rPr lang="en-US" altLang="zh-CN" sz="2400" b="0" spc="1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rPr>
              <a:t>有句话叫做：“适合的才是最好的。”因此，打造学校办学特色，走学校品牌道路，就必须因地制宜，开发和选择适合学校发展的特色项目，只有这样，才能够保证学校的特色打造工作顺利进行。</a:t>
            </a:r>
            <a:endParaRPr lang="zh-CN" altLang="en-US" sz="2400" b="0" spc="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Group 18"/>
          <p:cNvGrpSpPr/>
          <p:nvPr/>
        </p:nvGrpSpPr>
        <p:grpSpPr bwMode="auto">
          <a:xfrm>
            <a:off x="16594" y="52219"/>
            <a:ext cx="1261100" cy="722689"/>
            <a:chOff x="0" y="144"/>
            <a:chExt cx="1262" cy="642"/>
          </a:xfrm>
        </p:grpSpPr>
        <p:sp>
          <p:nvSpPr>
            <p:cNvPr id="8"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anim calcmode="lin" valueType="num">
                                      <p:cBhvr>
                                        <p:cTn id="18" dur="500" fill="hold"/>
                                        <p:tgtEl>
                                          <p:spTgt spid="87"/>
                                        </p:tgtEl>
                                        <p:attrNameLst>
                                          <p:attrName>ppt_x</p:attrName>
                                        </p:attrNameLst>
                                      </p:cBhvr>
                                      <p:tavLst>
                                        <p:tav tm="0">
                                          <p:val>
                                            <p:strVal val="#ppt_x"/>
                                          </p:val>
                                        </p:tav>
                                        <p:tav tm="100000">
                                          <p:val>
                                            <p:strVal val="#ppt_x"/>
                                          </p:val>
                                        </p:tav>
                                      </p:tavLst>
                                    </p:anim>
                                    <p:anim calcmode="lin" valueType="num">
                                      <p:cBhvr>
                                        <p:cTn id="19" dur="50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anim calcmode="lin" valueType="num">
                                      <p:cBhvr>
                                        <p:cTn id="23" dur="500" fill="hold"/>
                                        <p:tgtEl>
                                          <p:spTgt spid="91"/>
                                        </p:tgtEl>
                                        <p:attrNameLst>
                                          <p:attrName>ppt_x</p:attrName>
                                        </p:attrNameLst>
                                      </p:cBhvr>
                                      <p:tavLst>
                                        <p:tav tm="0">
                                          <p:val>
                                            <p:strVal val="#ppt_x"/>
                                          </p:val>
                                        </p:tav>
                                        <p:tav tm="100000">
                                          <p:val>
                                            <p:strVal val="#ppt_x"/>
                                          </p:val>
                                        </p:tav>
                                      </p:tavLst>
                                    </p:anim>
                                    <p:anim calcmode="lin" valueType="num">
                                      <p:cBhvr>
                                        <p:cTn id="24" dur="5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anim calcmode="lin" valueType="num">
                                      <p:cBhvr>
                                        <p:cTn id="28" dur="500" fill="hold"/>
                                        <p:tgtEl>
                                          <p:spTgt spid="92"/>
                                        </p:tgtEl>
                                        <p:attrNameLst>
                                          <p:attrName>ppt_x</p:attrName>
                                        </p:attrNameLst>
                                      </p:cBhvr>
                                      <p:tavLst>
                                        <p:tav tm="0">
                                          <p:val>
                                            <p:strVal val="#ppt_x"/>
                                          </p:val>
                                        </p:tav>
                                        <p:tav tm="100000">
                                          <p:val>
                                            <p:strVal val="#ppt_x"/>
                                          </p:val>
                                        </p:tav>
                                      </p:tavLst>
                                    </p:anim>
                                    <p:anim calcmode="lin" valueType="num">
                                      <p:cBhvr>
                                        <p:cTn id="29" dur="5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anim calcmode="lin" valueType="num">
                                      <p:cBhvr>
                                        <p:cTn id="33" dur="500" fill="hold"/>
                                        <p:tgtEl>
                                          <p:spTgt spid="93"/>
                                        </p:tgtEl>
                                        <p:attrNameLst>
                                          <p:attrName>ppt_x</p:attrName>
                                        </p:attrNameLst>
                                      </p:cBhvr>
                                      <p:tavLst>
                                        <p:tav tm="0">
                                          <p:val>
                                            <p:strVal val="#ppt_x"/>
                                          </p:val>
                                        </p:tav>
                                        <p:tav tm="100000">
                                          <p:val>
                                            <p:strVal val="#ppt_x"/>
                                          </p:val>
                                        </p:tav>
                                      </p:tavLst>
                                    </p:anim>
                                    <p:anim calcmode="lin" valueType="num">
                                      <p:cBhvr>
                                        <p:cTn id="34" dur="5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3145155" y="2637155"/>
            <a:ext cx="1526540" cy="1365250"/>
          </a:xfrm>
          <a:prstGeom prst="ellipse">
            <a:avLst/>
          </a:prstGeom>
        </p:spPr>
      </p:pic>
      <p:sp>
        <p:nvSpPr>
          <p:cNvPr id="19" name="椭圆 18"/>
          <p:cNvSpPr/>
          <p:nvPr/>
        </p:nvSpPr>
        <p:spPr>
          <a:xfrm>
            <a:off x="6513526" y="1620465"/>
            <a:ext cx="1352577" cy="1352577"/>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4213444" y="1686126"/>
            <a:ext cx="1352577" cy="1352577"/>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23" name="组合 22"/>
          <p:cNvGrpSpPr/>
          <p:nvPr/>
        </p:nvGrpSpPr>
        <p:grpSpPr>
          <a:xfrm>
            <a:off x="2229866" y="1677642"/>
            <a:ext cx="1597637" cy="159763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5242759" y="2032958"/>
            <a:ext cx="1702088" cy="1702084"/>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493361" y="1525242"/>
            <a:ext cx="1562285" cy="1562281"/>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4" name="矩形 33"/>
          <p:cNvSpPr/>
          <p:nvPr/>
        </p:nvSpPr>
        <p:spPr>
          <a:xfrm>
            <a:off x="2713355" y="1991360"/>
            <a:ext cx="698500" cy="9220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立足学校实际</a:t>
            </a:r>
            <a:endPar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35" name="矩形 34"/>
          <p:cNvSpPr/>
          <p:nvPr/>
        </p:nvSpPr>
        <p:spPr>
          <a:xfrm>
            <a:off x="8944610" y="1853565"/>
            <a:ext cx="716280" cy="9220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挖掘本土资源</a:t>
            </a:r>
            <a:endParaRPr kumimoji="0" 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36" name="矩形 35"/>
          <p:cNvSpPr/>
          <p:nvPr/>
        </p:nvSpPr>
        <p:spPr>
          <a:xfrm>
            <a:off x="5777865" y="2421255"/>
            <a:ext cx="729615" cy="9220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关注学生需求</a:t>
            </a:r>
            <a:endPar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grpSp>
        <p:nvGrpSpPr>
          <p:cNvPr id="37" name="Group 41"/>
          <p:cNvGrpSpPr/>
          <p:nvPr/>
        </p:nvGrpSpPr>
        <p:grpSpPr bwMode="auto">
          <a:xfrm>
            <a:off x="899044" y="4221460"/>
            <a:ext cx="10591106" cy="1134783"/>
            <a:chOff x="-880" y="117"/>
            <a:chExt cx="13946" cy="1513"/>
          </a:xfrm>
          <a:solidFill>
            <a:srgbClr val="0070C0"/>
          </a:solidFill>
        </p:grpSpPr>
        <p:sp>
          <p:nvSpPr>
            <p:cNvPr id="38" name="Rectangle 42"/>
            <p:cNvSpPr/>
            <p:nvPr/>
          </p:nvSpPr>
          <p:spPr bwMode="auto">
            <a:xfrm rot="10800000" flipH="1">
              <a:off x="-880" y="117"/>
              <a:ext cx="13946" cy="1513"/>
            </a:xfrm>
            <a:prstGeom prst="rect">
              <a:avLst/>
            </a:prstGeom>
            <a:solidFill>
              <a:srgbClr val="0070C0"/>
            </a:solidFill>
            <a:ln>
              <a:noFill/>
            </a:ln>
            <a:extLst>
              <a:ext uri="{91240B29-F687-4F45-9708-019B960494DF}">
                <a14:hiddenLine xmlns:a14="http://schemas.microsoft.com/office/drawing/2010/main" w="25400">
                  <a:solidFill>
                    <a:srgbClr val="FD8200"/>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9" name="Rectangle 43"/>
            <p:cNvSpPr/>
            <p:nvPr/>
          </p:nvSpPr>
          <p:spPr bwMode="auto">
            <a:xfrm>
              <a:off x="2479" y="235"/>
              <a:ext cx="10149" cy="1130"/>
            </a:xfrm>
            <a:prstGeom prst="rect">
              <a:avLst/>
            </a:prstGeom>
            <a:no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defRPr/>
              </a:pPr>
              <a:endParaRPr sz="1200" kern="0" dirty="0">
                <a:solidFill>
                  <a:srgbClr val="FFFFFF"/>
                </a:solidFill>
                <a:latin typeface="微软雅黑" panose="020B0503020204020204" pitchFamily="34" charset="-122"/>
                <a:ea typeface="微软雅黑" panose="020B0503020204020204" pitchFamily="34" charset="-122"/>
                <a:cs typeface="Lato Regular" charset="0"/>
                <a:sym typeface="Lato Regular" charset="0"/>
              </a:endParaRPr>
            </a:p>
          </p:txBody>
        </p:sp>
      </p:grpSp>
      <p:grpSp>
        <p:nvGrpSpPr>
          <p:cNvPr id="3" name="Group 18"/>
          <p:cNvGrpSpPr/>
          <p:nvPr/>
        </p:nvGrpSpPr>
        <p:grpSpPr bwMode="auto">
          <a:xfrm>
            <a:off x="16594" y="52219"/>
            <a:ext cx="1261100" cy="722689"/>
            <a:chOff x="0" y="144"/>
            <a:chExt cx="1262" cy="642"/>
          </a:xfrm>
        </p:grpSpPr>
        <p:sp>
          <p:nvSpPr>
            <p:cNvPr id="4"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6"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10" name="图片 9" descr="IMG_3404"/>
          <p:cNvPicPr>
            <a:picLocks noChangeAspect="1"/>
          </p:cNvPicPr>
          <p:nvPr/>
        </p:nvPicPr>
        <p:blipFill>
          <a:blip r:embed="rId4"/>
          <a:stretch>
            <a:fillRect/>
          </a:stretch>
        </p:blipFill>
        <p:spPr>
          <a:xfrm>
            <a:off x="7407275" y="2595245"/>
            <a:ext cx="1537335" cy="1449705"/>
          </a:xfrm>
          <a:prstGeom prst="ellipse">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6*min(max(#ppt_w*#ppt_h,.3),1)-7.4)/-.7*#ppt_w"/>
                                          </p:val>
                                        </p:tav>
                                        <p:tav tm="100000">
                                          <p:val>
                                            <p:strVal val="#ppt_w"/>
                                          </p:val>
                                        </p:tav>
                                      </p:tavLst>
                                    </p:anim>
                                    <p:anim calcmode="lin" valueType="num">
                                      <p:cBhvr>
                                        <p:cTn id="8" dur="500" fill="hold"/>
                                        <p:tgtEl>
                                          <p:spTgt spid="23"/>
                                        </p:tgtEl>
                                        <p:attrNameLst>
                                          <p:attrName>ppt_h</p:attrName>
                                        </p:attrNameLst>
                                      </p:cBhvr>
                                      <p:tavLst>
                                        <p:tav tm="0">
                                          <p:val>
                                            <p:strVal val="(6*min(max(#ppt_w*#ppt_h,.3),1)-7.4)/-.7*#ppt_h"/>
                                          </p:val>
                                        </p:tav>
                                        <p:tav tm="100000">
                                          <p:val>
                                            <p:strVal val="#ppt_h"/>
                                          </p:val>
                                        </p:tav>
                                      </p:tavLst>
                                    </p:anim>
                                    <p:anim calcmode="lin" valueType="num">
                                      <p:cBhvr>
                                        <p:cTn id="9" dur="500" fill="hold"/>
                                        <p:tgtEl>
                                          <p:spTgt spid="23"/>
                                        </p:tgtEl>
                                        <p:attrNameLst>
                                          <p:attrName>ppt_x</p:attrName>
                                        </p:attrNameLst>
                                      </p:cBhvr>
                                      <p:tavLst>
                                        <p:tav tm="0">
                                          <p:val>
                                            <p:fltVal val="0.5"/>
                                          </p:val>
                                        </p:tav>
                                        <p:tav tm="100000">
                                          <p:val>
                                            <p:strVal val="#ppt_x"/>
                                          </p:val>
                                        </p:tav>
                                      </p:tavLst>
                                    </p:anim>
                                    <p:anim calcmode="lin" valueType="num">
                                      <p:cBhvr>
                                        <p:cTn id="10" dur="500" fill="hold"/>
                                        <p:tgtEl>
                                          <p:spTgt spid="23"/>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nodeType="withEffect">
                                  <p:stCondLst>
                                    <p:cond delay="1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strVal val="(6*min(max(#ppt_w*#ppt_h,.3),1)-7.4)/-.7*#ppt_w"/>
                                          </p:val>
                                        </p:tav>
                                        <p:tav tm="100000">
                                          <p:val>
                                            <p:strVal val="#ppt_w"/>
                                          </p:val>
                                        </p:tav>
                                      </p:tavLst>
                                    </p:anim>
                                    <p:anim calcmode="lin" valueType="num">
                                      <p:cBhvr>
                                        <p:cTn id="14" dur="500" fill="hold"/>
                                        <p:tgtEl>
                                          <p:spTgt spid="26"/>
                                        </p:tgtEl>
                                        <p:attrNameLst>
                                          <p:attrName>ppt_h</p:attrName>
                                        </p:attrNameLst>
                                      </p:cBhvr>
                                      <p:tavLst>
                                        <p:tav tm="0">
                                          <p:val>
                                            <p:strVal val="(6*min(max(#ppt_w*#ppt_h,.3),1)-7.4)/-.7*#ppt_h"/>
                                          </p:val>
                                        </p:tav>
                                        <p:tav tm="100000">
                                          <p:val>
                                            <p:strVal val="#ppt_h"/>
                                          </p:val>
                                        </p:tav>
                                      </p:tavLst>
                                    </p:anim>
                                    <p:anim calcmode="lin" valueType="num">
                                      <p:cBhvr>
                                        <p:cTn id="15" dur="500" fill="hold"/>
                                        <p:tgtEl>
                                          <p:spTgt spid="26"/>
                                        </p:tgtEl>
                                        <p:attrNameLst>
                                          <p:attrName>ppt_x</p:attrName>
                                        </p:attrNameLst>
                                      </p:cBhvr>
                                      <p:tavLst>
                                        <p:tav tm="0">
                                          <p:val>
                                            <p:fltVal val="0.5"/>
                                          </p:val>
                                        </p:tav>
                                        <p:tav tm="100000">
                                          <p:val>
                                            <p:strVal val="#ppt_x"/>
                                          </p:val>
                                        </p:tav>
                                      </p:tavLst>
                                    </p:anim>
                                    <p:anim calcmode="lin" valueType="num">
                                      <p:cBhvr>
                                        <p:cTn id="16" dur="500" fill="hold"/>
                                        <p:tgtEl>
                                          <p:spTgt spid="26"/>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30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strVal val="(6*min(max(#ppt_w*#ppt_h,.3),1)-7.4)/-.7*#ppt_w"/>
                                          </p:val>
                                        </p:tav>
                                        <p:tav tm="100000">
                                          <p:val>
                                            <p:strVal val="#ppt_w"/>
                                          </p:val>
                                        </p:tav>
                                      </p:tavLst>
                                    </p:anim>
                                    <p:anim calcmode="lin" valueType="num">
                                      <p:cBhvr>
                                        <p:cTn id="20" dur="500" fill="hold"/>
                                        <p:tgtEl>
                                          <p:spTgt spid="29"/>
                                        </p:tgtEl>
                                        <p:attrNameLst>
                                          <p:attrName>ppt_h</p:attrName>
                                        </p:attrNameLst>
                                      </p:cBhvr>
                                      <p:tavLst>
                                        <p:tav tm="0">
                                          <p:val>
                                            <p:strVal val="(6*min(max(#ppt_w*#ppt_h,.3),1)-7.4)/-.7*#ppt_h"/>
                                          </p:val>
                                        </p:tav>
                                        <p:tav tm="100000">
                                          <p:val>
                                            <p:strVal val="#ppt_h"/>
                                          </p:val>
                                        </p:tav>
                                      </p:tavLst>
                                    </p:anim>
                                    <p:anim calcmode="lin" valueType="num">
                                      <p:cBhvr>
                                        <p:cTn id="21" dur="500" fill="hold"/>
                                        <p:tgtEl>
                                          <p:spTgt spid="29"/>
                                        </p:tgtEl>
                                        <p:attrNameLst>
                                          <p:attrName>ppt_x</p:attrName>
                                        </p:attrNameLst>
                                      </p:cBhvr>
                                      <p:tavLst>
                                        <p:tav tm="0">
                                          <p:val>
                                            <p:fltVal val="0.5"/>
                                          </p:val>
                                        </p:tav>
                                        <p:tav tm="100000">
                                          <p:val>
                                            <p:strVal val="#ppt_x"/>
                                          </p:val>
                                        </p:tav>
                                      </p:tavLst>
                                    </p:anim>
                                    <p:anim calcmode="lin" valueType="num">
                                      <p:cBhvr>
                                        <p:cTn id="22" dur="500" fill="hold"/>
                                        <p:tgtEl>
                                          <p:spTgt spid="2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strVal val="(6*min(max(#ppt_w*#ppt_h,.3),1)-7.4)/-.7*#ppt_w"/>
                                          </p:val>
                                        </p:tav>
                                        <p:tav tm="100000">
                                          <p:val>
                                            <p:strVal val="#ppt_w"/>
                                          </p:val>
                                        </p:tav>
                                      </p:tavLst>
                                    </p:anim>
                                    <p:anim calcmode="lin" valueType="num">
                                      <p:cBhvr>
                                        <p:cTn id="26" dur="500" fill="hold"/>
                                        <p:tgtEl>
                                          <p:spTgt spid="19"/>
                                        </p:tgtEl>
                                        <p:attrNameLst>
                                          <p:attrName>ppt_h</p:attrName>
                                        </p:attrNameLst>
                                      </p:cBhvr>
                                      <p:tavLst>
                                        <p:tav tm="0">
                                          <p:val>
                                            <p:strVal val="(6*min(max(#ppt_w*#ppt_h,.3),1)-7.4)/-.7*#ppt_h"/>
                                          </p:val>
                                        </p:tav>
                                        <p:tav tm="100000">
                                          <p:val>
                                            <p:strVal val="#ppt_h"/>
                                          </p:val>
                                        </p:tav>
                                      </p:tavLst>
                                    </p:anim>
                                    <p:anim calcmode="lin" valueType="num">
                                      <p:cBhvr>
                                        <p:cTn id="27" dur="500" fill="hold"/>
                                        <p:tgtEl>
                                          <p:spTgt spid="19"/>
                                        </p:tgtEl>
                                        <p:attrNameLst>
                                          <p:attrName>ppt_x</p:attrName>
                                        </p:attrNameLst>
                                      </p:cBhvr>
                                      <p:tavLst>
                                        <p:tav tm="0">
                                          <p:val>
                                            <p:fltVal val="0.5"/>
                                          </p:val>
                                        </p:tav>
                                        <p:tav tm="100000">
                                          <p:val>
                                            <p:strVal val="#ppt_x"/>
                                          </p:val>
                                        </p:tav>
                                      </p:tavLst>
                                    </p:anim>
                                    <p:anim calcmode="lin" valueType="num">
                                      <p:cBhvr>
                                        <p:cTn id="28" dur="500" fill="hold"/>
                                        <p:tgtEl>
                                          <p:spTgt spid="19"/>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8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strVal val="(6*min(max(#ppt_w*#ppt_h,.3),1)-7.4)/-.7*#ppt_w"/>
                                          </p:val>
                                        </p:tav>
                                        <p:tav tm="100000">
                                          <p:val>
                                            <p:strVal val="#ppt_w"/>
                                          </p:val>
                                        </p:tav>
                                      </p:tavLst>
                                    </p:anim>
                                    <p:anim calcmode="lin" valueType="num">
                                      <p:cBhvr>
                                        <p:cTn id="32" dur="500" fill="hold"/>
                                        <p:tgtEl>
                                          <p:spTgt spid="20"/>
                                        </p:tgtEl>
                                        <p:attrNameLst>
                                          <p:attrName>ppt_h</p:attrName>
                                        </p:attrNameLst>
                                      </p:cBhvr>
                                      <p:tavLst>
                                        <p:tav tm="0">
                                          <p:val>
                                            <p:strVal val="(6*min(max(#ppt_w*#ppt_h,.3),1)-7.4)/-.7*#ppt_h"/>
                                          </p:val>
                                        </p:tav>
                                        <p:tav tm="100000">
                                          <p:val>
                                            <p:strVal val="#ppt_h"/>
                                          </p:val>
                                        </p:tav>
                                      </p:tavLst>
                                    </p:anim>
                                    <p:anim calcmode="lin" valueType="num">
                                      <p:cBhvr>
                                        <p:cTn id="33" dur="500" fill="hold"/>
                                        <p:tgtEl>
                                          <p:spTgt spid="20"/>
                                        </p:tgtEl>
                                        <p:attrNameLst>
                                          <p:attrName>ppt_x</p:attrName>
                                        </p:attrNameLst>
                                      </p:cBhvr>
                                      <p:tavLst>
                                        <p:tav tm="0">
                                          <p:val>
                                            <p:fltVal val="0.5"/>
                                          </p:val>
                                        </p:tav>
                                        <p:tav tm="100000">
                                          <p:val>
                                            <p:strVal val="#ppt_x"/>
                                          </p:val>
                                        </p:tav>
                                      </p:tavLst>
                                    </p:anim>
                                    <p:anim calcmode="lin" valueType="num">
                                      <p:cBhvr>
                                        <p:cTn id="34" dur="500" fill="hold"/>
                                        <p:tgtEl>
                                          <p:spTgt spid="20"/>
                                        </p:tgtEl>
                                        <p:attrNameLst>
                                          <p:attrName>ppt_y</p:attrName>
                                        </p:attrNameLst>
                                      </p:cBhvr>
                                      <p:tavLst>
                                        <p:tav tm="0">
                                          <p:val>
                                            <p:strVal val="1+(6*min(max(#ppt_w*#ppt_h,.3),1)-7.4)/-.7*#ppt_h/2"/>
                                          </p:val>
                                        </p:tav>
                                        <p:tav tm="100000">
                                          <p:val>
                                            <p:strVal val="#ppt_y"/>
                                          </p:val>
                                        </p:tav>
                                      </p:tavLst>
                                    </p:anim>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4"/>
                                        </p:tgtEl>
                                        <p:attrNameLst>
                                          <p:attrName>ppt_y</p:attrName>
                                        </p:attrNameLst>
                                      </p:cBhvr>
                                      <p:tavLst>
                                        <p:tav tm="0">
                                          <p:val>
                                            <p:strVal val="#ppt_y"/>
                                          </p:val>
                                        </p:tav>
                                        <p:tav tm="100000">
                                          <p:val>
                                            <p:strVal val="#ppt_y"/>
                                          </p:val>
                                        </p:tav>
                                      </p:tavLst>
                                    </p:anim>
                                    <p:anim calcmode="lin" valueType="num">
                                      <p:cBhvr>
                                        <p:cTn id="3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4"/>
                                        </p:tgtEl>
                                      </p:cBhvr>
                                    </p:animEffect>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5"/>
                                        </p:tgtEl>
                                        <p:attrNameLst>
                                          <p:attrName>ppt_y</p:attrName>
                                        </p:attrNameLst>
                                      </p:cBhvr>
                                      <p:tavLst>
                                        <p:tav tm="0">
                                          <p:val>
                                            <p:strVal val="#ppt_y"/>
                                          </p:val>
                                        </p:tav>
                                        <p:tav tm="100000">
                                          <p:val>
                                            <p:strVal val="#ppt_y"/>
                                          </p:val>
                                        </p:tav>
                                      </p:tavLst>
                                    </p:anim>
                                    <p:anim calcmode="lin" valueType="num">
                                      <p:cBhvr>
                                        <p:cTn id="46"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5"/>
                                        </p:tgtEl>
                                      </p:cBhvr>
                                    </p:animEffect>
                                  </p:childTnLst>
                                </p:cTn>
                              </p:par>
                              <p:par>
                                <p:cTn id="49" presetID="41" presetClass="entr" presetSubtype="0" fill="hold" grpId="0" nodeType="withEffect">
                                  <p:stCondLst>
                                    <p:cond delay="0"/>
                                  </p:stCondLst>
                                  <p:iterate type="lt">
                                    <p:tmPct val="10000"/>
                                  </p:iterate>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36"/>
                                        </p:tgtEl>
                                        <p:attrNameLst>
                                          <p:attrName>ppt_y</p:attrName>
                                        </p:attrNameLst>
                                      </p:cBhvr>
                                      <p:tavLst>
                                        <p:tav tm="0">
                                          <p:val>
                                            <p:strVal val="#ppt_y"/>
                                          </p:val>
                                        </p:tav>
                                        <p:tav tm="100000">
                                          <p:val>
                                            <p:strVal val="#ppt_y"/>
                                          </p:val>
                                        </p:tav>
                                      </p:tavLst>
                                    </p:anim>
                                    <p:anim calcmode="lin" valueType="num">
                                      <p:cBhvr>
                                        <p:cTn id="53"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36"/>
                                        </p:tgtEl>
                                      </p:cBhvr>
                                    </p:animEffect>
                                  </p:childTnLst>
                                </p:cTn>
                              </p:par>
                              <p:par>
                                <p:cTn id="56" presetID="9" presetClass="entr" presetSubtype="0" fill="hold" nodeType="withEffect">
                                  <p:stCondLst>
                                    <p:cond delay="500"/>
                                  </p:stCondLst>
                                  <p:childTnLst>
                                    <p:set>
                                      <p:cBhvr>
                                        <p:cTn id="57" dur="1" fill="hold">
                                          <p:stCondLst>
                                            <p:cond delay="0"/>
                                          </p:stCondLst>
                                        </p:cTn>
                                        <p:tgtEl>
                                          <p:spTgt spid="37"/>
                                        </p:tgtEl>
                                        <p:attrNameLst>
                                          <p:attrName>style.visibility</p:attrName>
                                        </p:attrNameLst>
                                      </p:cBhvr>
                                      <p:to>
                                        <p:strVal val="visible"/>
                                      </p:to>
                                    </p:set>
                                    <p:animEffect transition="in" filter="dissolv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任意多边形 6"/>
          <p:cNvSpPr/>
          <p:nvPr/>
        </p:nvSpPr>
        <p:spPr>
          <a:xfrm>
            <a:off x="6745343" y="1052607"/>
            <a:ext cx="4927228" cy="5053263"/>
          </a:xfrm>
          <a:custGeom>
            <a:avLst/>
            <a:gdLst>
              <a:gd name="connsiteX0" fmla="*/ 0 w 5105817"/>
              <a:gd name="connsiteY0" fmla="*/ 0 h 5053263"/>
              <a:gd name="connsiteX1" fmla="*/ 5105817 w 5105817"/>
              <a:gd name="connsiteY1" fmla="*/ 0 h 5053263"/>
              <a:gd name="connsiteX2" fmla="*/ 5105817 w 5105817"/>
              <a:gd name="connsiteY2" fmla="*/ 5053263 h 5053263"/>
              <a:gd name="connsiteX3" fmla="*/ 0 w 5105817"/>
              <a:gd name="connsiteY3" fmla="*/ 5053263 h 5053263"/>
              <a:gd name="connsiteX4" fmla="*/ 0 w 5105817"/>
              <a:gd name="connsiteY4" fmla="*/ 844842 h 5053263"/>
              <a:gd name="connsiteX5" fmla="*/ 188912 w 5105817"/>
              <a:gd name="connsiteY5" fmla="*/ 675978 h 5053263"/>
              <a:gd name="connsiteX6" fmla="*/ 0 w 5105817"/>
              <a:gd name="connsiteY6" fmla="*/ 507114 h 505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817" h="5053263">
                <a:moveTo>
                  <a:pt x="0" y="0"/>
                </a:moveTo>
                <a:lnTo>
                  <a:pt x="5105817" y="0"/>
                </a:lnTo>
                <a:lnTo>
                  <a:pt x="5105817" y="5053263"/>
                </a:lnTo>
                <a:lnTo>
                  <a:pt x="0" y="5053263"/>
                </a:lnTo>
                <a:lnTo>
                  <a:pt x="0" y="844842"/>
                </a:lnTo>
                <a:lnTo>
                  <a:pt x="188912" y="675978"/>
                </a:lnTo>
                <a:lnTo>
                  <a:pt x="0" y="507114"/>
                </a:lnTo>
                <a:close/>
              </a:path>
            </a:pathLst>
          </a:custGeom>
          <a:gradFill flip="none" rotWithShape="1">
            <a:gsLst>
              <a:gs pos="0">
                <a:schemeClr val="bg1"/>
              </a:gs>
              <a:gs pos="100000">
                <a:schemeClr val="bg1">
                  <a:lumMod val="85000"/>
                </a:schemeClr>
              </a:gs>
            </a:gsLst>
            <a:lin ang="2700000" scaled="1"/>
            <a:tileRect/>
          </a:gradFill>
          <a:ln>
            <a:noFill/>
          </a:ln>
          <a:effectLst>
            <a:outerShdw blurRad="50800" dist="127000" dir="8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sp>
        <p:nvSpPr>
          <p:cNvPr id="8" name="文本框 14"/>
          <p:cNvSpPr txBox="1"/>
          <p:nvPr/>
        </p:nvSpPr>
        <p:spPr>
          <a:xfrm>
            <a:off x="7177178" y="1125322"/>
            <a:ext cx="4603977" cy="755650"/>
          </a:xfrm>
          <a:prstGeom prst="rect">
            <a:avLst/>
          </a:prstGeom>
          <a:noFill/>
        </p:spPr>
        <p:txBody>
          <a:bodyPr wrap="square" rtlCol="0">
            <a:spAutoFit/>
          </a:bodyPr>
          <a:lstStyle/>
          <a:p>
            <a:pPr>
              <a:lnSpc>
                <a:spcPct val="120000"/>
              </a:lnSpc>
            </a:pPr>
            <a:r>
              <a:rPr lang="zh-CN" altLang="en-US" sz="3600" b="1" dirty="0">
                <a:solidFill>
                  <a:srgbClr val="0070C0"/>
                </a:solidFill>
                <a:latin typeface="微软雅黑" panose="020B0503020204020204" pitchFamily="34" charset="-122"/>
                <a:ea typeface="微软雅黑" panose="020B0503020204020204" pitchFamily="34" charset="-122"/>
              </a:rPr>
              <a:t>立足学校实际</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7177216" y="1988798"/>
            <a:ext cx="3887233" cy="1947755"/>
            <a:chOff x="6932106" y="3216995"/>
            <a:chExt cx="3887233" cy="1947755"/>
          </a:xfrm>
        </p:grpSpPr>
        <p:sp>
          <p:nvSpPr>
            <p:cNvPr id="11" name="Rectangle 5"/>
            <p:cNvSpPr/>
            <p:nvPr/>
          </p:nvSpPr>
          <p:spPr bwMode="auto">
            <a:xfrm>
              <a:off x="6932106" y="3806619"/>
              <a:ext cx="3887233" cy="135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400" dirty="0">
                  <a:solidFill>
                    <a:schemeClr val="bg1">
                      <a:lumMod val="65000"/>
                    </a:schemeClr>
                  </a:solidFill>
                  <a:latin typeface="微软雅黑" panose="020B0503020204020204" pitchFamily="34" charset="-122"/>
                  <a:ea typeface="微软雅黑" panose="020B0503020204020204" pitchFamily="34" charset="-122"/>
                  <a:sym typeface="Gill Sans" charset="0"/>
                </a:rPr>
                <a:t>    </a:t>
              </a:r>
              <a:r>
                <a:rPr lang="en-US" altLang="zh-CN" sz="1400" dirty="0">
                  <a:solidFill>
                    <a:schemeClr val="bg1">
                      <a:lumMod val="65000"/>
                    </a:schemeClr>
                  </a:solidFill>
                  <a:latin typeface="微软雅黑" panose="020B0503020204020204" pitchFamily="34" charset="-122"/>
                  <a:ea typeface="微软雅黑" panose="020B0503020204020204" pitchFamily="34" charset="-122"/>
                  <a:sym typeface="Gill Sans" charset="0"/>
                </a:rPr>
                <a:t>  </a:t>
              </a:r>
              <a:r>
                <a:rPr sz="1400" dirty="0">
                  <a:latin typeface="微软雅黑" panose="020B0503020204020204" pitchFamily="34" charset="-122"/>
                  <a:ea typeface="微软雅黑" panose="020B0503020204020204" pitchFamily="34" charset="-122"/>
                  <a:sym typeface="Gill Sans" charset="0"/>
                </a:rPr>
                <a:t>在开发和选择学校特色项目时，必须立足学校实际，充分考虑学校的地理位置、学校规模、学校的经济状况、教师队伍现状、是城市学校还是农村学校等等各种实际情况，通过认真分析和研究，选择适合学校发展的特色项目。这样一来，一方面因为立足实际，从而使学校特色的发展成为可能，为学校特色的形成奠基了坚实的基础；另一方面，可以发挥学校在某个方面或某一领域上得天独厚的优势，使之发展成为学校的特色，或使之为学校的特色发展服务。</a:t>
              </a:r>
              <a:r>
                <a:rPr lang="zh-CN" altLang="en-US" sz="1400" dirty="0">
                  <a:solidFill>
                    <a:schemeClr val="bg1">
                      <a:lumMod val="65000"/>
                    </a:schemeClr>
                  </a:solidFill>
                  <a:latin typeface="微软雅黑" panose="020B0503020204020204" pitchFamily="34" charset="-122"/>
                  <a:ea typeface="微软雅黑" panose="020B0503020204020204" pitchFamily="34" charset="-122"/>
                  <a:sym typeface="Gill Sans" charset="0"/>
                </a:rPr>
                <a:t> </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fontAlgn="base">
                <a:lnSpc>
                  <a:spcPct val="150000"/>
                </a:lnSpc>
                <a:spcBef>
                  <a:spcPct val="0"/>
                </a:spcBef>
                <a:spcAft>
                  <a:spcPct val="0"/>
                </a:spcAft>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p:txBody>
        </p:sp>
        <p:sp>
          <p:nvSpPr>
            <p:cNvPr id="12" name="KSO_Shape"/>
            <p:cNvSpPr/>
            <p:nvPr/>
          </p:nvSpPr>
          <p:spPr>
            <a:xfrm flipH="1">
              <a:off x="6954367" y="3216995"/>
              <a:ext cx="386363" cy="273673"/>
            </a:xfrm>
            <a:custGeom>
              <a:avLst/>
              <a:gdLst>
                <a:gd name="connsiteX0" fmla="*/ 7782622 w 7782622"/>
                <a:gd name="connsiteY0" fmla="*/ 1956116 h 5514836"/>
                <a:gd name="connsiteX1" fmla="*/ 1120218 w 7782622"/>
                <a:gd name="connsiteY1" fmla="*/ 1956116 h 5514836"/>
                <a:gd name="connsiteX2" fmla="*/ 4 w 7782622"/>
                <a:gd name="connsiteY2" fmla="*/ 5514836 h 5514836"/>
                <a:gd name="connsiteX3" fmla="*/ 6662408 w 7782622"/>
                <a:gd name="connsiteY3" fmla="*/ 5514836 h 5514836"/>
                <a:gd name="connsiteX4" fmla="*/ 2210075 w 7782622"/>
                <a:gd name="connsiteY4" fmla="*/ 0 h 5514836"/>
                <a:gd name="connsiteX5" fmla="*/ 0 w 7782622"/>
                <a:gd name="connsiteY5" fmla="*/ 0 h 5514836"/>
                <a:gd name="connsiteX6" fmla="*/ 0 w 7782622"/>
                <a:gd name="connsiteY6" fmla="*/ 1356040 h 5514836"/>
                <a:gd name="connsiteX7" fmla="*/ 2 w 7782622"/>
                <a:gd name="connsiteY7" fmla="*/ 1356040 h 5514836"/>
                <a:gd name="connsiteX8" fmla="*/ 2 w 7782622"/>
                <a:gd name="connsiteY8" fmla="*/ 4425111 h 5514836"/>
                <a:gd name="connsiteX9" fmla="*/ 872566 w 7782622"/>
                <a:gd name="connsiteY9" fmla="*/ 1653131 h 5514836"/>
                <a:gd name="connsiteX10" fmla="*/ 6705945 w 7782622"/>
                <a:gd name="connsiteY10" fmla="*/ 1653131 h 5514836"/>
                <a:gd name="connsiteX11" fmla="*/ 6705945 w 7782622"/>
                <a:gd name="connsiteY11" fmla="*/ 984566 h 5514836"/>
                <a:gd name="connsiteX12" fmla="*/ 2611236 w 7782622"/>
                <a:gd name="connsiteY12" fmla="*/ 984566 h 5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2622" h="5514836">
                  <a:moveTo>
                    <a:pt x="7782622" y="1956116"/>
                  </a:moveTo>
                  <a:lnTo>
                    <a:pt x="1120218" y="1956116"/>
                  </a:lnTo>
                  <a:lnTo>
                    <a:pt x="4" y="5514836"/>
                  </a:lnTo>
                  <a:lnTo>
                    <a:pt x="6662408" y="5514836"/>
                  </a:lnTo>
                  <a:close/>
                  <a:moveTo>
                    <a:pt x="2210075" y="0"/>
                  </a:moveTo>
                  <a:lnTo>
                    <a:pt x="0" y="0"/>
                  </a:lnTo>
                  <a:lnTo>
                    <a:pt x="0" y="1356040"/>
                  </a:lnTo>
                  <a:lnTo>
                    <a:pt x="2" y="1356040"/>
                  </a:lnTo>
                  <a:lnTo>
                    <a:pt x="2" y="4425111"/>
                  </a:lnTo>
                  <a:lnTo>
                    <a:pt x="872566" y="1653131"/>
                  </a:lnTo>
                  <a:lnTo>
                    <a:pt x="6705945" y="1653131"/>
                  </a:lnTo>
                  <a:lnTo>
                    <a:pt x="6705945" y="984566"/>
                  </a:lnTo>
                  <a:lnTo>
                    <a:pt x="2611236" y="98456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400">
                <a:solidFill>
                  <a:srgbClr val="FFFFFF"/>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6977363" y="3663166"/>
              <a:ext cx="3841976" cy="23963"/>
              <a:chOff x="3060700" y="4724400"/>
              <a:chExt cx="5955507" cy="4570"/>
            </a:xfrm>
          </p:grpSpPr>
          <p:cxnSp>
            <p:nvCxnSpPr>
              <p:cNvPr id="17" name="直接连接符 16"/>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060700" y="472897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 name="Group 18"/>
          <p:cNvGrpSpPr/>
          <p:nvPr/>
        </p:nvGrpSpPr>
        <p:grpSpPr bwMode="auto">
          <a:xfrm>
            <a:off x="16594" y="52219"/>
            <a:ext cx="1261100" cy="722689"/>
            <a:chOff x="0" y="144"/>
            <a:chExt cx="1262" cy="642"/>
          </a:xfrm>
        </p:grpSpPr>
        <p:sp>
          <p:nvSpPr>
            <p:cNvPr id="21"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22" name="Picture 5" descr="xiaohui"/>
            <p:cNvPicPr>
              <a:picLocks noChangeAspect="1" noChangeArrowheads="1"/>
            </p:cNvPicPr>
            <p:nvPr/>
          </p:nvPicPr>
          <p:blipFill>
            <a:blip r:embed="rId2" cstate="print"/>
            <a:srcRect/>
            <a:stretch>
              <a:fillRect/>
            </a:stretch>
          </p:blipFill>
          <p:spPr bwMode="auto">
            <a:xfrm>
              <a:off x="325" y="144"/>
              <a:ext cx="559" cy="454"/>
            </a:xfrm>
            <a:prstGeom prst="rect">
              <a:avLst/>
            </a:prstGeom>
            <a:noFill/>
            <a:ln w="9525">
              <a:noFill/>
              <a:miter lim="800000"/>
              <a:headEnd/>
              <a:tailEnd/>
            </a:ln>
          </p:spPr>
        </p:pic>
      </p:grpSp>
      <p:pic>
        <p:nvPicPr>
          <p:cNvPr id="28" name="图片 27" descr="3P0EBD35A6D)PR`DR~{J{45"/>
          <p:cNvPicPr>
            <a:picLocks noChangeAspect="1"/>
          </p:cNvPicPr>
          <p:nvPr>
            <p:custDataLst>
              <p:tags r:id="rId3"/>
            </p:custDataLst>
          </p:nvPr>
        </p:nvPicPr>
        <p:blipFill>
          <a:blip r:embed="rId4"/>
          <a:srcRect b="15460"/>
          <a:stretch>
            <a:fillRect/>
          </a:stretch>
        </p:blipFill>
        <p:spPr>
          <a:xfrm>
            <a:off x="768985" y="1374140"/>
            <a:ext cx="6085205" cy="4410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任意多边形 6"/>
          <p:cNvSpPr/>
          <p:nvPr/>
        </p:nvSpPr>
        <p:spPr>
          <a:xfrm>
            <a:off x="6745605" y="1052830"/>
            <a:ext cx="4926965" cy="5539740"/>
          </a:xfrm>
          <a:custGeom>
            <a:avLst/>
            <a:gdLst>
              <a:gd name="connsiteX0" fmla="*/ 0 w 5105817"/>
              <a:gd name="connsiteY0" fmla="*/ 0 h 5053263"/>
              <a:gd name="connsiteX1" fmla="*/ 5105817 w 5105817"/>
              <a:gd name="connsiteY1" fmla="*/ 0 h 5053263"/>
              <a:gd name="connsiteX2" fmla="*/ 5105817 w 5105817"/>
              <a:gd name="connsiteY2" fmla="*/ 5053263 h 5053263"/>
              <a:gd name="connsiteX3" fmla="*/ 0 w 5105817"/>
              <a:gd name="connsiteY3" fmla="*/ 5053263 h 5053263"/>
              <a:gd name="connsiteX4" fmla="*/ 0 w 5105817"/>
              <a:gd name="connsiteY4" fmla="*/ 844842 h 5053263"/>
              <a:gd name="connsiteX5" fmla="*/ 188912 w 5105817"/>
              <a:gd name="connsiteY5" fmla="*/ 675978 h 5053263"/>
              <a:gd name="connsiteX6" fmla="*/ 0 w 5105817"/>
              <a:gd name="connsiteY6" fmla="*/ 507114 h 505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817" h="5053263">
                <a:moveTo>
                  <a:pt x="0" y="0"/>
                </a:moveTo>
                <a:lnTo>
                  <a:pt x="5105817" y="0"/>
                </a:lnTo>
                <a:lnTo>
                  <a:pt x="5105817" y="5053263"/>
                </a:lnTo>
                <a:lnTo>
                  <a:pt x="0" y="5053263"/>
                </a:lnTo>
                <a:lnTo>
                  <a:pt x="0" y="844842"/>
                </a:lnTo>
                <a:lnTo>
                  <a:pt x="188912" y="675978"/>
                </a:lnTo>
                <a:lnTo>
                  <a:pt x="0" y="507114"/>
                </a:lnTo>
                <a:close/>
              </a:path>
            </a:pathLst>
          </a:custGeom>
          <a:gradFill flip="none" rotWithShape="1">
            <a:gsLst>
              <a:gs pos="0">
                <a:schemeClr val="bg1"/>
              </a:gs>
              <a:gs pos="100000">
                <a:schemeClr val="bg1">
                  <a:lumMod val="85000"/>
                </a:schemeClr>
              </a:gs>
            </a:gsLst>
            <a:lin ang="2700000" scaled="1"/>
            <a:tileRect/>
          </a:gradFill>
          <a:ln>
            <a:noFill/>
          </a:ln>
          <a:effectLst>
            <a:outerShdw blurRad="50800" dist="127000" dir="8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sp>
        <p:nvSpPr>
          <p:cNvPr id="8" name="文本框 14"/>
          <p:cNvSpPr txBox="1"/>
          <p:nvPr/>
        </p:nvSpPr>
        <p:spPr>
          <a:xfrm>
            <a:off x="7177178" y="1125322"/>
            <a:ext cx="4603977" cy="755650"/>
          </a:xfrm>
          <a:prstGeom prst="rect">
            <a:avLst/>
          </a:prstGeom>
          <a:noFill/>
        </p:spPr>
        <p:txBody>
          <a:bodyPr wrap="square" rtlCol="0">
            <a:spAutoFit/>
          </a:bodyPr>
          <a:lstStyle/>
          <a:p>
            <a:pPr>
              <a:lnSpc>
                <a:spcPct val="120000"/>
              </a:lnSpc>
            </a:pPr>
            <a:r>
              <a:rPr lang="zh-CN" altLang="en-US" sz="3600" b="1" dirty="0">
                <a:solidFill>
                  <a:srgbClr val="0070C0"/>
                </a:solidFill>
                <a:latin typeface="微软雅黑" panose="020B0503020204020204" pitchFamily="34" charset="-122"/>
                <a:ea typeface="微软雅黑" panose="020B0503020204020204" pitchFamily="34" charset="-122"/>
              </a:rPr>
              <a:t>关注学生需求</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7177216" y="1988798"/>
            <a:ext cx="3887233" cy="1947755"/>
            <a:chOff x="6932106" y="3216995"/>
            <a:chExt cx="3887233" cy="1947755"/>
          </a:xfrm>
        </p:grpSpPr>
        <p:sp>
          <p:nvSpPr>
            <p:cNvPr id="11" name="Rectangle 5"/>
            <p:cNvSpPr/>
            <p:nvPr/>
          </p:nvSpPr>
          <p:spPr bwMode="auto">
            <a:xfrm>
              <a:off x="6932106" y="3806619"/>
              <a:ext cx="3887233" cy="135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400" dirty="0">
                  <a:solidFill>
                    <a:schemeClr val="bg1">
                      <a:lumMod val="65000"/>
                    </a:schemeClr>
                  </a:solidFill>
                  <a:latin typeface="微软雅黑" panose="020B0503020204020204" pitchFamily="34" charset="-122"/>
                  <a:ea typeface="微软雅黑" panose="020B0503020204020204" pitchFamily="34" charset="-122"/>
                  <a:sym typeface="Gill Sans" charset="0"/>
                </a:rPr>
                <a:t>  </a:t>
              </a:r>
              <a:r>
                <a:rPr lang="en-US" altLang="zh-CN" sz="1400" dirty="0">
                  <a:solidFill>
                    <a:schemeClr val="bg1">
                      <a:lumMod val="65000"/>
                    </a:schemeClr>
                  </a:solidFill>
                  <a:latin typeface="微软雅黑" panose="020B0503020204020204" pitchFamily="34" charset="-122"/>
                  <a:ea typeface="微软雅黑" panose="020B0503020204020204" pitchFamily="34" charset="-122"/>
                  <a:sym typeface="Gill Sans" charset="0"/>
                </a:rPr>
                <a:t>     </a:t>
              </a:r>
              <a:r>
                <a:rPr sz="1400" dirty="0">
                  <a:latin typeface="微软雅黑" panose="020B0503020204020204" pitchFamily="34" charset="-122"/>
                  <a:ea typeface="微软雅黑" panose="020B0503020204020204" pitchFamily="34" charset="-122"/>
                  <a:sym typeface="Gill Sans" charset="0"/>
                </a:rPr>
                <a:t>首先，学生的未来是家长的期望，因此，学校选择的特色项目必须考虑家长的因素，家长排斥、否定的项目必然给特色的发展带来障碍，家长支持的特色项目才会给学校带来更加有利的发展空间，这样的特色才会有旺盛的生命力，得到持续稳定的发展。其次，学生是学校发展特色的主体，因此，学校选择的特色项目必须充分考虑学生情况，特色项目的发展应满足学生的需求，能够有效地促进学生的身心健康发展。再次，“兴趣是学习的第一要素”，因此，学校还要加强对学生兴趣的培养，只有这样，才能够推动学校的特色健康发展。</a:t>
              </a:r>
              <a:endParaRPr sz="1400" dirty="0">
                <a:latin typeface="微软雅黑" panose="020B0503020204020204" pitchFamily="34" charset="-122"/>
                <a:ea typeface="微软雅黑" panose="020B0503020204020204" pitchFamily="34" charset="-122"/>
                <a:sym typeface="Gill Sans" charset="0"/>
              </a:endParaRPr>
            </a:p>
            <a:p>
              <a:pPr fontAlgn="base">
                <a:lnSpc>
                  <a:spcPct val="150000"/>
                </a:lnSpc>
                <a:spcBef>
                  <a:spcPct val="0"/>
                </a:spcBef>
                <a:spcAft>
                  <a:spcPct val="0"/>
                </a:spcAft>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p:txBody>
        </p:sp>
        <p:sp>
          <p:nvSpPr>
            <p:cNvPr id="12" name="KSO_Shape"/>
            <p:cNvSpPr/>
            <p:nvPr/>
          </p:nvSpPr>
          <p:spPr>
            <a:xfrm flipH="1">
              <a:off x="6954367" y="3216995"/>
              <a:ext cx="386363" cy="273673"/>
            </a:xfrm>
            <a:custGeom>
              <a:avLst/>
              <a:gdLst>
                <a:gd name="connsiteX0" fmla="*/ 7782622 w 7782622"/>
                <a:gd name="connsiteY0" fmla="*/ 1956116 h 5514836"/>
                <a:gd name="connsiteX1" fmla="*/ 1120218 w 7782622"/>
                <a:gd name="connsiteY1" fmla="*/ 1956116 h 5514836"/>
                <a:gd name="connsiteX2" fmla="*/ 4 w 7782622"/>
                <a:gd name="connsiteY2" fmla="*/ 5514836 h 5514836"/>
                <a:gd name="connsiteX3" fmla="*/ 6662408 w 7782622"/>
                <a:gd name="connsiteY3" fmla="*/ 5514836 h 5514836"/>
                <a:gd name="connsiteX4" fmla="*/ 2210075 w 7782622"/>
                <a:gd name="connsiteY4" fmla="*/ 0 h 5514836"/>
                <a:gd name="connsiteX5" fmla="*/ 0 w 7782622"/>
                <a:gd name="connsiteY5" fmla="*/ 0 h 5514836"/>
                <a:gd name="connsiteX6" fmla="*/ 0 w 7782622"/>
                <a:gd name="connsiteY6" fmla="*/ 1356040 h 5514836"/>
                <a:gd name="connsiteX7" fmla="*/ 2 w 7782622"/>
                <a:gd name="connsiteY7" fmla="*/ 1356040 h 5514836"/>
                <a:gd name="connsiteX8" fmla="*/ 2 w 7782622"/>
                <a:gd name="connsiteY8" fmla="*/ 4425111 h 5514836"/>
                <a:gd name="connsiteX9" fmla="*/ 872566 w 7782622"/>
                <a:gd name="connsiteY9" fmla="*/ 1653131 h 5514836"/>
                <a:gd name="connsiteX10" fmla="*/ 6705945 w 7782622"/>
                <a:gd name="connsiteY10" fmla="*/ 1653131 h 5514836"/>
                <a:gd name="connsiteX11" fmla="*/ 6705945 w 7782622"/>
                <a:gd name="connsiteY11" fmla="*/ 984566 h 5514836"/>
                <a:gd name="connsiteX12" fmla="*/ 2611236 w 7782622"/>
                <a:gd name="connsiteY12" fmla="*/ 984566 h 5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2622" h="5514836">
                  <a:moveTo>
                    <a:pt x="7782622" y="1956116"/>
                  </a:moveTo>
                  <a:lnTo>
                    <a:pt x="1120218" y="1956116"/>
                  </a:lnTo>
                  <a:lnTo>
                    <a:pt x="4" y="5514836"/>
                  </a:lnTo>
                  <a:lnTo>
                    <a:pt x="6662408" y="5514836"/>
                  </a:lnTo>
                  <a:close/>
                  <a:moveTo>
                    <a:pt x="2210075" y="0"/>
                  </a:moveTo>
                  <a:lnTo>
                    <a:pt x="0" y="0"/>
                  </a:lnTo>
                  <a:lnTo>
                    <a:pt x="0" y="1356040"/>
                  </a:lnTo>
                  <a:lnTo>
                    <a:pt x="2" y="1356040"/>
                  </a:lnTo>
                  <a:lnTo>
                    <a:pt x="2" y="4425111"/>
                  </a:lnTo>
                  <a:lnTo>
                    <a:pt x="872566" y="1653131"/>
                  </a:lnTo>
                  <a:lnTo>
                    <a:pt x="6705945" y="1653131"/>
                  </a:lnTo>
                  <a:lnTo>
                    <a:pt x="6705945" y="984566"/>
                  </a:lnTo>
                  <a:lnTo>
                    <a:pt x="2611236" y="98456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400">
                <a:solidFill>
                  <a:srgbClr val="FFFFFF"/>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6977363" y="3663166"/>
              <a:ext cx="3841976" cy="23963"/>
              <a:chOff x="3060700" y="4724400"/>
              <a:chExt cx="5955507" cy="4570"/>
            </a:xfrm>
          </p:grpSpPr>
          <p:cxnSp>
            <p:nvCxnSpPr>
              <p:cNvPr id="17" name="直接连接符 16"/>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060700" y="472897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 name="Group 18"/>
          <p:cNvGrpSpPr/>
          <p:nvPr/>
        </p:nvGrpSpPr>
        <p:grpSpPr bwMode="auto">
          <a:xfrm>
            <a:off x="16594" y="52219"/>
            <a:ext cx="1261100" cy="722689"/>
            <a:chOff x="0" y="144"/>
            <a:chExt cx="1262" cy="642"/>
          </a:xfrm>
        </p:grpSpPr>
        <p:sp>
          <p:nvSpPr>
            <p:cNvPr id="21"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22" name="Picture 5" descr="xiaohui"/>
            <p:cNvPicPr>
              <a:picLocks noChangeAspect="1" noChangeArrowheads="1"/>
            </p:cNvPicPr>
            <p:nvPr/>
          </p:nvPicPr>
          <p:blipFill>
            <a:blip r:embed="rId2" cstate="print"/>
            <a:srcRect/>
            <a:stretch>
              <a:fillRect/>
            </a:stretch>
          </p:blipFill>
          <p:spPr bwMode="auto">
            <a:xfrm>
              <a:off x="325" y="144"/>
              <a:ext cx="559" cy="454"/>
            </a:xfrm>
            <a:prstGeom prst="rect">
              <a:avLst/>
            </a:prstGeom>
            <a:noFill/>
            <a:ln w="9525">
              <a:noFill/>
              <a:miter lim="800000"/>
              <a:headEnd/>
              <a:tailEnd/>
            </a:ln>
          </p:spPr>
        </p:pic>
      </p:grpSp>
      <p:pic>
        <p:nvPicPr>
          <p:cNvPr id="6" name="图片 5"/>
          <p:cNvPicPr>
            <a:picLocks noChangeAspect="1"/>
          </p:cNvPicPr>
          <p:nvPr/>
        </p:nvPicPr>
        <p:blipFill>
          <a:blip r:embed="rId3"/>
          <a:stretch>
            <a:fillRect/>
          </a:stretch>
        </p:blipFill>
        <p:spPr>
          <a:xfrm>
            <a:off x="1273175" y="1482725"/>
            <a:ext cx="5609590" cy="46793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任意多边形 6"/>
          <p:cNvSpPr/>
          <p:nvPr/>
        </p:nvSpPr>
        <p:spPr>
          <a:xfrm>
            <a:off x="6745605" y="1052830"/>
            <a:ext cx="4969510" cy="5389245"/>
          </a:xfrm>
          <a:custGeom>
            <a:avLst/>
            <a:gdLst>
              <a:gd name="connsiteX0" fmla="*/ 0 w 5105817"/>
              <a:gd name="connsiteY0" fmla="*/ 0 h 5053263"/>
              <a:gd name="connsiteX1" fmla="*/ 5105817 w 5105817"/>
              <a:gd name="connsiteY1" fmla="*/ 0 h 5053263"/>
              <a:gd name="connsiteX2" fmla="*/ 5105817 w 5105817"/>
              <a:gd name="connsiteY2" fmla="*/ 5053263 h 5053263"/>
              <a:gd name="connsiteX3" fmla="*/ 0 w 5105817"/>
              <a:gd name="connsiteY3" fmla="*/ 5053263 h 5053263"/>
              <a:gd name="connsiteX4" fmla="*/ 0 w 5105817"/>
              <a:gd name="connsiteY4" fmla="*/ 844842 h 5053263"/>
              <a:gd name="connsiteX5" fmla="*/ 188912 w 5105817"/>
              <a:gd name="connsiteY5" fmla="*/ 675978 h 5053263"/>
              <a:gd name="connsiteX6" fmla="*/ 0 w 5105817"/>
              <a:gd name="connsiteY6" fmla="*/ 507114 h 505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817" h="5053263">
                <a:moveTo>
                  <a:pt x="0" y="0"/>
                </a:moveTo>
                <a:lnTo>
                  <a:pt x="5105817" y="0"/>
                </a:lnTo>
                <a:lnTo>
                  <a:pt x="5105817" y="5053263"/>
                </a:lnTo>
                <a:lnTo>
                  <a:pt x="0" y="5053263"/>
                </a:lnTo>
                <a:lnTo>
                  <a:pt x="0" y="844842"/>
                </a:lnTo>
                <a:lnTo>
                  <a:pt x="188912" y="675978"/>
                </a:lnTo>
                <a:lnTo>
                  <a:pt x="0" y="507114"/>
                </a:lnTo>
                <a:close/>
              </a:path>
            </a:pathLst>
          </a:custGeom>
          <a:gradFill flip="none" rotWithShape="1">
            <a:gsLst>
              <a:gs pos="0">
                <a:schemeClr val="bg1"/>
              </a:gs>
              <a:gs pos="100000">
                <a:schemeClr val="bg1">
                  <a:lumMod val="85000"/>
                </a:schemeClr>
              </a:gs>
            </a:gsLst>
            <a:lin ang="2700000" scaled="1"/>
            <a:tileRect/>
          </a:gradFill>
          <a:ln>
            <a:noFill/>
          </a:ln>
          <a:effectLst>
            <a:outerShdw blurRad="50800" dist="127000" dir="8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sp>
        <p:nvSpPr>
          <p:cNvPr id="8" name="文本框 14"/>
          <p:cNvSpPr txBox="1"/>
          <p:nvPr/>
        </p:nvSpPr>
        <p:spPr>
          <a:xfrm>
            <a:off x="7177178" y="1125322"/>
            <a:ext cx="4603977" cy="755650"/>
          </a:xfrm>
          <a:prstGeom prst="rect">
            <a:avLst/>
          </a:prstGeom>
          <a:noFill/>
        </p:spPr>
        <p:txBody>
          <a:bodyPr wrap="square" rtlCol="0">
            <a:spAutoFit/>
          </a:bodyPr>
          <a:lstStyle/>
          <a:p>
            <a:pPr>
              <a:lnSpc>
                <a:spcPct val="120000"/>
              </a:lnSpc>
            </a:pPr>
            <a:r>
              <a:rPr lang="zh-CN" altLang="en-US" sz="3600" b="1" dirty="0">
                <a:solidFill>
                  <a:srgbClr val="0070C0"/>
                </a:solidFill>
                <a:latin typeface="微软雅黑" panose="020B0503020204020204" pitchFamily="34" charset="-122"/>
                <a:ea typeface="微软雅黑" panose="020B0503020204020204" pitchFamily="34" charset="-122"/>
              </a:rPr>
              <a:t>挖掘本地资源</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7177216" y="1988798"/>
            <a:ext cx="3887233" cy="1947755"/>
            <a:chOff x="6932106" y="3216995"/>
            <a:chExt cx="3887233" cy="1947755"/>
          </a:xfrm>
        </p:grpSpPr>
        <p:sp>
          <p:nvSpPr>
            <p:cNvPr id="11" name="Rectangle 5"/>
            <p:cNvSpPr/>
            <p:nvPr/>
          </p:nvSpPr>
          <p:spPr bwMode="auto">
            <a:xfrm>
              <a:off x="6932106" y="3806619"/>
              <a:ext cx="3887233" cy="135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400" dirty="0">
                  <a:solidFill>
                    <a:schemeClr val="bg1">
                      <a:lumMod val="65000"/>
                    </a:schemeClr>
                  </a:solidFill>
                  <a:latin typeface="微软雅黑" panose="020B0503020204020204" pitchFamily="34" charset="-122"/>
                  <a:ea typeface="微软雅黑" panose="020B0503020204020204" pitchFamily="34" charset="-122"/>
                  <a:sym typeface="Gill Sans" charset="0"/>
                </a:rPr>
                <a:t>  </a:t>
              </a:r>
              <a:r>
                <a:rPr lang="en-US" altLang="zh-CN" sz="1400" dirty="0">
                  <a:solidFill>
                    <a:schemeClr val="bg1">
                      <a:lumMod val="65000"/>
                    </a:schemeClr>
                  </a:solidFill>
                  <a:latin typeface="微软雅黑" panose="020B0503020204020204" pitchFamily="34" charset="-122"/>
                  <a:ea typeface="微软雅黑" panose="020B0503020204020204" pitchFamily="34" charset="-122"/>
                  <a:sym typeface="Gill Sans" charset="0"/>
                </a:rPr>
                <a:t>     </a:t>
              </a:r>
              <a:r>
                <a:rPr sz="1400" dirty="0">
                  <a:latin typeface="微软雅黑" panose="020B0503020204020204" pitchFamily="34" charset="-122"/>
                  <a:ea typeface="微软雅黑" panose="020B0503020204020204" pitchFamily="34" charset="-122"/>
                  <a:sym typeface="Gill Sans" charset="0"/>
                </a:rPr>
                <a:t>学校在开发和选择学校特色项目时，首先应立足本土，因地制宜，充分考虑学校当地民俗风情，挖掘本土特色资源，把学校特色与本土特色资源有机结合起来。其优点是：一是本土特色资源为学校发展特色服务，本土特色资源得到了传承，并将得到不断地创新，继续发扬光大。二是学校依托“天时、地利、人和”的有利条件，就地取材，开发和充分利用本土特色资源，不断丰富学校文化内涵，增强学校文化底蕴，充分展示学校风貌和当代学生风采。三是本土特色资源为学校的特色发展服务，学校的特色又服务于本土，它们两者相辅相成，共同促进，相得益彰。</a:t>
              </a:r>
              <a:endParaRPr sz="1400" dirty="0">
                <a:latin typeface="微软雅黑" panose="020B0503020204020204" pitchFamily="34" charset="-122"/>
                <a:ea typeface="微软雅黑" panose="020B0503020204020204" pitchFamily="34" charset="-122"/>
                <a:sym typeface="Gill Sans" charset="0"/>
              </a:endParaRPr>
            </a:p>
            <a:p>
              <a:pPr fontAlgn="base">
                <a:lnSpc>
                  <a:spcPct val="150000"/>
                </a:lnSpc>
                <a:spcBef>
                  <a:spcPct val="0"/>
                </a:spcBef>
                <a:spcAft>
                  <a:spcPct val="0"/>
                </a:spcAft>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fontAlgn="base">
                <a:lnSpc>
                  <a:spcPct val="150000"/>
                </a:lnSpc>
                <a:spcBef>
                  <a:spcPct val="0"/>
                </a:spcBef>
                <a:spcAft>
                  <a:spcPct val="0"/>
                </a:spcAft>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p:txBody>
        </p:sp>
        <p:sp>
          <p:nvSpPr>
            <p:cNvPr id="12" name="KSO_Shape"/>
            <p:cNvSpPr/>
            <p:nvPr/>
          </p:nvSpPr>
          <p:spPr>
            <a:xfrm flipH="1">
              <a:off x="6954367" y="3216995"/>
              <a:ext cx="386363" cy="273673"/>
            </a:xfrm>
            <a:custGeom>
              <a:avLst/>
              <a:gdLst>
                <a:gd name="connsiteX0" fmla="*/ 7782622 w 7782622"/>
                <a:gd name="connsiteY0" fmla="*/ 1956116 h 5514836"/>
                <a:gd name="connsiteX1" fmla="*/ 1120218 w 7782622"/>
                <a:gd name="connsiteY1" fmla="*/ 1956116 h 5514836"/>
                <a:gd name="connsiteX2" fmla="*/ 4 w 7782622"/>
                <a:gd name="connsiteY2" fmla="*/ 5514836 h 5514836"/>
                <a:gd name="connsiteX3" fmla="*/ 6662408 w 7782622"/>
                <a:gd name="connsiteY3" fmla="*/ 5514836 h 5514836"/>
                <a:gd name="connsiteX4" fmla="*/ 2210075 w 7782622"/>
                <a:gd name="connsiteY4" fmla="*/ 0 h 5514836"/>
                <a:gd name="connsiteX5" fmla="*/ 0 w 7782622"/>
                <a:gd name="connsiteY5" fmla="*/ 0 h 5514836"/>
                <a:gd name="connsiteX6" fmla="*/ 0 w 7782622"/>
                <a:gd name="connsiteY6" fmla="*/ 1356040 h 5514836"/>
                <a:gd name="connsiteX7" fmla="*/ 2 w 7782622"/>
                <a:gd name="connsiteY7" fmla="*/ 1356040 h 5514836"/>
                <a:gd name="connsiteX8" fmla="*/ 2 w 7782622"/>
                <a:gd name="connsiteY8" fmla="*/ 4425111 h 5514836"/>
                <a:gd name="connsiteX9" fmla="*/ 872566 w 7782622"/>
                <a:gd name="connsiteY9" fmla="*/ 1653131 h 5514836"/>
                <a:gd name="connsiteX10" fmla="*/ 6705945 w 7782622"/>
                <a:gd name="connsiteY10" fmla="*/ 1653131 h 5514836"/>
                <a:gd name="connsiteX11" fmla="*/ 6705945 w 7782622"/>
                <a:gd name="connsiteY11" fmla="*/ 984566 h 5514836"/>
                <a:gd name="connsiteX12" fmla="*/ 2611236 w 7782622"/>
                <a:gd name="connsiteY12" fmla="*/ 984566 h 5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2622" h="5514836">
                  <a:moveTo>
                    <a:pt x="7782622" y="1956116"/>
                  </a:moveTo>
                  <a:lnTo>
                    <a:pt x="1120218" y="1956116"/>
                  </a:lnTo>
                  <a:lnTo>
                    <a:pt x="4" y="5514836"/>
                  </a:lnTo>
                  <a:lnTo>
                    <a:pt x="6662408" y="5514836"/>
                  </a:lnTo>
                  <a:close/>
                  <a:moveTo>
                    <a:pt x="2210075" y="0"/>
                  </a:moveTo>
                  <a:lnTo>
                    <a:pt x="0" y="0"/>
                  </a:lnTo>
                  <a:lnTo>
                    <a:pt x="0" y="1356040"/>
                  </a:lnTo>
                  <a:lnTo>
                    <a:pt x="2" y="1356040"/>
                  </a:lnTo>
                  <a:lnTo>
                    <a:pt x="2" y="4425111"/>
                  </a:lnTo>
                  <a:lnTo>
                    <a:pt x="872566" y="1653131"/>
                  </a:lnTo>
                  <a:lnTo>
                    <a:pt x="6705945" y="1653131"/>
                  </a:lnTo>
                  <a:lnTo>
                    <a:pt x="6705945" y="984566"/>
                  </a:lnTo>
                  <a:lnTo>
                    <a:pt x="2611236" y="98456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400">
                <a:solidFill>
                  <a:srgbClr val="FFFFFF"/>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6977363" y="3663166"/>
              <a:ext cx="3841976" cy="23963"/>
              <a:chOff x="3060700" y="4724400"/>
              <a:chExt cx="5955507" cy="4570"/>
            </a:xfrm>
          </p:grpSpPr>
          <p:cxnSp>
            <p:nvCxnSpPr>
              <p:cNvPr id="17" name="直接连接符 16"/>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060700" y="472897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 name="Group 18"/>
          <p:cNvGrpSpPr/>
          <p:nvPr/>
        </p:nvGrpSpPr>
        <p:grpSpPr bwMode="auto">
          <a:xfrm>
            <a:off x="16594" y="52219"/>
            <a:ext cx="1261100" cy="722689"/>
            <a:chOff x="0" y="144"/>
            <a:chExt cx="1262" cy="642"/>
          </a:xfrm>
        </p:grpSpPr>
        <p:sp>
          <p:nvSpPr>
            <p:cNvPr id="21" name="矩形 9"/>
            <p:cNvSpPr>
              <a:spLocks noChangeArrowheads="1"/>
            </p:cNvSpPr>
            <p:nvPr/>
          </p:nvSpPr>
          <p:spPr bwMode="auto">
            <a:xfrm>
              <a:off x="0" y="582"/>
              <a:ext cx="1262" cy="204"/>
            </a:xfrm>
            <a:prstGeom prst="rect">
              <a:avLst/>
            </a:prstGeom>
            <a:noFill/>
            <a:ln w="9525">
              <a:noFill/>
              <a:miter lim="800000"/>
            </a:ln>
          </p:spPr>
          <p:txBody>
            <a:bodyPr wrap="square">
              <a:spAutoFit/>
            </a:bodyPr>
            <a:p>
              <a:pPr>
                <a:spcBef>
                  <a:spcPct val="50000"/>
                </a:spcBef>
              </a:pPr>
              <a:r>
                <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rPr>
                <a:t>传承军魂  文武兼备</a:t>
              </a:r>
              <a:endParaRPr lang="zh-CN" altLang="en-US" sz="900" b="1" dirty="0">
                <a:solidFill>
                  <a:srgbClr val="C00000"/>
                </a:solidFill>
                <a:latin typeface="汉仪程行简" panose="00020600040101010101" charset="-122"/>
                <a:ea typeface="汉仪程行简" panose="00020600040101010101" charset="-122"/>
                <a:cs typeface="汉仪程行简" panose="00020600040101010101" charset="-122"/>
                <a:sym typeface="汉仪程行简" panose="00020600040101010101" charset="-122"/>
              </a:endParaRPr>
            </a:p>
          </p:txBody>
        </p:sp>
        <p:pic>
          <p:nvPicPr>
            <p:cNvPr id="22" name="Picture 5" descr="xiaohui"/>
            <p:cNvPicPr>
              <a:picLocks noChangeAspect="1" noChangeArrowheads="1"/>
            </p:cNvPicPr>
            <p:nvPr/>
          </p:nvPicPr>
          <p:blipFill>
            <a:blip r:embed="rId2" cstate="print"/>
            <a:srcRect/>
            <a:stretch>
              <a:fillRect/>
            </a:stretch>
          </p:blipFill>
          <p:spPr bwMode="auto">
            <a:xfrm>
              <a:off x="325" y="144"/>
              <a:ext cx="559" cy="454"/>
            </a:xfrm>
            <a:prstGeom prst="rect">
              <a:avLst/>
            </a:prstGeom>
            <a:noFill/>
            <a:ln w="9525">
              <a:noFill/>
              <a:miter lim="800000"/>
              <a:headEnd/>
              <a:tailEnd/>
            </a:ln>
          </p:spPr>
        </p:pic>
      </p:grpSp>
      <p:pic>
        <p:nvPicPr>
          <p:cNvPr id="2" name="图片 1"/>
          <p:cNvPicPr>
            <a:picLocks noChangeAspect="1"/>
          </p:cNvPicPr>
          <p:nvPr/>
        </p:nvPicPr>
        <p:blipFill>
          <a:blip r:embed="rId3"/>
          <a:stretch>
            <a:fillRect/>
          </a:stretch>
        </p:blipFill>
        <p:spPr>
          <a:xfrm>
            <a:off x="1277620" y="1556385"/>
            <a:ext cx="5554980" cy="44996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KSO_WM_UNIT_PLACING_PICTURE_USER_VIEWPORT" val="{&quot;height&quot;:3111.116535433071,&quot;width&quot;:5038.179527559055}"/>
</p:tagLst>
</file>

<file path=ppt/tags/tag17.xml><?xml version="1.0" encoding="utf-8"?>
<p:tagLst xmlns:p="http://schemas.openxmlformats.org/presentationml/2006/main">
  <p:tag name="KSO_WM_UNIT_PLACING_PICTURE_USER_VIEWPORT" val="{&quot;height&quot;:7922,&quot;width&quot;:10930}"/>
</p:tagLst>
</file>

<file path=ppt/tags/tag18.xml><?xml version="1.0" encoding="utf-8"?>
<p:tagLst xmlns:p="http://schemas.openxmlformats.org/presentationml/2006/main">
  <p:tag name="KSO_WM_UNIT_PLACING_PICTURE_USER_VIEWPORT" val="{&quot;height&quot;:4692,&quot;width&quot;:7697}"/>
</p:tagLst>
</file>

<file path=ppt/tags/tag19.xml><?xml version="1.0" encoding="utf-8"?>
<p:tagLst xmlns:p="http://schemas.openxmlformats.org/presentationml/2006/main">
  <p:tag name="KSO_WM_UNIT_PLACING_PICTURE_USER_VIEWPORT" val="{&quot;height&quot;:2761,&quot;width&quot;:8000}"/>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7752*3763*460*460"/>
</p:tagLst>
</file>

<file path=ppt/tags/tag21.xml><?xml version="1.0" encoding="utf-8"?>
<p:tagLst xmlns:p="http://schemas.openxmlformats.org/presentationml/2006/main">
  <p:tag name="ISPRING_PRESENTATION_TITLE" val="企业宣传蓝色风格模版"/>
  <p:tag name="KSO_WPP_MARK_KEY" val="d57f9e2e-4950-4285-8215-51f6808c3c09"/>
  <p:tag name="COMMONDATA" val="eyJoZGlkIjoiOTdiNDNhNWFmYzJjZjZkYjMwNmJlY2E1NWQ5ZDE3MDYifQ=="/>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www.33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5735</Words>
  <Application>WPS 演示</Application>
  <PresentationFormat>自定义</PresentationFormat>
  <Paragraphs>526</Paragraphs>
  <Slides>42</Slides>
  <Notes>32</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42</vt:i4>
      </vt:variant>
    </vt:vector>
  </HeadingPairs>
  <TitlesOfParts>
    <vt:vector size="61" baseType="lpstr">
      <vt:lpstr>Arial</vt:lpstr>
      <vt:lpstr>宋体</vt:lpstr>
      <vt:lpstr>Wingdings</vt:lpstr>
      <vt:lpstr>微软雅黑</vt:lpstr>
      <vt:lpstr>汉仪程行简</vt:lpstr>
      <vt:lpstr>方正兰亭黑_GBK</vt:lpstr>
      <vt:lpstr>黑体</vt:lpstr>
      <vt:lpstr>Impact MT Std</vt:lpstr>
      <vt:lpstr>Calibri</vt:lpstr>
      <vt:lpstr>Gill Sans</vt:lpstr>
      <vt:lpstr>Lato Regular</vt:lpstr>
      <vt:lpstr>Segoe Print</vt:lpstr>
      <vt:lpstr>Arial Unicode MS</vt:lpstr>
      <vt:lpstr>Open Sans Condensed</vt:lpstr>
      <vt:lpstr>方正兰亭细黑_GBK_M</vt:lpstr>
      <vt:lpstr>LiHei Pro</vt:lpstr>
      <vt:lpstr>Calibri</vt:lpstr>
      <vt:lpstr>方正兰亭黑简体</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云淡风轻€€</cp:lastModifiedBy>
  <cp:revision>251</cp:revision>
  <dcterms:created xsi:type="dcterms:W3CDTF">2016-03-04T02:23:00Z</dcterms:created>
  <dcterms:modified xsi:type="dcterms:W3CDTF">2022-12-14T02:25:46Z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369CF3A5263641F290906D09CD02399A</vt:lpwstr>
  </property>
</Properties>
</file>