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6" r:id="rId4"/>
    <p:sldId id="259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custDataLst>
    <p:tags r:id="rId2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1728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9" Type="http://schemas.openxmlformats.org/officeDocument/2006/relationships/tags" Target="tags/tag3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1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1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jpeg"/><Relationship Id="rId1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2.jpeg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6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49" name="图片 2"/>
          <p:cNvPicPr/>
          <p:nvPr/>
        </p:nvPicPr>
        <p:blipFill>
          <a:blip r:embed="rId1"/>
          <a:stretch>
            <a:fillRect/>
          </a:stretch>
        </p:blipFill>
        <p:spPr>
          <a:xfrm>
            <a:off x="-1421130" y="-530225"/>
            <a:ext cx="12403455" cy="73374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1548130" y="4756785"/>
            <a:ext cx="7085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                        </a:t>
            </a:r>
            <a:r>
              <a:rPr lang="zh-CN" altLang="en-US" sz="2800" b="1">
                <a:solidFill>
                  <a:schemeClr val="tx1"/>
                </a:solidFill>
              </a:rPr>
              <a:t>太伏中心小学校</a:t>
            </a:r>
            <a:r>
              <a:rPr lang="en-US" altLang="zh-CN" sz="2800" b="1">
                <a:solidFill>
                  <a:schemeClr val="tx1"/>
                </a:solidFill>
              </a:rPr>
              <a:t>——</a:t>
            </a:r>
            <a:r>
              <a:rPr lang="zh-CN" altLang="en-US" sz="2800" b="1">
                <a:solidFill>
                  <a:schemeClr val="tx1"/>
                </a:solidFill>
              </a:rPr>
              <a:t>雷焕琴</a:t>
            </a:r>
            <a:endParaRPr lang="zh-CN" altLang="en-US" sz="2800" b="1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}1CN7~ZEWYJQ~GQW_TKQ5`K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316230" y="-444500"/>
            <a:ext cx="14695805" cy="757555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484235" cy="4082415"/>
          </a:xfrm>
        </p:spPr>
        <p:txBody>
          <a:bodyPr/>
          <a:p>
            <a:pPr algn="l"/>
            <a:r>
              <a:rPr lang="zh-CN" altLang="en-US" sz="3200" b="1"/>
              <a:t>说它老实</a:t>
            </a:r>
            <a:r>
              <a:rPr lang="zh-CN" altLang="en-US" sz="3200" b="1">
                <a:solidFill>
                  <a:srgbClr val="FF0000"/>
                </a:solidFill>
              </a:rPr>
              <a:t>吧</a:t>
            </a:r>
            <a:r>
              <a:rPr lang="zh-CN" altLang="en-US" sz="3200" b="1"/>
              <a:t>，它的确有时候很乖。它会找个暖和的地方，成天睡大觉，无忧无虑，什么事也不过问。可是，它决定要出去玩玩，就会出走一天一夜，任凭谁怎么呼唤，它也不肯回来。说它贪玩</a:t>
            </a:r>
            <a:r>
              <a:rPr lang="zh-CN" altLang="en-US" sz="3200" b="1">
                <a:solidFill>
                  <a:srgbClr val="FF0000"/>
                </a:solidFill>
              </a:rPr>
              <a:t>吧</a:t>
            </a:r>
            <a:r>
              <a:rPr lang="zh-CN" altLang="en-US" sz="3200" b="1"/>
              <a:t>，的确是</a:t>
            </a:r>
            <a:r>
              <a:rPr lang="zh-CN" altLang="en-US" sz="3200" b="1">
                <a:solidFill>
                  <a:srgbClr val="FF0000"/>
                </a:solidFill>
              </a:rPr>
              <a:t>啊</a:t>
            </a:r>
            <a:r>
              <a:rPr lang="zh-CN" altLang="en-US" sz="3200" b="1"/>
              <a:t>，要不怎么会一天一夜不回家</a:t>
            </a:r>
            <a:r>
              <a:rPr lang="zh-CN" altLang="en-US" sz="3200" b="1">
                <a:solidFill>
                  <a:srgbClr val="FF0000"/>
                </a:solidFill>
              </a:rPr>
              <a:t>呢</a:t>
            </a:r>
            <a:r>
              <a:rPr lang="zh-CN" altLang="en-US" sz="3200" b="1"/>
              <a:t>？可是，它听到老鼠的一点儿响动，又是多么尽职。它屏息凝视，一连就是几个钟头，非把老鼠等出来不可！</a:t>
            </a:r>
            <a:endParaRPr lang="zh-CN" altLang="en-US" sz="3200" b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7495" y="4605655"/>
            <a:ext cx="8409305" cy="1520825"/>
          </a:xfrm>
        </p:spPr>
        <p:txBody>
          <a:bodyPr/>
          <a:p>
            <a:pPr marL="0" indent="0">
              <a:buNone/>
            </a:pPr>
            <a:r>
              <a:rPr lang="zh-CN" altLang="en-US" b="1"/>
              <a:t>如果去掉这些语气词行不行？为什么？谁愿意来读一读去掉语气词的句子。</a:t>
            </a:r>
            <a:endParaRPr lang="zh-CN" alt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}1CN7~ZEWYJQ~GQW_TKQ5`K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769620" y="-399415"/>
            <a:ext cx="10535285" cy="805116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4001135"/>
          </a:xfrm>
        </p:spPr>
        <p:txBody>
          <a:bodyPr/>
          <a:p>
            <a:pPr algn="l"/>
            <a:r>
              <a:rPr lang="zh-CN" altLang="en-US" sz="3200"/>
              <a:t>说它老实，它的确有时候很乖。它会找个暖和的地方，成天睡大觉，无忧无虑，什么事也不过问。可是，它决定要出去玩玩，就会出走一天一夜，任凭谁怎么呼唤，它也不肯回来。说它贪玩，的确是，要不怎么会一天一夜不回家？可是，它听到老鼠的一点儿响动，又是多么尽职。它屏息凝视，一连就是几个钟头，非把老鼠等出来不可！</a:t>
            </a:r>
            <a:endParaRPr lang="zh-CN" altLang="en-US" sz="32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0980" y="4509135"/>
            <a:ext cx="8465820" cy="1617345"/>
          </a:xfrm>
        </p:spPr>
        <p:txBody>
          <a:bodyPr/>
          <a:p>
            <a:pPr marL="0" indent="0">
              <a:buNone/>
            </a:pPr>
            <a:r>
              <a:rPr lang="zh-CN" altLang="en-US">
                <a:solidFill>
                  <a:srgbClr val="FF0000"/>
                </a:solidFill>
              </a:rPr>
              <a:t>没有了语气词句子变得生硬，就读不出老舍把猫当成孩子的感觉。这些语气词表现出了作者对猫的关切和喜爱。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 descr="}1CN7~ZEWYJQ~GQW_TKQ5`K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004570" y="-164465"/>
            <a:ext cx="10151745" cy="742124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4930"/>
            <a:ext cx="8587105" cy="3653790"/>
          </a:xfrm>
        </p:spPr>
        <p:txBody>
          <a:bodyPr/>
          <a:p>
            <a:pPr algn="l"/>
            <a:r>
              <a:rPr lang="zh-CN" altLang="en-US" sz="4000"/>
              <a:t>品读课文</a:t>
            </a:r>
            <a:br>
              <a:rPr lang="zh-CN" altLang="en-US" sz="4000"/>
            </a:br>
            <a:r>
              <a:rPr lang="zh-CN" altLang="en-US" sz="4000"/>
              <a:t> </a:t>
            </a:r>
            <a:r>
              <a:rPr lang="zh-CN" altLang="en-US" sz="3200" b="1"/>
              <a:t>猫老实，又贪玩，又尽职，文中怎么把这些不同的特点联系起来的？再读，找出文中连接的词语和句子。</a:t>
            </a:r>
            <a:endParaRPr lang="zh-CN" altLang="en-US" sz="3200" b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3540" y="3574415"/>
            <a:ext cx="8303260" cy="2552065"/>
          </a:xfrm>
        </p:spPr>
        <p:txBody>
          <a:bodyPr/>
          <a:p>
            <a:pPr marL="0" indent="0">
              <a:buNone/>
            </a:pPr>
            <a:r>
              <a:rPr lang="zh-CN" altLang="en-US">
                <a:solidFill>
                  <a:srgbClr val="FF0000"/>
                </a:solidFill>
              </a:rPr>
              <a:t>“说它老实吧，它的确……” </a:t>
            </a:r>
            <a:endParaRPr lang="zh-CN" altLang="en-US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>
                <a:solidFill>
                  <a:srgbClr val="FF0000"/>
                </a:solidFill>
              </a:rPr>
              <a:t>“可是……” ；</a:t>
            </a:r>
            <a:endParaRPr lang="zh-CN" altLang="en-US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>
                <a:solidFill>
                  <a:srgbClr val="FF0000"/>
                </a:solidFill>
              </a:rPr>
              <a:t>“说它贪玩吧，的确是啊……” </a:t>
            </a:r>
            <a:endParaRPr lang="zh-CN" altLang="en-US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>
                <a:solidFill>
                  <a:srgbClr val="FF0000"/>
                </a:solidFill>
              </a:rPr>
              <a:t>“可是……”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438015" y="739140"/>
            <a:ext cx="34455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rgbClr val="FF0000"/>
                </a:solidFill>
              </a:rPr>
              <a:t>说话语气露喜爱</a:t>
            </a:r>
            <a:endParaRPr lang="zh-CN" altLang="en-US" sz="32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4" grpId="0"/>
      <p:bldP spid="4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 descr="}1CN7~ZEWYJQ~GQW_TKQ5`K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53975" y="-60960"/>
            <a:ext cx="9179560" cy="691896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l"/>
            <a:r>
              <a:rPr lang="zh-CN" altLang="en-US"/>
              <a:t>品读课文第三自然段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 altLang="zh-CN"/>
              <a:t> </a:t>
            </a:r>
            <a:r>
              <a:rPr lang="zh-CN" altLang="en-US"/>
              <a:t>1、猫的温柔可亲表现在哪些地方？请你</a:t>
            </a:r>
            <a:r>
              <a:rPr lang="en-US" altLang="zh-CN"/>
              <a:t>     </a:t>
            </a:r>
            <a:r>
              <a:rPr lang="zh-CN" altLang="en-US"/>
              <a:t>找一找。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  </a:t>
            </a:r>
            <a:r>
              <a:rPr lang="zh-CN" altLang="en-US"/>
              <a:t>2、哪些语句表现了老舍对猫的喜爱之情？</a:t>
            </a:r>
            <a:endParaRPr lang="zh-CN" altLang="en-US"/>
          </a:p>
        </p:txBody>
      </p:sp>
      <p:pic>
        <p:nvPicPr>
          <p:cNvPr id="4" name="图片 3" descr="2022061820240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215" y="3680460"/>
            <a:ext cx="3304540" cy="250126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1" name="图片 10" descr="}1CN7~ZEWYJQ~GQW_TKQ5`K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39395" y="-230505"/>
            <a:ext cx="9573260" cy="743013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697865"/>
          </a:xfrm>
        </p:spPr>
        <p:txBody>
          <a:bodyPr/>
          <a:p>
            <a:pPr algn="l"/>
            <a:r>
              <a:rPr lang="zh-CN" altLang="en-US"/>
              <a:t>温柔可亲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6545" y="1216025"/>
            <a:ext cx="5604510" cy="2996565"/>
          </a:xfrm>
        </p:spPr>
        <p:txBody>
          <a:bodyPr/>
          <a:p>
            <a:pPr marL="0" indent="0">
              <a:buNone/>
            </a:pPr>
            <a:r>
              <a:rPr lang="zh-CN" altLang="en-US"/>
              <a:t>它要是高兴，能比谁都温柔可亲：用身子</a:t>
            </a:r>
            <a:r>
              <a:rPr lang="zh-CN" altLang="en-US">
                <a:solidFill>
                  <a:srgbClr val="FF0000"/>
                </a:solidFill>
              </a:rPr>
              <a:t>蹭</a:t>
            </a:r>
            <a:r>
              <a:rPr lang="zh-CN" altLang="en-US"/>
              <a:t>你的腿，把脖子</a:t>
            </a:r>
            <a:r>
              <a:rPr lang="zh-CN" altLang="en-US">
                <a:solidFill>
                  <a:srgbClr val="FF0000"/>
                </a:solidFill>
              </a:rPr>
              <a:t>伸</a:t>
            </a:r>
            <a:r>
              <a:rPr lang="zh-CN" altLang="en-US"/>
              <a:t>出来让你给它抓痒，或是在你写作的时候，</a:t>
            </a:r>
            <a:r>
              <a:rPr lang="zh-CN" altLang="en-US">
                <a:solidFill>
                  <a:srgbClr val="FF0000"/>
                </a:solidFill>
              </a:rPr>
              <a:t>跳</a:t>
            </a:r>
            <a:r>
              <a:rPr lang="zh-CN" altLang="en-US"/>
              <a:t>上桌来，在稿纸上</a:t>
            </a:r>
            <a:r>
              <a:rPr lang="zh-CN" altLang="en-US">
                <a:solidFill>
                  <a:srgbClr val="FF0000"/>
                </a:solidFill>
              </a:rPr>
              <a:t>踩</a:t>
            </a:r>
            <a:r>
              <a:rPr lang="zh-CN" altLang="en-US"/>
              <a:t>印几朵小梅花。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77470" y="4213225"/>
            <a:ext cx="5024755" cy="22453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“梅花”一词指猫的脚印，这里运用比喻的修辞手法，生动形象地写出了猫的脚印的可爱，同时也表达了作者对猫的喜爱之情。</a:t>
            </a:r>
            <a:endParaRPr lang="zh-CN" altLang="en-US" sz="2800" b="1"/>
          </a:p>
        </p:txBody>
      </p:sp>
      <p:sp>
        <p:nvSpPr>
          <p:cNvPr id="5" name="文本框 4"/>
          <p:cNvSpPr txBox="1"/>
          <p:nvPr/>
        </p:nvSpPr>
        <p:spPr>
          <a:xfrm>
            <a:off x="6259195" y="2060575"/>
            <a:ext cx="267652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</a:rPr>
              <a:t>从“小梅花”我体会到.....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868035" y="3140710"/>
            <a:ext cx="2903220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那天老舍先生正在写一篇稿子，猫跳上来就踩了几个脏脚印。老舍先生想 ：---------  </a:t>
            </a:r>
            <a:endParaRPr lang="zh-CN" altLang="en-US" sz="2800"/>
          </a:p>
        </p:txBody>
      </p:sp>
      <p:sp>
        <p:nvSpPr>
          <p:cNvPr id="9" name="流程图: 摘录 8"/>
          <p:cNvSpPr/>
          <p:nvPr/>
        </p:nvSpPr>
        <p:spPr>
          <a:xfrm>
            <a:off x="2448560" y="2215515"/>
            <a:ext cx="289560" cy="107315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10" name="图片 9" descr="202206181923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1870" y="0"/>
            <a:ext cx="3023235" cy="19570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5" grpId="0"/>
      <p:bldP spid="5" grpId="1"/>
      <p:bldP spid="6" grpId="0"/>
      <p:bldP spid="6" grpId="1"/>
      <p:bldP spid="4" grpId="0"/>
      <p:bldP spid="4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1" name="图片 10" descr="}1CN7~ZEWYJQ~GQW_TKQ5`K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5" y="-635"/>
            <a:ext cx="9164320" cy="6858635"/>
          </a:xfrm>
          <a:prstGeom prst="rect">
            <a:avLst/>
          </a:prstGeom>
        </p:spPr>
      </p:pic>
      <p:sp>
        <p:nvSpPr>
          <p:cNvPr id="10" name="流程图: 终止 9"/>
          <p:cNvSpPr/>
          <p:nvPr/>
        </p:nvSpPr>
        <p:spPr>
          <a:xfrm>
            <a:off x="755650" y="3501390"/>
            <a:ext cx="1871980" cy="43180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流程图: 终止 8"/>
          <p:cNvSpPr/>
          <p:nvPr/>
        </p:nvSpPr>
        <p:spPr>
          <a:xfrm>
            <a:off x="7223760" y="2955925"/>
            <a:ext cx="1740535" cy="54483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流程图: 终止 7"/>
          <p:cNvSpPr/>
          <p:nvPr/>
        </p:nvSpPr>
        <p:spPr>
          <a:xfrm>
            <a:off x="5292090" y="2926715"/>
            <a:ext cx="1656080" cy="502285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流程图: 终止 5"/>
          <p:cNvSpPr/>
          <p:nvPr/>
        </p:nvSpPr>
        <p:spPr>
          <a:xfrm>
            <a:off x="2051685" y="2926715"/>
            <a:ext cx="1583690" cy="59944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360" y="260985"/>
            <a:ext cx="8229600" cy="2381250"/>
          </a:xfrm>
        </p:spPr>
        <p:txBody>
          <a:bodyPr/>
          <a:p>
            <a:pPr algn="l"/>
            <a:r>
              <a:rPr lang="zh-CN" altLang="en-US">
                <a:gradFill>
                  <a:gsLst>
                    <a:gs pos="0">
                      <a:srgbClr val="C09D87"/>
                    </a:gs>
                    <a:gs pos="100000">
                      <a:srgbClr val="8D512F"/>
                    </a:gs>
                  </a:gsLst>
                  <a:lin scaled="1"/>
                </a:gradFill>
              </a:rPr>
              <a:t>品读课文</a:t>
            </a:r>
            <a:br>
              <a:rPr lang="zh-CN" altLang="en-US"/>
            </a:br>
            <a:r>
              <a:rPr lang="zh-CN" altLang="en-US"/>
              <a:t> 猫高兴时着重写了猫不同的叫声，你能找出有关词语画出来吗？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7865" y="2926715"/>
            <a:ext cx="8421370" cy="3199765"/>
          </a:xfrm>
        </p:spPr>
        <p:txBody>
          <a:bodyPr/>
          <a:p>
            <a:pPr marL="0" indent="0">
              <a:buNone/>
            </a:pPr>
            <a:r>
              <a:rPr lang="zh-CN" altLang="en-US" b="1"/>
              <a:t>它还会丰富多腔地叫唤，长短不同，粗细各异，变化多端。在不叫的时候，它还会咕噜咕噜地给自己解闷。这可都凭它的高兴。</a:t>
            </a:r>
            <a:endParaRPr lang="zh-CN" alt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1" name="图片 10" descr="}1CN7~ZEWYJQ~GQW_TKQ5`K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93345" y="-635"/>
            <a:ext cx="9236075" cy="68795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l"/>
            <a:r>
              <a:rPr lang="zh-CN" altLang="en-US">
                <a:solidFill>
                  <a:srgbClr val="FF0000"/>
                </a:solidFill>
              </a:rPr>
              <a:t>作者非常喜欢猫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5280"/>
            <a:ext cx="8413115" cy="4521200"/>
          </a:xfrm>
        </p:spPr>
        <p:txBody>
          <a:bodyPr/>
          <a:p>
            <a:pPr marL="0" indent="0">
              <a:buNone/>
            </a:pPr>
            <a:r>
              <a:rPr lang="zh-CN" altLang="en-US"/>
              <a:t>它</a:t>
            </a:r>
            <a:r>
              <a:rPr lang="zh-CN" altLang="en-US">
                <a:solidFill>
                  <a:srgbClr val="FF0000"/>
                </a:solidFill>
              </a:rPr>
              <a:t>什么都怕</a:t>
            </a:r>
            <a:r>
              <a:rPr lang="zh-CN" altLang="en-US"/>
              <a:t>，总想藏起来。可是它</a:t>
            </a:r>
            <a:r>
              <a:rPr lang="zh-CN" altLang="en-US">
                <a:solidFill>
                  <a:srgbClr val="FF0000"/>
                </a:solidFill>
              </a:rPr>
              <a:t>又那么勇猛</a:t>
            </a:r>
            <a:r>
              <a:rPr lang="zh-CN" altLang="en-US"/>
              <a:t>，不要说见着小虫和老鼠，就是遇上蛇也敢斗一斗。</a:t>
            </a:r>
            <a:endParaRPr lang="zh-CN" altLang="en-US"/>
          </a:p>
        </p:txBody>
      </p:sp>
      <p:pic>
        <p:nvPicPr>
          <p:cNvPr id="4" name="图片 3" descr="2022061820494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265" y="3356610"/>
            <a:ext cx="2789555" cy="2187575"/>
          </a:xfrm>
          <a:prstGeom prst="rect">
            <a:avLst/>
          </a:prstGeom>
        </p:spPr>
      </p:pic>
      <p:pic>
        <p:nvPicPr>
          <p:cNvPr id="5" name="图片 4" descr="2022061820495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475" y="3429000"/>
            <a:ext cx="2797175" cy="220472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456565" y="5736590"/>
            <a:ext cx="198628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/>
              <a:t>胆小</a:t>
            </a:r>
            <a:endParaRPr lang="zh-CN" altLang="en-US" sz="3600" b="1"/>
          </a:p>
        </p:txBody>
      </p:sp>
      <p:sp>
        <p:nvSpPr>
          <p:cNvPr id="9" name="文本框 8"/>
          <p:cNvSpPr txBox="1"/>
          <p:nvPr/>
        </p:nvSpPr>
        <p:spPr>
          <a:xfrm>
            <a:off x="3923665" y="5876925"/>
            <a:ext cx="217678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/>
              <a:t>勇猛</a:t>
            </a:r>
            <a:endParaRPr lang="zh-CN" altLang="en-US" sz="3600" b="1"/>
          </a:p>
        </p:txBody>
      </p:sp>
      <p:sp>
        <p:nvSpPr>
          <p:cNvPr id="10" name="文本框 9"/>
          <p:cNvSpPr txBox="1"/>
          <p:nvPr/>
        </p:nvSpPr>
        <p:spPr>
          <a:xfrm>
            <a:off x="6376035" y="3218180"/>
            <a:ext cx="2766695" cy="25533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rgbClr val="FF0000"/>
                </a:solidFill>
              </a:rPr>
              <a:t>写猫既胆小又勇猛，作者运用了拟人的手法，说明作者非常喜欢猫。</a:t>
            </a:r>
            <a:endParaRPr lang="zh-CN" altLang="en-US" sz="32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9" grpId="0"/>
      <p:bldP spid="9" grpId="1"/>
      <p:bldP spid="10" grpId="0"/>
      <p:bldP spid="10" grpId="1"/>
      <p:bldP spid="2" grpId="0"/>
      <p:bldP spid="2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内容占位符 3" descr="}1CN7~ZEWYJQ~GQW_TKQ5`K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-27305"/>
            <a:ext cx="9272905" cy="718883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34745"/>
            <a:ext cx="8432800" cy="3057525"/>
          </a:xfrm>
        </p:spPr>
        <p:txBody>
          <a:bodyPr/>
          <a:p>
            <a:pPr algn="l"/>
            <a:br>
              <a:rPr lang="zh-CN" altLang="en-US"/>
            </a:br>
            <a:br>
              <a:rPr lang="zh-CN" altLang="en-US"/>
            </a:br>
            <a:r>
              <a:rPr lang="en-US" altLang="zh-CN"/>
              <a:t>   </a:t>
            </a:r>
            <a:r>
              <a:rPr lang="zh-CN" altLang="en-US"/>
              <a:t>大猫性格古怪，小猫淘气。作者是怎样写小猫的淘气的呢?一起来学习第六自然段。</a:t>
            </a:r>
            <a:endParaRPr lang="zh-CN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5" name="图片 14" descr="}1CN7~ZEWYJQ~GQW_TKQ5`K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64135" y="-38100"/>
            <a:ext cx="9207500" cy="6919595"/>
          </a:xfrm>
          <a:prstGeom prst="rect">
            <a:avLst/>
          </a:prstGeom>
        </p:spPr>
      </p:pic>
      <p:sp>
        <p:nvSpPr>
          <p:cNvPr id="11" name="椭圆 10"/>
          <p:cNvSpPr/>
          <p:nvPr/>
        </p:nvSpPr>
        <p:spPr>
          <a:xfrm>
            <a:off x="6300470" y="4066540"/>
            <a:ext cx="863600" cy="51435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5003800" y="2567305"/>
            <a:ext cx="1656715" cy="573405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2555875" y="2567305"/>
            <a:ext cx="1245235" cy="573405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流程图: 联系 4"/>
          <p:cNvSpPr/>
          <p:nvPr/>
        </p:nvSpPr>
        <p:spPr>
          <a:xfrm>
            <a:off x="3498850" y="1628775"/>
            <a:ext cx="496570" cy="502920"/>
          </a:xfrm>
          <a:prstGeom prst="flowChartConnector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13890" y="594995"/>
            <a:ext cx="6487160" cy="822960"/>
          </a:xfrm>
        </p:spPr>
        <p:txBody>
          <a:bodyPr/>
          <a:p>
            <a:pPr algn="l"/>
            <a:r>
              <a:rPr lang="zh-CN" altLang="en-US" sz="2800" b="1">
                <a:solidFill>
                  <a:srgbClr val="FF0000"/>
                </a:solidFill>
              </a:rPr>
              <a:t>“更”字说明作者爱猫，但大猫与小猫作比较，对小猫的爱更深一层。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zh-CN" altLang="en-US"/>
              <a:t> </a:t>
            </a:r>
            <a:r>
              <a:rPr lang="zh-CN" altLang="en-US" b="1"/>
              <a:t>满月的小猫们就更好玩了，腿脚还不稳，可是已经学会淘气。妈妈的尾巴，一根鸡毛，都是它们的好玩具，耍个没完没了。一玩起来，它们不知要摔多少跟头，但是跌倒了马上起来，再跑再跌。它们的头撞在门上，桌腿上，和彼此的头上，撞疼了也不哭。</a:t>
            </a:r>
            <a:endParaRPr lang="zh-CN" altLang="en-US" b="1"/>
          </a:p>
        </p:txBody>
      </p:sp>
      <p:sp>
        <p:nvSpPr>
          <p:cNvPr id="13" name="文本框 12"/>
          <p:cNvSpPr txBox="1"/>
          <p:nvPr/>
        </p:nvSpPr>
        <p:spPr>
          <a:xfrm>
            <a:off x="4843145" y="4788535"/>
            <a:ext cx="3473450" cy="18148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</a:rPr>
              <a:t>作者运用拟人化手法把小猫写得像小朋友一样淘气，可见作者非常喜欢猫。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  <p:pic>
        <p:nvPicPr>
          <p:cNvPr id="14" name="图片 13" descr="2022061819234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490" y="4554220"/>
            <a:ext cx="3053080" cy="22491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2" grpId="0"/>
      <p:bldP spid="2" grpId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3" grpId="0"/>
      <p:bldP spid="13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6" name="图片 15" descr="}1CN7~ZEWYJQ~GQW_TKQ5`K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99695"/>
            <a:ext cx="9177020" cy="6957060"/>
          </a:xfrm>
          <a:prstGeom prst="rect">
            <a:avLst/>
          </a:prstGeom>
        </p:spPr>
      </p:pic>
      <p:sp>
        <p:nvSpPr>
          <p:cNvPr id="13" name="圆角矩形 12"/>
          <p:cNvSpPr/>
          <p:nvPr/>
        </p:nvSpPr>
        <p:spPr>
          <a:xfrm>
            <a:off x="395605" y="4149090"/>
            <a:ext cx="1224280" cy="504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圆角矩形 11"/>
          <p:cNvSpPr/>
          <p:nvPr/>
        </p:nvSpPr>
        <p:spPr>
          <a:xfrm>
            <a:off x="2267585" y="3644900"/>
            <a:ext cx="1884045" cy="504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圆角矩形 9"/>
          <p:cNvSpPr/>
          <p:nvPr/>
        </p:nvSpPr>
        <p:spPr>
          <a:xfrm>
            <a:off x="4838065" y="3161030"/>
            <a:ext cx="1174115" cy="412115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圆角矩形 8"/>
          <p:cNvSpPr/>
          <p:nvPr/>
        </p:nvSpPr>
        <p:spPr>
          <a:xfrm>
            <a:off x="1953260" y="3161030"/>
            <a:ext cx="962660" cy="41211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0245" y="620395"/>
            <a:ext cx="4732655" cy="1143000"/>
          </a:xfrm>
        </p:spPr>
        <p:txBody>
          <a:bodyPr/>
          <a:p>
            <a:r>
              <a:rPr lang="zh-CN" altLang="en-US" sz="3600">
                <a:solidFill>
                  <a:srgbClr val="FF0000"/>
                </a:solidFill>
              </a:rPr>
              <a:t>生气勃勃  天真可爱</a:t>
            </a:r>
            <a:endParaRPr lang="zh-CN" altLang="en-US" sz="360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8605" y="1621155"/>
            <a:ext cx="5991225" cy="4200525"/>
          </a:xfrm>
          <a:effectLst>
            <a:outerShdw blurRad="50800" dist="50800" dir="5400000" sx="1000" sy="1000" algn="ctr" rotWithShape="0">
              <a:srgbClr val="FF0000">
                <a:alpha val="100000"/>
              </a:srgbClr>
            </a:outerShdw>
          </a:effectLst>
        </p:spPr>
        <p:txBody>
          <a:bodyPr/>
          <a:p>
            <a:pPr marL="0" indent="0">
              <a:buNone/>
            </a:pPr>
            <a:r>
              <a:rPr lang="zh-CN" altLang="en-US"/>
              <a:t>它们的胆子越来越大，逐渐开辟新的游戏场所。它们到院子里来了。院中的花草可遭了殃。它们在花盆里摔跤，抱着花枝打秋千，所过之处，枝折花落。你见了，绝不会责打它们，它们是那么生气勃勃，天真可爱！</a:t>
            </a:r>
            <a:endParaRPr lang="zh-CN" altLang="en-US"/>
          </a:p>
        </p:txBody>
      </p:sp>
      <p:pic>
        <p:nvPicPr>
          <p:cNvPr id="4" name="图片 3" descr="2022061819235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9830" y="1988820"/>
            <a:ext cx="2474595" cy="262128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4310380" y="5241925"/>
            <a:ext cx="4636770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</a:rPr>
              <a:t>作者运用拟人化写法，把小猫写得像小朋友一样顽皮又可爱，可见作者非常喜欢猫。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51460" y="5300980"/>
            <a:ext cx="354012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</a:rPr>
              <a:t>“绝不会”特别能体现作者对猫的爱。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79705" y="620395"/>
            <a:ext cx="30505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rgbClr val="FF0000"/>
                </a:solidFill>
              </a:rPr>
              <a:t>作者非常喜欢猫</a:t>
            </a:r>
            <a:endParaRPr lang="zh-CN" altLang="en-US" sz="32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9" grpId="0" animBg="1"/>
      <p:bldP spid="9" grpId="1" animBg="1"/>
      <p:bldP spid="10" grpId="0" animBg="1"/>
      <p:bldP spid="10" grpId="1" animBg="1"/>
      <p:bldP spid="11" grpId="0"/>
      <p:bldP spid="11" grpId="1"/>
      <p:bldP spid="12" grpId="0" animBg="1"/>
      <p:bldP spid="12" grpId="1" animBg="1"/>
      <p:bldP spid="13" grpId="0" animBg="1"/>
      <p:bldP spid="13" grpId="1" animBg="1"/>
      <p:bldP spid="14" grpId="0"/>
      <p:bldP spid="14" grpId="1"/>
      <p:bldP spid="15" grpId="0"/>
      <p:bldP spid="15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3" name="图片 2" descr="}1CN7~ZEWYJQ~GQW_TKQ5`K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-180975" y="-531812"/>
            <a:ext cx="9291638" cy="75707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4" name="标题 1"/>
          <p:cNvSpPr>
            <a:spLocks noGrp="1"/>
          </p:cNvSpPr>
          <p:nvPr>
            <p:ph type="title"/>
          </p:nvPr>
        </p:nvSpPr>
        <p:spPr>
          <a:xfrm>
            <a:off x="-22225" y="534988"/>
            <a:ext cx="8531225" cy="3635375"/>
          </a:xfrm>
        </p:spPr>
        <p:txBody>
          <a:bodyPr anchor="ctr" anchorCtr="0"/>
          <a:p>
            <a:pPr algn="l"/>
            <a:br>
              <a:rPr lang="zh-CN" altLang="en-US" b="1"/>
            </a:br>
            <a:r>
              <a:rPr lang="en-US" altLang="zh-CN" b="1"/>
              <a:t>  </a:t>
            </a:r>
            <a:r>
              <a:rPr lang="zh-CN" altLang="en-US" b="1"/>
              <a:t>段落层次</a:t>
            </a:r>
            <a:br>
              <a:rPr lang="zh-CN" altLang="en-US"/>
            </a:br>
            <a:br>
              <a:rPr lang="zh-CN" altLang="en-US"/>
            </a:br>
            <a:r>
              <a:rPr lang="en-US" altLang="zh-CN"/>
              <a:t> </a:t>
            </a:r>
            <a:r>
              <a:rPr lang="zh-CN" altLang="en-US" b="1"/>
              <a:t>第一部分</a:t>
            </a:r>
            <a:r>
              <a:rPr lang="zh-CN" altLang="en-US">
                <a:solidFill>
                  <a:srgbClr val="FF0000"/>
                </a:solidFill>
              </a:rPr>
              <a:t>（1-5）</a:t>
            </a:r>
            <a:r>
              <a:rPr lang="zh-CN" altLang="en-US">
                <a:solidFill>
                  <a:schemeClr val="tx1"/>
                </a:solidFill>
              </a:rPr>
              <a:t>:</a:t>
            </a:r>
            <a:br>
              <a:rPr lang="zh-CN" altLang="en-US"/>
            </a:br>
            <a:br>
              <a:rPr lang="zh-CN" altLang="en-US"/>
            </a:br>
            <a:br>
              <a:rPr lang="zh-CN" altLang="en-US"/>
            </a:br>
            <a:r>
              <a:rPr lang="zh-CN" altLang="en-US" b="1"/>
              <a:t>第二部分</a:t>
            </a:r>
            <a:r>
              <a:rPr lang="zh-CN" altLang="en-US">
                <a:solidFill>
                  <a:srgbClr val="FF0000"/>
                </a:solidFill>
              </a:rPr>
              <a:t>（6）</a:t>
            </a:r>
            <a:r>
              <a:rPr lang="zh-CN" altLang="en-US">
                <a:solidFill>
                  <a:schemeClr val="tx1"/>
                </a:solidFill>
              </a:rPr>
              <a:t>:</a:t>
            </a:r>
            <a:br>
              <a:rPr lang="zh-CN" altLang="en-US">
                <a:solidFill>
                  <a:schemeClr val="tx1"/>
                </a:solidFill>
              </a:rPr>
            </a:b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50825" y="1268413"/>
            <a:ext cx="5106988" cy="181483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3600">
                <a:latin typeface="Arial" panose="020B0604020202020204" pitchFamily="34" charset="0"/>
                <a:ea typeface="宋体" panose="02010600030101010101" pitchFamily="2" charset="-122"/>
              </a:rPr>
              <a:t>   </a:t>
            </a:r>
            <a:endParaRPr lang="zh-CN" altLang="en-US" sz="36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3600" b="1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sz="3600" b="1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3600" b="1">
                <a:latin typeface="Arial" panose="020B0604020202020204" pitchFamily="34" charset="0"/>
                <a:ea typeface="宋体" panose="02010600030101010101" pitchFamily="2" charset="-122"/>
              </a:rPr>
              <a:t>写了猫的古怪性格</a:t>
            </a:r>
            <a:r>
              <a:rPr lang="zh-CN" altLang="en-US" sz="4000" b="1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zh-CN" altLang="en-US" sz="40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-74930" y="3387090"/>
            <a:ext cx="5744210" cy="203009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3600" b="1">
                <a:latin typeface="Arial" panose="020B0604020202020204" pitchFamily="34" charset="0"/>
                <a:ea typeface="宋体" panose="02010600030101010101" pitchFamily="2" charset="-122"/>
              </a:rPr>
              <a:t>                                       </a:t>
            </a:r>
            <a:endParaRPr lang="zh-CN" altLang="en-US" sz="3600" b="1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zh-CN" altLang="en-US" sz="3600" b="1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3600" b="1"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r>
              <a:rPr lang="zh-CN" altLang="en-US" sz="3600" b="1">
                <a:latin typeface="Arial" panose="020B0604020202020204" pitchFamily="34" charset="0"/>
                <a:ea typeface="宋体" panose="02010600030101010101" pitchFamily="2" charset="-122"/>
              </a:rPr>
              <a:t>写刚满月的小猫的淘气。</a:t>
            </a:r>
            <a:endParaRPr lang="zh-CN" altLang="en-US" sz="36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3077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8963" y="-171450"/>
            <a:ext cx="3475037" cy="50434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}1CN7~ZEWYJQ~GQW_TKQ5`K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84455" y="24765"/>
            <a:ext cx="8611870" cy="68630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86410" y="840740"/>
            <a:ext cx="8200390" cy="1900555"/>
          </a:xfrm>
        </p:spPr>
        <p:txBody>
          <a:bodyPr/>
          <a:p>
            <a:pPr algn="l"/>
            <a:r>
              <a:rPr lang="zh-CN" altLang="en-US" sz="3600"/>
              <a:t>讨论交流</a:t>
            </a:r>
            <a:br>
              <a:rPr lang="zh-CN" altLang="en-US" sz="3600"/>
            </a:br>
            <a:r>
              <a:rPr lang="zh-CN" altLang="en-US" sz="3600"/>
              <a:t>作者是从哪几个方面来展现满月的小猫的淘气可爱的？</a:t>
            </a:r>
            <a:endParaRPr lang="zh-CN" altLang="en-US" sz="36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2905" y="3075940"/>
            <a:ext cx="8303895" cy="3050540"/>
          </a:xfrm>
        </p:spPr>
        <p:txBody>
          <a:bodyPr/>
          <a:p>
            <a:pPr marL="0" indent="0">
              <a:buNone/>
            </a:pPr>
            <a:r>
              <a:rPr lang="en-US" altLang="zh-CN"/>
              <a:t>   </a:t>
            </a:r>
            <a:r>
              <a:rPr lang="en-US" altLang="zh-CN" b="1"/>
              <a:t> </a:t>
            </a:r>
            <a:r>
              <a:rPr lang="zh-CN" altLang="en-US" b="1"/>
              <a:t>作者从三个方面展现了满月的小猫的淘气可爱：什么东西都玩；玩起来不怕摔跟头，也不怕疼；胆子越来越大，逐渐开辟新的游戏场所</a:t>
            </a:r>
            <a:r>
              <a:rPr lang="zh-CN" altLang="en-US"/>
              <a:t>。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}1CN7~ZEWYJQ~GQW_TKQ5`K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3970" y="-20955"/>
            <a:ext cx="9157970" cy="701802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l"/>
            <a:r>
              <a:rPr lang="zh-CN" altLang="en-US"/>
              <a:t>写作特点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115" y="1334135"/>
            <a:ext cx="8401685" cy="4792345"/>
          </a:xfrm>
        </p:spPr>
        <p:txBody>
          <a:bodyPr/>
          <a:p>
            <a:pPr marL="0" indent="0">
              <a:buNone/>
            </a:pPr>
            <a:r>
              <a:rPr lang="en-US" altLang="zh-CN"/>
              <a:t>     </a:t>
            </a:r>
            <a:r>
              <a:rPr lang="zh-CN" altLang="en-US"/>
              <a:t>本文字里行间流露出的作者对猫的喜爱之情深深地打动着我们，这与作者善于用一个个具体的事例来表现猫的特点是分不开的，在介绍猫性格古怪的时候，将看似矛盾的事情一一列出，使其性格鲜明起来；在写满月的小猫时，写它玩妈妈的尾巴、玩鸡毛，抱着花枝打秋千，多可爱呀！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    在写文章时，我们也可以用这种写法来描写人物或动物，可以使形象更丰满，文章更具体。</a:t>
            </a:r>
            <a:endParaRPr lang="zh-CN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 descr="}1CN7~ZEWYJQ~GQW_TKQ5`K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21615" y="-51435"/>
            <a:ext cx="9506585" cy="726567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1460" y="260033"/>
            <a:ext cx="8229600" cy="1143000"/>
          </a:xfrm>
        </p:spPr>
        <p:txBody>
          <a:bodyPr/>
          <a:p>
            <a:pPr algn="l"/>
            <a:r>
              <a:rPr lang="zh-CN" altLang="en-US" sz="2800" b="1">
                <a:solidFill>
                  <a:srgbClr val="FF0000"/>
                </a:solidFill>
              </a:rPr>
              <a:t>小练笔：体会句子表达的特点，再照样子写一写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zh-CN" altLang="en-US"/>
              <a:t>说它老实吧，它的确有时候很乖。它会找个暖和的地方，成天睡大觉，无忧无虑，什么事也不过问。可是，它决定要出去玩玩，就会出走一天一夜，任凭谁怎么呼唤，它也不肯回来。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2059940" y="3662680"/>
            <a:ext cx="59683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</a:rPr>
              <a:t>（写出猫看起来相互矛盾的特点。）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51460" y="4436745"/>
            <a:ext cx="797433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说</a:t>
            </a:r>
            <a:r>
              <a:rPr lang="zh-CN" altLang="en-US" sz="2800" b="1" u="sng"/>
              <a:t>            </a:t>
            </a:r>
            <a:r>
              <a:rPr lang="en-US" altLang="zh-CN" sz="2800" b="1" u="sng"/>
              <a:t>         </a:t>
            </a:r>
            <a:r>
              <a:rPr lang="zh-CN" altLang="en-US" sz="2800" b="1"/>
              <a:t>吧，它的确</a:t>
            </a:r>
            <a:r>
              <a:rPr lang="zh-CN" altLang="en-US" sz="2800" b="1" u="sng"/>
              <a:t>                       </a:t>
            </a:r>
            <a:r>
              <a:rPr lang="en-US" altLang="zh-CN" sz="2800" b="1" u="sng"/>
              <a:t>           </a:t>
            </a:r>
            <a:r>
              <a:rPr lang="zh-CN" altLang="en-US" sz="2800" b="1"/>
              <a:t>。 可是</a:t>
            </a:r>
            <a:r>
              <a:rPr lang="zh-CN" altLang="en-US" sz="2800" b="1" u="sng"/>
              <a:t>                       </a:t>
            </a:r>
            <a:r>
              <a:rPr lang="en-US" altLang="zh-CN" sz="2800" b="1" u="sng"/>
              <a:t>                           </a:t>
            </a:r>
            <a:r>
              <a:rPr lang="zh-CN" altLang="en-US" sz="2800" b="1"/>
              <a:t>。</a:t>
            </a:r>
            <a:endParaRPr lang="zh-CN" alt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4" name="图片 13" descr="}1CN7~ZEWYJQ~GQW_TKQ5`K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49530"/>
            <a:ext cx="8939530" cy="690753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1675"/>
            <a:ext cx="8229600" cy="1080135"/>
          </a:xfrm>
        </p:spPr>
        <p:txBody>
          <a:bodyPr/>
          <a:p>
            <a:pPr algn="l"/>
            <a:r>
              <a:rPr lang="zh-CN" altLang="en-US" sz="3200" b="1"/>
              <a:t>课后练习</a:t>
            </a:r>
            <a:r>
              <a:rPr lang="zh-CN" altLang="en-US"/>
              <a:t>：</a:t>
            </a:r>
            <a:endParaRPr lang="zh-CN" altLang="en-US"/>
          </a:p>
        </p:txBody>
      </p:sp>
      <p:graphicFrame>
        <p:nvGraphicFramePr>
          <p:cNvPr id="13" name="内容占位符 12"/>
          <p:cNvGraphicFramePr/>
          <p:nvPr>
            <p:ph idx="1"/>
            <p:custDataLst>
              <p:tags r:id="rId2"/>
            </p:custDataLst>
          </p:nvPr>
        </p:nvGraphicFramePr>
        <p:xfrm>
          <a:off x="259080" y="2379980"/>
          <a:ext cx="8427720" cy="2976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9240"/>
                <a:gridCol w="2809240"/>
                <a:gridCol w="2809240"/>
              </a:tblGrid>
              <a:tr h="95758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2800" b="1">
                          <a:solidFill>
                            <a:schemeClr val="dk1"/>
                          </a:solidFill>
                        </a:rPr>
                        <a:t>文章</a:t>
                      </a:r>
                      <a:endParaRPr lang="zh-CN" altLang="en-US" sz="2800" b="1">
                        <a:solidFill>
                          <a:schemeClr val="dk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2800" b="0">
                          <a:solidFill>
                            <a:schemeClr val="dk1"/>
                          </a:solidFill>
                          <a:sym typeface="+mn-ea"/>
                        </a:rPr>
                        <a:t>《猫》</a:t>
                      </a:r>
                      <a:endParaRPr lang="zh-CN" altLang="en-US" sz="2800" b="0">
                        <a:solidFill>
                          <a:schemeClr val="dk1"/>
                        </a:solidFill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2800" b="0">
                          <a:solidFill>
                            <a:schemeClr val="dk1"/>
                          </a:solidFill>
                        </a:rPr>
                        <a:t>——</a:t>
                      </a:r>
                      <a:r>
                        <a:rPr lang="zh-CN" altLang="en-US" sz="2800" b="0">
                          <a:solidFill>
                            <a:schemeClr val="dk1"/>
                          </a:solidFill>
                        </a:rPr>
                        <a:t>夏丏尊</a:t>
                      </a:r>
                      <a:endParaRPr lang="zh-CN" altLang="en-US" sz="2800" b="0">
                        <a:solidFill>
                          <a:schemeClr val="dk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2800" b="0">
                          <a:solidFill>
                            <a:schemeClr val="dk1"/>
                          </a:solidFill>
                          <a:sym typeface="+mn-ea"/>
                        </a:rPr>
                        <a:t>《猫》</a:t>
                      </a:r>
                      <a:endParaRPr lang="zh-CN" altLang="en-US" sz="2800" b="0">
                        <a:solidFill>
                          <a:schemeClr val="dk1"/>
                        </a:solidFill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2800" b="0">
                          <a:solidFill>
                            <a:schemeClr val="dk1"/>
                          </a:solidFill>
                          <a:sym typeface="+mn-ea"/>
                        </a:rPr>
                        <a:t>——</a:t>
                      </a:r>
                      <a:r>
                        <a:rPr lang="zh-CN" altLang="en-US" sz="2800" b="0">
                          <a:solidFill>
                            <a:schemeClr val="dk1"/>
                          </a:solidFill>
                        </a:rPr>
                        <a:t>周而复</a:t>
                      </a:r>
                      <a:endParaRPr lang="zh-CN" altLang="en-US" sz="2800" b="0">
                        <a:solidFill>
                          <a:schemeClr val="dk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106870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800"/>
                        <a:t>相同点</a:t>
                      </a:r>
                      <a:endParaRPr lang="zh-CN" altLang="en-US" sz="2800"/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94996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800"/>
                        <a:t>不同点</a:t>
                      </a:r>
                      <a:endParaRPr lang="zh-CN" altLang="en-US" sz="2800"/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 hMerge="1"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5121" name="图片 3" descr="}1CN7~ZEWYJQ~GQW_TKQ5`K"/>
          <p:cNvPicPr>
            <a:picLocks noChangeAspect="1"/>
          </p:cNvPicPr>
          <p:nvPr/>
        </p:nvPicPr>
        <p:blipFill>
          <a:blip r:embed="rId1">
            <a:alphaModFix amt="49000"/>
          </a:blip>
          <a:stretch>
            <a:fillRect/>
          </a:stretch>
        </p:blipFill>
        <p:spPr>
          <a:xfrm>
            <a:off x="-770890" y="260350"/>
            <a:ext cx="9886950" cy="68992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2" name="标题 1"/>
          <p:cNvSpPr>
            <a:spLocks noGrp="1"/>
          </p:cNvSpPr>
          <p:nvPr>
            <p:ph type="ctrTitle"/>
          </p:nvPr>
        </p:nvSpPr>
        <p:spPr>
          <a:xfrm>
            <a:off x="163195" y="991235"/>
            <a:ext cx="8563610" cy="2519045"/>
          </a:xfrm>
        </p:spPr>
        <p:txBody>
          <a:bodyPr anchor="b" anchorCtr="0"/>
          <a:p>
            <a:pPr algn="l" defTabSz="914400">
              <a:buClrTx/>
              <a:buSzTx/>
              <a:buFontTx/>
              <a:buNone/>
            </a:pPr>
            <a:r>
              <a:rPr lang="en-US" altLang="zh-CN" kern="1200" baseline="0">
                <a:latin typeface="+mj-lt"/>
                <a:ea typeface="+mj-ea"/>
                <a:cs typeface="+mj-cs"/>
              </a:rPr>
              <a:t>  </a:t>
            </a:r>
            <a:r>
              <a:rPr lang="zh-CN" altLang="en-US" kern="1200" baseline="0">
                <a:latin typeface="+mj-lt"/>
                <a:ea typeface="+mj-ea"/>
                <a:cs typeface="+mj-cs"/>
              </a:rPr>
              <a:t>课文解读</a:t>
            </a:r>
            <a:br>
              <a:rPr lang="zh-CN" altLang="en-US" kern="1200" baseline="0">
                <a:latin typeface="+mj-lt"/>
                <a:ea typeface="+mj-ea"/>
                <a:cs typeface="+mj-cs"/>
              </a:rPr>
            </a:br>
            <a:r>
              <a:rPr lang="en-US" altLang="zh-CN" kern="1200" baseline="0">
                <a:latin typeface="+mj-lt"/>
                <a:ea typeface="+mj-ea"/>
                <a:cs typeface="+mj-cs"/>
              </a:rPr>
              <a:t>     </a:t>
            </a:r>
            <a:r>
              <a:rPr lang="zh-CN" altLang="en-US" kern="1200" baseline="0">
                <a:latin typeface="+mj-lt"/>
                <a:ea typeface="+mj-ea"/>
                <a:cs typeface="+mj-cs"/>
              </a:rPr>
              <a:t>找一找，想一想，课文前五个</a:t>
            </a:r>
            <a:r>
              <a:rPr lang="en-US" altLang="zh-CN" kern="1200" baseline="0">
                <a:latin typeface="+mj-lt"/>
                <a:ea typeface="+mj-ea"/>
                <a:cs typeface="+mj-cs"/>
              </a:rPr>
              <a:t>         </a:t>
            </a:r>
            <a:r>
              <a:rPr lang="zh-CN" altLang="en-US" kern="1200" baseline="0">
                <a:latin typeface="+mj-lt"/>
                <a:ea typeface="+mj-ea"/>
                <a:cs typeface="+mj-cs"/>
              </a:rPr>
              <a:t>自然段是围绕哪句话来写猫的？</a:t>
            </a:r>
            <a:endParaRPr lang="zh-CN" altLang="en-US" kern="1200" baseline="0">
              <a:latin typeface="+mj-lt"/>
              <a:ea typeface="+mj-ea"/>
              <a:cs typeface="+mj-cs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44488" y="3622675"/>
            <a:ext cx="7656512" cy="1238250"/>
          </a:xfrm>
        </p:spPr>
        <p:txBody>
          <a:bodyPr anchor="t" anchorCtr="0"/>
          <a:p>
            <a:pPr algn="l" defTabSz="914400">
              <a:buClrTx/>
              <a:buSzTx/>
              <a:buFontTx/>
            </a:pPr>
            <a:r>
              <a:rPr lang="zh-CN" altLang="en-US" sz="4000" b="1" kern="1200" baseline="0">
                <a:latin typeface="+mn-lt"/>
                <a:ea typeface="+mn-ea"/>
                <a:cs typeface="+mn-cs"/>
              </a:rPr>
              <a:t>猫的性格</a:t>
            </a:r>
            <a:r>
              <a:rPr lang="zh-CN" altLang="en-US" sz="4000" b="1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实在</a:t>
            </a:r>
            <a:r>
              <a:rPr lang="zh-CN" altLang="en-US" sz="4000" b="1" kern="1200" baseline="0">
                <a:latin typeface="+mn-lt"/>
                <a:ea typeface="+mn-ea"/>
                <a:cs typeface="+mn-cs"/>
              </a:rPr>
              <a:t>有些</a:t>
            </a:r>
            <a:r>
              <a:rPr lang="zh-CN" altLang="en-US" sz="4000" b="1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古怪</a:t>
            </a:r>
            <a:r>
              <a:rPr lang="zh-CN" altLang="en-US" sz="4000" b="1" kern="1200" baseline="0">
                <a:latin typeface="+mn-lt"/>
                <a:ea typeface="+mn-ea"/>
                <a:cs typeface="+mn-cs"/>
              </a:rPr>
              <a:t>。</a:t>
            </a:r>
            <a:endParaRPr lang="zh-CN" altLang="en-US" sz="4000" b="1" kern="1200" baseline="0">
              <a:latin typeface="+mn-lt"/>
              <a:ea typeface="+mn-ea"/>
              <a:cs typeface="+mn-cs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131888" y="5240338"/>
            <a:ext cx="6464300" cy="706437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>
                <a:latin typeface="Arial" panose="020B0604020202020204" pitchFamily="34" charset="0"/>
                <a:ea typeface="宋体" panose="02010600030101010101" pitchFamily="2" charset="-122"/>
              </a:rPr>
              <a:t>       </a:t>
            </a:r>
            <a:r>
              <a:rPr lang="zh-CN" altLang="en-US" sz="4000" b="1">
                <a:latin typeface="Arial" panose="020B0604020202020204" pitchFamily="34" charset="0"/>
                <a:ea typeface="宋体" panose="02010600030101010101" pitchFamily="2" charset="-122"/>
              </a:rPr>
              <a:t>总起句</a:t>
            </a:r>
            <a:endParaRPr lang="zh-CN" altLang="en-US" sz="40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125" name="文本框 8"/>
          <p:cNvSpPr txBox="1"/>
          <p:nvPr/>
        </p:nvSpPr>
        <p:spPr>
          <a:xfrm>
            <a:off x="5022850" y="-25400"/>
            <a:ext cx="309563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 descr="}1CN7~ZEWYJQ~GQW_TKQ5`K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396240" y="-99060"/>
            <a:ext cx="10326370" cy="7581265"/>
          </a:xfrm>
          <a:prstGeom prst="rect">
            <a:avLst/>
          </a:prstGeom>
        </p:spPr>
      </p:pic>
      <p:sp>
        <p:nvSpPr>
          <p:cNvPr id="4097" name="标题 1"/>
          <p:cNvSpPr>
            <a:spLocks noGrp="1"/>
          </p:cNvSpPr>
          <p:nvPr>
            <p:ph type="ctrTitle"/>
          </p:nvPr>
        </p:nvSpPr>
        <p:spPr>
          <a:xfrm rot="10800000" flipV="1">
            <a:off x="338455" y="414655"/>
            <a:ext cx="8583930" cy="1183640"/>
          </a:xfrm>
        </p:spPr>
        <p:txBody>
          <a:bodyPr anchor="b" anchorCtr="0"/>
          <a:p>
            <a:pPr algn="l" defTabSz="914400">
              <a:buClrTx/>
              <a:buSzTx/>
              <a:buFontTx/>
              <a:buNone/>
            </a:pPr>
            <a:br>
              <a:rPr lang="zh-CN" altLang="en-US" sz="2400" b="1" kern="1200" baseline="0">
                <a:latin typeface="+mj-lt"/>
                <a:ea typeface="+mj-ea"/>
                <a:cs typeface="+mj-cs"/>
              </a:rPr>
            </a:br>
            <a:r>
              <a:rPr lang="zh-CN" altLang="en-US" sz="3200" b="1" kern="1200" baseline="0">
                <a:latin typeface="+mj-lt"/>
                <a:ea typeface="+mj-ea"/>
                <a:cs typeface="+mj-cs"/>
              </a:rPr>
              <a:t>咱们先看看课文的第二自然段，作者是从哪几方面写大猫的的性格古怪呢？</a:t>
            </a:r>
            <a:endParaRPr lang="zh-CN" altLang="en-US" sz="3200" b="1" kern="1200" baseline="0">
              <a:latin typeface="+mj-lt"/>
              <a:ea typeface="+mj-ea"/>
              <a:cs typeface="+mj-cs"/>
            </a:endParaRPr>
          </a:p>
        </p:txBody>
      </p:sp>
      <p:sp>
        <p:nvSpPr>
          <p:cNvPr id="4098" name="副标题 2"/>
          <p:cNvSpPr>
            <a:spLocks noGrp="1"/>
          </p:cNvSpPr>
          <p:nvPr>
            <p:ph type="subTitle" idx="1"/>
          </p:nvPr>
        </p:nvSpPr>
        <p:spPr>
          <a:xfrm>
            <a:off x="219710" y="1552575"/>
            <a:ext cx="8873490" cy="3359150"/>
          </a:xfrm>
        </p:spPr>
        <p:txBody>
          <a:bodyPr anchor="t" anchorCtr="0"/>
          <a:p>
            <a:pPr algn="l" defTabSz="914400">
              <a:buClrTx/>
              <a:buSzTx/>
              <a:buFontTx/>
            </a:pPr>
            <a:r>
              <a:rPr lang="zh-CN" altLang="en-US" sz="2800" b="1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读提示：</a:t>
            </a:r>
            <a:endParaRPr lang="zh-CN" altLang="en-US" sz="2800" b="1" kern="1200" baseline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pPr algn="l" defTabSz="914400">
              <a:buClrTx/>
              <a:buSzTx/>
              <a:buFontTx/>
            </a:pPr>
            <a:r>
              <a:rPr lang="zh-CN" altLang="en-US" sz="2800" b="1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1、学生默读课文。</a:t>
            </a:r>
            <a:endParaRPr lang="zh-CN" altLang="en-US" sz="2800" b="1" kern="1200" baseline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pPr algn="l" defTabSz="914400">
              <a:buClrTx/>
              <a:buSzTx/>
              <a:buFontTx/>
            </a:pPr>
            <a:r>
              <a:rPr lang="zh-CN" altLang="en-US" sz="2800" b="1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2、用——勾画相关语句，做出简单批注</a:t>
            </a:r>
            <a:endParaRPr lang="zh-CN" altLang="en-US" sz="2800" b="1" kern="1200" baseline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pPr algn="l" defTabSz="914400">
              <a:buClrTx/>
              <a:buSzTx/>
              <a:buFontTx/>
            </a:pPr>
            <a:r>
              <a:rPr lang="zh-CN" altLang="en-US" sz="2800" b="1" kern="1200" baseline="0">
                <a:latin typeface="+mn-lt"/>
                <a:ea typeface="+mn-ea"/>
                <a:cs typeface="+mn-cs"/>
              </a:rPr>
              <a:t>   说它老实吧，它的确有时候很乖。它会找个暖和的地方，成天睡大觉，无忧无虑，什么事也不过问。可是，它决定要出去玩玩，就会出走一天一夜，任凭谁怎么呼唤，它也不肯回来。说它贪玩吧，的确是啊，要不怎么会一天一夜不回家呢？可是，它听到老鼠的一点儿响动，又是多么尽职。它屏息凝视，一连就是几个钟头，非把老鼠等出来不可！</a:t>
            </a:r>
            <a:endParaRPr lang="zh-CN" altLang="en-US" sz="2800" b="1" kern="1200" baseline="0">
              <a:latin typeface="+mn-lt"/>
              <a:ea typeface="+mn-ea"/>
              <a:cs typeface="+mn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956685" y="1890395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build="p"/>
      <p:bldP spid="4098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2800" b="1"/>
              <a:t>说它</a:t>
            </a:r>
            <a:r>
              <a:rPr lang="zh-CN" altLang="en-US" sz="2800" b="1">
                <a:solidFill>
                  <a:schemeClr val="accent6">
                    <a:lumMod val="60000"/>
                    <a:lumOff val="40000"/>
                  </a:schemeClr>
                </a:solidFill>
              </a:rPr>
              <a:t>老实</a:t>
            </a:r>
            <a:r>
              <a:rPr lang="zh-CN" altLang="en-US" sz="2800" b="1"/>
              <a:t>吧，它</a:t>
            </a:r>
            <a:r>
              <a:rPr lang="zh-CN" altLang="en-US" sz="2800" b="1">
                <a:solidFill>
                  <a:srgbClr val="FF0000"/>
                </a:solidFill>
              </a:rPr>
              <a:t>的确</a:t>
            </a:r>
            <a:r>
              <a:rPr lang="zh-CN" altLang="en-US" sz="2800" b="1"/>
              <a:t>有时候</a:t>
            </a:r>
            <a:r>
              <a:rPr lang="zh-CN" altLang="en-US" sz="2800" b="1">
                <a:solidFill>
                  <a:srgbClr val="FF0000"/>
                </a:solidFill>
              </a:rPr>
              <a:t>很乖</a:t>
            </a:r>
            <a:r>
              <a:rPr lang="zh-CN" altLang="en-US" sz="2800" b="1"/>
              <a:t>。它会找个暖和的地方，</a:t>
            </a:r>
            <a:r>
              <a:rPr lang="zh-CN" altLang="en-US" sz="2800" b="1">
                <a:solidFill>
                  <a:srgbClr val="FF0000"/>
                </a:solidFill>
              </a:rPr>
              <a:t>成天睡大觉</a:t>
            </a:r>
            <a:r>
              <a:rPr lang="zh-CN" altLang="en-US" sz="2800" b="1"/>
              <a:t>，</a:t>
            </a:r>
            <a:r>
              <a:rPr lang="zh-CN" altLang="en-US" sz="2800" b="1">
                <a:solidFill>
                  <a:srgbClr val="FF0000"/>
                </a:solidFill>
              </a:rPr>
              <a:t>无忧无虑</a:t>
            </a:r>
            <a:r>
              <a:rPr lang="zh-CN" altLang="en-US" sz="2800" b="1"/>
              <a:t>，什么事也</a:t>
            </a:r>
            <a:r>
              <a:rPr lang="zh-CN" altLang="en-US" sz="2800" b="1">
                <a:solidFill>
                  <a:srgbClr val="FF0000"/>
                </a:solidFill>
              </a:rPr>
              <a:t>不过问</a:t>
            </a:r>
            <a:r>
              <a:rPr lang="zh-CN" altLang="en-US" sz="2800" b="1"/>
              <a:t>。</a:t>
            </a:r>
            <a:endParaRPr lang="zh-CN" altLang="en-US" sz="2800" b="1"/>
          </a:p>
        </p:txBody>
      </p:sp>
      <p:pic>
        <p:nvPicPr>
          <p:cNvPr id="4" name="内容占位符 3" descr="20220618192118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539750" y="1700530"/>
            <a:ext cx="3978275" cy="382397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4787900" y="2132965"/>
            <a:ext cx="138303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/>
              <a:t>乖</a:t>
            </a:r>
            <a:endParaRPr lang="zh-CN" altLang="en-US" sz="3600" b="1"/>
          </a:p>
        </p:txBody>
      </p:sp>
      <p:sp>
        <p:nvSpPr>
          <p:cNvPr id="8" name="文本框 7"/>
          <p:cNvSpPr txBox="1"/>
          <p:nvPr/>
        </p:nvSpPr>
        <p:spPr>
          <a:xfrm>
            <a:off x="4860290" y="3716655"/>
            <a:ext cx="16281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/>
              <a:t>睡大觉</a:t>
            </a:r>
            <a:endParaRPr lang="zh-CN" altLang="en-US" sz="3600" b="1"/>
          </a:p>
        </p:txBody>
      </p:sp>
      <p:sp>
        <p:nvSpPr>
          <p:cNvPr id="9" name="文本框 8"/>
          <p:cNvSpPr txBox="1"/>
          <p:nvPr/>
        </p:nvSpPr>
        <p:spPr>
          <a:xfrm>
            <a:off x="6398895" y="2458720"/>
            <a:ext cx="19894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/>
              <a:t>不过问</a:t>
            </a:r>
            <a:endParaRPr lang="zh-CN" altLang="en-US" sz="3600" b="1"/>
          </a:p>
        </p:txBody>
      </p:sp>
      <p:sp>
        <p:nvSpPr>
          <p:cNvPr id="10" name="文本框 9"/>
          <p:cNvSpPr txBox="1"/>
          <p:nvPr/>
        </p:nvSpPr>
        <p:spPr>
          <a:xfrm>
            <a:off x="7237095" y="3933825"/>
            <a:ext cx="112903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3600" b="1">
                <a:solidFill>
                  <a:schemeClr val="accent6">
                    <a:lumMod val="60000"/>
                    <a:lumOff val="40000"/>
                  </a:schemeClr>
                </a:solidFill>
                <a:sym typeface="+mn-ea"/>
              </a:rPr>
              <a:t>老实</a:t>
            </a:r>
            <a:endParaRPr lang="zh-CN" alt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/>
      <p:bldP spid="8" grpId="1"/>
      <p:bldP spid="9" grpId="0"/>
      <p:bldP spid="9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1" name="图片 10" descr="}1CN7~ZEWYJQ~GQW_TKQ5`K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14935" y="-307340"/>
            <a:ext cx="9758045" cy="74218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0045" y="325755"/>
            <a:ext cx="8783320" cy="1604645"/>
          </a:xfrm>
        </p:spPr>
        <p:txBody>
          <a:bodyPr/>
          <a:p>
            <a:pPr algn="l"/>
            <a:r>
              <a:rPr lang="zh-CN" altLang="en-US" sz="3200" b="1"/>
              <a:t>可是，它</a:t>
            </a:r>
            <a:r>
              <a:rPr lang="zh-CN" altLang="en-US" sz="3200" b="1">
                <a:solidFill>
                  <a:srgbClr val="FF0000"/>
                </a:solidFill>
              </a:rPr>
              <a:t>决定</a:t>
            </a:r>
            <a:r>
              <a:rPr lang="zh-CN" altLang="en-US" sz="3200" b="1"/>
              <a:t>要出去玩玩，就会出走</a:t>
            </a:r>
            <a:r>
              <a:rPr lang="zh-CN" altLang="en-US" sz="3200" b="1">
                <a:solidFill>
                  <a:srgbClr val="FF0000"/>
                </a:solidFill>
              </a:rPr>
              <a:t>一天一夜</a:t>
            </a:r>
            <a:r>
              <a:rPr lang="zh-CN" altLang="en-US" sz="3200" b="1"/>
              <a:t>，</a:t>
            </a:r>
            <a:r>
              <a:rPr lang="zh-CN" altLang="en-US" sz="3200" b="1">
                <a:solidFill>
                  <a:srgbClr val="FF0000"/>
                </a:solidFill>
              </a:rPr>
              <a:t>任凭</a:t>
            </a:r>
            <a:r>
              <a:rPr lang="zh-CN" altLang="en-US" sz="3200" b="1"/>
              <a:t>谁怎么呼唤，它</a:t>
            </a:r>
            <a:r>
              <a:rPr lang="zh-CN" altLang="en-US" sz="3200" b="1">
                <a:solidFill>
                  <a:srgbClr val="FF0000"/>
                </a:solidFill>
              </a:rPr>
              <a:t>也不肯</a:t>
            </a:r>
            <a:r>
              <a:rPr lang="zh-CN" altLang="en-US" sz="3200" b="1"/>
              <a:t>回来。说它贪玩吧，</a:t>
            </a:r>
            <a:r>
              <a:rPr lang="zh-CN" altLang="en-US" sz="3200" b="1">
                <a:solidFill>
                  <a:srgbClr val="FF0000"/>
                </a:solidFill>
              </a:rPr>
              <a:t>的确是啊</a:t>
            </a:r>
            <a:r>
              <a:rPr lang="zh-CN" altLang="en-US" sz="3200" b="1"/>
              <a:t>，要不怎么会一天一夜不回家呢？</a:t>
            </a:r>
            <a:endParaRPr lang="zh-CN" altLang="en-US" sz="3200" b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366010"/>
            <a:ext cx="5962650" cy="3760470"/>
          </a:xfrm>
        </p:spPr>
        <p:txBody>
          <a:bodyPr/>
          <a:p>
            <a:r>
              <a:rPr lang="zh-CN" altLang="en-US"/>
              <a:t> 这里的“任凭”是“无论、不管”的意思。用“任凭……也……”这组关联词语，突出了猫极其贪玩，一玩起来就要玩个痛痛快快。</a:t>
            </a:r>
            <a:endParaRPr lang="zh-CN" altLang="en-US"/>
          </a:p>
        </p:txBody>
      </p:sp>
      <p:sp>
        <p:nvSpPr>
          <p:cNvPr id="4" name="流程图: 摘录 3"/>
          <p:cNvSpPr/>
          <p:nvPr/>
        </p:nvSpPr>
        <p:spPr>
          <a:xfrm>
            <a:off x="456565" y="1271905"/>
            <a:ext cx="299085" cy="168910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流程图: 摘录 4"/>
          <p:cNvSpPr/>
          <p:nvPr/>
        </p:nvSpPr>
        <p:spPr>
          <a:xfrm>
            <a:off x="899795" y="1267460"/>
            <a:ext cx="327025" cy="188595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流程图: 摘录 5"/>
          <p:cNvSpPr/>
          <p:nvPr/>
        </p:nvSpPr>
        <p:spPr>
          <a:xfrm>
            <a:off x="4211955" y="1267460"/>
            <a:ext cx="311785" cy="188595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308215" y="3068955"/>
            <a:ext cx="52006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 b="1"/>
              <a:t>贪</a:t>
            </a:r>
            <a:endParaRPr lang="zh-CN" altLang="en-US" sz="4000" b="1"/>
          </a:p>
          <a:p>
            <a:r>
              <a:rPr lang="zh-CN" altLang="en-US" sz="4000" b="1"/>
              <a:t>玩</a:t>
            </a:r>
            <a:endParaRPr lang="zh-CN" altLang="en-US" sz="4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4" grpId="1" animBg="1"/>
      <p:bldP spid="5" grpId="0" bldLvl="0" animBg="1"/>
      <p:bldP spid="5" grpId="1" animBg="1"/>
      <p:bldP spid="6" grpId="0" bldLvl="0" animBg="1"/>
      <p:bldP spid="6" grpId="1" animBg="1"/>
      <p:bldP spid="3" grpId="0" build="p"/>
      <p:bldP spid="3" grpId="1" build="p"/>
      <p:bldP spid="9" grpId="0"/>
      <p:bldP spid="9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 descr="}1CN7~ZEWYJQ~GQW_TKQ5`K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541020" y="-99695"/>
            <a:ext cx="10620375" cy="734695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04178"/>
            <a:ext cx="8229600" cy="1143000"/>
          </a:xfrm>
        </p:spPr>
        <p:txBody>
          <a:bodyPr/>
          <a:p>
            <a:pPr algn="l"/>
            <a:r>
              <a:rPr lang="zh-CN" altLang="en-US" b="1"/>
              <a:t>贪玩的猫不见了，谁会呼唤它呢？</a:t>
            </a:r>
            <a:endParaRPr lang="zh-CN" altLang="en-US" b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4630" y="1772920"/>
            <a:ext cx="8472170" cy="2932430"/>
          </a:xfrm>
        </p:spPr>
        <p:txBody>
          <a:bodyPr/>
          <a:p>
            <a:pPr marL="0" indent="0">
              <a:buNone/>
            </a:pPr>
            <a:r>
              <a:rPr lang="zh-CN" altLang="en-US" b="1"/>
              <a:t>可是，它</a:t>
            </a:r>
            <a:r>
              <a:rPr lang="zh-CN" altLang="en-US" b="1">
                <a:solidFill>
                  <a:srgbClr val="FF0000"/>
                </a:solidFill>
              </a:rPr>
              <a:t>决定</a:t>
            </a:r>
            <a:r>
              <a:rPr lang="zh-CN" altLang="en-US" b="1"/>
              <a:t>要出去玩玩，就会出走</a:t>
            </a:r>
            <a:r>
              <a:rPr lang="zh-CN" altLang="en-US" b="1">
                <a:solidFill>
                  <a:srgbClr val="FF0000"/>
                </a:solidFill>
              </a:rPr>
              <a:t>一天一夜</a:t>
            </a:r>
            <a:r>
              <a:rPr lang="zh-CN" altLang="en-US" b="1"/>
              <a:t>，</a:t>
            </a:r>
            <a:r>
              <a:rPr lang="zh-CN" altLang="en-US" b="1">
                <a:solidFill>
                  <a:srgbClr val="FF0000"/>
                </a:solidFill>
              </a:rPr>
              <a:t>任凭</a:t>
            </a:r>
            <a:r>
              <a:rPr lang="zh-CN" altLang="en-US" b="1"/>
              <a:t>谁怎么呼唤，它</a:t>
            </a:r>
            <a:r>
              <a:rPr lang="zh-CN" altLang="en-US" b="1">
                <a:solidFill>
                  <a:srgbClr val="FF0000"/>
                </a:solidFill>
              </a:rPr>
              <a:t>也不肯</a:t>
            </a:r>
            <a:r>
              <a:rPr lang="zh-CN" altLang="en-US" b="1"/>
              <a:t>回来。说它贪玩吧，</a:t>
            </a:r>
            <a:r>
              <a:rPr lang="zh-CN" altLang="en-US" b="1">
                <a:solidFill>
                  <a:srgbClr val="FF0000"/>
                </a:solidFill>
              </a:rPr>
              <a:t>的确是啊</a:t>
            </a:r>
            <a:r>
              <a:rPr lang="zh-CN" altLang="en-US" b="1"/>
              <a:t>，要不怎么会一天一夜不回家呢？</a:t>
            </a:r>
            <a:endParaRPr lang="zh-CN" altLang="en-US" b="1"/>
          </a:p>
        </p:txBody>
      </p:sp>
      <p:sp>
        <p:nvSpPr>
          <p:cNvPr id="4" name="文本框 3"/>
          <p:cNvSpPr txBox="1"/>
          <p:nvPr/>
        </p:nvSpPr>
        <p:spPr>
          <a:xfrm>
            <a:off x="1334135" y="4159250"/>
            <a:ext cx="554164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/>
              <a:t>明贬实褒</a:t>
            </a:r>
            <a:endParaRPr lang="zh-CN" altLang="en-US" sz="3600" b="1"/>
          </a:p>
        </p:txBody>
      </p:sp>
      <p:pic>
        <p:nvPicPr>
          <p:cNvPr id="6" name="图片 5" descr="2022061819230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5110" y="4004945"/>
            <a:ext cx="2885440" cy="27730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 descr="}1CN7~ZEWYJQ~GQW_TKQ5`K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396875" y="-189865"/>
            <a:ext cx="10024110" cy="746315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70205"/>
            <a:ext cx="8686800" cy="1047750"/>
          </a:xfrm>
        </p:spPr>
        <p:txBody>
          <a:bodyPr/>
          <a:p>
            <a:pPr algn="l"/>
            <a:r>
              <a:rPr lang="zh-CN" altLang="en-US" sz="2800" b="1"/>
              <a:t>可是，它听到老鼠的</a:t>
            </a:r>
            <a:r>
              <a:rPr lang="zh-CN" altLang="en-US" sz="2800" b="1">
                <a:solidFill>
                  <a:srgbClr val="FF0000"/>
                </a:solidFill>
              </a:rPr>
              <a:t>一点儿响动</a:t>
            </a:r>
            <a:r>
              <a:rPr lang="zh-CN" altLang="en-US" sz="2800" b="1"/>
              <a:t>，又是多么尽职。它</a:t>
            </a:r>
            <a:r>
              <a:rPr lang="zh-CN" altLang="en-US" sz="2800" b="1">
                <a:solidFill>
                  <a:srgbClr val="FF0000"/>
                </a:solidFill>
              </a:rPr>
              <a:t>屏息凝视</a:t>
            </a:r>
            <a:r>
              <a:rPr lang="zh-CN" altLang="en-US" sz="2800" b="1"/>
              <a:t>，</a:t>
            </a:r>
            <a:r>
              <a:rPr lang="zh-CN" altLang="en-US" sz="2800" b="1">
                <a:solidFill>
                  <a:srgbClr val="FF0000"/>
                </a:solidFill>
              </a:rPr>
              <a:t>一连就是几个钟头</a:t>
            </a:r>
            <a:r>
              <a:rPr lang="zh-CN" altLang="en-US" sz="2800" b="1"/>
              <a:t>，</a:t>
            </a:r>
            <a:r>
              <a:rPr lang="zh-CN" altLang="en-US" sz="2800" b="1">
                <a:solidFill>
                  <a:srgbClr val="FF0000"/>
                </a:solidFill>
              </a:rPr>
              <a:t>非</a:t>
            </a:r>
            <a:r>
              <a:rPr lang="zh-CN" altLang="en-US" sz="2800" b="1"/>
              <a:t>把老鼠等出来</a:t>
            </a:r>
            <a:r>
              <a:rPr lang="zh-CN" altLang="en-US" sz="2800" b="1">
                <a:solidFill>
                  <a:srgbClr val="FF0000"/>
                </a:solidFill>
              </a:rPr>
              <a:t>不可</a:t>
            </a:r>
            <a:r>
              <a:rPr lang="zh-CN" altLang="en-US" sz="2800" b="1"/>
              <a:t>！</a:t>
            </a:r>
            <a:endParaRPr lang="zh-CN" altLang="en-US" sz="2800" b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360" y="1988820"/>
            <a:ext cx="5216525" cy="3232785"/>
          </a:xfrm>
        </p:spPr>
        <p:txBody>
          <a:bodyPr/>
          <a:p>
            <a:pPr algn="l"/>
            <a:r>
              <a:rPr lang="zh-CN" altLang="en-US" b="1"/>
              <a:t>写猫“工作”时的认真负责，“屏息凝视”“一连就是几个钟头”“非……不可”写出了猫的耐心和执着。</a:t>
            </a:r>
            <a:endParaRPr lang="zh-CN" altLang="en-US" b="1"/>
          </a:p>
        </p:txBody>
      </p:sp>
      <p:sp>
        <p:nvSpPr>
          <p:cNvPr id="4" name="文本框 3"/>
          <p:cNvSpPr txBox="1"/>
          <p:nvPr/>
        </p:nvSpPr>
        <p:spPr>
          <a:xfrm>
            <a:off x="6182995" y="1657985"/>
            <a:ext cx="19170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/>
              <a:t>尽 职</a:t>
            </a:r>
            <a:endParaRPr lang="zh-CN" altLang="en-US" sz="3600" b="1"/>
          </a:p>
        </p:txBody>
      </p:sp>
      <p:pic>
        <p:nvPicPr>
          <p:cNvPr id="5" name="图片 4" descr="202206181923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2135" y="3068955"/>
            <a:ext cx="3383915" cy="25120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 descr="}1CN7~ZEWYJQ~GQW_TKQ5`K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611505" y="-275590"/>
            <a:ext cx="10706100" cy="777303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3370" y="274955"/>
            <a:ext cx="8393430" cy="1143000"/>
          </a:xfrm>
        </p:spPr>
        <p:txBody>
          <a:bodyPr/>
          <a:p>
            <a:pPr algn="l"/>
            <a:r>
              <a:rPr lang="zh-CN" altLang="en-US" sz="2400" b="1"/>
              <a:t>先概括猫的特点</a:t>
            </a:r>
            <a:endParaRPr lang="zh-CN" altLang="en-US" sz="2400" b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42545" y="1571625"/>
            <a:ext cx="9163685" cy="4554855"/>
          </a:xfrm>
        </p:spPr>
        <p:txBody>
          <a:bodyPr/>
          <a:p>
            <a:pPr marL="0" indent="0">
              <a:buNone/>
            </a:pPr>
            <a:r>
              <a:rPr lang="zh-CN" altLang="en-US">
                <a:solidFill>
                  <a:srgbClr val="FF0000"/>
                </a:solidFill>
              </a:rPr>
              <a:t>说它老实吧，它的确有时候很乖。</a:t>
            </a:r>
            <a:r>
              <a:rPr lang="zh-CN" altLang="en-US"/>
              <a:t>它会找个暖和的地方，成天睡大觉，无忧无虑，什么事也不过问。可是，它决定要出去玩玩，就会出走一天一夜，任凭谁怎么呼唤，它也不肯回来。说它贪玩吧，的确是啊，要不怎么会一天一夜不回家呢？可是，它听到老鼠的一点儿响动，又是多么尽职。它屏息凝视，一连就是几个钟头，非把老鼠等出来不可！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2771140" y="620395"/>
            <a:ext cx="34378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/>
              <a:t>再写具体的事例来表现</a:t>
            </a:r>
            <a:endParaRPr lang="zh-CN" altLang="en-US" sz="2400" b="1"/>
          </a:p>
        </p:txBody>
      </p:sp>
      <p:sp>
        <p:nvSpPr>
          <p:cNvPr id="5" name="文本框 4"/>
          <p:cNvSpPr txBox="1"/>
          <p:nvPr/>
        </p:nvSpPr>
        <p:spPr>
          <a:xfrm>
            <a:off x="5871845" y="689610"/>
            <a:ext cx="33934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/>
              <a:t>（具体事例透露喜爱）</a:t>
            </a:r>
            <a:endParaRPr lang="zh-CN" alt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5" grpId="0"/>
      <p:bldP spid="5" grpId="1"/>
    </p:bldLst>
  </p:timing>
</p:sld>
</file>

<file path=ppt/tags/tag1.xml><?xml version="1.0" encoding="utf-8"?>
<p:tagLst xmlns:p="http://schemas.openxmlformats.org/presentationml/2006/main">
  <p:tag name="KSO_WM_UNIT_PLACING_PICTURE_USER_VIEWPORT" val="{&quot;height&quot;:2715,&quot;width&quot;:3570}"/>
</p:tagLst>
</file>

<file path=ppt/tags/tag2.xml><?xml version="1.0" encoding="utf-8"?>
<p:tagLst xmlns:p="http://schemas.openxmlformats.org/presentationml/2006/main">
  <p:tag name="KSO_WM_UNIT_TABLE_BEAUTIFY" val="smartTable{d30a1151-e3a8-4a35-a02c-5e8496ad2dbc}"/>
  <p:tag name="TABLE_ENDDRAG_ORIGIN_RECT" val="663*234"/>
  <p:tag name="TABLE_ENDDRAG_RECT" val="20*187*663*234"/>
</p:tagLst>
</file>

<file path=ppt/tags/tag3.xml><?xml version="1.0" encoding="utf-8"?>
<p:tagLst xmlns:p="http://schemas.openxmlformats.org/presentationml/2006/main">
  <p:tag name="KSO_WPP_MARK_KEY" val="c4b49658-ec50-4749-a200-feae288f73ad"/>
  <p:tag name="COMMONDATA" val="eyJoZGlkIjoiZmU4MTY0ZWYyMzdjY2ZjYjU2MmNjMjZiNzM5NTg5NDc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2773</Words>
  <Application>WPS 演示</Application>
  <PresentationFormat/>
  <Paragraphs>158</Paragraphs>
  <Slides>23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0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PowerPoint 演示文稿</vt:lpstr>
      <vt:lpstr>   段落层次   第一部分（1-5）:   第二部分（6）: </vt:lpstr>
      <vt:lpstr>  课文解读      找一找，想一想，课文前五个         自然段是围绕哪句话来写猫的？</vt:lpstr>
      <vt:lpstr> 咱们先看看课文的第二自然段，作者是从哪几方面写大猫的的性格古怪呢？</vt:lpstr>
      <vt:lpstr>说它老实吧，它的确有时候很乖。它会找个暖和的地方，成天睡大觉，无忧无虑，什么事也不过问。</vt:lpstr>
      <vt:lpstr>可是，它决定要出去玩玩，就会出走一天一夜，任凭谁怎么呼唤，它也不肯回来。说它贪玩吧，的确是啊，要不怎么会一天一夜不回家呢？</vt:lpstr>
      <vt:lpstr>贪玩的猫不见了，谁会呼唤它呢？</vt:lpstr>
      <vt:lpstr>可是，它听到老鼠的一点儿响动，又是多么尽职。它屏息凝视，一连就是几个钟头，非把老鼠等出来不可！</vt:lpstr>
      <vt:lpstr>先概括猫的特点</vt:lpstr>
      <vt:lpstr>说它老实吧，它的确有时候很乖。它会找个暖和的地方，成天睡大觉，无忧无虑，什么事也不过问。可是，它决定要出去玩玩，就会出走一天一夜，任凭谁怎么呼唤，它也不肯回来。说它贪玩吧，的确是啊，要不怎么会一天一夜不回家呢？可是，它听到老鼠的一点儿响动，又是多么尽职。它屏息凝视，一连就是几个钟头，非把老鼠等出来不可！</vt:lpstr>
      <vt:lpstr>说它老实，它的确有时候很乖。它会找个暖和的地方，成天睡大觉，无忧无虑，什么事也不过问。可是，它决定要出去玩玩，就会出走一天一夜，任凭谁怎么呼唤，它也不肯回来。说它贪玩，的确是，要不怎么会一天一夜不回家？可是，它听到老鼠的一点儿响动，又是多么尽职。它屏息凝视，一连就是几个钟头，非把老鼠等出来不可！</vt:lpstr>
      <vt:lpstr>品读课文  猫老实，又贪玩，又尽职，文中怎么把这些不同的特点联系起来的？再读，找出文中连接的词语和句子。</vt:lpstr>
      <vt:lpstr>品读课文第三自然段</vt:lpstr>
      <vt:lpstr>温柔可亲</vt:lpstr>
      <vt:lpstr>品读课文  猫高兴时着重写了猫不同的叫声，你能找出有关词语画出来吗？</vt:lpstr>
      <vt:lpstr>作者非常喜欢猫</vt:lpstr>
      <vt:lpstr>     大猫性格古怪，小猫淘气。作者是怎样写小猫的淘气的呢?一起来学习第六自然段。</vt:lpstr>
      <vt:lpstr>“更”字说明作者爱猫，但大猫与小猫作比较，对小猫的爱更深一层。</vt:lpstr>
      <vt:lpstr>生气勃勃  天真可爱</vt:lpstr>
      <vt:lpstr>讨论交流 作者是从哪几个方面来展现满月的小猫的淘气可爱的？</vt:lpstr>
      <vt:lpstr>写作特点</vt:lpstr>
      <vt:lpstr>小练笔：体会句子表达的特点，再照样子写一写</vt:lpstr>
      <vt:lpstr>课后练习：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枫叶</cp:lastModifiedBy>
  <cp:revision>41</cp:revision>
  <dcterms:created xsi:type="dcterms:W3CDTF">2022-06-18T10:11:00Z</dcterms:created>
  <dcterms:modified xsi:type="dcterms:W3CDTF">2022-06-18T14:46:15Z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2052-11.1.0.11636</vt:lpwstr>
  </property>
  <property fmtid="{D5CDD505-2E9C-101B-9397-08002B2CF9AE}" pid="3" name="ICV">
    <vt:lpwstr>B8D4E17D6903453AB19524F205FCAFB5</vt:lpwstr>
  </property>
</Properties>
</file>