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3"/>
    <p:sldId id="273" r:id="rId4"/>
    <p:sldId id="374" r:id="rId5"/>
    <p:sldId id="376" r:id="rId6"/>
    <p:sldId id="375" r:id="rId7"/>
    <p:sldId id="378" r:id="rId8"/>
    <p:sldId id="377" r:id="rId9"/>
    <p:sldId id="389" r:id="rId10"/>
    <p:sldId id="379" r:id="rId11"/>
    <p:sldId id="380" r:id="rId12"/>
    <p:sldId id="381" r:id="rId13"/>
    <p:sldId id="382" r:id="rId14"/>
    <p:sldId id="383" r:id="rId15"/>
    <p:sldId id="384" r:id="rId16"/>
    <p:sldId id="388" r:id="rId17"/>
    <p:sldId id="385" r:id="rId18"/>
  </p:sldIdLst>
  <p:sldSz cx="12192000" cy="6858000"/>
  <p:notesSz cx="6858000" cy="9144000"/>
  <p:custDataLst>
    <p:tags r:id="rId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gs" Target="tags/tag2.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节标题">
    <p:spTree>
      <p:nvGrpSpPr>
        <p:cNvPr id="1" name=""/>
        <p:cNvGrpSpPr/>
        <p:nvPr/>
      </p:nvGrpSpPr>
      <p:grpSpPr>
        <a:xfrm>
          <a:off x="0" y="0"/>
          <a:ext cx="0" cy="0"/>
          <a:chOff x="0" y="0"/>
          <a:chExt cx="0" cy="0"/>
        </a:xfrm>
      </p:grpSpPr>
      <p:pic>
        <p:nvPicPr>
          <p:cNvPr id="3074" name="图片 1"/>
          <p:cNvPicPr>
            <a:picLocks noChangeAspect="1"/>
          </p:cNvPicPr>
          <p:nvPr userDrawn="1"/>
        </p:nvPicPr>
        <p:blipFill>
          <a:blip r:embed="rId2"/>
          <a:stretch>
            <a:fillRect/>
          </a:stretch>
        </p:blipFill>
        <p:spPr>
          <a:xfrm>
            <a:off x="0" y="5505450"/>
            <a:ext cx="12192000" cy="1352550"/>
          </a:xfrm>
          <a:prstGeom prst="rect">
            <a:avLst/>
          </a:prstGeom>
          <a:noFill/>
          <a:ln w="9525">
            <a:noFill/>
          </a:ln>
        </p:spPr>
      </p:pic>
      <p:sp>
        <p:nvSpPr>
          <p:cNvPr id="2" name="日期占位符 1"/>
          <p:cNvSpPr>
            <a:spLocks noGrp="1"/>
          </p:cNvSpPr>
          <p:nvPr>
            <p:ph type="dt" sz="half" idx="10"/>
          </p:nvPr>
        </p:nvSpPr>
        <p:spPr>
          <a:xfrm>
            <a:off x="609600" y="6245225"/>
            <a:ext cx="2844800" cy="476250"/>
          </a:xfrm>
          <a:prstGeom prst="rect">
            <a:avLst/>
          </a:prstGeom>
          <a:noFill/>
          <a:ln w="9525">
            <a:noFill/>
            <a:miter lim="800000"/>
          </a:ln>
          <a:effectLst/>
        </p:spPr>
        <p:txBody>
          <a:bodyPr vert="horz" wrap="square" lIns="91440" tIns="45720" rIns="91440" bIns="45720" numCol="1" anchor="t" anchorCtr="0" compatLnSpc="1"/>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3" name="页脚占位符 2"/>
          <p:cNvSpPr>
            <a:spLocks noGrp="1"/>
          </p:cNvSpPr>
          <p:nvPr>
            <p:ph type="ftr" sz="quarter" idx="11"/>
          </p:nvPr>
        </p:nvSpPr>
        <p:spPr>
          <a:xfrm>
            <a:off x="4165600" y="6245225"/>
            <a:ext cx="3860800" cy="476250"/>
          </a:xfrm>
          <a:prstGeom prst="rect">
            <a:avLst/>
          </a:prstGeom>
          <a:noFill/>
          <a:ln w="9525">
            <a:noFill/>
            <a:miter lim="800000"/>
          </a:ln>
          <a:effectLst/>
        </p:spPr>
        <p:txBody>
          <a:bodyPr vert="horz" wrap="square" lIns="91440" tIns="45720" rIns="91440" bIns="45720" numCol="1" anchor="t" anchorCtr="0" compatLnSpc="1"/>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sp>
        <p:nvSpPr>
          <p:cNvPr id="4" name="灯片编号占位符 3"/>
          <p:cNvSpPr>
            <a:spLocks noGrp="1"/>
          </p:cNvSpPr>
          <p:nvPr>
            <p:ph type="sldNum" sz="quarter" idx="12"/>
          </p:nvPr>
        </p:nvSpPr>
        <p:spPr>
          <a:xfrm>
            <a:off x="8737600" y="6245225"/>
            <a:ext cx="2844800" cy="476250"/>
          </a:xfrm>
          <a:prstGeom prst="rect">
            <a:avLst/>
          </a:prstGeom>
          <a:noFill/>
          <a:ln w="9525">
            <a:noFill/>
            <a:miter lim="800000"/>
          </a:ln>
          <a:effectLst/>
        </p:spPr>
        <p:txBody>
          <a:bodyPr vert="horz" wrap="square" lIns="91440" tIns="45720" rIns="91440" bIns="45720" numCol="1" anchor="t" anchorCtr="0" compatLnSpc="1"/>
          <a:p>
            <a:pPr lvl="0" eaLnBrk="1" fontAlgn="base" hangingPunct="1"/>
            <a:fld id="{9A0DB2DC-4C9A-4742-B13C-FB6460FD3503}" type="slidenum">
              <a:rPr lang="en-US" altLang="zh-CN" strike="noStrike" noProof="1" dirty="0">
                <a:latin typeface="Arial" panose="020B0604020202020204" pitchFamily="34" charset="0"/>
                <a:ea typeface="宋体" panose="02010600030101010101" pitchFamily="2" charset="-122"/>
                <a:cs typeface="Arial" panose="020B0604020202020204" pitchFamily="34" charset="0"/>
              </a:rPr>
            </a:fld>
            <a:endParaRPr lang="en-US" altLang="zh-CN" strike="noStrike" noProof="1" dirty="0">
              <a:latin typeface="Arial" panose="020B0604020202020204" pitchFamily="34" charset="0"/>
              <a:ea typeface="宋体" panose="02010600030101010101" pitchFamily="2" charset="-122"/>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png"/></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2.xml"/><Relationship Id="rId2" Type="http://schemas.openxmlformats.org/officeDocument/2006/relationships/tags" Target="../tags/tag1.xml"/><Relationship Id="rId1"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pic>
        <p:nvPicPr>
          <p:cNvPr id="3" name="内容占位符 2" descr="QQ图片20200405094459"/>
          <p:cNvPicPr>
            <a:picLocks noChangeAspect="1"/>
          </p:cNvPicPr>
          <p:nvPr>
            <p:ph idx="1"/>
          </p:nvPr>
        </p:nvPicPr>
        <p:blipFill>
          <a:blip r:embed="rId2"/>
          <a:stretch>
            <a:fillRect/>
          </a:stretch>
        </p:blipFill>
        <p:spPr>
          <a:xfrm>
            <a:off x="-37465" y="6350"/>
            <a:ext cx="2138045" cy="1414780"/>
          </a:xfrm>
          <a:prstGeom prst="rect">
            <a:avLst/>
          </a:prstGeom>
        </p:spPr>
      </p:pic>
      <p:sp>
        <p:nvSpPr>
          <p:cNvPr id="6" name="标题 5"/>
          <p:cNvSpPr/>
          <p:nvPr>
            <p:ph type="ctrTitle"/>
          </p:nvPr>
        </p:nvSpPr>
        <p:spPr>
          <a:xfrm>
            <a:off x="420370" y="1421130"/>
            <a:ext cx="10071100" cy="4357370"/>
          </a:xfrm>
        </p:spPr>
        <p:txBody>
          <a:bodyPr>
            <a:normAutofit/>
          </a:bodyPr>
          <a:p>
            <a:pPr algn="ctr"/>
            <a:r>
              <a:rPr lang="zh-CN" altLang="en-US"/>
              <a:t>泸县毗卢镇学校</a:t>
            </a:r>
            <a:r>
              <a:rPr lang="en-US" altLang="zh-CN"/>
              <a:t>2021</a:t>
            </a:r>
            <a:r>
              <a:rPr lang="zh-CN" altLang="en-US"/>
              <a:t>年秋期</a:t>
            </a:r>
            <a:br>
              <a:rPr lang="zh-CN" altLang="en-US"/>
            </a:br>
            <a:r>
              <a:rPr lang="zh-CN" altLang="en-US"/>
              <a:t>开学疫情防控一日常规</a:t>
            </a:r>
            <a:br>
              <a:rPr lang="zh-CN" altLang="en-US"/>
            </a:br>
            <a:r>
              <a:rPr lang="zh-CN" altLang="en-US"/>
              <a:t>应急演练部署培训会</a:t>
            </a:r>
            <a:br>
              <a:rPr lang="zh-CN" altLang="en-US"/>
            </a:br>
            <a:br>
              <a:rPr lang="zh-CN" altLang="en-US"/>
            </a:br>
            <a:r>
              <a:rPr lang="en-US" altLang="zh-CN" sz="4000"/>
              <a:t>2021</a:t>
            </a:r>
            <a:r>
              <a:rPr lang="zh-CN" altLang="en-US" sz="4000"/>
              <a:t>年</a:t>
            </a:r>
            <a:r>
              <a:rPr lang="en-US" altLang="zh-CN" sz="4000"/>
              <a:t>9</a:t>
            </a:r>
            <a:r>
              <a:rPr lang="zh-CN" altLang="en-US" sz="4000"/>
              <a:t>月</a:t>
            </a:r>
            <a:r>
              <a:rPr lang="en-US" altLang="zh-CN" sz="4000"/>
              <a:t>6</a:t>
            </a:r>
            <a:r>
              <a:rPr lang="zh-CN" altLang="en-US" sz="4000"/>
              <a:t>日</a:t>
            </a:r>
            <a:endParaRPr lang="zh-CN" altLang="en-US" sz="4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29210"/>
            <a:ext cx="10515600" cy="1325563"/>
          </a:xfrm>
        </p:spPr>
        <p:txBody>
          <a:bodyPr/>
          <a:p>
            <a:r>
              <a:rPr lang="en-US" altLang="zh-CN">
                <a:latin typeface="方正小标宋简体" panose="03000509000000000000" charset="-122"/>
                <a:ea typeface="方正小标宋简体" panose="03000509000000000000" charset="-122"/>
              </a:rPr>
              <a:t>    </a:t>
            </a:r>
            <a:r>
              <a:rPr lang="en-US" altLang="zh-CN">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  </a:t>
            </a:r>
            <a:r>
              <a:rPr lang="zh-CN" altLang="en-US">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应急演练流程</a:t>
            </a:r>
            <a:r>
              <a:rPr lang="en-US" altLang="zh-CN" sz="6600">
                <a:solidFill>
                  <a:srgbClr val="FF0000"/>
                </a:solidFill>
                <a:latin typeface="方正小标宋简体" panose="03000509000000000000" charset="-122"/>
                <a:ea typeface="方正小标宋简体" panose="03000509000000000000" charset="-122"/>
              </a:rPr>
              <a:t>          </a:t>
            </a:r>
            <a:endParaRPr lang="zh-CN" altLang="en-US" sz="6600">
              <a:solidFill>
                <a:srgbClr val="FF0000"/>
              </a:solidFill>
              <a:latin typeface="方正小标宋简体" panose="03000509000000000000" charset="-122"/>
              <a:ea typeface="方正小标宋简体" panose="03000509000000000000" charset="-122"/>
            </a:endParaRPr>
          </a:p>
        </p:txBody>
      </p:sp>
      <p:sp>
        <p:nvSpPr>
          <p:cNvPr id="3" name="内容占位符 2"/>
          <p:cNvSpPr>
            <a:spLocks noGrp="1"/>
          </p:cNvSpPr>
          <p:nvPr>
            <p:ph idx="1"/>
          </p:nvPr>
        </p:nvSpPr>
        <p:spPr>
          <a:xfrm>
            <a:off x="226695" y="1355090"/>
            <a:ext cx="11361420" cy="3785870"/>
          </a:xfrm>
        </p:spPr>
        <p:txBody>
          <a:bodyPr>
            <a:noAutofit/>
          </a:bodyPr>
          <a:p>
            <a:pPr marL="0" indent="0">
              <a:buNone/>
            </a:pPr>
            <a:r>
              <a:rPr lang="zh-CN" altLang="en-US" sz="4400" b="1">
                <a:latin typeface="华光准圆_CNKI" panose="02000500000000000000" charset="-122"/>
                <a:ea typeface="华光准圆_CNKI" panose="02000500000000000000" charset="-122"/>
              </a:rPr>
              <a:t>一、晨午检演练</a:t>
            </a:r>
            <a:endParaRPr lang="en-US" altLang="zh-CN" sz="4400" b="1">
              <a:latin typeface="华光准圆_CNKI" panose="02000500000000000000" charset="-122"/>
              <a:ea typeface="华光准圆_CNKI" panose="02000500000000000000" charset="-122"/>
            </a:endParaRPr>
          </a:p>
          <a:p>
            <a:pPr marL="0" indent="0">
              <a:buNone/>
            </a:pPr>
            <a:r>
              <a:rPr lang="en-US" altLang="zh-CN" sz="4400" b="1">
                <a:latin typeface="华光准圆_CNKI" panose="02000500000000000000" charset="-122"/>
                <a:ea typeface="华光准圆_CNKI" panose="02000500000000000000" charset="-122"/>
              </a:rPr>
              <a:t>1</a:t>
            </a:r>
            <a:r>
              <a:rPr lang="zh-CN" altLang="en-US" sz="4400" b="1">
                <a:latin typeface="华光准圆_CNKI" panose="02000500000000000000" charset="-122"/>
                <a:ea typeface="华光准圆_CNKI" panose="02000500000000000000" charset="-122"/>
              </a:rPr>
              <a:t>、班级教室门口</a:t>
            </a:r>
            <a:r>
              <a:rPr lang="zh-CN" altLang="en-US" sz="4400" b="1">
                <a:latin typeface="华光准圆_CNKI" panose="02000500000000000000" charset="-122"/>
                <a:ea typeface="华光准圆_CNKI" panose="02000500000000000000" charset="-122"/>
              </a:rPr>
              <a:t>体温检测；</a:t>
            </a:r>
            <a:endParaRPr lang="zh-CN" altLang="en-US" sz="4400" b="1">
              <a:latin typeface="华光准圆_CNKI" panose="02000500000000000000" charset="-122"/>
              <a:ea typeface="华光准圆_CNKI" panose="02000500000000000000" charset="-122"/>
            </a:endParaRPr>
          </a:p>
          <a:p>
            <a:pPr marL="0" indent="0">
              <a:buNone/>
            </a:pPr>
            <a:r>
              <a:rPr lang="en-US" altLang="zh-CN" sz="4400" b="1">
                <a:latin typeface="华光准圆_CNKI" panose="02000500000000000000" charset="-122"/>
                <a:ea typeface="华光准圆_CNKI" panose="02000500000000000000" charset="-122"/>
              </a:rPr>
              <a:t>2</a:t>
            </a:r>
            <a:r>
              <a:rPr lang="zh-CN" altLang="en-US" sz="4400" b="1">
                <a:latin typeface="华光准圆_CNKI" panose="02000500000000000000" charset="-122"/>
                <a:ea typeface="华光准圆_CNKI" panose="02000500000000000000" charset="-122"/>
              </a:rPr>
              <a:t>、发现发热人员，疫情处置；</a:t>
            </a:r>
            <a:endParaRPr lang="zh-CN" altLang="en-US" sz="4400" b="1">
              <a:latin typeface="华光准圆_CNKI" panose="02000500000000000000" charset="-122"/>
              <a:ea typeface="华光准圆_CNKI" panose="02000500000000000000" charset="-122"/>
            </a:endParaRPr>
          </a:p>
          <a:p>
            <a:pPr marL="0" indent="0">
              <a:buNone/>
            </a:pPr>
            <a:endParaRPr lang="zh-CN" altLang="en-US" sz="4400" b="1">
              <a:latin typeface="华光准圆_CNKI" panose="02000500000000000000" charset="-122"/>
              <a:ea typeface="华光准圆_CNKI" panose="02000500000000000000" charset="-122"/>
            </a:endParaRPr>
          </a:p>
          <a:p>
            <a:pPr marL="0" indent="0">
              <a:buNone/>
            </a:pPr>
            <a:endParaRPr lang="zh-CN" altLang="en-US" sz="4400" b="1">
              <a:latin typeface="华光准圆_CNKI" panose="02000500000000000000" charset="-122"/>
              <a:ea typeface="华光准圆_CNKI" panose="02000500000000000000" charset="-122"/>
            </a:endParaRPr>
          </a:p>
        </p:txBody>
      </p:sp>
      <p:pic>
        <p:nvPicPr>
          <p:cNvPr id="4" name="图片 3" descr="QQ图片20200405094459"/>
          <p:cNvPicPr>
            <a:picLocks noChangeAspect="1"/>
          </p:cNvPicPr>
          <p:nvPr/>
        </p:nvPicPr>
        <p:blipFill>
          <a:blip r:embed="rId1"/>
          <a:stretch>
            <a:fillRect/>
          </a:stretch>
        </p:blipFill>
        <p:spPr>
          <a:xfrm>
            <a:off x="20955" y="29210"/>
            <a:ext cx="1368425" cy="9048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29210"/>
            <a:ext cx="10515600" cy="1325563"/>
          </a:xfrm>
        </p:spPr>
        <p:txBody>
          <a:bodyPr/>
          <a:p>
            <a:r>
              <a:rPr lang="en-US" altLang="zh-CN">
                <a:latin typeface="方正小标宋简体" panose="03000509000000000000" charset="-122"/>
                <a:ea typeface="方正小标宋简体" panose="03000509000000000000" charset="-122"/>
              </a:rPr>
              <a:t>    </a:t>
            </a:r>
            <a:r>
              <a:rPr lang="en-US" altLang="zh-CN">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  </a:t>
            </a:r>
            <a:r>
              <a:rPr lang="zh-CN" altLang="en-US">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应急演练流程</a:t>
            </a:r>
            <a:r>
              <a:rPr lang="en-US" altLang="zh-CN" sz="6600">
                <a:solidFill>
                  <a:srgbClr val="FF0000"/>
                </a:solidFill>
                <a:latin typeface="方正小标宋简体" panose="03000509000000000000" charset="-122"/>
                <a:ea typeface="方正小标宋简体" panose="03000509000000000000" charset="-122"/>
              </a:rPr>
              <a:t>          </a:t>
            </a:r>
            <a:endParaRPr lang="zh-CN" altLang="en-US" sz="6600">
              <a:solidFill>
                <a:srgbClr val="FF0000"/>
              </a:solidFill>
              <a:latin typeface="方正小标宋简体" panose="03000509000000000000" charset="-122"/>
              <a:ea typeface="方正小标宋简体" panose="03000509000000000000" charset="-122"/>
            </a:endParaRPr>
          </a:p>
        </p:txBody>
      </p:sp>
      <p:sp>
        <p:nvSpPr>
          <p:cNvPr id="3" name="内容占位符 2"/>
          <p:cNvSpPr>
            <a:spLocks noGrp="1"/>
          </p:cNvSpPr>
          <p:nvPr>
            <p:ph idx="1"/>
          </p:nvPr>
        </p:nvSpPr>
        <p:spPr>
          <a:xfrm>
            <a:off x="226695" y="1355090"/>
            <a:ext cx="11361420" cy="3785870"/>
          </a:xfrm>
        </p:spPr>
        <p:txBody>
          <a:bodyPr>
            <a:noAutofit/>
          </a:bodyPr>
          <a:p>
            <a:pPr marL="0" indent="0">
              <a:buNone/>
            </a:pPr>
            <a:r>
              <a:rPr lang="zh-CN" altLang="en-US" sz="4400" b="1">
                <a:latin typeface="华光准圆_CNKI" panose="02000500000000000000" charset="-122"/>
                <a:ea typeface="华光准圆_CNKI" panose="02000500000000000000" charset="-122"/>
              </a:rPr>
              <a:t>一、课间活动演练</a:t>
            </a:r>
            <a:endParaRPr lang="en-US" altLang="zh-CN" sz="4400" b="1">
              <a:latin typeface="华光准圆_CNKI" panose="02000500000000000000" charset="-122"/>
              <a:ea typeface="华光准圆_CNKI" panose="02000500000000000000" charset="-122"/>
            </a:endParaRPr>
          </a:p>
          <a:p>
            <a:pPr marL="0" indent="0">
              <a:buNone/>
            </a:pPr>
            <a:r>
              <a:rPr lang="en-US" altLang="zh-CN" sz="4400" b="1">
                <a:latin typeface="华光准圆_CNKI" panose="02000500000000000000" charset="-122"/>
                <a:ea typeface="华光准圆_CNKI" panose="02000500000000000000" charset="-122"/>
              </a:rPr>
              <a:t>1</a:t>
            </a:r>
            <a:r>
              <a:rPr lang="zh-CN" altLang="en-US" sz="4400" b="1">
                <a:latin typeface="华光准圆_CNKI" panose="02000500000000000000" charset="-122"/>
                <a:ea typeface="华光准圆_CNKI" panose="02000500000000000000" charset="-122"/>
              </a:rPr>
              <a:t>、学生楼道活动，间隔</a:t>
            </a:r>
            <a:r>
              <a:rPr lang="en-US" altLang="zh-CN" sz="4400" b="1">
                <a:latin typeface="华光准圆_CNKI" panose="02000500000000000000" charset="-122"/>
                <a:ea typeface="华光准圆_CNKI" panose="02000500000000000000" charset="-122"/>
              </a:rPr>
              <a:t>1</a:t>
            </a:r>
            <a:r>
              <a:rPr lang="zh-CN" altLang="en-US" sz="4400" b="1">
                <a:latin typeface="华光准圆_CNKI" panose="02000500000000000000" charset="-122"/>
                <a:ea typeface="华光准圆_CNKI" panose="02000500000000000000" charset="-122"/>
              </a:rPr>
              <a:t>米</a:t>
            </a:r>
            <a:r>
              <a:rPr lang="zh-CN" altLang="en-US" sz="4400" b="1">
                <a:latin typeface="华光准圆_CNKI" panose="02000500000000000000" charset="-122"/>
                <a:ea typeface="华光准圆_CNKI" panose="02000500000000000000" charset="-122"/>
              </a:rPr>
              <a:t>；</a:t>
            </a:r>
            <a:endParaRPr lang="zh-CN" altLang="en-US" sz="4400" b="1">
              <a:latin typeface="华光准圆_CNKI" panose="02000500000000000000" charset="-122"/>
              <a:ea typeface="华光准圆_CNKI" panose="02000500000000000000" charset="-122"/>
            </a:endParaRPr>
          </a:p>
          <a:p>
            <a:pPr marL="0" indent="0">
              <a:buNone/>
            </a:pPr>
            <a:r>
              <a:rPr lang="en-US" altLang="zh-CN" sz="4400" b="1">
                <a:latin typeface="华光准圆_CNKI" panose="02000500000000000000" charset="-122"/>
                <a:ea typeface="华光准圆_CNKI" panose="02000500000000000000" charset="-122"/>
              </a:rPr>
              <a:t>2</a:t>
            </a:r>
            <a:r>
              <a:rPr lang="zh-CN" altLang="en-US" sz="4400" b="1">
                <a:latin typeface="华光准圆_CNKI" panose="02000500000000000000" charset="-122"/>
                <a:ea typeface="华光准圆_CNKI" panose="02000500000000000000" charset="-122"/>
              </a:rPr>
              <a:t>、学生排队洗手、如厕；</a:t>
            </a:r>
            <a:endParaRPr lang="zh-CN" altLang="en-US" sz="4400" b="1">
              <a:latin typeface="华光准圆_CNKI" panose="02000500000000000000" charset="-122"/>
              <a:ea typeface="华光准圆_CNKI" panose="02000500000000000000" charset="-122"/>
            </a:endParaRPr>
          </a:p>
          <a:p>
            <a:pPr marL="0" indent="0">
              <a:buNone/>
            </a:pPr>
            <a:endParaRPr lang="zh-CN" altLang="en-US" sz="4400" b="1">
              <a:latin typeface="华光准圆_CNKI" panose="02000500000000000000" charset="-122"/>
              <a:ea typeface="华光准圆_CNKI" panose="02000500000000000000" charset="-122"/>
            </a:endParaRPr>
          </a:p>
          <a:p>
            <a:pPr marL="0" indent="0">
              <a:buNone/>
            </a:pPr>
            <a:endParaRPr lang="zh-CN" altLang="en-US" sz="4400" b="1">
              <a:latin typeface="华光准圆_CNKI" panose="02000500000000000000" charset="-122"/>
              <a:ea typeface="华光准圆_CNKI" panose="02000500000000000000" charset="-122"/>
            </a:endParaRPr>
          </a:p>
        </p:txBody>
      </p:sp>
      <p:pic>
        <p:nvPicPr>
          <p:cNvPr id="4" name="图片 3" descr="QQ图片20200405094459"/>
          <p:cNvPicPr>
            <a:picLocks noChangeAspect="1"/>
          </p:cNvPicPr>
          <p:nvPr/>
        </p:nvPicPr>
        <p:blipFill>
          <a:blip r:embed="rId1"/>
          <a:stretch>
            <a:fillRect/>
          </a:stretch>
        </p:blipFill>
        <p:spPr>
          <a:xfrm>
            <a:off x="20955" y="29210"/>
            <a:ext cx="1368425" cy="9048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29210"/>
            <a:ext cx="10515600" cy="1325563"/>
          </a:xfrm>
        </p:spPr>
        <p:txBody>
          <a:bodyPr/>
          <a:p>
            <a:r>
              <a:rPr lang="en-US" altLang="zh-CN">
                <a:latin typeface="方正小标宋简体" panose="03000509000000000000" charset="-122"/>
                <a:ea typeface="方正小标宋简体" panose="03000509000000000000" charset="-122"/>
              </a:rPr>
              <a:t>    </a:t>
            </a:r>
            <a:r>
              <a:rPr lang="en-US" altLang="zh-CN">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  </a:t>
            </a:r>
            <a:r>
              <a:rPr lang="zh-CN" altLang="en-US">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应急演练流程</a:t>
            </a:r>
            <a:r>
              <a:rPr lang="en-US" altLang="zh-CN" sz="6600">
                <a:solidFill>
                  <a:srgbClr val="FF0000"/>
                </a:solidFill>
                <a:latin typeface="方正小标宋简体" panose="03000509000000000000" charset="-122"/>
                <a:ea typeface="方正小标宋简体" panose="03000509000000000000" charset="-122"/>
              </a:rPr>
              <a:t>          </a:t>
            </a:r>
            <a:endParaRPr lang="zh-CN" altLang="en-US" sz="6600">
              <a:solidFill>
                <a:srgbClr val="FF0000"/>
              </a:solidFill>
              <a:latin typeface="方正小标宋简体" panose="03000509000000000000" charset="-122"/>
              <a:ea typeface="方正小标宋简体" panose="03000509000000000000" charset="-122"/>
            </a:endParaRPr>
          </a:p>
        </p:txBody>
      </p:sp>
      <p:sp>
        <p:nvSpPr>
          <p:cNvPr id="3" name="内容占位符 2"/>
          <p:cNvSpPr>
            <a:spLocks noGrp="1"/>
          </p:cNvSpPr>
          <p:nvPr>
            <p:ph idx="1"/>
          </p:nvPr>
        </p:nvSpPr>
        <p:spPr>
          <a:xfrm>
            <a:off x="226695" y="1355090"/>
            <a:ext cx="11361420" cy="3785870"/>
          </a:xfrm>
        </p:spPr>
        <p:txBody>
          <a:bodyPr>
            <a:noAutofit/>
          </a:bodyPr>
          <a:p>
            <a:pPr marL="0" indent="0">
              <a:buNone/>
            </a:pPr>
            <a:r>
              <a:rPr lang="zh-CN" altLang="en-US" sz="4400" b="1">
                <a:latin typeface="华光准圆_CNKI" panose="02000500000000000000" charset="-122"/>
                <a:ea typeface="华光准圆_CNKI" panose="02000500000000000000" charset="-122"/>
              </a:rPr>
              <a:t>一、午餐演练</a:t>
            </a:r>
            <a:endParaRPr lang="en-US" altLang="zh-CN" sz="4400" b="1">
              <a:latin typeface="华光准圆_CNKI" panose="02000500000000000000" charset="-122"/>
              <a:ea typeface="华光准圆_CNKI" panose="02000500000000000000" charset="-122"/>
            </a:endParaRPr>
          </a:p>
          <a:p>
            <a:pPr marL="0" indent="0">
              <a:buNone/>
            </a:pPr>
            <a:r>
              <a:rPr lang="en-US" altLang="zh-CN" sz="4400" b="1">
                <a:latin typeface="华光准圆_CNKI" panose="02000500000000000000" charset="-122"/>
                <a:ea typeface="华光准圆_CNKI" panose="02000500000000000000" charset="-122"/>
              </a:rPr>
              <a:t>1</a:t>
            </a:r>
            <a:r>
              <a:rPr lang="zh-CN" altLang="en-US" sz="4400" b="1">
                <a:latin typeface="华光准圆_CNKI" panose="02000500000000000000" charset="-122"/>
                <a:ea typeface="华光准圆_CNKI" panose="02000500000000000000" charset="-122"/>
              </a:rPr>
              <a:t>、指定线路行进至食堂；</a:t>
            </a:r>
            <a:endParaRPr lang="zh-CN" altLang="en-US" sz="4400" b="1">
              <a:latin typeface="华光准圆_CNKI" panose="02000500000000000000" charset="-122"/>
              <a:ea typeface="华光准圆_CNKI" panose="02000500000000000000" charset="-122"/>
            </a:endParaRPr>
          </a:p>
          <a:p>
            <a:pPr marL="0" indent="0">
              <a:buNone/>
            </a:pPr>
            <a:r>
              <a:rPr lang="en-US" altLang="zh-CN" sz="4400" b="1">
                <a:latin typeface="华光准圆_CNKI" panose="02000500000000000000" charset="-122"/>
                <a:ea typeface="华光准圆_CNKI" panose="02000500000000000000" charset="-122"/>
              </a:rPr>
              <a:t>2</a:t>
            </a:r>
            <a:r>
              <a:rPr lang="zh-CN" altLang="en-US" sz="4400" b="1">
                <a:latin typeface="华光准圆_CNKI" panose="02000500000000000000" charset="-122"/>
                <a:ea typeface="华光准圆_CNKI" panose="02000500000000000000" charset="-122"/>
              </a:rPr>
              <a:t>、学生洗手；</a:t>
            </a:r>
            <a:endParaRPr lang="zh-CN" altLang="en-US" sz="4400" b="1">
              <a:latin typeface="华光准圆_CNKI" panose="02000500000000000000" charset="-122"/>
              <a:ea typeface="华光准圆_CNKI" panose="02000500000000000000" charset="-122"/>
            </a:endParaRPr>
          </a:p>
          <a:p>
            <a:pPr marL="0" indent="0">
              <a:buNone/>
            </a:pPr>
            <a:r>
              <a:rPr lang="en-US" altLang="zh-CN" sz="4400" b="1">
                <a:latin typeface="华光准圆_CNKI" panose="02000500000000000000" charset="-122"/>
                <a:ea typeface="华光准圆_CNKI" panose="02000500000000000000" charset="-122"/>
              </a:rPr>
              <a:t>3</a:t>
            </a:r>
            <a:r>
              <a:rPr lang="zh-CN" altLang="en-US" sz="4400" b="1">
                <a:latin typeface="华光准圆_CNKI" panose="02000500000000000000" charset="-122"/>
                <a:ea typeface="华光准圆_CNKI" panose="02000500000000000000" charset="-122"/>
              </a:rPr>
              <a:t>、排队取餐</a:t>
            </a:r>
            <a:r>
              <a:rPr lang="zh-CN" altLang="en-US" sz="4400" b="1">
                <a:latin typeface="华光准圆_CNKI" panose="02000500000000000000" charset="-122"/>
                <a:ea typeface="华光准圆_CNKI" panose="02000500000000000000" charset="-122"/>
              </a:rPr>
              <a:t>；</a:t>
            </a:r>
            <a:endParaRPr lang="zh-CN" altLang="en-US" sz="4400" b="1">
              <a:latin typeface="华光准圆_CNKI" panose="02000500000000000000" charset="-122"/>
              <a:ea typeface="华光准圆_CNKI" panose="02000500000000000000" charset="-122"/>
            </a:endParaRPr>
          </a:p>
          <a:p>
            <a:pPr marL="0" indent="0">
              <a:buNone/>
            </a:pPr>
            <a:endParaRPr lang="zh-CN" altLang="en-US" sz="4400" b="1">
              <a:latin typeface="华光准圆_CNKI" panose="02000500000000000000" charset="-122"/>
              <a:ea typeface="华光准圆_CNKI" panose="02000500000000000000" charset="-122"/>
            </a:endParaRPr>
          </a:p>
          <a:p>
            <a:pPr marL="0" indent="0">
              <a:buNone/>
            </a:pPr>
            <a:endParaRPr lang="zh-CN" altLang="en-US" sz="4400" b="1">
              <a:latin typeface="华光准圆_CNKI" panose="02000500000000000000" charset="-122"/>
              <a:ea typeface="华光准圆_CNKI" panose="02000500000000000000" charset="-122"/>
            </a:endParaRPr>
          </a:p>
        </p:txBody>
      </p:sp>
      <p:pic>
        <p:nvPicPr>
          <p:cNvPr id="4" name="图片 3" descr="QQ图片20200405094459"/>
          <p:cNvPicPr>
            <a:picLocks noChangeAspect="1"/>
          </p:cNvPicPr>
          <p:nvPr/>
        </p:nvPicPr>
        <p:blipFill>
          <a:blip r:embed="rId1"/>
          <a:stretch>
            <a:fillRect/>
          </a:stretch>
        </p:blipFill>
        <p:spPr>
          <a:xfrm>
            <a:off x="20955" y="29210"/>
            <a:ext cx="1368425" cy="9048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29210"/>
            <a:ext cx="10515600" cy="1325563"/>
          </a:xfrm>
        </p:spPr>
        <p:txBody>
          <a:bodyPr/>
          <a:p>
            <a:r>
              <a:rPr lang="en-US" altLang="zh-CN">
                <a:latin typeface="方正小标宋简体" panose="03000509000000000000" charset="-122"/>
                <a:ea typeface="方正小标宋简体" panose="03000509000000000000" charset="-122"/>
              </a:rPr>
              <a:t>    </a:t>
            </a:r>
            <a:r>
              <a:rPr lang="en-US" altLang="zh-CN">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  </a:t>
            </a:r>
            <a:r>
              <a:rPr lang="zh-CN" altLang="en-US">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应急演练流程</a:t>
            </a:r>
            <a:r>
              <a:rPr lang="en-US" altLang="zh-CN" sz="6600">
                <a:solidFill>
                  <a:srgbClr val="FF0000"/>
                </a:solidFill>
                <a:latin typeface="方正小标宋简体" panose="03000509000000000000" charset="-122"/>
                <a:ea typeface="方正小标宋简体" panose="03000509000000000000" charset="-122"/>
              </a:rPr>
              <a:t>          </a:t>
            </a:r>
            <a:endParaRPr lang="zh-CN" altLang="en-US" sz="6600">
              <a:solidFill>
                <a:srgbClr val="FF0000"/>
              </a:solidFill>
              <a:latin typeface="方正小标宋简体" panose="03000509000000000000" charset="-122"/>
              <a:ea typeface="方正小标宋简体" panose="03000509000000000000" charset="-122"/>
            </a:endParaRPr>
          </a:p>
        </p:txBody>
      </p:sp>
      <p:sp>
        <p:nvSpPr>
          <p:cNvPr id="3" name="内容占位符 2"/>
          <p:cNvSpPr>
            <a:spLocks noGrp="1"/>
          </p:cNvSpPr>
          <p:nvPr>
            <p:ph idx="1"/>
          </p:nvPr>
        </p:nvSpPr>
        <p:spPr>
          <a:xfrm>
            <a:off x="226695" y="1355090"/>
            <a:ext cx="11361420" cy="3785870"/>
          </a:xfrm>
        </p:spPr>
        <p:txBody>
          <a:bodyPr>
            <a:noAutofit/>
          </a:bodyPr>
          <a:p>
            <a:pPr marL="0" indent="0">
              <a:buNone/>
            </a:pPr>
            <a:r>
              <a:rPr lang="zh-CN" altLang="en-US" sz="4400" b="1">
                <a:latin typeface="华光准圆_CNKI" panose="02000500000000000000" charset="-122"/>
                <a:ea typeface="华光准圆_CNKI" panose="02000500000000000000" charset="-122"/>
              </a:rPr>
              <a:t>一、放学演练</a:t>
            </a:r>
            <a:endParaRPr lang="en-US" altLang="zh-CN" sz="4400" b="1">
              <a:latin typeface="华光准圆_CNKI" panose="02000500000000000000" charset="-122"/>
              <a:ea typeface="华光准圆_CNKI" panose="02000500000000000000" charset="-122"/>
            </a:endParaRPr>
          </a:p>
          <a:p>
            <a:pPr marL="0" indent="0">
              <a:buNone/>
            </a:pPr>
            <a:r>
              <a:rPr lang="en-US" altLang="zh-CN" sz="4400" b="1">
                <a:latin typeface="华光准圆_CNKI" panose="02000500000000000000" charset="-122"/>
                <a:ea typeface="华光准圆_CNKI" panose="02000500000000000000" charset="-122"/>
              </a:rPr>
              <a:t>1</a:t>
            </a:r>
            <a:r>
              <a:rPr lang="zh-CN" altLang="en-US" sz="4400" b="1">
                <a:latin typeface="华光准圆_CNKI" panose="02000500000000000000" charset="-122"/>
                <a:ea typeface="华光准圆_CNKI" panose="02000500000000000000" charset="-122"/>
              </a:rPr>
              <a:t>、学生按错时放学安排有序排队离校</a:t>
            </a:r>
            <a:endParaRPr lang="zh-CN" altLang="en-US" sz="4400" b="1">
              <a:latin typeface="华光准圆_CNKI" panose="02000500000000000000" charset="-122"/>
              <a:ea typeface="华光准圆_CNKI" panose="02000500000000000000" charset="-122"/>
            </a:endParaRPr>
          </a:p>
          <a:p>
            <a:pPr marL="0" indent="0">
              <a:buNone/>
            </a:pPr>
            <a:endParaRPr lang="zh-CN" altLang="en-US" sz="4400" b="1">
              <a:latin typeface="华光准圆_CNKI" panose="02000500000000000000" charset="-122"/>
              <a:ea typeface="华光准圆_CNKI" panose="02000500000000000000" charset="-122"/>
            </a:endParaRPr>
          </a:p>
          <a:p>
            <a:pPr marL="0" indent="0">
              <a:buNone/>
            </a:pPr>
            <a:endParaRPr lang="zh-CN" altLang="en-US" sz="4400" b="1">
              <a:latin typeface="华光准圆_CNKI" panose="02000500000000000000" charset="-122"/>
              <a:ea typeface="华光准圆_CNKI" panose="02000500000000000000" charset="-122"/>
            </a:endParaRPr>
          </a:p>
        </p:txBody>
      </p:sp>
      <p:pic>
        <p:nvPicPr>
          <p:cNvPr id="4" name="图片 3" descr="QQ图片20200405094459"/>
          <p:cNvPicPr>
            <a:picLocks noChangeAspect="1"/>
          </p:cNvPicPr>
          <p:nvPr/>
        </p:nvPicPr>
        <p:blipFill>
          <a:blip r:embed="rId1"/>
          <a:stretch>
            <a:fillRect/>
          </a:stretch>
        </p:blipFill>
        <p:spPr>
          <a:xfrm>
            <a:off x="20955" y="29210"/>
            <a:ext cx="1368425" cy="9048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29210"/>
            <a:ext cx="10515600" cy="1325563"/>
          </a:xfrm>
        </p:spPr>
        <p:txBody>
          <a:bodyPr/>
          <a:p>
            <a:r>
              <a:rPr lang="en-US" altLang="zh-CN">
                <a:latin typeface="方正小标宋简体" panose="03000509000000000000" charset="-122"/>
                <a:ea typeface="方正小标宋简体" panose="03000509000000000000" charset="-122"/>
              </a:rPr>
              <a:t>    </a:t>
            </a:r>
            <a:r>
              <a:rPr lang="en-US" altLang="zh-CN">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  </a:t>
            </a:r>
            <a:r>
              <a:rPr lang="zh-CN" altLang="en-US">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应急演练流程</a:t>
            </a:r>
            <a:r>
              <a:rPr lang="en-US" altLang="zh-CN" sz="6600">
                <a:solidFill>
                  <a:srgbClr val="FF0000"/>
                </a:solidFill>
                <a:latin typeface="方正小标宋简体" panose="03000509000000000000" charset="-122"/>
                <a:ea typeface="方正小标宋简体" panose="03000509000000000000" charset="-122"/>
              </a:rPr>
              <a:t>          </a:t>
            </a:r>
            <a:endParaRPr lang="zh-CN" altLang="en-US" sz="6600">
              <a:solidFill>
                <a:srgbClr val="FF0000"/>
              </a:solidFill>
              <a:latin typeface="方正小标宋简体" panose="03000509000000000000" charset="-122"/>
              <a:ea typeface="方正小标宋简体" panose="03000509000000000000" charset="-122"/>
            </a:endParaRPr>
          </a:p>
        </p:txBody>
      </p:sp>
      <p:sp>
        <p:nvSpPr>
          <p:cNvPr id="3" name="内容占位符 2"/>
          <p:cNvSpPr>
            <a:spLocks noGrp="1"/>
          </p:cNvSpPr>
          <p:nvPr>
            <p:ph idx="1"/>
          </p:nvPr>
        </p:nvSpPr>
        <p:spPr>
          <a:xfrm>
            <a:off x="226695" y="1355090"/>
            <a:ext cx="11361420" cy="3785870"/>
          </a:xfrm>
        </p:spPr>
        <p:txBody>
          <a:bodyPr>
            <a:noAutofit/>
          </a:bodyPr>
          <a:p>
            <a:pPr marL="0" indent="0">
              <a:buNone/>
            </a:pPr>
            <a:r>
              <a:rPr lang="zh-CN" altLang="en-US" sz="4400" b="1">
                <a:latin typeface="华光准圆_CNKI" panose="02000500000000000000" charset="-122"/>
                <a:ea typeface="华光准圆_CNKI" panose="02000500000000000000" charset="-122"/>
              </a:rPr>
              <a:t>一、消毒演练</a:t>
            </a:r>
            <a:endParaRPr lang="en-US" altLang="zh-CN" sz="4400" b="1">
              <a:latin typeface="华光准圆_CNKI" panose="02000500000000000000" charset="-122"/>
              <a:ea typeface="华光准圆_CNKI" panose="02000500000000000000" charset="-122"/>
            </a:endParaRPr>
          </a:p>
          <a:p>
            <a:pPr marL="0" indent="0">
              <a:buNone/>
            </a:pPr>
            <a:r>
              <a:rPr lang="en-US" altLang="zh-CN" sz="4400" b="1">
                <a:latin typeface="华光准圆_CNKI" panose="02000500000000000000" charset="-122"/>
                <a:ea typeface="华光准圆_CNKI" panose="02000500000000000000" charset="-122"/>
              </a:rPr>
              <a:t>1</a:t>
            </a:r>
            <a:r>
              <a:rPr lang="zh-CN" altLang="en-US" sz="4400" b="1">
                <a:latin typeface="华光准圆_CNKI" panose="02000500000000000000" charset="-122"/>
                <a:ea typeface="华光准圆_CNKI" panose="02000500000000000000" charset="-122"/>
              </a:rPr>
              <a:t>、调试消毒液，</a:t>
            </a:r>
            <a:endParaRPr lang="zh-CN" altLang="en-US" sz="4400" b="1">
              <a:latin typeface="华光准圆_CNKI" panose="02000500000000000000" charset="-122"/>
              <a:ea typeface="华光准圆_CNKI" panose="02000500000000000000" charset="-122"/>
            </a:endParaRPr>
          </a:p>
          <a:p>
            <a:pPr marL="0" indent="0">
              <a:buNone/>
            </a:pPr>
            <a:r>
              <a:rPr lang="en-US" altLang="zh-CN" sz="4400" b="1">
                <a:latin typeface="华光准圆_CNKI" panose="02000500000000000000" charset="-122"/>
                <a:ea typeface="华光准圆_CNKI" panose="02000500000000000000" charset="-122"/>
              </a:rPr>
              <a:t>2</a:t>
            </a:r>
            <a:r>
              <a:rPr lang="zh-CN" altLang="en-US" sz="4400" b="1">
                <a:latin typeface="华光准圆_CNKI" panose="02000500000000000000" charset="-122"/>
                <a:ea typeface="华光准圆_CNKI" panose="02000500000000000000" charset="-122"/>
              </a:rPr>
              <a:t>、各区域消毒。</a:t>
            </a:r>
            <a:endParaRPr lang="zh-CN" altLang="en-US" sz="4400" b="1">
              <a:latin typeface="华光准圆_CNKI" panose="02000500000000000000" charset="-122"/>
              <a:ea typeface="华光准圆_CNKI" panose="02000500000000000000" charset="-122"/>
            </a:endParaRPr>
          </a:p>
          <a:p>
            <a:pPr marL="0" indent="0">
              <a:buNone/>
            </a:pPr>
            <a:endParaRPr lang="zh-CN" altLang="en-US" sz="4400" b="1">
              <a:latin typeface="华光准圆_CNKI" panose="02000500000000000000" charset="-122"/>
              <a:ea typeface="华光准圆_CNKI" panose="02000500000000000000" charset="-122"/>
            </a:endParaRPr>
          </a:p>
        </p:txBody>
      </p:sp>
      <p:pic>
        <p:nvPicPr>
          <p:cNvPr id="4" name="图片 3" descr="QQ图片20200405094459"/>
          <p:cNvPicPr>
            <a:picLocks noChangeAspect="1"/>
          </p:cNvPicPr>
          <p:nvPr/>
        </p:nvPicPr>
        <p:blipFill>
          <a:blip r:embed="rId1"/>
          <a:stretch>
            <a:fillRect/>
          </a:stretch>
        </p:blipFill>
        <p:spPr>
          <a:xfrm>
            <a:off x="20955" y="29210"/>
            <a:ext cx="1368425" cy="9048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180975"/>
            <a:ext cx="10515600" cy="1325563"/>
          </a:xfrm>
        </p:spPr>
        <p:txBody>
          <a:bodyPr/>
          <a:p>
            <a:r>
              <a:rPr lang="en-US" altLang="zh-CN">
                <a:latin typeface="方正小标宋简体" panose="03000509000000000000" charset="-122"/>
                <a:ea typeface="方正小标宋简体" panose="03000509000000000000" charset="-122"/>
              </a:rPr>
              <a:t>    </a:t>
            </a:r>
            <a:r>
              <a:rPr lang="en-US" altLang="zh-CN">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 </a:t>
            </a:r>
            <a:r>
              <a:rPr lang="zh-CN" altLang="en-US">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值班点位安排</a:t>
            </a:r>
            <a:r>
              <a:rPr lang="en-US" altLang="zh-CN" sz="6600">
                <a:solidFill>
                  <a:srgbClr val="FF0000"/>
                </a:solidFill>
                <a:latin typeface="方正小标宋简体" panose="03000509000000000000" charset="-122"/>
                <a:ea typeface="方正小标宋简体" panose="03000509000000000000" charset="-122"/>
              </a:rPr>
              <a:t>        </a:t>
            </a:r>
            <a:endParaRPr lang="zh-CN" altLang="en-US" sz="6600">
              <a:solidFill>
                <a:srgbClr val="FF0000"/>
              </a:solidFill>
              <a:latin typeface="方正小标宋简体" panose="03000509000000000000" charset="-122"/>
              <a:ea typeface="方正小标宋简体" panose="03000509000000000000" charset="-122"/>
            </a:endParaRPr>
          </a:p>
        </p:txBody>
      </p:sp>
      <p:pic>
        <p:nvPicPr>
          <p:cNvPr id="4" name="图片 3" descr="QQ图片20200405094459"/>
          <p:cNvPicPr>
            <a:picLocks noChangeAspect="1"/>
          </p:cNvPicPr>
          <p:nvPr/>
        </p:nvPicPr>
        <p:blipFill>
          <a:blip r:embed="rId1"/>
          <a:stretch>
            <a:fillRect/>
          </a:stretch>
        </p:blipFill>
        <p:spPr>
          <a:xfrm>
            <a:off x="20955" y="29210"/>
            <a:ext cx="1368425" cy="904875"/>
          </a:xfrm>
          <a:prstGeom prst="rect">
            <a:avLst/>
          </a:prstGeom>
        </p:spPr>
      </p:pic>
      <p:pic>
        <p:nvPicPr>
          <p:cNvPr id="64638" name="内容占位符 64637" descr="f115e03b3da2ae044e2ee4f26cf69b6"/>
          <p:cNvPicPr>
            <a:picLocks noChangeAspect="1"/>
          </p:cNvPicPr>
          <p:nvPr>
            <p:ph idx="1"/>
          </p:nvPr>
        </p:nvPicPr>
        <p:blipFill>
          <a:blip r:embed="rId2"/>
          <a:stretch>
            <a:fillRect/>
          </a:stretch>
        </p:blipFill>
        <p:spPr>
          <a:xfrm>
            <a:off x="370840" y="1069340"/>
            <a:ext cx="11336020" cy="5535295"/>
          </a:xfrm>
          <a:prstGeom prst="rect">
            <a:avLst/>
          </a:prstGeom>
          <a:noFill/>
          <a:ln w="9525">
            <a:noFill/>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29210"/>
            <a:ext cx="10515600" cy="1325563"/>
          </a:xfrm>
        </p:spPr>
        <p:txBody>
          <a:bodyPr/>
          <a:p>
            <a:r>
              <a:rPr lang="en-US" altLang="zh-CN">
                <a:latin typeface="方正小标宋简体" panose="03000509000000000000" charset="-122"/>
                <a:ea typeface="方正小标宋简体" panose="03000509000000000000" charset="-122"/>
              </a:rPr>
              <a:t>    </a:t>
            </a:r>
            <a:r>
              <a:rPr lang="en-US" altLang="zh-CN">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  </a:t>
            </a:r>
            <a:r>
              <a:rPr lang="zh-CN" altLang="en-US">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值班岗位职责</a:t>
            </a:r>
            <a:r>
              <a:rPr lang="en-US" altLang="zh-CN" sz="6600">
                <a:solidFill>
                  <a:srgbClr val="FF0000"/>
                </a:solidFill>
                <a:latin typeface="方正小标宋简体" panose="03000509000000000000" charset="-122"/>
                <a:ea typeface="方正小标宋简体" panose="03000509000000000000" charset="-122"/>
              </a:rPr>
              <a:t>          </a:t>
            </a:r>
            <a:endParaRPr lang="zh-CN" altLang="en-US" sz="6600">
              <a:solidFill>
                <a:srgbClr val="FF0000"/>
              </a:solidFill>
              <a:latin typeface="方正小标宋简体" panose="03000509000000000000" charset="-122"/>
              <a:ea typeface="方正小标宋简体" panose="03000509000000000000" charset="-122"/>
            </a:endParaRPr>
          </a:p>
        </p:txBody>
      </p:sp>
      <p:pic>
        <p:nvPicPr>
          <p:cNvPr id="4" name="图片 3" descr="QQ图片20200405094459"/>
          <p:cNvPicPr>
            <a:picLocks noChangeAspect="1"/>
          </p:cNvPicPr>
          <p:nvPr/>
        </p:nvPicPr>
        <p:blipFill>
          <a:blip r:embed="rId1"/>
          <a:stretch>
            <a:fillRect/>
          </a:stretch>
        </p:blipFill>
        <p:spPr>
          <a:xfrm>
            <a:off x="20955" y="29210"/>
            <a:ext cx="1368425" cy="904875"/>
          </a:xfrm>
          <a:prstGeom prst="rect">
            <a:avLst/>
          </a:prstGeom>
        </p:spPr>
      </p:pic>
      <p:graphicFrame>
        <p:nvGraphicFramePr>
          <p:cNvPr id="5" name="表格 4"/>
          <p:cNvGraphicFramePr/>
          <p:nvPr>
            <p:custDataLst>
              <p:tags r:id="rId2"/>
            </p:custDataLst>
          </p:nvPr>
        </p:nvGraphicFramePr>
        <p:xfrm>
          <a:off x="20955" y="1061085"/>
          <a:ext cx="12097385" cy="6024880"/>
        </p:xfrm>
        <a:graphic>
          <a:graphicData uri="http://schemas.openxmlformats.org/drawingml/2006/table">
            <a:tbl>
              <a:tblPr firstRow="1" bandRow="1">
                <a:tableStyleId>{5C22544A-7EE6-4342-B048-85BDC9FD1C3A}</a:tableStyleId>
              </a:tblPr>
              <a:tblGrid>
                <a:gridCol w="495935"/>
                <a:gridCol w="943610"/>
                <a:gridCol w="805815"/>
                <a:gridCol w="803275"/>
                <a:gridCol w="803275"/>
                <a:gridCol w="864870"/>
                <a:gridCol w="855980"/>
                <a:gridCol w="858520"/>
                <a:gridCol w="3443605"/>
                <a:gridCol w="2222500"/>
              </a:tblGrid>
              <a:tr h="241300">
                <a:tc gridSpan="10">
                  <a:txBody>
                    <a:bodyPr/>
                    <a:p>
                      <a:pPr indent="0" algn="ctr">
                        <a:buNone/>
                      </a:pPr>
                      <a:r>
                        <a:rPr lang="zh-CN" sz="1200" b="0">
                          <a:solidFill>
                            <a:srgbClr val="000000"/>
                          </a:solidFill>
                          <a:latin typeface="Arial" panose="020B0604020202020204" pitchFamily="34" charset="0"/>
                          <a:ea typeface="宋体" panose="02010600030101010101" pitchFamily="2" charset="-122"/>
                        </a:rPr>
                        <a:t>泸县毗卢镇学校2020年春期疫情防控期间第一周值班安排</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r>
              <a:tr h="241300">
                <a:tc rowSpan="2">
                  <a:txBody>
                    <a:bodyPr/>
                    <a:p>
                      <a:pPr indent="0" algn="ctr">
                        <a:buNone/>
                      </a:pPr>
                      <a:r>
                        <a:rPr lang="zh-CN" sz="1200" b="0">
                          <a:solidFill>
                            <a:srgbClr val="000000"/>
                          </a:solidFill>
                          <a:latin typeface="Arial" panose="020B0604020202020204" pitchFamily="34" charset="0"/>
                          <a:ea typeface="宋体" panose="02010600030101010101" pitchFamily="2" charset="-122"/>
                        </a:rPr>
                        <a:t>序号</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2">
                  <a:txBody>
                    <a:bodyPr/>
                    <a:p>
                      <a:pPr indent="0" algn="ctr">
                        <a:buNone/>
                      </a:pPr>
                      <a:r>
                        <a:rPr lang="zh-CN" sz="1200" b="0">
                          <a:solidFill>
                            <a:srgbClr val="000000"/>
                          </a:solidFill>
                          <a:latin typeface="Arial" panose="020B0604020202020204" pitchFamily="34" charset="0"/>
                          <a:ea typeface="宋体" panose="02010600030101010101" pitchFamily="2" charset="-122"/>
                        </a:rPr>
                        <a:t>值班点位</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gridSpan="6">
                  <a:txBody>
                    <a:bodyPr/>
                    <a:p>
                      <a:pPr indent="0" algn="ctr">
                        <a:buNone/>
                      </a:pPr>
                      <a:r>
                        <a:rPr lang="zh-CN" sz="1200" b="0">
                          <a:solidFill>
                            <a:srgbClr val="000000"/>
                          </a:solidFill>
                          <a:latin typeface="Arial" panose="020B0604020202020204" pitchFamily="34" charset="0"/>
                          <a:ea typeface="宋体" panose="02010600030101010101" pitchFamily="2" charset="-122"/>
                        </a:rPr>
                        <a:t>值班人员</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hMerge="1">
                  <a:tcPr>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tcPr>
                </a:tc>
                <a:tc rowSpan="2">
                  <a:txBody>
                    <a:bodyPr/>
                    <a:p>
                      <a:pPr indent="0" algn="ctr">
                        <a:buNone/>
                      </a:pPr>
                      <a:r>
                        <a:rPr lang="zh-CN" sz="1200" b="0">
                          <a:solidFill>
                            <a:srgbClr val="000000"/>
                          </a:solidFill>
                          <a:latin typeface="Arial" panose="020B0604020202020204" pitchFamily="34" charset="0"/>
                          <a:ea typeface="宋体" panose="02010600030101010101" pitchFamily="2" charset="-122"/>
                        </a:rPr>
                        <a:t>工作职责</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2">
                  <a:txBody>
                    <a:bodyPr/>
                    <a:p>
                      <a:pPr indent="0" algn="ctr">
                        <a:buNone/>
                      </a:pPr>
                      <a:r>
                        <a:rPr lang="zh-CN" sz="1200" b="0">
                          <a:solidFill>
                            <a:srgbClr val="000000"/>
                          </a:solidFill>
                          <a:latin typeface="Arial" panose="020B0604020202020204" pitchFamily="34" charset="0"/>
                          <a:ea typeface="宋体" panose="02010600030101010101" pitchFamily="2" charset="-122"/>
                        </a:rPr>
                        <a:t>工作时段</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241300">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a:txBody>
                    <a:bodyPr/>
                    <a:p>
                      <a:pPr indent="0" algn="ctr">
                        <a:buNone/>
                      </a:pPr>
                      <a:r>
                        <a:rPr lang="en-US" altLang="zh-CN" sz="1200" b="0">
                          <a:solidFill>
                            <a:srgbClr val="000000"/>
                          </a:solidFill>
                          <a:latin typeface="Arial" panose="020B0604020202020204" pitchFamily="34" charset="0"/>
                          <a:ea typeface="宋体" panose="02010600030101010101" pitchFamily="2" charset="-122"/>
                        </a:rPr>
                        <a:t>9</a:t>
                      </a:r>
                      <a:r>
                        <a:rPr lang="zh-CN" sz="1200" b="0">
                          <a:solidFill>
                            <a:srgbClr val="000000"/>
                          </a:solidFill>
                          <a:latin typeface="Arial" panose="020B0604020202020204" pitchFamily="34" charset="0"/>
                          <a:ea typeface="宋体" panose="02010600030101010101" pitchFamily="2" charset="-122"/>
                        </a:rPr>
                        <a:t>月7日</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zh-CN" sz="1200" b="0">
                          <a:solidFill>
                            <a:srgbClr val="000000"/>
                          </a:solidFill>
                          <a:latin typeface="Arial" panose="020B0604020202020204" pitchFamily="34" charset="0"/>
                          <a:ea typeface="宋体" panose="02010600030101010101" pitchFamily="2" charset="-122"/>
                        </a:rPr>
                        <a:t>9</a:t>
                      </a:r>
                      <a:r>
                        <a:rPr lang="zh-CN" sz="1200" b="0">
                          <a:solidFill>
                            <a:srgbClr val="000000"/>
                          </a:solidFill>
                          <a:latin typeface="Arial" panose="020B0604020202020204" pitchFamily="34" charset="0"/>
                          <a:ea typeface="宋体" panose="02010600030101010101" pitchFamily="2" charset="-122"/>
                        </a:rPr>
                        <a:t>月8日</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zh-CN" sz="1200" b="0">
                          <a:solidFill>
                            <a:srgbClr val="000000"/>
                          </a:solidFill>
                          <a:latin typeface="Arial" panose="020B0604020202020204" pitchFamily="34" charset="0"/>
                          <a:ea typeface="宋体" panose="02010600030101010101" pitchFamily="2" charset="-122"/>
                        </a:rPr>
                        <a:t>9</a:t>
                      </a:r>
                      <a:r>
                        <a:rPr lang="zh-CN" sz="1200" b="0">
                          <a:solidFill>
                            <a:srgbClr val="000000"/>
                          </a:solidFill>
                          <a:latin typeface="Arial" panose="020B0604020202020204" pitchFamily="34" charset="0"/>
                          <a:ea typeface="宋体" panose="02010600030101010101" pitchFamily="2" charset="-122"/>
                        </a:rPr>
                        <a:t>月9日</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altLang="zh-CN" sz="1200" b="0">
                          <a:solidFill>
                            <a:srgbClr val="000000"/>
                          </a:solidFill>
                          <a:latin typeface="Arial" panose="020B0604020202020204" pitchFamily="34" charset="0"/>
                          <a:ea typeface="宋体" panose="02010600030101010101" pitchFamily="2" charset="-122"/>
                        </a:rPr>
                        <a:t>9</a:t>
                      </a:r>
                      <a:r>
                        <a:rPr lang="zh-CN" sz="1200" b="0">
                          <a:solidFill>
                            <a:srgbClr val="000000"/>
                          </a:solidFill>
                          <a:latin typeface="Arial" panose="020B0604020202020204" pitchFamily="34" charset="0"/>
                          <a:ea typeface="宋体" panose="02010600030101010101" pitchFamily="2" charset="-122"/>
                        </a:rPr>
                        <a:t>月10日</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4月1</a:t>
                      </a:r>
                      <a:r>
                        <a:rPr lang="en-US" altLang="zh-CN" sz="1200" b="0">
                          <a:solidFill>
                            <a:srgbClr val="000000"/>
                          </a:solidFill>
                          <a:latin typeface="Arial" panose="020B0604020202020204" pitchFamily="34" charset="0"/>
                          <a:ea typeface="宋体" panose="02010600030101010101" pitchFamily="2" charset="-122"/>
                        </a:rPr>
                        <a:t>3</a:t>
                      </a:r>
                      <a:r>
                        <a:rPr lang="zh-CN" sz="1200" b="0">
                          <a:solidFill>
                            <a:srgbClr val="000000"/>
                          </a:solidFill>
                          <a:latin typeface="Arial" panose="020B0604020202020204" pitchFamily="34" charset="0"/>
                          <a:ea typeface="宋体" panose="02010600030101010101" pitchFamily="2" charset="-122"/>
                        </a:rPr>
                        <a:t>日</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4月1</a:t>
                      </a:r>
                      <a:r>
                        <a:rPr lang="en-US" altLang="zh-CN" sz="1200" b="0">
                          <a:solidFill>
                            <a:srgbClr val="000000"/>
                          </a:solidFill>
                          <a:latin typeface="Arial" panose="020B0604020202020204" pitchFamily="34" charset="0"/>
                          <a:ea typeface="宋体" panose="02010600030101010101" pitchFamily="2" charset="-122"/>
                        </a:rPr>
                        <a:t>4</a:t>
                      </a:r>
                      <a:r>
                        <a:rPr lang="zh-CN" sz="1200" b="0">
                          <a:solidFill>
                            <a:srgbClr val="000000"/>
                          </a:solidFill>
                          <a:latin typeface="Arial" panose="020B0604020202020204" pitchFamily="34" charset="0"/>
                          <a:ea typeface="宋体" panose="02010600030101010101" pitchFamily="2" charset="-122"/>
                        </a:rPr>
                        <a:t>日</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r>
              <a:tr h="424180">
                <a:tc>
                  <a:txBody>
                    <a:bodyPr/>
                    <a:p>
                      <a:pPr indent="0" algn="ctr">
                        <a:buNone/>
                      </a:pPr>
                      <a:r>
                        <a:rPr lang="en-US" sz="1200" b="0">
                          <a:solidFill>
                            <a:srgbClr val="000000"/>
                          </a:solidFill>
                          <a:latin typeface="宋体" panose="02010600030101010101" pitchFamily="2" charset="-122"/>
                        </a:rPr>
                        <a:t>1</a:t>
                      </a:r>
                      <a:endParaRPr lang="en-US" altLang="en-US" sz="1200" b="0">
                        <a:solidFill>
                          <a:srgbClr val="000000"/>
                        </a:solidFill>
                        <a:latin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校门外</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李继文</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李继文</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李继文</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李继文</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李继文</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李继文</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负责医院路口学生和家长秩序，开展交通安全劝导和处突工作。</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早上7:00——8:05；下午学生放学时段</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24180">
                <a:tc>
                  <a:txBody>
                    <a:bodyPr/>
                    <a:p>
                      <a:pPr indent="0" algn="ctr">
                        <a:buNone/>
                      </a:pPr>
                      <a:r>
                        <a:rPr lang="en-US" sz="1200" b="0">
                          <a:solidFill>
                            <a:srgbClr val="000000"/>
                          </a:solidFill>
                          <a:latin typeface="宋体" panose="02010600030101010101" pitchFamily="2" charset="-122"/>
                        </a:rPr>
                        <a:t>2</a:t>
                      </a:r>
                      <a:endParaRPr lang="en-US" altLang="en-US" sz="1200" b="0">
                        <a:solidFill>
                          <a:srgbClr val="000000"/>
                        </a:solidFill>
                        <a:latin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校门外</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陈善国</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陈善国</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陈善国</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陈善国</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陈善国</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陈善国</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负责十字路口学生和家长秩序，开展交通安全劝导和处突工作。</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早上7:00——8:05；下午学生放学时段</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24180">
                <a:tc>
                  <a:txBody>
                    <a:bodyPr/>
                    <a:p>
                      <a:pPr indent="0" algn="ctr">
                        <a:buNone/>
                      </a:pPr>
                      <a:r>
                        <a:rPr lang="en-US" sz="1200" b="0">
                          <a:solidFill>
                            <a:srgbClr val="000000"/>
                          </a:solidFill>
                          <a:latin typeface="宋体" panose="02010600030101010101" pitchFamily="2" charset="-122"/>
                        </a:rPr>
                        <a:t>3</a:t>
                      </a:r>
                      <a:endParaRPr lang="en-US" altLang="en-US" sz="1200" b="0">
                        <a:solidFill>
                          <a:srgbClr val="000000"/>
                        </a:solidFill>
                        <a:latin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校门外</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陈普齐</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林洪梅</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马伯超</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邱羽</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邱有为</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陈普齐</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负责维持校门外学生和家长秩序，禁止人员聚集。</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早上7:00——8:05；下午学生放学时段</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607060">
                <a:tc>
                  <a:txBody>
                    <a:bodyPr/>
                    <a:p>
                      <a:pPr indent="0" algn="ctr">
                        <a:buNone/>
                      </a:pPr>
                      <a:r>
                        <a:rPr lang="en-US" sz="1200" b="0">
                          <a:solidFill>
                            <a:srgbClr val="000000"/>
                          </a:solidFill>
                          <a:latin typeface="宋体" panose="02010600030101010101" pitchFamily="2" charset="-122"/>
                        </a:rPr>
                        <a:t>4</a:t>
                      </a:r>
                      <a:endParaRPr lang="en-US" altLang="en-US" sz="1200" b="0">
                        <a:solidFill>
                          <a:srgbClr val="000000"/>
                        </a:solidFill>
                        <a:latin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校门口</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王泽敖</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庞小平</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曾金贵</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杨忠业</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李柱波</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李柱波</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早上负责利用红外线体温检测仪测量学生体温，发现异常人员及时报告。中午负责禁止学生从综合楼和宿舍处通行</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早上7:00——8:05；中午12:00——12:50</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24180">
                <a:tc>
                  <a:txBody>
                    <a:bodyPr/>
                    <a:p>
                      <a:pPr indent="0" algn="ctr">
                        <a:buNone/>
                      </a:pPr>
                      <a:r>
                        <a:rPr lang="en-US" sz="1200" b="0">
                          <a:solidFill>
                            <a:srgbClr val="000000"/>
                          </a:solidFill>
                          <a:latin typeface="宋体" panose="02010600030101010101" pitchFamily="2" charset="-122"/>
                        </a:rPr>
                        <a:t>5</a:t>
                      </a:r>
                      <a:endParaRPr lang="en-US" altLang="en-US" sz="1200" b="0">
                        <a:solidFill>
                          <a:srgbClr val="000000"/>
                        </a:solidFill>
                        <a:latin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校门口</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罗宗梅</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罗宗梅</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罗宗梅</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罗宗梅</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罗宗梅</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罗宗梅</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负责对学生进入校园消毒工作；下午组织学生有序离校。</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早上7:00——8:05；下午学生放学时段</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24180">
                <a:tc>
                  <a:txBody>
                    <a:bodyPr/>
                    <a:p>
                      <a:pPr indent="0" algn="ctr">
                        <a:buNone/>
                      </a:pPr>
                      <a:r>
                        <a:rPr lang="en-US" sz="1200" b="0">
                          <a:solidFill>
                            <a:srgbClr val="000000"/>
                          </a:solidFill>
                          <a:latin typeface="宋体" panose="02010600030101010101" pitchFamily="2" charset="-122"/>
                        </a:rPr>
                        <a:t>6</a:t>
                      </a:r>
                      <a:endParaRPr lang="en-US" altLang="en-US" sz="1200" b="0">
                        <a:solidFill>
                          <a:srgbClr val="000000"/>
                        </a:solidFill>
                        <a:latin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校门口</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谭燕青</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谭燕青</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谭燕青</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谭燕青</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谭燕青</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谭燕青</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负责对学生进入校园消毒工作；下午组织学生有序离校。</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早上7:00——8:05；下午学生放学时段</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24180">
                <a:tc>
                  <a:txBody>
                    <a:bodyPr/>
                    <a:p>
                      <a:pPr indent="0" algn="ctr">
                        <a:buNone/>
                      </a:pPr>
                      <a:r>
                        <a:rPr lang="en-US" sz="1200" b="0">
                          <a:solidFill>
                            <a:srgbClr val="000000"/>
                          </a:solidFill>
                          <a:latin typeface="宋体" panose="02010600030101010101" pitchFamily="2" charset="-122"/>
                        </a:rPr>
                        <a:t>7</a:t>
                      </a:r>
                      <a:endParaRPr lang="en-US" altLang="en-US" sz="1200" b="0">
                        <a:solidFill>
                          <a:srgbClr val="000000"/>
                        </a:solidFill>
                        <a:latin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留观室</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汪年茂</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胡元丹</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陈静</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陈长志</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梁远兵</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陈长志</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负责转移异常学生到留观室，通知班主任和家长并报告安办。</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早上7:00——8:08；中午12:00——12:50</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424180">
                <a:tc>
                  <a:txBody>
                    <a:bodyPr/>
                    <a:p>
                      <a:pPr indent="0" algn="ctr">
                        <a:buNone/>
                      </a:pPr>
                      <a:r>
                        <a:rPr lang="en-US" sz="1200" b="0">
                          <a:solidFill>
                            <a:srgbClr val="000000"/>
                          </a:solidFill>
                          <a:latin typeface="宋体" panose="02010600030101010101" pitchFamily="2" charset="-122"/>
                        </a:rPr>
                        <a:t>8</a:t>
                      </a:r>
                      <a:endParaRPr lang="en-US" altLang="en-US" sz="1200" b="0">
                        <a:solidFill>
                          <a:srgbClr val="000000"/>
                        </a:solidFill>
                        <a:latin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留观室</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杨朝军</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王正英</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李贞杰</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廖兴齐</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王璇</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徐菊香</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负责对异常学生进行体温复检并登记，做好学生的情绪安抚。</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早上7:00——8:05；中午12:00——12:50</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575310">
                <a:tc>
                  <a:txBody>
                    <a:bodyPr/>
                    <a:p>
                      <a:pPr indent="0" algn="ctr">
                        <a:buNone/>
                      </a:pPr>
                      <a:r>
                        <a:rPr lang="en-US" sz="1200" b="0">
                          <a:solidFill>
                            <a:srgbClr val="000000"/>
                          </a:solidFill>
                          <a:latin typeface="宋体" panose="02010600030101010101" pitchFamily="2" charset="-122"/>
                        </a:rPr>
                        <a:t>9</a:t>
                      </a:r>
                      <a:endParaRPr lang="en-US" altLang="en-US" sz="1200" b="0">
                        <a:solidFill>
                          <a:srgbClr val="000000"/>
                        </a:solidFill>
                        <a:latin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防撞墩处</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姜大勤</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姜大勤</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姜大勤</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姜大勤</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200" b="0">
                        <a:solidFill>
                          <a:srgbClr val="000000"/>
                        </a:solidFill>
                        <a:latin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endParaRPr lang="en-US" altLang="en-US" sz="1200" b="0">
                        <a:solidFill>
                          <a:srgbClr val="000000"/>
                        </a:solidFill>
                        <a:latin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负责对初中左侧两间教室的学生进行分流，引导学生按指定路线行走，维持学生的秩序和安全；</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早上7:00——8:05；中午12:00——12:50下午16:55——17:30</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574040">
                <a:tc>
                  <a:txBody>
                    <a:bodyPr/>
                    <a:p>
                      <a:pPr indent="0" algn="ctr">
                        <a:buNone/>
                      </a:pPr>
                      <a:r>
                        <a:rPr lang="en-US" sz="900" b="0">
                          <a:solidFill>
                            <a:srgbClr val="000000"/>
                          </a:solidFill>
                          <a:latin typeface="宋体" panose="02010600030101010101" pitchFamily="2" charset="-122"/>
                        </a:rPr>
                        <a:t>10</a:t>
                      </a:r>
                      <a:endParaRPr lang="en-US" altLang="en-US" sz="900" b="0">
                        <a:solidFill>
                          <a:srgbClr val="000000"/>
                        </a:solidFill>
                        <a:latin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防撞墩处</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陈万琼</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陈万琼</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陈万琼</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陈万琼</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altLang="en-US" sz="1200" b="0">
                        <a:solidFill>
                          <a:srgbClr val="000000"/>
                        </a:solidFill>
                        <a:latin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altLang="en-US" sz="1200" b="0">
                        <a:solidFill>
                          <a:srgbClr val="000000"/>
                        </a:solidFill>
                        <a:latin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负责对初中右侧两间教室的学生进行分流，引导学生按指定路线行走，维持学生的秩序和安全；</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早上7:00——8:08；中午12:00——12:50下午16:55——17:30</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575310">
                <a:tc>
                  <a:txBody>
                    <a:bodyPr/>
                    <a:p>
                      <a:pPr indent="0" algn="ctr">
                        <a:buNone/>
                      </a:pPr>
                      <a:r>
                        <a:rPr lang="en-US" sz="900" b="0">
                          <a:solidFill>
                            <a:srgbClr val="000000"/>
                          </a:solidFill>
                          <a:latin typeface="宋体" panose="02010600030101010101" pitchFamily="2" charset="-122"/>
                        </a:rPr>
                        <a:t>11</a:t>
                      </a:r>
                      <a:endParaRPr lang="en-US" altLang="en-US" sz="900" b="0">
                        <a:solidFill>
                          <a:srgbClr val="000000"/>
                        </a:solidFill>
                        <a:latin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舞台旁</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altLang="en-US" sz="1200" b="0">
                        <a:solidFill>
                          <a:srgbClr val="000000"/>
                        </a:solidFill>
                        <a:latin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altLang="en-US" sz="1200" b="0">
                        <a:solidFill>
                          <a:srgbClr val="000000"/>
                        </a:solidFill>
                        <a:latin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altLang="en-US" sz="1200" b="0">
                        <a:solidFill>
                          <a:srgbClr val="000000"/>
                        </a:solidFill>
                        <a:latin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zh-CN" altLang="en-US" sz="1200"/>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cap="flat">
                      <a:noFill/>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陈万琼</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陈万琼</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buNone/>
                      </a:pPr>
                      <a:r>
                        <a:rPr lang="zh-CN" sz="1200" b="0">
                          <a:solidFill>
                            <a:srgbClr val="000000"/>
                          </a:solidFill>
                          <a:latin typeface="Arial" panose="020B0604020202020204" pitchFamily="34" charset="0"/>
                          <a:ea typeface="宋体" panose="02010600030101010101" pitchFamily="2" charset="-122"/>
                        </a:rPr>
                        <a:t>负责对小学部学生进行分流，引导学生按指定路线行走，维持学生的秩序和安全；</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zh-CN" sz="1200" b="0">
                          <a:solidFill>
                            <a:srgbClr val="000000"/>
                          </a:solidFill>
                          <a:latin typeface="Arial" panose="020B0604020202020204" pitchFamily="34" charset="0"/>
                          <a:ea typeface="宋体" panose="02010600030101010101" pitchFamily="2" charset="-122"/>
                        </a:rPr>
                        <a:t>早上7:00——8:05；中午12:00——12:50下午16:05——16:40</a:t>
                      </a:r>
                      <a:endParaRPr lang="zh-CN" altLang="en-US" sz="1200" b="0">
                        <a:solidFill>
                          <a:srgbClr val="000000"/>
                        </a:solidFill>
                        <a:latin typeface="Arial" panose="020B0604020202020204" pitchFamily="34" charset="0"/>
                        <a:ea typeface="宋体" panose="02010600030101010101" pitchFamily="2" charset="-122"/>
                      </a:endParaRPr>
                    </a:p>
                  </a:txBody>
                  <a:tcPr marL="12700" marR="12700" marT="1270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29210"/>
            <a:ext cx="10515600" cy="1325563"/>
          </a:xfrm>
        </p:spPr>
        <p:txBody>
          <a:bodyPr/>
          <a:p>
            <a:r>
              <a:rPr lang="en-US" altLang="zh-CN">
                <a:latin typeface="方正小标宋简体" panose="03000509000000000000" charset="-122"/>
                <a:ea typeface="方正小标宋简体" panose="03000509000000000000" charset="-122"/>
              </a:rPr>
              <a:t>    </a:t>
            </a:r>
            <a:r>
              <a:rPr lang="en-US" altLang="zh-CN">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  </a:t>
            </a:r>
            <a:r>
              <a:rPr lang="zh-CN" altLang="en-US">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防控知识</a:t>
            </a:r>
            <a:r>
              <a:rPr lang="en-US" altLang="zh-CN">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   </a:t>
            </a:r>
            <a:r>
              <a:rPr lang="en-US" altLang="zh-CN" sz="6600">
                <a:solidFill>
                  <a:srgbClr val="FF0000"/>
                </a:solidFill>
                <a:latin typeface="方正小标宋简体" panose="03000509000000000000" charset="-122"/>
                <a:ea typeface="方正小标宋简体" panose="03000509000000000000" charset="-122"/>
              </a:rPr>
              <a:t>           </a:t>
            </a:r>
            <a:endParaRPr lang="zh-CN" altLang="en-US" sz="6600">
              <a:solidFill>
                <a:srgbClr val="FF0000"/>
              </a:solidFill>
              <a:latin typeface="方正小标宋简体" panose="03000509000000000000" charset="-122"/>
              <a:ea typeface="方正小标宋简体" panose="03000509000000000000" charset="-122"/>
            </a:endParaRPr>
          </a:p>
        </p:txBody>
      </p:sp>
      <p:sp>
        <p:nvSpPr>
          <p:cNvPr id="3" name="内容占位符 2"/>
          <p:cNvSpPr>
            <a:spLocks noGrp="1"/>
          </p:cNvSpPr>
          <p:nvPr>
            <p:ph idx="1"/>
          </p:nvPr>
        </p:nvSpPr>
        <p:spPr>
          <a:xfrm>
            <a:off x="226695" y="1355090"/>
            <a:ext cx="11361420" cy="3785870"/>
          </a:xfrm>
        </p:spPr>
        <p:txBody>
          <a:bodyPr>
            <a:noAutofit/>
          </a:bodyPr>
          <a:p>
            <a:pPr marL="0" indent="0">
              <a:buNone/>
            </a:pPr>
            <a:r>
              <a:rPr lang="en-US" altLang="zh-CN" sz="4400" b="1">
                <a:latin typeface="华光准圆_CNKI" panose="02000500000000000000" charset="-122"/>
                <a:ea typeface="华光准圆_CNKI" panose="02000500000000000000" charset="-122"/>
              </a:rPr>
              <a:t>    </a:t>
            </a:r>
            <a:r>
              <a:rPr lang="zh-CN" altLang="en-US" sz="4400" b="1">
                <a:latin typeface="华光准圆_CNKI" panose="02000500000000000000" charset="-122"/>
                <a:ea typeface="华光准圆_CNKI" panose="02000500000000000000" charset="-122"/>
              </a:rPr>
              <a:t>进出校园人员应自觉接受体温检测，发现发热人员（≥37.3℃），应立即为其佩戴口罩并转运至隔离房间同时报辖区卫生院按程序处置；配合CDC开展工作等。</a:t>
            </a:r>
            <a:endParaRPr lang="zh-CN" altLang="en-US" sz="4400" b="1">
              <a:latin typeface="华光准圆_CNKI" panose="02000500000000000000" charset="-122"/>
              <a:ea typeface="华光准圆_CNKI" panose="02000500000000000000" charset="-122"/>
            </a:endParaRPr>
          </a:p>
        </p:txBody>
      </p:sp>
      <p:pic>
        <p:nvPicPr>
          <p:cNvPr id="4" name="图片 3" descr="QQ图片20200405094459"/>
          <p:cNvPicPr>
            <a:picLocks noChangeAspect="1"/>
          </p:cNvPicPr>
          <p:nvPr/>
        </p:nvPicPr>
        <p:blipFill>
          <a:blip r:embed="rId1"/>
          <a:stretch>
            <a:fillRect/>
          </a:stretch>
        </p:blipFill>
        <p:spPr>
          <a:xfrm>
            <a:off x="20955" y="29210"/>
            <a:ext cx="1368425" cy="9048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29210"/>
            <a:ext cx="10515600" cy="1325563"/>
          </a:xfrm>
        </p:spPr>
        <p:txBody>
          <a:bodyPr/>
          <a:p>
            <a:r>
              <a:rPr lang="en-US" altLang="zh-CN">
                <a:latin typeface="方正小标宋简体" panose="03000509000000000000" charset="-122"/>
                <a:ea typeface="方正小标宋简体" panose="03000509000000000000" charset="-122"/>
              </a:rPr>
              <a:t>    </a:t>
            </a:r>
            <a:r>
              <a:rPr lang="en-US" altLang="zh-CN">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  </a:t>
            </a:r>
            <a:r>
              <a:rPr lang="zh-CN" altLang="en-US">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防控知识</a:t>
            </a:r>
            <a:r>
              <a:rPr lang="en-US" altLang="zh-CN">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   </a:t>
            </a:r>
            <a:r>
              <a:rPr lang="en-US" altLang="zh-CN" sz="6600">
                <a:solidFill>
                  <a:srgbClr val="FF0000"/>
                </a:solidFill>
                <a:latin typeface="方正小标宋简体" panose="03000509000000000000" charset="-122"/>
                <a:ea typeface="方正小标宋简体" panose="03000509000000000000" charset="-122"/>
              </a:rPr>
              <a:t>           </a:t>
            </a:r>
            <a:endParaRPr lang="zh-CN" altLang="en-US" sz="6600">
              <a:solidFill>
                <a:srgbClr val="FF0000"/>
              </a:solidFill>
              <a:latin typeface="方正小标宋简体" panose="03000509000000000000" charset="-122"/>
              <a:ea typeface="方正小标宋简体" panose="03000509000000000000" charset="-122"/>
            </a:endParaRPr>
          </a:p>
        </p:txBody>
      </p:sp>
      <p:sp>
        <p:nvSpPr>
          <p:cNvPr id="3" name="内容占位符 2"/>
          <p:cNvSpPr>
            <a:spLocks noGrp="1"/>
          </p:cNvSpPr>
          <p:nvPr>
            <p:ph idx="1"/>
          </p:nvPr>
        </p:nvSpPr>
        <p:spPr>
          <a:xfrm>
            <a:off x="226695" y="1355090"/>
            <a:ext cx="11361420" cy="3785870"/>
          </a:xfrm>
        </p:spPr>
        <p:txBody>
          <a:bodyPr>
            <a:noAutofit/>
          </a:bodyPr>
          <a:p>
            <a:pPr marL="0" indent="0">
              <a:buNone/>
            </a:pPr>
            <a:r>
              <a:rPr lang="en-US" altLang="zh-CN" sz="4400" b="1">
                <a:latin typeface="华光准圆_CNKI" panose="02000500000000000000" charset="-122"/>
                <a:ea typeface="华光准圆_CNKI" panose="02000500000000000000" charset="-122"/>
              </a:rPr>
              <a:t>   </a:t>
            </a:r>
            <a:r>
              <a:rPr lang="zh-CN" altLang="en-US" sz="4400" b="1">
                <a:latin typeface="华光准圆_CNKI" panose="02000500000000000000" charset="-122"/>
                <a:ea typeface="华光准圆_CNKI" panose="02000500000000000000" charset="-122"/>
              </a:rPr>
              <a:t>七步洗手法口诀：“内、外、夹、弓、大、立、腕”，每个步骤至少搓擦 </a:t>
            </a:r>
            <a:r>
              <a:rPr lang="en-US" altLang="zh-CN" sz="4400" b="1">
                <a:latin typeface="华光准圆_CNKI" panose="02000500000000000000" charset="-122"/>
                <a:ea typeface="华光准圆_CNKI" panose="02000500000000000000" charset="-122"/>
              </a:rPr>
              <a:t>5</a:t>
            </a:r>
            <a:r>
              <a:rPr lang="zh-CN" altLang="en-US" sz="4400" b="1">
                <a:latin typeface="华光准圆_CNKI" panose="02000500000000000000" charset="-122"/>
                <a:ea typeface="华光准圆_CNKI" panose="02000500000000000000" charset="-122"/>
              </a:rPr>
              <a:t> 次，双手搓擦不少于10-15 秒，洗手要在流水下进行。</a:t>
            </a:r>
            <a:endParaRPr lang="zh-CN" altLang="en-US" sz="4400" b="1">
              <a:latin typeface="华光准圆_CNKI" panose="02000500000000000000" charset="-122"/>
              <a:ea typeface="华光准圆_CNKI" panose="02000500000000000000" charset="-122"/>
            </a:endParaRPr>
          </a:p>
        </p:txBody>
      </p:sp>
      <p:pic>
        <p:nvPicPr>
          <p:cNvPr id="4" name="图片 3" descr="QQ图片20200405094459"/>
          <p:cNvPicPr>
            <a:picLocks noChangeAspect="1"/>
          </p:cNvPicPr>
          <p:nvPr/>
        </p:nvPicPr>
        <p:blipFill>
          <a:blip r:embed="rId1"/>
          <a:stretch>
            <a:fillRect/>
          </a:stretch>
        </p:blipFill>
        <p:spPr>
          <a:xfrm>
            <a:off x="20955" y="29210"/>
            <a:ext cx="1368425" cy="9048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29210"/>
            <a:ext cx="10515600" cy="1325563"/>
          </a:xfrm>
        </p:spPr>
        <p:txBody>
          <a:bodyPr/>
          <a:p>
            <a:r>
              <a:rPr lang="en-US" altLang="zh-CN">
                <a:latin typeface="方正小标宋简体" panose="03000509000000000000" charset="-122"/>
                <a:ea typeface="方正小标宋简体" panose="03000509000000000000" charset="-122"/>
              </a:rPr>
              <a:t>    </a:t>
            </a:r>
            <a:r>
              <a:rPr lang="en-US" altLang="zh-CN">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  </a:t>
            </a:r>
            <a:r>
              <a:rPr lang="zh-CN" altLang="en-US">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防控知识</a:t>
            </a:r>
            <a:r>
              <a:rPr lang="en-US" altLang="zh-CN">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   </a:t>
            </a:r>
            <a:r>
              <a:rPr lang="en-US" altLang="zh-CN" sz="6600">
                <a:solidFill>
                  <a:srgbClr val="FF0000"/>
                </a:solidFill>
                <a:latin typeface="方正小标宋简体" panose="03000509000000000000" charset="-122"/>
                <a:ea typeface="方正小标宋简体" panose="03000509000000000000" charset="-122"/>
              </a:rPr>
              <a:t>           </a:t>
            </a:r>
            <a:endParaRPr lang="zh-CN" altLang="en-US" sz="6600">
              <a:solidFill>
                <a:srgbClr val="FF0000"/>
              </a:solidFill>
              <a:latin typeface="方正小标宋简体" panose="03000509000000000000" charset="-122"/>
              <a:ea typeface="方正小标宋简体" panose="03000509000000000000" charset="-122"/>
            </a:endParaRPr>
          </a:p>
        </p:txBody>
      </p:sp>
      <p:sp>
        <p:nvSpPr>
          <p:cNvPr id="3" name="内容占位符 2"/>
          <p:cNvSpPr>
            <a:spLocks noGrp="1"/>
          </p:cNvSpPr>
          <p:nvPr>
            <p:ph idx="1"/>
          </p:nvPr>
        </p:nvSpPr>
        <p:spPr>
          <a:xfrm>
            <a:off x="226695" y="1355090"/>
            <a:ext cx="11361420" cy="3785870"/>
          </a:xfrm>
        </p:spPr>
        <p:txBody>
          <a:bodyPr>
            <a:noAutofit/>
          </a:bodyPr>
          <a:p>
            <a:pPr marL="0" indent="0">
              <a:buNone/>
            </a:pPr>
            <a:r>
              <a:rPr lang="en-US" altLang="zh-CN" sz="4400" b="1">
                <a:latin typeface="华光准圆_CNKI" panose="02000500000000000000" charset="-122"/>
                <a:ea typeface="华光准圆_CNKI" panose="02000500000000000000" charset="-122"/>
              </a:rPr>
              <a:t>   </a:t>
            </a:r>
            <a:r>
              <a:rPr sz="4400" b="1">
                <a:latin typeface="华光准圆_CNKI" panose="02000500000000000000" charset="-122"/>
                <a:ea typeface="华光准圆_CNKI" panose="02000500000000000000" charset="-122"/>
              </a:rPr>
              <a:t>校长是学校的疫情防控第一责任人。</a:t>
            </a:r>
            <a:endParaRPr sz="4400" b="1">
              <a:latin typeface="华光准圆_CNKI" panose="02000500000000000000" charset="-122"/>
              <a:ea typeface="华光准圆_CNKI" panose="02000500000000000000" charset="-122"/>
            </a:endParaRPr>
          </a:p>
          <a:p>
            <a:pPr marL="0" indent="0">
              <a:buNone/>
            </a:pPr>
            <a:r>
              <a:rPr sz="4400" b="1">
                <a:latin typeface="华光准圆_CNKI" panose="02000500000000000000" charset="-122"/>
                <a:ea typeface="华光准圆_CNKI" panose="02000500000000000000" charset="-122"/>
              </a:rPr>
              <a:t>   学校建立</a:t>
            </a:r>
            <a:r>
              <a:rPr lang="zh-CN" sz="4400" b="1">
                <a:latin typeface="华光准圆_CNKI" panose="02000500000000000000" charset="-122"/>
                <a:ea typeface="华光准圆_CNKI" panose="02000500000000000000" charset="-122"/>
              </a:rPr>
              <a:t>健全学校</a:t>
            </a:r>
            <a:r>
              <a:rPr sz="4400" b="1">
                <a:latin typeface="华光准圆_CNKI" panose="02000500000000000000" charset="-122"/>
                <a:ea typeface="华光准圆_CNKI" panose="02000500000000000000" charset="-122"/>
              </a:rPr>
              <a:t>、</a:t>
            </a:r>
            <a:r>
              <a:rPr lang="zh-CN" sz="4400" b="1">
                <a:latin typeface="华光准圆_CNKI" panose="02000500000000000000" charset="-122"/>
                <a:ea typeface="华光准圆_CNKI" panose="02000500000000000000" charset="-122"/>
              </a:rPr>
              <a:t>年级</a:t>
            </a:r>
            <a:r>
              <a:rPr sz="4400" b="1">
                <a:latin typeface="华光准圆_CNKI" panose="02000500000000000000" charset="-122"/>
                <a:ea typeface="华光准圆_CNKI" panose="02000500000000000000" charset="-122"/>
              </a:rPr>
              <a:t>、</a:t>
            </a:r>
            <a:r>
              <a:rPr lang="zh-CN" sz="4400" b="1">
                <a:latin typeface="华光准圆_CNKI" panose="02000500000000000000" charset="-122"/>
                <a:ea typeface="华光准圆_CNKI" panose="02000500000000000000" charset="-122"/>
              </a:rPr>
              <a:t>班级</a:t>
            </a:r>
            <a:r>
              <a:rPr sz="4400" b="1">
                <a:latin typeface="华光准圆_CNKI" panose="02000500000000000000" charset="-122"/>
                <a:ea typeface="华光准圆_CNKI" panose="02000500000000000000" charset="-122"/>
              </a:rPr>
              <a:t>、</a:t>
            </a:r>
            <a:r>
              <a:rPr lang="zh-CN" sz="4400" b="1">
                <a:latin typeface="华光准圆_CNKI" panose="02000500000000000000" charset="-122"/>
                <a:ea typeface="华光准圆_CNKI" panose="02000500000000000000" charset="-122"/>
              </a:rPr>
              <a:t>家长</a:t>
            </a:r>
            <a:r>
              <a:rPr sz="4400" b="1">
                <a:latin typeface="华光准圆_CNKI" panose="02000500000000000000" charset="-122"/>
                <a:ea typeface="华光准圆_CNKI" panose="02000500000000000000" charset="-122"/>
              </a:rPr>
              <a:t>四级防控工作</a:t>
            </a:r>
            <a:r>
              <a:rPr lang="zh-CN" sz="4400" b="1">
                <a:latin typeface="华光准圆_CNKI" panose="02000500000000000000" charset="-122"/>
                <a:ea typeface="华光准圆_CNKI" panose="02000500000000000000" charset="-122"/>
              </a:rPr>
              <a:t>联系</a:t>
            </a:r>
            <a:r>
              <a:rPr sz="4400" b="1">
                <a:latin typeface="华光准圆_CNKI" panose="02000500000000000000" charset="-122"/>
                <a:ea typeface="华光准圆_CNKI" panose="02000500000000000000" charset="-122"/>
              </a:rPr>
              <a:t>网络</a:t>
            </a:r>
            <a:r>
              <a:rPr lang="zh-CN" sz="4400" b="1">
                <a:latin typeface="华光准圆_CNKI" panose="02000500000000000000" charset="-122"/>
                <a:ea typeface="华光准圆_CNKI" panose="02000500000000000000" charset="-122"/>
              </a:rPr>
              <a:t>。</a:t>
            </a:r>
            <a:endParaRPr lang="zh-CN" sz="4400" b="1">
              <a:latin typeface="华光准圆_CNKI" panose="02000500000000000000" charset="-122"/>
              <a:ea typeface="华光准圆_CNKI" panose="02000500000000000000" charset="-122"/>
            </a:endParaRPr>
          </a:p>
        </p:txBody>
      </p:sp>
      <p:pic>
        <p:nvPicPr>
          <p:cNvPr id="4" name="图片 3" descr="QQ图片20200405094459"/>
          <p:cNvPicPr>
            <a:picLocks noChangeAspect="1"/>
          </p:cNvPicPr>
          <p:nvPr/>
        </p:nvPicPr>
        <p:blipFill>
          <a:blip r:embed="rId1"/>
          <a:stretch>
            <a:fillRect/>
          </a:stretch>
        </p:blipFill>
        <p:spPr>
          <a:xfrm>
            <a:off x="20955" y="29210"/>
            <a:ext cx="1368425" cy="9048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29210"/>
            <a:ext cx="10515600" cy="1325563"/>
          </a:xfrm>
        </p:spPr>
        <p:txBody>
          <a:bodyPr/>
          <a:p>
            <a:r>
              <a:rPr lang="en-US" altLang="zh-CN">
                <a:latin typeface="方正小标宋简体" panose="03000509000000000000" charset="-122"/>
                <a:ea typeface="方正小标宋简体" panose="03000509000000000000" charset="-122"/>
              </a:rPr>
              <a:t>    </a:t>
            </a:r>
            <a:r>
              <a:rPr lang="en-US" altLang="zh-CN">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  </a:t>
            </a:r>
            <a:r>
              <a:rPr lang="zh-CN" altLang="en-US">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防控知识</a:t>
            </a:r>
            <a:r>
              <a:rPr lang="en-US" altLang="zh-CN">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   </a:t>
            </a:r>
            <a:r>
              <a:rPr lang="en-US" altLang="zh-CN" sz="6600">
                <a:solidFill>
                  <a:srgbClr val="FF0000"/>
                </a:solidFill>
                <a:latin typeface="方正小标宋简体" panose="03000509000000000000" charset="-122"/>
                <a:ea typeface="方正小标宋简体" panose="03000509000000000000" charset="-122"/>
              </a:rPr>
              <a:t>           </a:t>
            </a:r>
            <a:endParaRPr lang="zh-CN" altLang="en-US" sz="6600">
              <a:solidFill>
                <a:srgbClr val="FF0000"/>
              </a:solidFill>
              <a:latin typeface="方正小标宋简体" panose="03000509000000000000" charset="-122"/>
              <a:ea typeface="方正小标宋简体" panose="03000509000000000000" charset="-122"/>
            </a:endParaRPr>
          </a:p>
        </p:txBody>
      </p:sp>
      <p:sp>
        <p:nvSpPr>
          <p:cNvPr id="3" name="内容占位符 2"/>
          <p:cNvSpPr>
            <a:spLocks noGrp="1"/>
          </p:cNvSpPr>
          <p:nvPr>
            <p:ph idx="1"/>
          </p:nvPr>
        </p:nvSpPr>
        <p:spPr>
          <a:xfrm>
            <a:off x="226695" y="1355090"/>
            <a:ext cx="11361420" cy="3785870"/>
          </a:xfrm>
        </p:spPr>
        <p:txBody>
          <a:bodyPr>
            <a:noAutofit/>
          </a:bodyPr>
          <a:p>
            <a:pPr marL="0" indent="0">
              <a:buNone/>
            </a:pPr>
            <a:r>
              <a:rPr lang="zh-CN" altLang="en-US" sz="4400" b="1">
                <a:latin typeface="华光准圆_CNKI" panose="02000500000000000000" charset="-122"/>
                <a:ea typeface="华光准圆_CNKI" panose="02000500000000000000" charset="-122"/>
              </a:rPr>
              <a:t>通风换气：</a:t>
            </a:r>
            <a:endParaRPr lang="en-US" altLang="zh-CN" sz="4400" b="1">
              <a:latin typeface="华光准圆_CNKI" panose="02000500000000000000" charset="-122"/>
              <a:ea typeface="华光准圆_CNKI" panose="02000500000000000000" charset="-122"/>
            </a:endParaRPr>
          </a:p>
          <a:p>
            <a:pPr marL="0" indent="0">
              <a:buNone/>
            </a:pPr>
            <a:r>
              <a:rPr sz="4400" b="1">
                <a:latin typeface="华光准圆_CNKI" panose="02000500000000000000" charset="-122"/>
                <a:ea typeface="华光准圆_CNKI" panose="02000500000000000000" charset="-122"/>
              </a:rPr>
              <a:t>   各类生活、学习、工作场所要加强通风换气，每日通风不少于3次，每次不少于 30 分钟。</a:t>
            </a:r>
            <a:endParaRPr sz="4400" b="1">
              <a:latin typeface="华光准圆_CNKI" panose="02000500000000000000" charset="-122"/>
              <a:ea typeface="华光准圆_CNKI" panose="02000500000000000000" charset="-122"/>
            </a:endParaRPr>
          </a:p>
        </p:txBody>
      </p:sp>
      <p:pic>
        <p:nvPicPr>
          <p:cNvPr id="4" name="图片 3" descr="QQ图片20200405094459"/>
          <p:cNvPicPr>
            <a:picLocks noChangeAspect="1"/>
          </p:cNvPicPr>
          <p:nvPr/>
        </p:nvPicPr>
        <p:blipFill>
          <a:blip r:embed="rId1"/>
          <a:stretch>
            <a:fillRect/>
          </a:stretch>
        </p:blipFill>
        <p:spPr>
          <a:xfrm>
            <a:off x="20955" y="29210"/>
            <a:ext cx="1368425" cy="9048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29210"/>
            <a:ext cx="10515600" cy="1325563"/>
          </a:xfrm>
        </p:spPr>
        <p:txBody>
          <a:bodyPr/>
          <a:p>
            <a:r>
              <a:rPr lang="en-US" altLang="zh-CN">
                <a:latin typeface="方正小标宋简体" panose="03000509000000000000" charset="-122"/>
                <a:ea typeface="方正小标宋简体" panose="03000509000000000000" charset="-122"/>
              </a:rPr>
              <a:t>    </a:t>
            </a:r>
            <a:r>
              <a:rPr lang="en-US" altLang="zh-CN">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  </a:t>
            </a:r>
            <a:r>
              <a:rPr lang="zh-CN" altLang="en-US">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防控知识</a:t>
            </a:r>
            <a:r>
              <a:rPr lang="en-US" altLang="zh-CN">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   </a:t>
            </a:r>
            <a:r>
              <a:rPr lang="en-US" altLang="zh-CN" sz="6600">
                <a:solidFill>
                  <a:srgbClr val="FF0000"/>
                </a:solidFill>
                <a:latin typeface="方正小标宋简体" panose="03000509000000000000" charset="-122"/>
                <a:ea typeface="方正小标宋简体" panose="03000509000000000000" charset="-122"/>
              </a:rPr>
              <a:t>           </a:t>
            </a:r>
            <a:endParaRPr lang="zh-CN" altLang="en-US" sz="6600">
              <a:solidFill>
                <a:srgbClr val="FF0000"/>
              </a:solidFill>
              <a:latin typeface="方正小标宋简体" panose="03000509000000000000" charset="-122"/>
              <a:ea typeface="方正小标宋简体" panose="03000509000000000000" charset="-122"/>
            </a:endParaRPr>
          </a:p>
        </p:txBody>
      </p:sp>
      <p:sp>
        <p:nvSpPr>
          <p:cNvPr id="3" name="内容占位符 2"/>
          <p:cNvSpPr>
            <a:spLocks noGrp="1"/>
          </p:cNvSpPr>
          <p:nvPr>
            <p:ph idx="1"/>
          </p:nvPr>
        </p:nvSpPr>
        <p:spPr>
          <a:xfrm>
            <a:off x="226695" y="1355090"/>
            <a:ext cx="11361420" cy="3785870"/>
          </a:xfrm>
        </p:spPr>
        <p:txBody>
          <a:bodyPr>
            <a:noAutofit/>
          </a:bodyPr>
          <a:p>
            <a:pPr marL="0" indent="0">
              <a:buNone/>
            </a:pPr>
            <a:r>
              <a:rPr lang="en-US" sz="4400" b="1">
                <a:latin typeface="华光准圆_CNKI" panose="02000500000000000000" charset="-122"/>
                <a:ea typeface="华光准圆_CNKI" panose="02000500000000000000" charset="-122"/>
              </a:rPr>
              <a:t>  </a:t>
            </a:r>
            <a:r>
              <a:rPr sz="4400" b="1">
                <a:latin typeface="华光准圆_CNKI" panose="02000500000000000000" charset="-122"/>
                <a:ea typeface="华光准圆_CNKI" panose="02000500000000000000" charset="-122"/>
              </a:rPr>
              <a:t>教师授课时和学生上课时请佩戴医用口罩</a:t>
            </a:r>
            <a:r>
              <a:rPr lang="zh-CN" sz="4400" b="1">
                <a:latin typeface="华光准圆_CNKI" panose="02000500000000000000" charset="-122"/>
                <a:ea typeface="华光准圆_CNKI" panose="02000500000000000000" charset="-122"/>
              </a:rPr>
              <a:t>，</a:t>
            </a:r>
            <a:endParaRPr lang="zh-CN" sz="4400" b="1">
              <a:latin typeface="华光准圆_CNKI" panose="02000500000000000000" charset="-122"/>
              <a:ea typeface="华光准圆_CNKI" panose="02000500000000000000" charset="-122"/>
            </a:endParaRPr>
          </a:p>
          <a:p>
            <a:pPr marL="0" indent="0">
              <a:buNone/>
            </a:pPr>
            <a:r>
              <a:rPr lang="zh-CN" sz="4400" b="1">
                <a:latin typeface="华光准圆_CNKI" panose="02000500000000000000" charset="-122"/>
                <a:ea typeface="华光准圆_CNKI" panose="02000500000000000000" charset="-122"/>
              </a:rPr>
              <a:t>  校园内人员交流应保持</a:t>
            </a:r>
            <a:r>
              <a:rPr lang="en-US" altLang="zh-CN" sz="4400" b="1">
                <a:latin typeface="华光准圆_CNKI" panose="02000500000000000000" charset="-122"/>
                <a:ea typeface="华光准圆_CNKI" panose="02000500000000000000" charset="-122"/>
              </a:rPr>
              <a:t>1</a:t>
            </a:r>
            <a:r>
              <a:rPr lang="zh-CN" altLang="en-US" sz="4400" b="1">
                <a:latin typeface="华光准圆_CNKI" panose="02000500000000000000" charset="-122"/>
                <a:ea typeface="华光准圆_CNKI" panose="02000500000000000000" charset="-122"/>
              </a:rPr>
              <a:t>米以上的间隔距离。</a:t>
            </a:r>
            <a:endParaRPr lang="zh-CN" altLang="en-US" sz="4400" b="1">
              <a:latin typeface="华光准圆_CNKI" panose="02000500000000000000" charset="-122"/>
              <a:ea typeface="华光准圆_CNKI" panose="02000500000000000000" charset="-122"/>
            </a:endParaRPr>
          </a:p>
        </p:txBody>
      </p:sp>
      <p:pic>
        <p:nvPicPr>
          <p:cNvPr id="4" name="图片 3" descr="QQ图片20200405094459"/>
          <p:cNvPicPr>
            <a:picLocks noChangeAspect="1"/>
          </p:cNvPicPr>
          <p:nvPr/>
        </p:nvPicPr>
        <p:blipFill>
          <a:blip r:embed="rId1"/>
          <a:stretch>
            <a:fillRect/>
          </a:stretch>
        </p:blipFill>
        <p:spPr>
          <a:xfrm>
            <a:off x="20955" y="29210"/>
            <a:ext cx="1368425" cy="9048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29210"/>
            <a:ext cx="10515600" cy="1325563"/>
          </a:xfrm>
        </p:spPr>
        <p:txBody>
          <a:bodyPr/>
          <a:p>
            <a:r>
              <a:rPr lang="en-US" altLang="zh-CN">
                <a:latin typeface="方正小标宋简体" panose="03000509000000000000" charset="-122"/>
                <a:ea typeface="方正小标宋简体" panose="03000509000000000000" charset="-122"/>
              </a:rPr>
              <a:t>    </a:t>
            </a:r>
            <a:r>
              <a:rPr lang="en-US" altLang="zh-CN">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  </a:t>
            </a:r>
            <a:r>
              <a:rPr lang="zh-CN" altLang="en-US">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防控知识</a:t>
            </a:r>
            <a:r>
              <a:rPr lang="en-US" altLang="zh-CN">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   </a:t>
            </a:r>
            <a:r>
              <a:rPr lang="en-US" altLang="zh-CN" sz="6600">
                <a:solidFill>
                  <a:srgbClr val="FF0000"/>
                </a:solidFill>
                <a:latin typeface="方正小标宋简体" panose="03000509000000000000" charset="-122"/>
                <a:ea typeface="方正小标宋简体" panose="03000509000000000000" charset="-122"/>
              </a:rPr>
              <a:t>           </a:t>
            </a:r>
            <a:endParaRPr lang="zh-CN" altLang="en-US" sz="6600">
              <a:solidFill>
                <a:srgbClr val="FF0000"/>
              </a:solidFill>
              <a:latin typeface="方正小标宋简体" panose="03000509000000000000" charset="-122"/>
              <a:ea typeface="方正小标宋简体" panose="03000509000000000000" charset="-122"/>
            </a:endParaRPr>
          </a:p>
        </p:txBody>
      </p:sp>
      <p:sp>
        <p:nvSpPr>
          <p:cNvPr id="3" name="内容占位符 2"/>
          <p:cNvSpPr>
            <a:spLocks noGrp="1"/>
          </p:cNvSpPr>
          <p:nvPr>
            <p:ph idx="1"/>
          </p:nvPr>
        </p:nvSpPr>
        <p:spPr>
          <a:xfrm>
            <a:off x="226695" y="1355090"/>
            <a:ext cx="11361420" cy="3785870"/>
          </a:xfrm>
        </p:spPr>
        <p:txBody>
          <a:bodyPr>
            <a:noAutofit/>
          </a:bodyPr>
          <a:p>
            <a:pPr marL="0" indent="0">
              <a:buNone/>
            </a:pPr>
            <a:r>
              <a:rPr lang="en-US" altLang="zh-CN" sz="4400" b="1">
                <a:latin typeface="华光准圆_CNKI" panose="02000500000000000000" charset="-122"/>
                <a:ea typeface="华光准圆_CNKI" panose="02000500000000000000" charset="-122"/>
              </a:rPr>
              <a:t>   </a:t>
            </a:r>
            <a:r>
              <a:rPr lang="zh-CN" altLang="en-US" sz="4400" b="1">
                <a:latin typeface="华光准圆_CNKI" panose="02000500000000000000" charset="-122"/>
                <a:ea typeface="华光准圆_CNKI" panose="02000500000000000000" charset="-122"/>
              </a:rPr>
              <a:t>加强因病缺勤管理。做好缺勤、早退、请假记录，对因病缺勤的教职员工和学生及时追访和上报。 </a:t>
            </a:r>
            <a:endParaRPr lang="zh-CN" altLang="en-US" sz="4400" b="1">
              <a:latin typeface="华光准圆_CNKI" panose="02000500000000000000" charset="-122"/>
              <a:ea typeface="华光准圆_CNKI" panose="02000500000000000000" charset="-122"/>
            </a:endParaRPr>
          </a:p>
          <a:p>
            <a:pPr marL="0" indent="0">
              <a:buNone/>
            </a:pPr>
            <a:r>
              <a:rPr lang="zh-CN" altLang="en-US" sz="4400" b="1">
                <a:latin typeface="华光准圆_CNKI" panose="02000500000000000000" charset="-122"/>
                <a:ea typeface="华光准圆_CNKI" panose="02000500000000000000" charset="-122"/>
              </a:rPr>
              <a:t>   教职员工和学生如出现发热、干咳、乏力、鼻塞、流涕、咽痛、腹泻等症状，应当立即上报学校负责人，并及时按规定送往定点医院就医。</a:t>
            </a:r>
            <a:endParaRPr lang="zh-CN" altLang="en-US" sz="4400" b="1">
              <a:latin typeface="华光准圆_CNKI" panose="02000500000000000000" charset="-122"/>
              <a:ea typeface="华光准圆_CNKI" panose="02000500000000000000" charset="-122"/>
            </a:endParaRPr>
          </a:p>
        </p:txBody>
      </p:sp>
      <p:pic>
        <p:nvPicPr>
          <p:cNvPr id="4" name="图片 3" descr="QQ图片20200405094459"/>
          <p:cNvPicPr>
            <a:picLocks noChangeAspect="1"/>
          </p:cNvPicPr>
          <p:nvPr/>
        </p:nvPicPr>
        <p:blipFill>
          <a:blip r:embed="rId1"/>
          <a:stretch>
            <a:fillRect/>
          </a:stretch>
        </p:blipFill>
        <p:spPr>
          <a:xfrm>
            <a:off x="20955" y="29210"/>
            <a:ext cx="1368425" cy="9048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29210"/>
            <a:ext cx="10515600" cy="1325563"/>
          </a:xfrm>
        </p:spPr>
        <p:txBody>
          <a:bodyPr/>
          <a:p>
            <a:r>
              <a:rPr lang="en-US" altLang="zh-CN">
                <a:latin typeface="方正小标宋简体" panose="03000509000000000000" charset="-122"/>
                <a:ea typeface="方正小标宋简体" panose="03000509000000000000" charset="-122"/>
              </a:rPr>
              <a:t>    </a:t>
            </a:r>
            <a:r>
              <a:rPr lang="en-US" altLang="zh-CN">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  </a:t>
            </a:r>
            <a:r>
              <a:rPr lang="zh-CN" altLang="en-US">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防控知识</a:t>
            </a:r>
            <a:r>
              <a:rPr lang="en-US" altLang="zh-CN">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   </a:t>
            </a:r>
            <a:r>
              <a:rPr lang="en-US" altLang="zh-CN" sz="6600">
                <a:solidFill>
                  <a:srgbClr val="FF0000"/>
                </a:solidFill>
                <a:latin typeface="方正小标宋简体" panose="03000509000000000000" charset="-122"/>
                <a:ea typeface="方正小标宋简体" panose="03000509000000000000" charset="-122"/>
              </a:rPr>
              <a:t>           </a:t>
            </a:r>
            <a:endParaRPr lang="zh-CN" altLang="en-US" sz="6600">
              <a:solidFill>
                <a:srgbClr val="FF0000"/>
              </a:solidFill>
              <a:latin typeface="方正小标宋简体" panose="03000509000000000000" charset="-122"/>
              <a:ea typeface="方正小标宋简体" panose="03000509000000000000" charset="-122"/>
            </a:endParaRPr>
          </a:p>
        </p:txBody>
      </p:sp>
      <p:sp>
        <p:nvSpPr>
          <p:cNvPr id="3" name="内容占位符 2"/>
          <p:cNvSpPr>
            <a:spLocks noGrp="1"/>
          </p:cNvSpPr>
          <p:nvPr>
            <p:ph idx="1"/>
          </p:nvPr>
        </p:nvSpPr>
        <p:spPr>
          <a:xfrm>
            <a:off x="226695" y="933450"/>
            <a:ext cx="11764645" cy="4207510"/>
          </a:xfrm>
        </p:spPr>
        <p:txBody>
          <a:bodyPr>
            <a:noAutofit/>
          </a:bodyPr>
          <a:p>
            <a:pPr marL="0" indent="0">
              <a:buNone/>
            </a:pPr>
            <a:r>
              <a:rPr lang="en-US" altLang="zh-CN" sz="4400" b="1">
                <a:latin typeface="华光准圆_CNKI" panose="02000500000000000000" charset="-122"/>
                <a:ea typeface="华光准圆_CNKI" panose="02000500000000000000" charset="-122"/>
              </a:rPr>
              <a:t>体温测量：</a:t>
            </a:r>
            <a:endParaRPr lang="en-US" altLang="zh-CN" sz="4400" b="1">
              <a:latin typeface="华光准圆_CNKI" panose="02000500000000000000" charset="-122"/>
              <a:ea typeface="华光准圆_CNKI" panose="02000500000000000000" charset="-122"/>
            </a:endParaRPr>
          </a:p>
          <a:p>
            <a:pPr marL="0" indent="0">
              <a:buNone/>
            </a:pPr>
            <a:r>
              <a:rPr lang="zh-CN" altLang="en-US" sz="4400" b="1">
                <a:latin typeface="华光准圆_CNKI" panose="02000500000000000000" charset="-122"/>
                <a:ea typeface="华光准圆_CNKI" panose="02000500000000000000" charset="-122"/>
              </a:rPr>
              <a:t>   以水银体温计测量腋窝为准。使用体温枪测量时，由于测量的是头面部体温，与腋窝存在一定的差距，并且不同的体温枪之间存在差异，因此要将温度进行校正，校正办法：用体温计测量腋温，记录温度值，然后用体温枪连续3次测量同一对象头、面部温度，取中间值，计算二种方法之间的数据差，此数据即为校正值。</a:t>
            </a:r>
            <a:endParaRPr lang="zh-CN" altLang="en-US" sz="4400" b="1">
              <a:latin typeface="华光准圆_CNKI" panose="02000500000000000000" charset="-122"/>
              <a:ea typeface="华光准圆_CNKI" panose="02000500000000000000" charset="-122"/>
            </a:endParaRPr>
          </a:p>
        </p:txBody>
      </p:sp>
      <p:pic>
        <p:nvPicPr>
          <p:cNvPr id="4" name="图片 3" descr="QQ图片20200405094459"/>
          <p:cNvPicPr>
            <a:picLocks noChangeAspect="1"/>
          </p:cNvPicPr>
          <p:nvPr/>
        </p:nvPicPr>
        <p:blipFill>
          <a:blip r:embed="rId1"/>
          <a:stretch>
            <a:fillRect/>
          </a:stretch>
        </p:blipFill>
        <p:spPr>
          <a:xfrm>
            <a:off x="20955" y="29210"/>
            <a:ext cx="1368425" cy="9048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38200" y="29210"/>
            <a:ext cx="10515600" cy="1325563"/>
          </a:xfrm>
        </p:spPr>
        <p:txBody>
          <a:bodyPr/>
          <a:p>
            <a:r>
              <a:rPr lang="en-US" altLang="zh-CN">
                <a:latin typeface="方正小标宋简体" panose="03000509000000000000" charset="-122"/>
                <a:ea typeface="方正小标宋简体" panose="03000509000000000000" charset="-122"/>
              </a:rPr>
              <a:t>    </a:t>
            </a:r>
            <a:r>
              <a:rPr lang="en-US" altLang="zh-CN">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  </a:t>
            </a:r>
            <a:r>
              <a:rPr lang="zh-CN" altLang="en-US">
                <a:ln w="22225">
                  <a:solidFill>
                    <a:schemeClr val="accent2"/>
                  </a:solidFill>
                  <a:prstDash val="solid"/>
                </a:ln>
                <a:solidFill>
                  <a:srgbClr val="FF0000"/>
                </a:solidFill>
                <a:effectLst/>
                <a:latin typeface="方正小标宋简体" panose="03000509000000000000" charset="-122"/>
                <a:ea typeface="方正小标宋简体" panose="03000509000000000000" charset="-122"/>
              </a:rPr>
              <a:t>应急演练流程</a:t>
            </a:r>
            <a:r>
              <a:rPr lang="en-US" altLang="zh-CN" sz="6600">
                <a:solidFill>
                  <a:srgbClr val="FF0000"/>
                </a:solidFill>
                <a:latin typeface="方正小标宋简体" panose="03000509000000000000" charset="-122"/>
                <a:ea typeface="方正小标宋简体" panose="03000509000000000000" charset="-122"/>
              </a:rPr>
              <a:t>          </a:t>
            </a:r>
            <a:endParaRPr lang="zh-CN" altLang="en-US" sz="6600">
              <a:solidFill>
                <a:srgbClr val="FF0000"/>
              </a:solidFill>
              <a:latin typeface="方正小标宋简体" panose="03000509000000000000" charset="-122"/>
              <a:ea typeface="方正小标宋简体" panose="03000509000000000000" charset="-122"/>
            </a:endParaRPr>
          </a:p>
        </p:txBody>
      </p:sp>
      <p:sp>
        <p:nvSpPr>
          <p:cNvPr id="3" name="内容占位符 2"/>
          <p:cNvSpPr>
            <a:spLocks noGrp="1"/>
          </p:cNvSpPr>
          <p:nvPr>
            <p:ph idx="1"/>
          </p:nvPr>
        </p:nvSpPr>
        <p:spPr>
          <a:xfrm>
            <a:off x="226695" y="1355090"/>
            <a:ext cx="11361420" cy="3785870"/>
          </a:xfrm>
        </p:spPr>
        <p:txBody>
          <a:bodyPr>
            <a:noAutofit/>
          </a:bodyPr>
          <a:p>
            <a:pPr marL="0" indent="0">
              <a:buNone/>
            </a:pPr>
            <a:r>
              <a:rPr lang="zh-CN" altLang="en-US" sz="4400" b="1">
                <a:latin typeface="华光准圆_CNKI" panose="02000500000000000000" charset="-122"/>
                <a:ea typeface="华光准圆_CNKI" panose="02000500000000000000" charset="-122"/>
              </a:rPr>
              <a:t>一、入校演练</a:t>
            </a:r>
            <a:endParaRPr lang="en-US" altLang="zh-CN" sz="4400" b="1">
              <a:latin typeface="华光准圆_CNKI" panose="02000500000000000000" charset="-122"/>
              <a:ea typeface="华光准圆_CNKI" panose="02000500000000000000" charset="-122"/>
            </a:endParaRPr>
          </a:p>
          <a:p>
            <a:pPr marL="0" indent="0">
              <a:buNone/>
            </a:pPr>
            <a:r>
              <a:rPr lang="en-US" altLang="zh-CN" sz="4400" b="1">
                <a:latin typeface="华光准圆_CNKI" panose="02000500000000000000" charset="-122"/>
                <a:ea typeface="华光准圆_CNKI" panose="02000500000000000000" charset="-122"/>
              </a:rPr>
              <a:t>1</a:t>
            </a:r>
            <a:r>
              <a:rPr lang="zh-CN" altLang="en-US" sz="4400" b="1">
                <a:latin typeface="华光准圆_CNKI" panose="02000500000000000000" charset="-122"/>
                <a:ea typeface="华光准圆_CNKI" panose="02000500000000000000" charset="-122"/>
              </a:rPr>
              <a:t>、</a:t>
            </a:r>
            <a:r>
              <a:rPr lang="zh-CN" altLang="en-US" sz="4400" b="1">
                <a:latin typeface="华光准圆_CNKI" panose="02000500000000000000" charset="-122"/>
                <a:ea typeface="华光准圆_CNKI" panose="02000500000000000000" charset="-122"/>
              </a:rPr>
              <a:t>入校体温检测；</a:t>
            </a:r>
            <a:endParaRPr lang="zh-CN" altLang="en-US" sz="4400" b="1">
              <a:latin typeface="华光准圆_CNKI" panose="02000500000000000000" charset="-122"/>
              <a:ea typeface="华光准圆_CNKI" panose="02000500000000000000" charset="-122"/>
            </a:endParaRPr>
          </a:p>
          <a:p>
            <a:pPr marL="0" indent="0">
              <a:buNone/>
            </a:pPr>
            <a:r>
              <a:rPr lang="en-US" altLang="zh-CN" sz="4400" b="1">
                <a:latin typeface="华光准圆_CNKI" panose="02000500000000000000" charset="-122"/>
                <a:ea typeface="华光准圆_CNKI" panose="02000500000000000000" charset="-122"/>
              </a:rPr>
              <a:t>2</a:t>
            </a:r>
            <a:r>
              <a:rPr lang="zh-CN" altLang="en-US" sz="4400" b="1">
                <a:latin typeface="华光准圆_CNKI" panose="02000500000000000000" charset="-122"/>
                <a:ea typeface="华光准圆_CNKI" panose="02000500000000000000" charset="-122"/>
              </a:rPr>
              <a:t>、发现发热人员，疫情处置；</a:t>
            </a:r>
            <a:endParaRPr lang="zh-CN" altLang="en-US" sz="4400" b="1">
              <a:latin typeface="华光准圆_CNKI" panose="02000500000000000000" charset="-122"/>
              <a:ea typeface="华光准圆_CNKI" panose="02000500000000000000" charset="-122"/>
            </a:endParaRPr>
          </a:p>
          <a:p>
            <a:pPr marL="0" indent="0">
              <a:buNone/>
            </a:pPr>
            <a:endParaRPr lang="zh-CN" altLang="en-US" sz="4400" b="1">
              <a:latin typeface="华光准圆_CNKI" panose="02000500000000000000" charset="-122"/>
              <a:ea typeface="华光准圆_CNKI" panose="02000500000000000000" charset="-122"/>
            </a:endParaRPr>
          </a:p>
          <a:p>
            <a:pPr marL="0" indent="0">
              <a:buNone/>
            </a:pPr>
            <a:endParaRPr lang="zh-CN" altLang="en-US" sz="4400" b="1">
              <a:latin typeface="华光准圆_CNKI" panose="02000500000000000000" charset="-122"/>
              <a:ea typeface="华光准圆_CNKI" panose="02000500000000000000" charset="-122"/>
            </a:endParaRPr>
          </a:p>
        </p:txBody>
      </p:sp>
      <p:pic>
        <p:nvPicPr>
          <p:cNvPr id="4" name="图片 3" descr="QQ图片20200405094459"/>
          <p:cNvPicPr>
            <a:picLocks noChangeAspect="1"/>
          </p:cNvPicPr>
          <p:nvPr/>
        </p:nvPicPr>
        <p:blipFill>
          <a:blip r:embed="rId1"/>
          <a:stretch>
            <a:fillRect/>
          </a:stretch>
        </p:blipFill>
        <p:spPr>
          <a:xfrm>
            <a:off x="20955" y="29210"/>
            <a:ext cx="1368425" cy="9048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ags/tag1.xml><?xml version="1.0" encoding="utf-8"?>
<p:tagLst xmlns:p="http://schemas.openxmlformats.org/presentationml/2006/main">
  <p:tag name="KSO_WM_UNIT_TABLE_BEAUTIFY" val="smartTable{ee980ede-4420-4699-86df-bf3183294818}"/>
  <p:tag name="TABLE_ENDDRAG_ORIGIN_RECT" val="952*456"/>
  <p:tag name="TABLE_ENDDRAG_RECT" val="1*83*952*456"/>
</p:tagLst>
</file>

<file path=ppt/tags/tag2.xml><?xml version="1.0" encoding="utf-8"?>
<p:tagLst xmlns:p="http://schemas.openxmlformats.org/presentationml/2006/main">
  <p:tag name="COMMONDATA" val="eyJoZGlkIjoiOWNjOTVkNjg3NTVlNmU3ZDZiYjlkYTUzMjk3M2UwNz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2335</Words>
  <Application>WPS 演示</Application>
  <PresentationFormat>宽屏</PresentationFormat>
  <Paragraphs>350</Paragraphs>
  <Slides>16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vt:i4>
      </vt:variant>
    </vt:vector>
  </HeadingPairs>
  <TitlesOfParts>
    <vt:vector size="25" baseType="lpstr">
      <vt:lpstr>Arial</vt:lpstr>
      <vt:lpstr>宋体</vt:lpstr>
      <vt:lpstr>Wingdings</vt:lpstr>
      <vt:lpstr>方正小标宋简体</vt:lpstr>
      <vt:lpstr>微软雅黑</vt:lpstr>
      <vt:lpstr>华光准圆_CNKI</vt:lpstr>
      <vt:lpstr>Calibri</vt:lpstr>
      <vt:lpstr>Arial Unicode MS</vt:lpstr>
      <vt:lpstr>Office 主题</vt:lpstr>
      <vt:lpstr>泸县毗卢镇学校2020年春期 开学疫情防控一日常规 应急演练部署培训会  2020年4月6日</vt:lpstr>
      <vt:lpstr>      防控知识              </vt:lpstr>
      <vt:lpstr>      防控知识              </vt:lpstr>
      <vt:lpstr>      防控知识              </vt:lpstr>
      <vt:lpstr>      防控知识              </vt:lpstr>
      <vt:lpstr>      防控知识              </vt:lpstr>
      <vt:lpstr>      防控知识              </vt:lpstr>
      <vt:lpstr>      防控知识              </vt:lpstr>
      <vt:lpstr>      应急演练流程          </vt:lpstr>
      <vt:lpstr>      应急演练流程          </vt:lpstr>
      <vt:lpstr>      应急演练流程          </vt:lpstr>
      <vt:lpstr>      应急演练流程          </vt:lpstr>
      <vt:lpstr>      应急演练流程          </vt:lpstr>
      <vt:lpstr>      应急演练流程          </vt:lpstr>
      <vt:lpstr>     值班点位安排        </vt:lpstr>
      <vt:lpstr>      值班岗位职责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沧海一粟</cp:lastModifiedBy>
  <cp:revision>44</cp:revision>
  <dcterms:created xsi:type="dcterms:W3CDTF">2020-03-22T08:14:00Z</dcterms:created>
  <dcterms:modified xsi:type="dcterms:W3CDTF">2022-09-15T03:30:59Z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2052-11.1.0.12358</vt:lpwstr>
  </property>
  <property fmtid="{D5CDD505-2E9C-101B-9397-08002B2CF9AE}" pid="3" name="ICV">
    <vt:lpwstr>EE5C3C652E674A00863692283B466463</vt:lpwstr>
  </property>
</Properties>
</file>