
<file path=[Content_Types].xml><?xml version="1.0" encoding="utf-8"?>
<Types xmlns="http://schemas.openxmlformats.org/package/2006/content-types">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sldIdLst>
    <p:sldId id="553" r:id="rId3"/>
    <p:sldId id="576" r:id="rId5"/>
    <p:sldId id="556" r:id="rId6"/>
    <p:sldId id="557" r:id="rId7"/>
    <p:sldId id="559" r:id="rId8"/>
    <p:sldId id="561" r:id="rId9"/>
    <p:sldId id="562" r:id="rId10"/>
    <p:sldId id="563" r:id="rId11"/>
    <p:sldId id="564" r:id="rId12"/>
    <p:sldId id="565" r:id="rId13"/>
    <p:sldId id="566" r:id="rId14"/>
    <p:sldId id="567" r:id="rId15"/>
    <p:sldId id="568" r:id="rId16"/>
    <p:sldId id="569" r:id="rId17"/>
    <p:sldId id="595" r:id="rId18"/>
    <p:sldId id="596" r:id="rId19"/>
    <p:sldId id="571" r:id="rId20"/>
    <p:sldId id="572" r:id="rId21"/>
    <p:sldId id="573" r:id="rId22"/>
    <p:sldId id="575" r:id="rId23"/>
  </p:sldIdLst>
  <p:sldSz cx="9144000" cy="5143500" type="screen16x9"/>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F9"/>
    <a:srgbClr val="3F84A0"/>
    <a:srgbClr val="004A95"/>
    <a:srgbClr val="FFFFFF"/>
    <a:srgbClr val="F7FCFF"/>
    <a:srgbClr val="E3EEC6"/>
    <a:srgbClr val="E2F6FF"/>
    <a:srgbClr val="F5EBDC"/>
    <a:srgbClr val="F5ECDE"/>
    <a:srgbClr val="BE94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2" autoAdjust="0"/>
    <p:restoredTop sz="94700" autoAdjust="0"/>
  </p:normalViewPr>
  <p:slideViewPr>
    <p:cSldViewPr>
      <p:cViewPr>
        <p:scale>
          <a:sx n="96" d="100"/>
          <a:sy n="96" d="100"/>
        </p:scale>
        <p:origin x="1146" y="91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p:cViewPr varScale="1">
        <p:scale>
          <a:sx n="88" d="100"/>
          <a:sy n="88" d="100"/>
        </p:scale>
        <p:origin x="2778" y="102"/>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7" Type="http://schemas.openxmlformats.org/officeDocument/2006/relationships/tags" Target="tags/tag7.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ADD754-F49E-4351-AAFE-19D83F43501C}"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8F6036-E835-44CB-A25A-34C755DFD5D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7844330-D65E-433C-A90B-DC730FD555C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7844330-D65E-433C-A90B-DC730FD555C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microsoft.com/office/2007/relationships/hdphoto" Target="../media/image3.wdp"/><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accent1"/>
        </a:solid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文本框 6"/>
          <p:cNvSpPr txBox="1"/>
          <p:nvPr userDrawn="1"/>
        </p:nvSpPr>
        <p:spPr>
          <a:xfrm>
            <a:off x="571817" y="424944"/>
            <a:ext cx="2821666" cy="338554"/>
          </a:xfrm>
          <a:prstGeom prst="rect">
            <a:avLst/>
          </a:prstGeom>
          <a:noFill/>
        </p:spPr>
        <p:txBody>
          <a:bodyPr wrap="square" rtlCol="0">
            <a:spAutoFit/>
          </a:bodyPr>
          <a:lstStyle/>
          <a:p>
            <a:r>
              <a:rPr lang="zh-CN" altLang="en-US" sz="1600" dirty="0" smtClean="0">
                <a:solidFill>
                  <a:schemeClr val="accent1"/>
                </a:solidFill>
              </a:rPr>
              <a:t>践行师德规范站稳三尺讲台</a:t>
            </a:r>
            <a:endParaRPr lang="zh-CN" altLang="en-US" sz="1600" dirty="0" smtClean="0">
              <a:solidFill>
                <a:schemeClr val="accent1"/>
              </a:solidFill>
            </a:endParaRPr>
          </a:p>
        </p:txBody>
      </p:sp>
      <p:sp>
        <p:nvSpPr>
          <p:cNvPr id="3" name="矩形 2"/>
          <p:cNvSpPr/>
          <p:nvPr userDrawn="1"/>
        </p:nvSpPr>
        <p:spPr>
          <a:xfrm>
            <a:off x="189914" y="780757"/>
            <a:ext cx="8769151" cy="4206240"/>
          </a:xfrm>
          <a:prstGeom prst="rect">
            <a:avLst/>
          </a:prstGeom>
          <a:solidFill>
            <a:srgbClr val="FFFCF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contrast="40000"/>
                    </a14:imgEffect>
                    <a14:imgEffect>
                      <a14:saturation sat="33000"/>
                    </a14:imgEffect>
                  </a14:imgLayer>
                </a14:imgProps>
              </a:ext>
              <a:ext uri="{28A0092B-C50C-407E-A947-70E740481C1C}">
                <a14:useLocalDpi xmlns:a14="http://schemas.microsoft.com/office/drawing/2010/main" val="0"/>
              </a:ext>
            </a:extLst>
          </a:blip>
          <a:stretch>
            <a:fillRect/>
          </a:stretch>
        </p:blipFill>
        <p:spPr>
          <a:xfrm flipH="1">
            <a:off x="206687" y="404396"/>
            <a:ext cx="416500" cy="32495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chemeClr val="accent1"/>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p:cNvSpPr/>
          <p:nvPr userDrawn="1"/>
        </p:nvSpPr>
        <p:spPr>
          <a:xfrm>
            <a:off x="189914" y="780757"/>
            <a:ext cx="8769151" cy="4206240"/>
          </a:xfrm>
          <a:prstGeom prst="rect">
            <a:avLst/>
          </a:prstGeom>
          <a:solidFill>
            <a:srgbClr val="FFFCF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CEB1B6A-AEF1-4ACD-BD61-958570690F55}" type="datetimeFigureOut">
              <a:rPr lang="zh-CN" altLang="en-US" smtClean="0"/>
            </a:fld>
            <a:endParaRPr lang="zh-CN" altLang="en-US"/>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B6CB991-6BD3-42F2-8A94-1903E942543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audio" Target="NULL" TargetMode="External"/><Relationship Id="rId8" Type="http://schemas.microsoft.com/office/2007/relationships/hdphoto" Target="../media/image11.wdp"/><Relationship Id="rId7" Type="http://schemas.openxmlformats.org/officeDocument/2006/relationships/image" Target="../media/image10.png"/><Relationship Id="rId6" Type="http://schemas.microsoft.com/office/2007/relationships/hdphoto" Target="../media/image9.wdp"/><Relationship Id="rId5" Type="http://schemas.openxmlformats.org/officeDocument/2006/relationships/image" Target="../media/image8.png"/><Relationship Id="rId4" Type="http://schemas.openxmlformats.org/officeDocument/2006/relationships/image" Target="../media/image7.png"/><Relationship Id="rId3" Type="http://schemas.microsoft.com/office/2007/relationships/hdphoto" Target="../media/image6.wdp"/><Relationship Id="rId2" Type="http://schemas.openxmlformats.org/officeDocument/2006/relationships/image" Target="../media/image5.png"/><Relationship Id="rId13" Type="http://schemas.openxmlformats.org/officeDocument/2006/relationships/notesSlide" Target="../notesSlides/notesSlide1.xml"/><Relationship Id="rId12" Type="http://schemas.openxmlformats.org/officeDocument/2006/relationships/slideLayout" Target="../slideLayouts/slideLayout1.xml"/><Relationship Id="rId11" Type="http://schemas.openxmlformats.org/officeDocument/2006/relationships/image" Target="../media/image12.png"/><Relationship Id="rId10" Type="http://schemas.microsoft.com/office/2007/relationships/media" Target="../media/media1.mp3"/><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30.wdp"/><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33.wdp"/><Relationship Id="rId1"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35.wdp"/><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38.wdp"/><Relationship Id="rId1"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png"/><Relationship Id="rId1"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42.wdp"/><Relationship Id="rId1"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2.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image" Target="../media/image13.png"/><Relationship Id="rId4" Type="http://schemas.openxmlformats.org/officeDocument/2006/relationships/tags" Target="../tags/tag1.xml"/><Relationship Id="rId3" Type="http://schemas.microsoft.com/office/2007/relationships/hdphoto" Target="../media/image6.wdp"/><Relationship Id="rId2" Type="http://schemas.openxmlformats.org/officeDocument/2006/relationships/image" Target="../media/image5.png"/><Relationship Id="rId16" Type="http://schemas.openxmlformats.org/officeDocument/2006/relationships/notesSlide" Target="../notesSlides/notesSlide2.xml"/><Relationship Id="rId15" Type="http://schemas.openxmlformats.org/officeDocument/2006/relationships/slideLayout" Target="../slideLayouts/slideLayout1.xml"/><Relationship Id="rId14" Type="http://schemas.microsoft.com/office/2007/relationships/hdphoto" Target="../media/image17.wdp"/><Relationship Id="rId13" Type="http://schemas.openxmlformats.org/officeDocument/2006/relationships/image" Target="../media/image16.png"/><Relationship Id="rId12" Type="http://schemas.microsoft.com/office/2007/relationships/hdphoto" Target="../media/image15.wdp"/><Relationship Id="rId11" Type="http://schemas.openxmlformats.org/officeDocument/2006/relationships/image" Target="../media/image14.png"/><Relationship Id="rId10" Type="http://schemas.openxmlformats.org/officeDocument/2006/relationships/tags" Target="../tags/tag6.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38.wdp"/><Relationship Id="rId1"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9.wdp"/><Relationship Id="rId1"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23.wdp"/><Relationship Id="rId1"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9600" y="485140"/>
            <a:ext cx="7543800" cy="3915410"/>
          </a:xfrm>
          <a:prstGeom prst="rect">
            <a:avLst/>
          </a:prstGeom>
        </p:spPr>
      </p:pic>
      <p:sp>
        <p:nvSpPr>
          <p:cNvPr id="5" name="TextBox 4"/>
          <p:cNvSpPr txBox="1"/>
          <p:nvPr/>
        </p:nvSpPr>
        <p:spPr>
          <a:xfrm>
            <a:off x="2286070" y="1352579"/>
            <a:ext cx="4479290" cy="1248410"/>
          </a:xfrm>
          <a:prstGeom prst="rect">
            <a:avLst/>
          </a:prstGeom>
          <a:noFill/>
        </p:spPr>
        <p:txBody>
          <a:bodyPr wrap="square" lIns="68531" tIns="34264" rIns="68531" bIns="34264" rtlCol="0">
            <a:spAutoFit/>
            <a:scene3d>
              <a:camera prst="orthographicFront"/>
              <a:lightRig rig="flat" dir="t"/>
            </a:scene3d>
            <a:sp3d extrusionH="38100">
              <a:extrusionClr>
                <a:srgbClr val="FBD04E"/>
              </a:extrusionClr>
            </a:sp3d>
          </a:bodyPr>
          <a:lstStyle>
            <a:defPPr>
              <a:defRPr lang="zh-CN"/>
            </a:defPPr>
            <a:lvl1pPr algn="ctr">
              <a:defRPr sz="4000" b="1">
                <a:gradFill flip="none" rotWithShape="1">
                  <a:gsLst>
                    <a:gs pos="0">
                      <a:srgbClr val="FBD04E">
                        <a:lumMod val="65000"/>
                        <a:lumOff val="35000"/>
                      </a:srgbClr>
                    </a:gs>
                    <a:gs pos="51000">
                      <a:srgbClr val="B87600">
                        <a:lumMod val="98000"/>
                        <a:lumOff val="2000"/>
                      </a:srgbClr>
                    </a:gs>
                    <a:gs pos="78000">
                      <a:srgbClr val="F4CF68">
                        <a:lumMod val="90000"/>
                        <a:lumOff val="10000"/>
                      </a:srgbClr>
                    </a:gs>
                    <a:gs pos="28000">
                      <a:srgbClr val="F4CF68">
                        <a:lumMod val="93000"/>
                        <a:lumOff val="7000"/>
                      </a:srgbClr>
                    </a:gs>
                    <a:gs pos="100000">
                      <a:srgbClr val="FBD04E">
                        <a:lumMod val="64000"/>
                        <a:lumOff val="36000"/>
                      </a:srgbClr>
                    </a:gs>
                  </a:gsLst>
                  <a:lin ang="2700000" scaled="1"/>
                  <a:tileRect/>
                </a:gradFill>
                <a:effectLst>
                  <a:outerShdw blurRad="317500" dist="38100" dir="2700000" algn="tl" rotWithShape="0">
                    <a:prstClr val="black">
                      <a:alpha val="59000"/>
                    </a:prstClr>
                  </a:outerShdw>
                </a:effectLst>
                <a:latin typeface="微软雅黑" panose="020B0503020204020204" pitchFamily="34" charset="-122"/>
                <a:ea typeface="微软雅黑" panose="020B0503020204020204" pitchFamily="34" charset="-122"/>
              </a:defRPr>
            </a:lvl1pPr>
          </a:lstStyle>
          <a:p>
            <a:pPr defTabSz="685165" fontAlgn="auto">
              <a:lnSpc>
                <a:spcPct val="80000"/>
              </a:lnSpc>
              <a:defRPr/>
            </a:pPr>
            <a:r>
              <a:rPr lang="zh-CN" altLang="en-US" sz="4800" b="0" kern="0" spc="-300" dirty="0">
                <a:solidFill>
                  <a:schemeClr val="accent1"/>
                </a:solidFill>
                <a:effectLst/>
                <a:latin typeface="汉仪范笑歌隶书简" panose="01010104010101010101" pitchFamily="2" charset="-122"/>
                <a:ea typeface="汉仪范笑歌隶书简" panose="01010104010101010101" pitchFamily="2" charset="-122"/>
              </a:rPr>
              <a:t>践行</a:t>
            </a:r>
            <a:r>
              <a:rPr lang="zh-CN" altLang="en-US" sz="4800" b="0" kern="0" spc="-300" dirty="0">
                <a:solidFill>
                  <a:schemeClr val="accent2"/>
                </a:solidFill>
                <a:effectLst/>
                <a:latin typeface="汉仪范笑歌隶书简" panose="01010104010101010101" pitchFamily="2" charset="-122"/>
                <a:ea typeface="汉仪范笑歌隶书简" panose="01010104010101010101" pitchFamily="2" charset="-122"/>
              </a:rPr>
              <a:t>师德</a:t>
            </a:r>
            <a:r>
              <a:rPr lang="zh-CN" altLang="en-US" sz="4800" b="0" kern="0" spc="-300" dirty="0" smtClean="0">
                <a:solidFill>
                  <a:schemeClr val="accent1"/>
                </a:solidFill>
                <a:effectLst/>
                <a:latin typeface="汉仪范笑歌隶书简" panose="01010104010101010101" pitchFamily="2" charset="-122"/>
                <a:ea typeface="汉仪范笑歌隶书简" panose="01010104010101010101" pitchFamily="2" charset="-122"/>
              </a:rPr>
              <a:t>规范</a:t>
            </a:r>
            <a:endParaRPr lang="en-US" altLang="zh-CN" sz="4800" b="0" kern="0" spc="-300" dirty="0" smtClean="0">
              <a:solidFill>
                <a:schemeClr val="accent1"/>
              </a:solidFill>
              <a:effectLst/>
              <a:latin typeface="汉仪范笑歌隶书简" panose="01010104010101010101" pitchFamily="2" charset="-122"/>
              <a:ea typeface="汉仪范笑歌隶书简" panose="01010104010101010101" pitchFamily="2" charset="-122"/>
            </a:endParaRPr>
          </a:p>
          <a:p>
            <a:pPr defTabSz="685165" fontAlgn="auto">
              <a:lnSpc>
                <a:spcPct val="80000"/>
              </a:lnSpc>
              <a:defRPr/>
            </a:pPr>
            <a:r>
              <a:rPr lang="zh-CN" altLang="en-US" sz="4800" b="0" kern="0" spc="-300" dirty="0">
                <a:solidFill>
                  <a:schemeClr val="accent1"/>
                </a:solidFill>
                <a:effectLst/>
                <a:latin typeface="汉仪范笑歌隶书简" panose="01010104010101010101" pitchFamily="2" charset="-122"/>
                <a:ea typeface="汉仪范笑歌隶书简" panose="01010104010101010101" pitchFamily="2" charset="-122"/>
              </a:rPr>
              <a:t>站稳三尺</a:t>
            </a:r>
            <a:r>
              <a:rPr lang="zh-CN" altLang="en-US" sz="4800" b="0" kern="0" spc="-300" dirty="0" smtClean="0">
                <a:solidFill>
                  <a:schemeClr val="accent1"/>
                </a:solidFill>
                <a:effectLst/>
                <a:latin typeface="汉仪范笑歌隶书简" panose="01010104010101010101" pitchFamily="2" charset="-122"/>
                <a:ea typeface="汉仪范笑歌隶书简" panose="01010104010101010101" pitchFamily="2" charset="-122"/>
              </a:rPr>
              <a:t>讲台</a:t>
            </a:r>
            <a:endParaRPr lang="zh-CN" altLang="en-US" sz="4800" b="0" kern="0" spc="-300" dirty="0">
              <a:solidFill>
                <a:schemeClr val="accent1"/>
              </a:solidFill>
              <a:effectLst/>
              <a:latin typeface="汉仪范笑歌隶书简" panose="01010104010101010101" pitchFamily="2" charset="-122"/>
              <a:ea typeface="汉仪范笑歌隶书简" panose="01010104010101010101" pitchFamily="2" charset="-122"/>
            </a:endParaRPr>
          </a:p>
        </p:txBody>
      </p:sp>
      <p:sp>
        <p:nvSpPr>
          <p:cNvPr id="19" name="矩形 18"/>
          <p:cNvSpPr/>
          <p:nvPr/>
        </p:nvSpPr>
        <p:spPr>
          <a:xfrm flipH="1">
            <a:off x="2123661" y="2714211"/>
            <a:ext cx="4876800" cy="323165"/>
          </a:xfrm>
          <a:prstGeom prst="rect">
            <a:avLst/>
          </a:prstGeom>
        </p:spPr>
        <p:txBody>
          <a:bodyPr wrap="square">
            <a:spAutoFit/>
          </a:bodyPr>
          <a:lstStyle/>
          <a:p>
            <a:pPr algn="ctr"/>
            <a:r>
              <a:rPr lang="zh-CN" altLang="en-US" sz="1500" spc="300" dirty="0">
                <a:solidFill>
                  <a:schemeClr val="accent1"/>
                </a:solidFill>
                <a:latin typeface="+mn-ea"/>
              </a:rPr>
              <a:t>践行师德</a:t>
            </a:r>
            <a:r>
              <a:rPr lang="zh-CN" altLang="en-US" sz="1500" spc="300" dirty="0" smtClean="0">
                <a:solidFill>
                  <a:schemeClr val="accent1"/>
                </a:solidFill>
                <a:latin typeface="+mn-ea"/>
              </a:rPr>
              <a:t>规范站稳</a:t>
            </a:r>
            <a:r>
              <a:rPr lang="zh-CN" altLang="en-US" sz="1500" spc="300" dirty="0">
                <a:solidFill>
                  <a:schemeClr val="accent1"/>
                </a:solidFill>
                <a:latin typeface="+mn-ea"/>
              </a:rPr>
              <a:t>三尺</a:t>
            </a:r>
            <a:r>
              <a:rPr lang="zh-CN" altLang="en-US" sz="1500" spc="300" dirty="0" smtClean="0">
                <a:solidFill>
                  <a:schemeClr val="accent1"/>
                </a:solidFill>
                <a:latin typeface="+mn-ea"/>
              </a:rPr>
              <a:t>讲台师德</a:t>
            </a:r>
            <a:r>
              <a:rPr lang="zh-CN" altLang="en-US" sz="1500" spc="300" dirty="0">
                <a:solidFill>
                  <a:schemeClr val="accent1"/>
                </a:solidFill>
                <a:latin typeface="+mn-ea"/>
              </a:rPr>
              <a:t>培训专题讲座</a:t>
            </a:r>
            <a:endParaRPr lang="zh-CN" altLang="en-US" sz="1500" spc="300" dirty="0">
              <a:solidFill>
                <a:schemeClr val="accent1"/>
              </a:solidFill>
              <a:latin typeface="+mn-ea"/>
            </a:endParaRPr>
          </a:p>
        </p:txBody>
      </p:sp>
      <p:sp>
        <p:nvSpPr>
          <p:cNvPr id="29" name="矩形 28"/>
          <p:cNvSpPr/>
          <p:nvPr/>
        </p:nvSpPr>
        <p:spPr>
          <a:xfrm>
            <a:off x="2922425" y="3712704"/>
            <a:ext cx="3083787" cy="306705"/>
          </a:xfrm>
          <a:prstGeom prst="rect">
            <a:avLst/>
          </a:prstGeom>
        </p:spPr>
        <p:txBody>
          <a:bodyPr wrap="square">
            <a:spAutoFit/>
          </a:bodyPr>
          <a:lstStyle/>
          <a:p>
            <a:pPr algn="ctr"/>
            <a:r>
              <a:rPr lang="zh-CN" altLang="en-US" sz="1400" dirty="0" smtClean="0">
                <a:solidFill>
                  <a:schemeClr val="accent1"/>
                </a:solidFill>
                <a:latin typeface="+mn-ea"/>
              </a:rPr>
              <a:t>宣讲人：陈作理   时间：</a:t>
            </a:r>
            <a:r>
              <a:rPr lang="en-US" altLang="zh-CN" sz="1400" dirty="0" smtClean="0">
                <a:solidFill>
                  <a:schemeClr val="accent1"/>
                </a:solidFill>
                <a:latin typeface="+mn-ea"/>
              </a:rPr>
              <a:t>2021.10</a:t>
            </a:r>
            <a:endParaRPr lang="zh-CN" altLang="en-US" sz="1400" dirty="0">
              <a:solidFill>
                <a:schemeClr val="accent1"/>
              </a:solidFill>
              <a:latin typeface="+mn-ea"/>
            </a:endParaRPr>
          </a:p>
        </p:txBody>
      </p:sp>
      <p:pic>
        <p:nvPicPr>
          <p:cNvPr id="8" name="图片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Effect>
                      <a14:saturation sat="200000"/>
                    </a14:imgEffect>
                  </a14:imgLayer>
                </a14:imgProps>
              </a:ext>
              <a:ext uri="{28A0092B-C50C-407E-A947-70E740481C1C}">
                <a14:useLocalDpi xmlns:a14="http://schemas.microsoft.com/office/drawing/2010/main" val="0"/>
              </a:ext>
            </a:extLst>
          </a:blip>
          <a:srcRect l="20513" t="12942"/>
          <a:stretch>
            <a:fillRect/>
          </a:stretch>
        </p:blipFill>
        <p:spPr>
          <a:xfrm flipH="1">
            <a:off x="6781800" y="-9525"/>
            <a:ext cx="2362200" cy="1722620"/>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664" r="19102" b="30379"/>
          <a:stretch>
            <a:fillRect/>
          </a:stretch>
        </p:blipFill>
        <p:spPr>
          <a:xfrm>
            <a:off x="0" y="-19051"/>
            <a:ext cx="2286000" cy="1524001"/>
          </a:xfrm>
          <a:prstGeom prst="rect">
            <a:avLst/>
          </a:prstGeom>
        </p:spPr>
      </p:pic>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6809460" y="3122385"/>
            <a:ext cx="1648334" cy="1428215"/>
          </a:xfrm>
          <a:prstGeom prst="rect">
            <a:avLst/>
          </a:prstGeom>
        </p:spPr>
      </p:pic>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Effect>
                      <a14:saturation sat="66000"/>
                    </a14:imgEffect>
                  </a14:imgLayer>
                </a14:imgProps>
              </a:ext>
              <a:ext uri="{28A0092B-C50C-407E-A947-70E740481C1C}">
                <a14:useLocalDpi xmlns:a14="http://schemas.microsoft.com/office/drawing/2010/main" val="0"/>
              </a:ext>
            </a:extLst>
          </a:blip>
          <a:stretch>
            <a:fillRect/>
          </a:stretch>
        </p:blipFill>
        <p:spPr>
          <a:xfrm flipH="1">
            <a:off x="457200" y="2722186"/>
            <a:ext cx="1927437" cy="2211763"/>
          </a:xfrm>
          <a:prstGeom prst="rect">
            <a:avLst/>
          </a:prstGeom>
        </p:spPr>
      </p:pic>
      <p:pic>
        <p:nvPicPr>
          <p:cNvPr id="6" name="高山流水">
            <a:hlinkClick r:id="" action="ppaction://media"/>
          </p:cNvPr>
          <p:cNvPicPr>
            <a:picLocks noChangeAspect="1"/>
          </p:cNvPicPr>
          <p:nvPr>
            <a:audioFile r:link="rId9"/>
            <p:extLst>
              <p:ext uri="{DAA4B4D4-6D71-4841-9C94-3DE7FCFB9230}">
                <p14:media xmlns:p14="http://schemas.microsoft.com/office/powerpoint/2010/main" r:embed="rId10">
                  <p14:trim st="245952.000000"/>
                  <p14:fade in="1000.000000"/>
                </p14:media>
              </p:ext>
            </p:extLst>
          </p:nvPr>
        </p:nvPicPr>
        <p:blipFill>
          <a:blip r:embed="rId11"/>
          <a:stretch>
            <a:fillRect/>
          </a:stretch>
        </p:blipFill>
        <p:spPr>
          <a:xfrm>
            <a:off x="537993" y="531298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par>
                                <p:cTn id="42" presetID="16" presetClass="entr" presetSubtype="21"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1" repeatCount="indefinite" fill="remove" display="0">
                  <p:stCondLst>
                    <p:cond delay="indefinite"/>
                  </p:stCondLst>
                  <p:endCondLst>
                    <p:cond evt="onStopAudio" delay="0">
                      <p:tgtEl>
                        <p:sldTgt/>
                      </p:tgtEl>
                    </p:cond>
                  </p:endCondLst>
                </p:cTn>
                <p:tgtEl>
                  <p:spTgt spid="6"/>
                </p:tgtEl>
              </p:cMediaNode>
            </p:audio>
          </p:childTnLst>
        </p:cTn>
      </p:par>
    </p:tnLst>
    <p:bldLst>
      <p:bldP spid="5" grpId="0"/>
      <p:bldP spid="19"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90600" y="1844659"/>
            <a:ext cx="4124206" cy="2209800"/>
          </a:xfrm>
          <a:prstGeom prst="rect">
            <a:avLst/>
          </a:prstGeom>
          <a:noFill/>
        </p:spPr>
        <p:txBody>
          <a:bodyPr vert="eaVert" wrap="square" rtlCol="0">
            <a:spAutoFit/>
          </a:bodyPr>
          <a:lstStyle/>
          <a:p>
            <a:pPr>
              <a:lnSpc>
                <a:spcPct val="200000"/>
              </a:lnSpc>
            </a:pPr>
            <a:r>
              <a:rPr lang="zh-CN" altLang="en-US" sz="1600" dirty="0">
                <a:solidFill>
                  <a:schemeClr val="tx1">
                    <a:lumMod val="85000"/>
                    <a:lumOff val="15000"/>
                  </a:schemeClr>
                </a:solidFill>
                <a:latin typeface="+mn-ea"/>
              </a:rPr>
              <a:t>教师要成为发展学生的能力、兴趣的教育者和顾问；教师要同社区的其它教育团体协作，使青少年为参与社会生活、家庭生活、生产等做好准备；教师要对学生和家长提供辅导和</a:t>
            </a:r>
            <a:r>
              <a:rPr lang="zh-CN" altLang="en-US" sz="1600" dirty="0" smtClean="0">
                <a:solidFill>
                  <a:schemeClr val="tx1">
                    <a:lumMod val="85000"/>
                    <a:lumOff val="15000"/>
                  </a:schemeClr>
                </a:solidFill>
                <a:latin typeface="+mn-ea"/>
              </a:rPr>
              <a:t>咨询</a:t>
            </a:r>
            <a:endParaRPr lang="zh-CN" altLang="en-US" sz="1600" dirty="0">
              <a:solidFill>
                <a:schemeClr val="tx1">
                  <a:lumMod val="85000"/>
                  <a:lumOff val="15000"/>
                </a:schemeClr>
              </a:solidFill>
              <a:latin typeface="+mn-ea"/>
            </a:endParaRPr>
          </a:p>
        </p:txBody>
      </p:sp>
      <p:grpSp>
        <p:nvGrpSpPr>
          <p:cNvPr id="5" name="组合 4"/>
          <p:cNvGrpSpPr/>
          <p:nvPr/>
        </p:nvGrpSpPr>
        <p:grpSpPr>
          <a:xfrm>
            <a:off x="5148943" y="1898598"/>
            <a:ext cx="489857" cy="2101923"/>
            <a:chOff x="7010400" y="1190445"/>
            <a:chExt cx="489857" cy="1740109"/>
          </a:xfrm>
        </p:grpSpPr>
        <p:sp>
          <p:nvSpPr>
            <p:cNvPr id="6" name="矩形 5"/>
            <p:cNvSpPr/>
            <p:nvPr/>
          </p:nvSpPr>
          <p:spPr>
            <a:xfrm>
              <a:off x="7010400" y="1190445"/>
              <a:ext cx="489857" cy="17401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1"/>
                </a:solidFill>
              </a:endParaRPr>
            </a:p>
          </p:txBody>
        </p:sp>
        <p:sp>
          <p:nvSpPr>
            <p:cNvPr id="7" name="文本框 6"/>
            <p:cNvSpPr txBox="1"/>
            <p:nvPr/>
          </p:nvSpPr>
          <p:spPr>
            <a:xfrm>
              <a:off x="7019334" y="1379695"/>
              <a:ext cx="442823" cy="1299467"/>
            </a:xfrm>
            <a:prstGeom prst="rect">
              <a:avLst/>
            </a:prstGeom>
            <a:noFill/>
          </p:spPr>
          <p:txBody>
            <a:bodyPr wrap="square" rtlCol="0">
              <a:spAutoFit/>
            </a:bodyPr>
            <a:lstStyle/>
            <a:p>
              <a:r>
                <a:rPr lang="zh-CN" altLang="en-US" sz="2400" spc="300" dirty="0" smtClean="0">
                  <a:solidFill>
                    <a:schemeClr val="accent1"/>
                  </a:solidFill>
                  <a:latin typeface="+mj-ea"/>
                  <a:ea typeface="+mj-ea"/>
                </a:rPr>
                <a:t>兴趣教育</a:t>
              </a:r>
              <a:endParaRPr lang="zh-CN" altLang="en-US" sz="2400" spc="300" dirty="0">
                <a:solidFill>
                  <a:schemeClr val="accent1"/>
                </a:solidFill>
                <a:latin typeface="+mj-ea"/>
                <a:ea typeface="+mj-ea"/>
              </a:endParaRPr>
            </a:p>
          </p:txBody>
        </p:sp>
      </p:grpSp>
      <p:pic>
        <p:nvPicPr>
          <p:cNvPr id="8" name="图片 7"/>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40000"/>
                    </a14:imgEffect>
                    <a14:imgEffect>
                      <a14:saturation sat="33000"/>
                    </a14:imgEffect>
                  </a14:imgLayer>
                </a14:imgProps>
              </a:ext>
              <a:ext uri="{28A0092B-C50C-407E-A947-70E740481C1C}">
                <a14:useLocalDpi xmlns:a14="http://schemas.microsoft.com/office/drawing/2010/main" val="0"/>
              </a:ext>
            </a:extLst>
          </a:blip>
          <a:stretch>
            <a:fillRect/>
          </a:stretch>
        </p:blipFill>
        <p:spPr>
          <a:xfrm flipH="1">
            <a:off x="5907993" y="1792767"/>
            <a:ext cx="2245407" cy="230298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stretch>
            <a:fillRect/>
          </a:stretch>
        </p:blipFill>
        <p:spPr>
          <a:xfrm>
            <a:off x="700426" y="1504950"/>
            <a:ext cx="2804774" cy="2804772"/>
          </a:xfrm>
          <a:prstGeom prst="rect">
            <a:avLst/>
          </a:prstGeom>
        </p:spPr>
      </p:pic>
      <p:sp>
        <p:nvSpPr>
          <p:cNvPr id="12" name="文本框 11"/>
          <p:cNvSpPr txBox="1"/>
          <p:nvPr/>
        </p:nvSpPr>
        <p:spPr>
          <a:xfrm>
            <a:off x="1857897" y="2468734"/>
            <a:ext cx="553998" cy="838200"/>
          </a:xfrm>
          <a:prstGeom prst="rect">
            <a:avLst/>
          </a:prstGeom>
          <a:noFill/>
          <a:ln w="9525">
            <a:noFill/>
          </a:ln>
        </p:spPr>
        <p:txBody>
          <a:bodyPr vert="eaVert" wrap="square">
            <a:spAutoFit/>
          </a:bodyPr>
          <a:lstStyle/>
          <a:p>
            <a:pPr algn="ctr"/>
            <a:r>
              <a:rPr lang="zh-CN" altLang="en-US" sz="2400" dirty="0">
                <a:latin typeface="+mn-ea"/>
              </a:rPr>
              <a:t>师德</a:t>
            </a:r>
            <a:endParaRPr lang="zh-CN" altLang="en-US" sz="2400" dirty="0">
              <a:latin typeface="+mn-ea"/>
            </a:endParaRPr>
          </a:p>
        </p:txBody>
      </p:sp>
      <p:sp>
        <p:nvSpPr>
          <p:cNvPr id="13" name="文本框 12"/>
          <p:cNvSpPr txBox="1"/>
          <p:nvPr/>
        </p:nvSpPr>
        <p:spPr>
          <a:xfrm>
            <a:off x="3580924" y="2380612"/>
            <a:ext cx="430887" cy="1147286"/>
          </a:xfrm>
          <a:prstGeom prst="rect">
            <a:avLst/>
          </a:prstGeom>
          <a:noFill/>
        </p:spPr>
        <p:txBody>
          <a:bodyPr vert="eaVert" wrap="square" rtlCol="0">
            <a:spAutoFit/>
          </a:bodyPr>
          <a:lstStyle/>
          <a:p>
            <a:r>
              <a:rPr lang="zh-CN" altLang="en-US" sz="1600" dirty="0">
                <a:solidFill>
                  <a:schemeClr val="accent1"/>
                </a:solidFill>
                <a:latin typeface="+mn-ea"/>
              </a:rPr>
              <a:t>道德要求</a:t>
            </a:r>
            <a:endParaRPr lang="zh-CN" altLang="en-US" sz="1600" dirty="0">
              <a:solidFill>
                <a:schemeClr val="accent1"/>
              </a:solidFill>
              <a:latin typeface="+mn-ea"/>
            </a:endParaRPr>
          </a:p>
        </p:txBody>
      </p:sp>
      <p:sp>
        <p:nvSpPr>
          <p:cNvPr id="14" name="文本框 13"/>
          <p:cNvSpPr txBox="1"/>
          <p:nvPr/>
        </p:nvSpPr>
        <p:spPr>
          <a:xfrm>
            <a:off x="4316611" y="2361156"/>
            <a:ext cx="430887" cy="1147286"/>
          </a:xfrm>
          <a:prstGeom prst="rect">
            <a:avLst/>
          </a:prstGeom>
          <a:noFill/>
        </p:spPr>
        <p:txBody>
          <a:bodyPr vert="eaVert" wrap="square" rtlCol="0">
            <a:spAutoFit/>
          </a:bodyPr>
          <a:lstStyle/>
          <a:p>
            <a:r>
              <a:rPr lang="zh-CN" altLang="en-US" sz="1600" dirty="0">
                <a:solidFill>
                  <a:schemeClr val="accent1"/>
                </a:solidFill>
                <a:latin typeface="+mn-ea"/>
              </a:rPr>
              <a:t>师德原则</a:t>
            </a:r>
            <a:endParaRPr lang="zh-CN" altLang="en-US" sz="1600" dirty="0">
              <a:solidFill>
                <a:schemeClr val="accent1"/>
              </a:solidFill>
              <a:latin typeface="+mn-ea"/>
            </a:endParaRPr>
          </a:p>
        </p:txBody>
      </p:sp>
      <p:sp>
        <p:nvSpPr>
          <p:cNvPr id="15" name="文本框 14"/>
          <p:cNvSpPr txBox="1"/>
          <p:nvPr/>
        </p:nvSpPr>
        <p:spPr>
          <a:xfrm>
            <a:off x="5002411" y="2415064"/>
            <a:ext cx="430887" cy="1147286"/>
          </a:xfrm>
          <a:prstGeom prst="rect">
            <a:avLst/>
          </a:prstGeom>
          <a:noFill/>
        </p:spPr>
        <p:txBody>
          <a:bodyPr vert="eaVert" wrap="square" rtlCol="0">
            <a:spAutoFit/>
          </a:bodyPr>
          <a:lstStyle/>
          <a:p>
            <a:r>
              <a:rPr lang="zh-CN" altLang="en-US" sz="1600" dirty="0">
                <a:solidFill>
                  <a:schemeClr val="accent1"/>
                </a:solidFill>
                <a:latin typeface="+mn-ea"/>
              </a:rPr>
              <a:t>师德规则</a:t>
            </a:r>
            <a:endParaRPr lang="zh-CN" altLang="en-US" sz="1600" dirty="0">
              <a:solidFill>
                <a:schemeClr val="accent1"/>
              </a:solidFill>
              <a:latin typeface="+mn-ea"/>
            </a:endParaRPr>
          </a:p>
        </p:txBody>
      </p:sp>
      <p:sp>
        <p:nvSpPr>
          <p:cNvPr id="17" name="矩形 16"/>
          <p:cNvSpPr/>
          <p:nvPr/>
        </p:nvSpPr>
        <p:spPr>
          <a:xfrm>
            <a:off x="3626346" y="1933277"/>
            <a:ext cx="338612" cy="203827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8" name="矩形 17"/>
          <p:cNvSpPr/>
          <p:nvPr/>
        </p:nvSpPr>
        <p:spPr>
          <a:xfrm>
            <a:off x="4349924" y="1946130"/>
            <a:ext cx="338612" cy="203827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9" name="矩形 18"/>
          <p:cNvSpPr/>
          <p:nvPr/>
        </p:nvSpPr>
        <p:spPr>
          <a:xfrm>
            <a:off x="5031679" y="1965586"/>
            <a:ext cx="338612" cy="203827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2" name="文本框 41"/>
          <p:cNvSpPr txBox="1"/>
          <p:nvPr/>
        </p:nvSpPr>
        <p:spPr>
          <a:xfrm>
            <a:off x="5612011" y="1885950"/>
            <a:ext cx="2769989" cy="2209800"/>
          </a:xfrm>
          <a:prstGeom prst="rect">
            <a:avLst/>
          </a:prstGeom>
          <a:noFill/>
        </p:spPr>
        <p:txBody>
          <a:bodyPr vert="eaVert" wrap="square" rtlCol="0">
            <a:spAutoFit/>
          </a:bodyPr>
          <a:lstStyle/>
          <a:p>
            <a:pPr>
              <a:lnSpc>
                <a:spcPct val="200000"/>
              </a:lnSpc>
            </a:pPr>
            <a:r>
              <a:rPr lang="zh-CN" altLang="en-US" sz="1400" dirty="0">
                <a:solidFill>
                  <a:schemeClr val="tx1">
                    <a:lumMod val="85000"/>
                    <a:lumOff val="15000"/>
                  </a:schemeClr>
                </a:solidFill>
                <a:latin typeface="+mn-ea"/>
              </a:rPr>
              <a:t>师德教育的要求提出以法律为准绳，各种行为规则的形成均在法律的框架下进行。在对师德的具体要求上，偏重于教师的外显</a:t>
            </a:r>
            <a:r>
              <a:rPr lang="zh-CN" altLang="en-US" sz="1400" dirty="0" smtClean="0">
                <a:solidFill>
                  <a:schemeClr val="tx1">
                    <a:lumMod val="85000"/>
                    <a:lumOff val="15000"/>
                  </a:schemeClr>
                </a:solidFill>
                <a:latin typeface="+mn-ea"/>
              </a:rPr>
              <a:t>行为</a:t>
            </a:r>
            <a:endParaRPr lang="zh-CN" altLang="en-US" sz="1400" dirty="0">
              <a:solidFill>
                <a:schemeClr val="tx1">
                  <a:lumMod val="85000"/>
                  <a:lumOff val="15000"/>
                </a:schemeClr>
              </a:solidFill>
              <a:latin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right)">
                                      <p:cBhvr>
                                        <p:cTn id="4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animBg="1"/>
      <p:bldP spid="18" grpId="0" animBg="1"/>
      <p:bldP spid="19" grpId="0" animBg="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3313799" y="1962150"/>
            <a:ext cx="3631763" cy="2362200"/>
          </a:xfrm>
          <a:prstGeom prst="rect">
            <a:avLst/>
          </a:prstGeom>
          <a:noFill/>
        </p:spPr>
        <p:txBody>
          <a:bodyPr vert="eaVert" wrap="square" rtlCol="0">
            <a:spAutoFit/>
          </a:bodyPr>
          <a:lstStyle/>
          <a:p>
            <a:pPr>
              <a:lnSpc>
                <a:spcPct val="200000"/>
              </a:lnSpc>
            </a:pPr>
            <a:r>
              <a:rPr lang="zh-CN" altLang="en-US" sz="1400" dirty="0">
                <a:solidFill>
                  <a:schemeClr val="tx1">
                    <a:lumMod val="85000"/>
                    <a:lumOff val="15000"/>
                  </a:schemeClr>
                </a:solidFill>
                <a:latin typeface="+mn-ea"/>
              </a:rPr>
              <a:t>在对师德的具体要求上，偏重于教师的外显行为，而不是一般地作为笼统地提倡教师应具备的某些品质。美国职业伦理规范条目不多，表述上多采用限制性语言</a:t>
            </a:r>
            <a:r>
              <a:rPr lang="en-US" altLang="zh-CN" sz="1400" dirty="0">
                <a:solidFill>
                  <a:schemeClr val="tx1">
                    <a:lumMod val="85000"/>
                    <a:lumOff val="15000"/>
                  </a:schemeClr>
                </a:solidFill>
                <a:latin typeface="+mn-ea"/>
              </a:rPr>
              <a:t>(</a:t>
            </a:r>
            <a:r>
              <a:rPr lang="zh-CN" altLang="en-US" sz="1400" dirty="0">
                <a:solidFill>
                  <a:schemeClr val="tx1">
                    <a:lumMod val="85000"/>
                    <a:lumOff val="15000"/>
                  </a:schemeClr>
                </a:solidFill>
                <a:latin typeface="+mn-ea"/>
              </a:rPr>
              <a:t>不准、不得</a:t>
            </a:r>
            <a:r>
              <a:rPr lang="en-US" altLang="zh-CN" sz="1400" dirty="0">
                <a:solidFill>
                  <a:schemeClr val="tx1">
                    <a:lumMod val="85000"/>
                    <a:lumOff val="15000"/>
                  </a:schemeClr>
                </a:solidFill>
                <a:latin typeface="+mn-ea"/>
              </a:rPr>
              <a:t>) </a:t>
            </a:r>
            <a:r>
              <a:rPr lang="zh-CN" altLang="en-US" sz="1400" dirty="0">
                <a:solidFill>
                  <a:schemeClr val="tx1">
                    <a:lumMod val="85000"/>
                    <a:lumOff val="15000"/>
                  </a:schemeClr>
                </a:solidFill>
                <a:latin typeface="+mn-ea"/>
              </a:rPr>
              <a:t>。注重师德教育的实践性和渐进性</a:t>
            </a:r>
            <a:r>
              <a:rPr lang="zh-CN" altLang="en-US" sz="1400" dirty="0" smtClean="0">
                <a:solidFill>
                  <a:schemeClr val="tx1">
                    <a:lumMod val="85000"/>
                    <a:lumOff val="15000"/>
                  </a:schemeClr>
                </a:solidFill>
                <a:latin typeface="+mn-ea"/>
              </a:rPr>
              <a:t>。</a:t>
            </a:r>
            <a:endParaRPr lang="zh-CN" altLang="en-US" sz="1400" dirty="0">
              <a:solidFill>
                <a:schemeClr val="tx1">
                  <a:lumMod val="85000"/>
                  <a:lumOff val="15000"/>
                </a:schemeClr>
              </a:solidFill>
              <a:latin typeface="+mn-ea"/>
            </a:endParaRPr>
          </a:p>
        </p:txBody>
      </p:sp>
      <p:grpSp>
        <p:nvGrpSpPr>
          <p:cNvPr id="34" name="组合 33"/>
          <p:cNvGrpSpPr/>
          <p:nvPr/>
        </p:nvGrpSpPr>
        <p:grpSpPr>
          <a:xfrm>
            <a:off x="7130143" y="2050841"/>
            <a:ext cx="489857" cy="2121109"/>
            <a:chOff x="7010400" y="1190445"/>
            <a:chExt cx="489857" cy="1740109"/>
          </a:xfrm>
        </p:grpSpPr>
        <p:sp>
          <p:nvSpPr>
            <p:cNvPr id="35" name="矩形 34"/>
            <p:cNvSpPr/>
            <p:nvPr/>
          </p:nvSpPr>
          <p:spPr>
            <a:xfrm>
              <a:off x="7010400" y="1190445"/>
              <a:ext cx="489857" cy="17401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1"/>
                </a:solidFill>
              </a:endParaRPr>
            </a:p>
          </p:txBody>
        </p:sp>
        <p:sp>
          <p:nvSpPr>
            <p:cNvPr id="36" name="文本框 35"/>
            <p:cNvSpPr txBox="1"/>
            <p:nvPr/>
          </p:nvSpPr>
          <p:spPr>
            <a:xfrm>
              <a:off x="7019334" y="1440496"/>
              <a:ext cx="442823" cy="1287713"/>
            </a:xfrm>
            <a:prstGeom prst="rect">
              <a:avLst/>
            </a:prstGeom>
            <a:noFill/>
          </p:spPr>
          <p:txBody>
            <a:bodyPr wrap="square" rtlCol="0">
              <a:spAutoFit/>
            </a:bodyPr>
            <a:lstStyle/>
            <a:p>
              <a:r>
                <a:rPr lang="zh-CN" altLang="en-US" sz="2400" dirty="0">
                  <a:solidFill>
                    <a:schemeClr val="accent1"/>
                  </a:solidFill>
                  <a:latin typeface="+mj-ea"/>
                  <a:ea typeface="+mj-ea"/>
                </a:rPr>
                <a:t>职业伦理</a:t>
              </a:r>
              <a:endParaRPr lang="zh-CN" altLang="en-US" sz="2400" dirty="0">
                <a:solidFill>
                  <a:schemeClr val="accent1"/>
                </a:solidFill>
                <a:latin typeface="+mj-ea"/>
                <a:ea typeface="+mj-ea"/>
              </a:endParaRPr>
            </a:p>
          </p:txBody>
        </p:sp>
      </p:grpSp>
      <p:pic>
        <p:nvPicPr>
          <p:cNvPr id="37" name="图片 36"/>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200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1052360" y="1893763"/>
            <a:ext cx="2376640" cy="233213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right)">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066800" y="2038350"/>
            <a:ext cx="3631763" cy="1981200"/>
          </a:xfrm>
          <a:prstGeom prst="rect">
            <a:avLst/>
          </a:prstGeom>
          <a:noFill/>
        </p:spPr>
        <p:txBody>
          <a:bodyPr vert="eaVert" wrap="square" rtlCol="0">
            <a:spAutoFit/>
          </a:bodyPr>
          <a:lstStyle/>
          <a:p>
            <a:pPr>
              <a:lnSpc>
                <a:spcPct val="200000"/>
              </a:lnSpc>
            </a:pPr>
            <a:r>
              <a:rPr lang="zh-CN" altLang="en-US" sz="1400" dirty="0">
                <a:solidFill>
                  <a:schemeClr val="tx1">
                    <a:lumMod val="85000"/>
                    <a:lumOff val="15000"/>
                  </a:schemeClr>
                </a:solidFill>
                <a:latin typeface="+mn-ea"/>
              </a:rPr>
              <a:t> 师德是每个教师在</a:t>
            </a:r>
            <a:r>
              <a:rPr lang="zh-CN" altLang="en-US" sz="1400" dirty="0" smtClean="0">
                <a:solidFill>
                  <a:schemeClr val="tx1">
                    <a:lumMod val="85000"/>
                    <a:lumOff val="15000"/>
                  </a:schemeClr>
                </a:solidFill>
                <a:latin typeface="+mn-ea"/>
              </a:rPr>
              <a:t>从事教育活动中</a:t>
            </a:r>
            <a:r>
              <a:rPr lang="zh-CN" altLang="en-US" sz="1400" dirty="0">
                <a:solidFill>
                  <a:schemeClr val="tx1">
                    <a:lumMod val="85000"/>
                    <a:lumOff val="15000"/>
                  </a:schemeClr>
                </a:solidFill>
                <a:latin typeface="+mn-ea"/>
              </a:rPr>
              <a:t>必须遵守的道德规范和行为准则以及与之相适应的道德观念、情操和品质</a:t>
            </a:r>
            <a:r>
              <a:rPr lang="zh-CN" altLang="en-US" sz="1400" dirty="0" smtClean="0">
                <a:solidFill>
                  <a:schemeClr val="tx1">
                    <a:lumMod val="85000"/>
                    <a:lumOff val="15000"/>
                  </a:schemeClr>
                </a:solidFill>
                <a:latin typeface="+mn-ea"/>
              </a:rPr>
              <a:t>。“</a:t>
            </a:r>
            <a:r>
              <a:rPr lang="zh-CN" altLang="en-US" sz="1400" dirty="0">
                <a:solidFill>
                  <a:schemeClr val="tx1">
                    <a:lumMod val="85000"/>
                    <a:lumOff val="15000"/>
                  </a:schemeClr>
                </a:solidFill>
                <a:latin typeface="+mn-ea"/>
              </a:rPr>
              <a:t>德之不修，学之不讲，闻义不能徙，不善不能改，是吾忧也。” </a:t>
            </a:r>
            <a:endParaRPr lang="zh-CN" altLang="en-US" sz="1400" dirty="0">
              <a:solidFill>
                <a:schemeClr val="tx1">
                  <a:lumMod val="85000"/>
                  <a:lumOff val="15000"/>
                </a:schemeClr>
              </a:solidFill>
              <a:latin typeface="+mn-ea"/>
            </a:endParaRPr>
          </a:p>
        </p:txBody>
      </p:sp>
      <p:grpSp>
        <p:nvGrpSpPr>
          <p:cNvPr id="12" name="组合 11"/>
          <p:cNvGrpSpPr/>
          <p:nvPr/>
        </p:nvGrpSpPr>
        <p:grpSpPr>
          <a:xfrm>
            <a:off x="4920343" y="1962150"/>
            <a:ext cx="489857" cy="2121109"/>
            <a:chOff x="7010400" y="1190445"/>
            <a:chExt cx="489857" cy="1740109"/>
          </a:xfrm>
        </p:grpSpPr>
        <p:sp>
          <p:nvSpPr>
            <p:cNvPr id="14" name="矩形 13"/>
            <p:cNvSpPr/>
            <p:nvPr/>
          </p:nvSpPr>
          <p:spPr>
            <a:xfrm>
              <a:off x="7010400" y="1190445"/>
              <a:ext cx="489857" cy="17401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1"/>
                </a:solidFill>
              </a:endParaRPr>
            </a:p>
          </p:txBody>
        </p:sp>
        <p:sp>
          <p:nvSpPr>
            <p:cNvPr id="15" name="文本框 14"/>
            <p:cNvSpPr txBox="1"/>
            <p:nvPr/>
          </p:nvSpPr>
          <p:spPr>
            <a:xfrm>
              <a:off x="7019334" y="1371141"/>
              <a:ext cx="442823" cy="1287713"/>
            </a:xfrm>
            <a:prstGeom prst="rect">
              <a:avLst/>
            </a:prstGeom>
            <a:noFill/>
          </p:spPr>
          <p:txBody>
            <a:bodyPr wrap="square" rtlCol="0">
              <a:spAutoFit/>
            </a:bodyPr>
            <a:lstStyle/>
            <a:p>
              <a:r>
                <a:rPr lang="zh-CN" altLang="en-US" sz="2400" dirty="0">
                  <a:solidFill>
                    <a:schemeClr val="accent1"/>
                  </a:solidFill>
                  <a:latin typeface="+mj-ea"/>
                  <a:ea typeface="+mj-ea"/>
                </a:rPr>
                <a:t>教育活动</a:t>
              </a:r>
              <a:endParaRPr lang="zh-CN" altLang="en-US" sz="2400" dirty="0">
                <a:solidFill>
                  <a:schemeClr val="accent1"/>
                </a:solidFill>
                <a:latin typeface="+mj-ea"/>
                <a:ea typeface="+mj-ea"/>
              </a:endParaRPr>
            </a:p>
          </p:txBody>
        </p:sp>
      </p:grpSp>
      <p:pic>
        <p:nvPicPr>
          <p:cNvPr id="16" name="图片 15"/>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20000"/>
                    </a14:imgEffect>
                    <a14:imgEffect>
                      <a14:saturation sat="33000"/>
                    </a14:imgEffect>
                  </a14:imgLayer>
                </a14:imgProps>
              </a:ext>
              <a:ext uri="{28A0092B-C50C-407E-A947-70E740481C1C}">
                <a14:useLocalDpi xmlns:a14="http://schemas.microsoft.com/office/drawing/2010/main" val="0"/>
              </a:ext>
            </a:extLst>
          </a:blip>
          <a:stretch>
            <a:fillRect/>
          </a:stretch>
        </p:blipFill>
        <p:spPr>
          <a:xfrm flipH="1">
            <a:off x="5742454" y="1809750"/>
            <a:ext cx="2182346" cy="241334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1195566" y="2361156"/>
            <a:ext cx="430887" cy="1147286"/>
          </a:xfrm>
          <a:prstGeom prst="rect">
            <a:avLst/>
          </a:prstGeom>
          <a:noFill/>
        </p:spPr>
        <p:txBody>
          <a:bodyPr vert="eaVert" wrap="square" rtlCol="0">
            <a:spAutoFit/>
          </a:bodyPr>
          <a:lstStyle/>
          <a:p>
            <a:r>
              <a:rPr lang="zh-CN" altLang="en-US" sz="1600" dirty="0">
                <a:solidFill>
                  <a:schemeClr val="accent1"/>
                </a:solidFill>
                <a:latin typeface="+mn-ea"/>
              </a:rPr>
              <a:t>精神境界</a:t>
            </a:r>
            <a:endParaRPr lang="zh-CN" altLang="en-US" sz="1600" dirty="0">
              <a:solidFill>
                <a:schemeClr val="accent1"/>
              </a:solidFill>
              <a:latin typeface="+mn-ea"/>
            </a:endParaRPr>
          </a:p>
        </p:txBody>
      </p:sp>
      <p:sp>
        <p:nvSpPr>
          <p:cNvPr id="15" name="文本框 14"/>
          <p:cNvSpPr txBox="1"/>
          <p:nvPr/>
        </p:nvSpPr>
        <p:spPr>
          <a:xfrm>
            <a:off x="1881366" y="2415064"/>
            <a:ext cx="430887" cy="1147286"/>
          </a:xfrm>
          <a:prstGeom prst="rect">
            <a:avLst/>
          </a:prstGeom>
          <a:noFill/>
        </p:spPr>
        <p:txBody>
          <a:bodyPr vert="eaVert" wrap="square" rtlCol="0">
            <a:spAutoFit/>
          </a:bodyPr>
          <a:lstStyle/>
          <a:p>
            <a:r>
              <a:rPr lang="zh-CN" altLang="en-US" sz="1600" dirty="0">
                <a:solidFill>
                  <a:schemeClr val="accent1"/>
                </a:solidFill>
                <a:latin typeface="+mn-ea"/>
              </a:rPr>
              <a:t>教育</a:t>
            </a:r>
            <a:r>
              <a:rPr lang="zh-CN" altLang="en-US" sz="1600" dirty="0" smtClean="0">
                <a:solidFill>
                  <a:schemeClr val="accent1"/>
                </a:solidFill>
                <a:latin typeface="+mn-ea"/>
              </a:rPr>
              <a:t>工作</a:t>
            </a:r>
            <a:endParaRPr lang="zh-CN" altLang="en-US" sz="1600" dirty="0">
              <a:solidFill>
                <a:schemeClr val="accent1"/>
              </a:solidFill>
              <a:latin typeface="+mn-ea"/>
            </a:endParaRPr>
          </a:p>
        </p:txBody>
      </p:sp>
      <p:sp>
        <p:nvSpPr>
          <p:cNvPr id="16" name="矩形 15"/>
          <p:cNvSpPr/>
          <p:nvPr/>
        </p:nvSpPr>
        <p:spPr>
          <a:xfrm>
            <a:off x="1228879" y="1946130"/>
            <a:ext cx="338612" cy="203827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8" name="矩形 17"/>
          <p:cNvSpPr/>
          <p:nvPr/>
        </p:nvSpPr>
        <p:spPr>
          <a:xfrm>
            <a:off x="1910634" y="1965586"/>
            <a:ext cx="338612" cy="203827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9" name="文本框 18"/>
          <p:cNvSpPr txBox="1"/>
          <p:nvPr/>
        </p:nvSpPr>
        <p:spPr>
          <a:xfrm>
            <a:off x="2516862" y="1965586"/>
            <a:ext cx="4493538" cy="2209800"/>
          </a:xfrm>
          <a:prstGeom prst="rect">
            <a:avLst/>
          </a:prstGeom>
          <a:noFill/>
        </p:spPr>
        <p:txBody>
          <a:bodyPr vert="eaVert" wrap="square" rtlCol="0">
            <a:spAutoFit/>
          </a:bodyPr>
          <a:lstStyle/>
          <a:p>
            <a:pPr>
              <a:lnSpc>
                <a:spcPct val="200000"/>
              </a:lnSpc>
            </a:pPr>
            <a:r>
              <a:rPr lang="zh-CN" altLang="en-US" sz="1400" dirty="0">
                <a:solidFill>
                  <a:schemeClr val="tx1">
                    <a:lumMod val="85000"/>
                    <a:lumOff val="15000"/>
                  </a:schemeClr>
                </a:solidFill>
                <a:latin typeface="+mn-ea"/>
              </a:rPr>
              <a:t>“教育工作者的全部工作是为人师表” “教师必须具有高尚的道德品质和崇高的精神境界”为人师表。知荣明耻，严于律己，以身作则。衣着整洁得体，语言规范健康，举止文明礼貌。谦虚谨慎，团结协作。平等对待学生家长，认真听取意见和</a:t>
            </a:r>
            <a:r>
              <a:rPr lang="zh-CN" altLang="en-US" sz="1400" dirty="0" smtClean="0">
                <a:solidFill>
                  <a:schemeClr val="tx1">
                    <a:lumMod val="85000"/>
                    <a:lumOff val="15000"/>
                  </a:schemeClr>
                </a:solidFill>
                <a:latin typeface="+mn-ea"/>
              </a:rPr>
              <a:t>建议</a:t>
            </a:r>
            <a:endParaRPr lang="zh-CN" altLang="en-US" sz="1400" dirty="0">
              <a:solidFill>
                <a:schemeClr val="tx1">
                  <a:lumMod val="85000"/>
                  <a:lumOff val="15000"/>
                </a:schemeClr>
              </a:solidFill>
              <a:latin typeface="+mn-ea"/>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6997182" y="1962150"/>
            <a:ext cx="1308618" cy="213511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righ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8"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572319" y="2038350"/>
            <a:ext cx="3631763" cy="2209800"/>
          </a:xfrm>
          <a:prstGeom prst="rect">
            <a:avLst/>
          </a:prstGeom>
          <a:noFill/>
        </p:spPr>
        <p:txBody>
          <a:bodyPr vert="eaVert" wrap="square" rtlCol="0">
            <a:spAutoFit/>
          </a:bodyPr>
          <a:lstStyle/>
          <a:p>
            <a:pPr>
              <a:lnSpc>
                <a:spcPct val="200000"/>
              </a:lnSpc>
            </a:pPr>
            <a:r>
              <a:rPr lang="zh-CN" altLang="en-US" sz="1400" dirty="0">
                <a:solidFill>
                  <a:schemeClr val="tx1">
                    <a:lumMod val="85000"/>
                    <a:lumOff val="15000"/>
                  </a:schemeClr>
                </a:solidFill>
                <a:latin typeface="+mn-ea"/>
              </a:rPr>
              <a:t>我不去想多么辉煌的人生</a:t>
            </a:r>
            <a:endParaRPr lang="zh-CN" altLang="en-US" sz="1400" dirty="0">
              <a:solidFill>
                <a:schemeClr val="tx1">
                  <a:lumMod val="85000"/>
                  <a:lumOff val="15000"/>
                </a:schemeClr>
              </a:solidFill>
              <a:latin typeface="+mn-ea"/>
            </a:endParaRPr>
          </a:p>
          <a:p>
            <a:pPr>
              <a:lnSpc>
                <a:spcPct val="200000"/>
              </a:lnSpc>
            </a:pPr>
            <a:r>
              <a:rPr lang="zh-CN" altLang="en-US" sz="1400" dirty="0">
                <a:solidFill>
                  <a:schemeClr val="tx1">
                    <a:lumMod val="85000"/>
                    <a:lumOff val="15000"/>
                  </a:schemeClr>
                </a:solidFill>
                <a:latin typeface="+mn-ea"/>
              </a:rPr>
              <a:t>既然选择了三尺</a:t>
            </a:r>
            <a:r>
              <a:rPr lang="zh-CN" altLang="en-US" sz="1400" dirty="0" smtClean="0">
                <a:solidFill>
                  <a:schemeClr val="tx1">
                    <a:lumMod val="85000"/>
                    <a:lumOff val="15000"/>
                  </a:schemeClr>
                </a:solidFill>
                <a:latin typeface="+mn-ea"/>
              </a:rPr>
              <a:t>讲台便</a:t>
            </a:r>
            <a:r>
              <a:rPr lang="zh-CN" altLang="en-US" sz="1400" dirty="0">
                <a:solidFill>
                  <a:schemeClr val="tx1">
                    <a:lumMod val="85000"/>
                    <a:lumOff val="15000"/>
                  </a:schemeClr>
                </a:solidFill>
                <a:latin typeface="+mn-ea"/>
              </a:rPr>
              <a:t>只顾辛勤</a:t>
            </a:r>
            <a:r>
              <a:rPr lang="zh-CN" altLang="en-US" sz="1400" dirty="0" smtClean="0">
                <a:solidFill>
                  <a:schemeClr val="tx1">
                    <a:lumMod val="85000"/>
                    <a:lumOff val="15000"/>
                  </a:schemeClr>
                </a:solidFill>
                <a:latin typeface="+mn-ea"/>
              </a:rPr>
              <a:t>耕耘把</a:t>
            </a:r>
            <a:r>
              <a:rPr lang="zh-CN" altLang="en-US" sz="1400" dirty="0">
                <a:solidFill>
                  <a:schemeClr val="tx1">
                    <a:lumMod val="85000"/>
                    <a:lumOff val="15000"/>
                  </a:schemeClr>
                </a:solidFill>
                <a:latin typeface="+mn-ea"/>
              </a:rPr>
              <a:t>知识和美德播洒到每一颗</a:t>
            </a:r>
            <a:r>
              <a:rPr lang="zh-CN" altLang="en-US" sz="1400" dirty="0" smtClean="0">
                <a:solidFill>
                  <a:schemeClr val="tx1">
                    <a:lumMod val="85000"/>
                    <a:lumOff val="15000"/>
                  </a:schemeClr>
                </a:solidFill>
                <a:latin typeface="+mn-ea"/>
              </a:rPr>
              <a:t>心灵我</a:t>
            </a:r>
            <a:r>
              <a:rPr lang="zh-CN" altLang="en-US" sz="1400" dirty="0">
                <a:solidFill>
                  <a:schemeClr val="tx1">
                    <a:lumMod val="85000"/>
                    <a:lumOff val="15000"/>
                  </a:schemeClr>
                </a:solidFill>
                <a:latin typeface="+mn-ea"/>
              </a:rPr>
              <a:t>不去想生活能给予我多少</a:t>
            </a:r>
            <a:r>
              <a:rPr lang="zh-CN" altLang="en-US" sz="1400" dirty="0" smtClean="0">
                <a:solidFill>
                  <a:schemeClr val="tx1">
                    <a:lumMod val="85000"/>
                    <a:lumOff val="15000"/>
                  </a:schemeClr>
                </a:solidFill>
                <a:latin typeface="+mn-ea"/>
              </a:rPr>
              <a:t>回既然</a:t>
            </a:r>
            <a:r>
              <a:rPr lang="zh-CN" altLang="en-US" sz="1400" dirty="0">
                <a:solidFill>
                  <a:schemeClr val="tx1">
                    <a:lumMod val="85000"/>
                    <a:lumOff val="15000"/>
                  </a:schemeClr>
                </a:solidFill>
                <a:latin typeface="+mn-ea"/>
              </a:rPr>
              <a:t>注定是一架</a:t>
            </a:r>
            <a:r>
              <a:rPr lang="zh-CN" altLang="en-US" sz="1400" dirty="0" smtClean="0">
                <a:solidFill>
                  <a:schemeClr val="tx1">
                    <a:lumMod val="85000"/>
                    <a:lumOff val="15000"/>
                  </a:schemeClr>
                </a:solidFill>
                <a:latin typeface="+mn-ea"/>
              </a:rPr>
              <a:t>人梯那</a:t>
            </a:r>
            <a:r>
              <a:rPr lang="zh-CN" altLang="en-US" sz="1400" dirty="0">
                <a:solidFill>
                  <a:schemeClr val="tx1">
                    <a:lumMod val="85000"/>
                    <a:lumOff val="15000"/>
                  </a:schemeClr>
                </a:solidFill>
                <a:latin typeface="+mn-ea"/>
              </a:rPr>
              <a:t>就让孩子们踩着我的</a:t>
            </a:r>
            <a:r>
              <a:rPr lang="zh-CN" altLang="en-US" sz="1400" dirty="0" smtClean="0">
                <a:solidFill>
                  <a:schemeClr val="tx1">
                    <a:lumMod val="85000"/>
                    <a:lumOff val="15000"/>
                  </a:schemeClr>
                </a:solidFill>
                <a:latin typeface="+mn-ea"/>
              </a:rPr>
              <a:t>肩膀站</a:t>
            </a:r>
            <a:r>
              <a:rPr lang="zh-CN" altLang="en-US" sz="1400" dirty="0">
                <a:solidFill>
                  <a:schemeClr val="tx1">
                    <a:lumMod val="85000"/>
                    <a:lumOff val="15000"/>
                  </a:schemeClr>
                </a:solidFill>
                <a:latin typeface="+mn-ea"/>
              </a:rPr>
              <a:t>得更</a:t>
            </a:r>
            <a:r>
              <a:rPr lang="zh-CN" altLang="en-US" sz="1400" dirty="0" smtClean="0">
                <a:solidFill>
                  <a:schemeClr val="tx1">
                    <a:lumMod val="85000"/>
                    <a:lumOff val="15000"/>
                  </a:schemeClr>
                </a:solidFill>
                <a:latin typeface="+mn-ea"/>
              </a:rPr>
              <a:t>高</a:t>
            </a:r>
            <a:endParaRPr lang="zh-CN" altLang="en-US" sz="1400" dirty="0">
              <a:solidFill>
                <a:schemeClr val="tx1">
                  <a:lumMod val="85000"/>
                  <a:lumOff val="15000"/>
                </a:schemeClr>
              </a:solidFill>
              <a:latin typeface="+mn-ea"/>
            </a:endParaRPr>
          </a:p>
        </p:txBody>
      </p:sp>
      <p:grpSp>
        <p:nvGrpSpPr>
          <p:cNvPr id="10" name="组合 9"/>
          <p:cNvGrpSpPr/>
          <p:nvPr/>
        </p:nvGrpSpPr>
        <p:grpSpPr>
          <a:xfrm>
            <a:off x="7282543" y="2020111"/>
            <a:ext cx="489857" cy="2121109"/>
            <a:chOff x="7010400" y="1190445"/>
            <a:chExt cx="489857" cy="1740109"/>
          </a:xfrm>
        </p:grpSpPr>
        <p:sp>
          <p:nvSpPr>
            <p:cNvPr id="12" name="矩形 11"/>
            <p:cNvSpPr/>
            <p:nvPr/>
          </p:nvSpPr>
          <p:spPr>
            <a:xfrm>
              <a:off x="7010400" y="1190445"/>
              <a:ext cx="489857" cy="17401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1"/>
                </a:solidFill>
              </a:endParaRPr>
            </a:p>
          </p:txBody>
        </p:sp>
        <p:sp>
          <p:nvSpPr>
            <p:cNvPr id="14" name="文本框 13"/>
            <p:cNvSpPr txBox="1"/>
            <p:nvPr/>
          </p:nvSpPr>
          <p:spPr>
            <a:xfrm>
              <a:off x="7019334" y="1371141"/>
              <a:ext cx="442823" cy="1287713"/>
            </a:xfrm>
            <a:prstGeom prst="rect">
              <a:avLst/>
            </a:prstGeom>
            <a:noFill/>
          </p:spPr>
          <p:txBody>
            <a:bodyPr wrap="square" rtlCol="0">
              <a:spAutoFit/>
            </a:bodyPr>
            <a:lstStyle/>
            <a:p>
              <a:r>
                <a:rPr lang="zh-CN" altLang="en-US" sz="2400" dirty="0">
                  <a:solidFill>
                    <a:schemeClr val="accent1"/>
                  </a:solidFill>
                  <a:latin typeface="+mj-ea"/>
                  <a:ea typeface="+mj-ea"/>
                </a:rPr>
                <a:t>三尺讲台</a:t>
              </a:r>
              <a:endParaRPr lang="zh-CN" altLang="en-US" sz="2400" dirty="0">
                <a:solidFill>
                  <a:schemeClr val="accent1"/>
                </a:solidFill>
                <a:latin typeface="+mj-ea"/>
                <a:ea typeface="+mj-ea"/>
              </a:endParaRPr>
            </a:p>
          </p:txBody>
        </p:sp>
      </p:grpSp>
      <p:pic>
        <p:nvPicPr>
          <p:cNvPr id="15" name="图片 14"/>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20000"/>
                    </a14:imgEffect>
                    <a14:imgEffect>
                      <a14:saturation sat="33000"/>
                    </a14:imgEffect>
                  </a14:imgLayer>
                </a14:imgProps>
              </a:ext>
              <a:ext uri="{28A0092B-C50C-407E-A947-70E740481C1C}">
                <a14:useLocalDpi xmlns:a14="http://schemas.microsoft.com/office/drawing/2010/main" val="0"/>
              </a:ext>
            </a:extLst>
          </a:blip>
          <a:stretch>
            <a:fillRect/>
          </a:stretch>
        </p:blipFill>
        <p:spPr>
          <a:xfrm flipH="1">
            <a:off x="1040490" y="1822802"/>
            <a:ext cx="2617110" cy="231841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prestig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5875321" y="1665271"/>
            <a:ext cx="2506679" cy="2506679"/>
            <a:chOff x="1098253" y="1684321"/>
            <a:chExt cx="2506679" cy="2506679"/>
          </a:xfrm>
        </p:grpSpPr>
        <p:pic>
          <p:nvPicPr>
            <p:cNvPr id="49" name="图片 4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98253" y="1684321"/>
              <a:ext cx="2506679" cy="2506679"/>
            </a:xfrm>
            <a:prstGeom prst="rect">
              <a:avLst/>
            </a:prstGeom>
          </p:spPr>
        </p:pic>
        <p:sp>
          <p:nvSpPr>
            <p:cNvPr id="50" name="文本框 49"/>
            <p:cNvSpPr txBox="1"/>
            <p:nvPr/>
          </p:nvSpPr>
          <p:spPr>
            <a:xfrm>
              <a:off x="2088853" y="2590800"/>
              <a:ext cx="697627" cy="707886"/>
            </a:xfrm>
            <a:prstGeom prst="rect">
              <a:avLst/>
            </a:prstGeom>
            <a:noFill/>
          </p:spPr>
          <p:txBody>
            <a:bodyPr wrap="none" rtlCol="0">
              <a:spAutoFit/>
            </a:bodyPr>
            <a:lstStyle/>
            <a:p>
              <a:pPr algn="ctr"/>
              <a:r>
                <a:rPr lang="zh-CN" altLang="en-US" sz="2000" dirty="0" smtClean="0">
                  <a:solidFill>
                    <a:schemeClr val="accent1"/>
                  </a:solidFill>
                  <a:latin typeface="+mn-ea"/>
                </a:rPr>
                <a:t>敬业</a:t>
              </a:r>
              <a:endParaRPr lang="en-US" altLang="zh-CN" sz="2000" dirty="0" smtClean="0">
                <a:solidFill>
                  <a:schemeClr val="accent1"/>
                </a:solidFill>
                <a:latin typeface="+mn-ea"/>
              </a:endParaRPr>
            </a:p>
            <a:p>
              <a:pPr algn="ctr"/>
              <a:r>
                <a:rPr lang="zh-CN" altLang="en-US" sz="2000" dirty="0" smtClean="0">
                  <a:solidFill>
                    <a:schemeClr val="accent1"/>
                  </a:solidFill>
                  <a:latin typeface="+mn-ea"/>
                </a:rPr>
                <a:t>奉献</a:t>
              </a:r>
              <a:endParaRPr lang="zh-CN" altLang="en-US" sz="2000" dirty="0">
                <a:solidFill>
                  <a:schemeClr val="accent1"/>
                </a:solidFill>
                <a:latin typeface="+mn-ea"/>
              </a:endParaRPr>
            </a:p>
          </p:txBody>
        </p:sp>
      </p:grpSp>
      <p:sp>
        <p:nvSpPr>
          <p:cNvPr id="51" name="文本框 50"/>
          <p:cNvSpPr txBox="1"/>
          <p:nvPr/>
        </p:nvSpPr>
        <p:spPr>
          <a:xfrm>
            <a:off x="2979721" y="1801829"/>
            <a:ext cx="3200876" cy="2370121"/>
          </a:xfrm>
          <a:prstGeom prst="rect">
            <a:avLst/>
          </a:prstGeom>
          <a:noFill/>
        </p:spPr>
        <p:txBody>
          <a:bodyPr vert="eaVert" wrap="square" rtlCol="0">
            <a:spAutoFit/>
          </a:bodyPr>
          <a:lstStyle/>
          <a:p>
            <a:pPr>
              <a:lnSpc>
                <a:spcPct val="200000"/>
              </a:lnSpc>
            </a:pPr>
            <a:r>
              <a:rPr lang="zh-CN" altLang="en-US" sz="1400" dirty="0">
                <a:solidFill>
                  <a:schemeClr val="tx1">
                    <a:lumMod val="85000"/>
                    <a:lumOff val="15000"/>
                  </a:schemeClr>
                </a:solidFill>
                <a:latin typeface="+mn-ea"/>
              </a:rPr>
              <a:t>敬业奉献。忠诚人民教育事业，志存高远，对工作高度负责，勤勤恳恳，兢兢业业，甘为人梯，乐于奉献。认真备课上课，认真批改作业，认真辅导学生。不对工作敷衍塞责。</a:t>
            </a:r>
            <a:endParaRPr lang="zh-CN" altLang="en-US" sz="1400" dirty="0">
              <a:solidFill>
                <a:schemeClr val="tx1">
                  <a:lumMod val="85000"/>
                  <a:lumOff val="15000"/>
                </a:schemeClr>
              </a:solidFill>
              <a:latin typeface="+mn-ea"/>
            </a:endParaRPr>
          </a:p>
        </p:txBody>
      </p:sp>
      <p:pic>
        <p:nvPicPr>
          <p:cNvPr id="53" name="图片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321" y="1848688"/>
            <a:ext cx="2352909" cy="209466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wipe(right)">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ppt_x"/>
                                          </p:val>
                                        </p:tav>
                                        <p:tav tm="100000">
                                          <p:val>
                                            <p:strVal val="#ppt_x"/>
                                          </p:val>
                                        </p:tav>
                                      </p:tavLst>
                                    </p:anim>
                                    <p:anim calcmode="lin" valueType="num">
                                      <p:cBhvr additive="base">
                                        <p:cTn id="2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p:cNvSpPr txBox="1"/>
          <p:nvPr/>
        </p:nvSpPr>
        <p:spPr>
          <a:xfrm>
            <a:off x="2786743" y="1904189"/>
            <a:ext cx="4493538" cy="2209800"/>
          </a:xfrm>
          <a:prstGeom prst="rect">
            <a:avLst/>
          </a:prstGeom>
          <a:noFill/>
        </p:spPr>
        <p:txBody>
          <a:bodyPr vert="eaVert" wrap="square" rtlCol="0">
            <a:spAutoFit/>
          </a:bodyPr>
          <a:lstStyle/>
          <a:p>
            <a:pPr>
              <a:lnSpc>
                <a:spcPct val="200000"/>
              </a:lnSpc>
            </a:pPr>
            <a:r>
              <a:rPr lang="zh-CN" altLang="en-US" sz="1400" dirty="0">
                <a:solidFill>
                  <a:schemeClr val="tx1">
                    <a:lumMod val="85000"/>
                    <a:lumOff val="15000"/>
                  </a:schemeClr>
                </a:solidFill>
                <a:latin typeface="+mn-ea"/>
              </a:rPr>
              <a:t>热爱学生。关心爱护全体学生，尊重学生人格，平等、公正对待学生。对学生严慈相济，做学生的良师益友。保护学生安全，维护学生合法权益，促进学生全面、主动、健康发展。不讽刺、挖苦、歧视学生，不体罚或变相体罚学生。</a:t>
            </a:r>
            <a:endParaRPr lang="zh-CN" altLang="en-US" sz="1400" dirty="0">
              <a:solidFill>
                <a:schemeClr val="tx1">
                  <a:lumMod val="85000"/>
                  <a:lumOff val="15000"/>
                </a:schemeClr>
              </a:solidFill>
              <a:latin typeface="+mn-ea"/>
            </a:endParaRPr>
          </a:p>
        </p:txBody>
      </p:sp>
      <p:grpSp>
        <p:nvGrpSpPr>
          <p:cNvPr id="49" name="组合 48"/>
          <p:cNvGrpSpPr/>
          <p:nvPr/>
        </p:nvGrpSpPr>
        <p:grpSpPr>
          <a:xfrm>
            <a:off x="7358743" y="1885950"/>
            <a:ext cx="489857" cy="2121109"/>
            <a:chOff x="7010400" y="1190445"/>
            <a:chExt cx="489857" cy="1740109"/>
          </a:xfrm>
        </p:grpSpPr>
        <p:sp>
          <p:nvSpPr>
            <p:cNvPr id="50" name="矩形 49"/>
            <p:cNvSpPr/>
            <p:nvPr/>
          </p:nvSpPr>
          <p:spPr>
            <a:xfrm>
              <a:off x="7010400" y="1190445"/>
              <a:ext cx="489857" cy="17401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1"/>
                </a:solidFill>
              </a:endParaRPr>
            </a:p>
          </p:txBody>
        </p:sp>
        <p:sp>
          <p:nvSpPr>
            <p:cNvPr id="51" name="文本框 50"/>
            <p:cNvSpPr txBox="1"/>
            <p:nvPr/>
          </p:nvSpPr>
          <p:spPr>
            <a:xfrm>
              <a:off x="7019334" y="1371141"/>
              <a:ext cx="442823" cy="1287713"/>
            </a:xfrm>
            <a:prstGeom prst="rect">
              <a:avLst/>
            </a:prstGeom>
            <a:noFill/>
          </p:spPr>
          <p:txBody>
            <a:bodyPr wrap="square" rtlCol="0">
              <a:spAutoFit/>
            </a:bodyPr>
            <a:lstStyle/>
            <a:p>
              <a:r>
                <a:rPr lang="zh-CN" altLang="en-US" sz="2400" dirty="0">
                  <a:solidFill>
                    <a:schemeClr val="accent1"/>
                  </a:solidFill>
                  <a:latin typeface="+mj-ea"/>
                  <a:ea typeface="+mj-ea"/>
                </a:rPr>
                <a:t>公正对待</a:t>
              </a:r>
              <a:endParaRPr lang="zh-CN" altLang="en-US" sz="2400" dirty="0">
                <a:solidFill>
                  <a:schemeClr val="accent1"/>
                </a:solidFill>
                <a:latin typeface="+mj-ea"/>
                <a:ea typeface="+mj-ea"/>
              </a:endParaRPr>
            </a:p>
          </p:txBody>
        </p:sp>
      </p:grpSp>
      <p:pic>
        <p:nvPicPr>
          <p:cNvPr id="53" name="图片 52"/>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200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980991" y="1715782"/>
            <a:ext cx="2181637" cy="237996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right)">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additive="base">
                                        <p:cTn id="18" dur="500" fill="hold"/>
                                        <p:tgtEl>
                                          <p:spTgt spid="53"/>
                                        </p:tgtEl>
                                        <p:attrNameLst>
                                          <p:attrName>ppt_x</p:attrName>
                                        </p:attrNameLst>
                                      </p:cBhvr>
                                      <p:tavLst>
                                        <p:tav tm="0">
                                          <p:val>
                                            <p:strVal val="#ppt_x"/>
                                          </p:val>
                                        </p:tav>
                                        <p:tav tm="100000">
                                          <p:val>
                                            <p:strVal val="#ppt_x"/>
                                          </p:val>
                                        </p:tav>
                                      </p:tavLst>
                                    </p:anim>
                                    <p:anim calcmode="lin" valueType="num">
                                      <p:cBhvr additive="base">
                                        <p:cTn id="19"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700426" y="1504950"/>
            <a:ext cx="2804774" cy="2804772"/>
          </a:xfrm>
          <a:prstGeom prst="rect">
            <a:avLst/>
          </a:prstGeom>
        </p:spPr>
      </p:pic>
      <p:sp>
        <p:nvSpPr>
          <p:cNvPr id="9" name="文本框 8"/>
          <p:cNvSpPr txBox="1"/>
          <p:nvPr/>
        </p:nvSpPr>
        <p:spPr>
          <a:xfrm>
            <a:off x="1857897" y="2468734"/>
            <a:ext cx="553998" cy="838200"/>
          </a:xfrm>
          <a:prstGeom prst="rect">
            <a:avLst/>
          </a:prstGeom>
          <a:noFill/>
          <a:ln w="9525">
            <a:noFill/>
          </a:ln>
        </p:spPr>
        <p:txBody>
          <a:bodyPr vert="eaVert" wrap="square">
            <a:spAutoFit/>
          </a:bodyPr>
          <a:lstStyle/>
          <a:p>
            <a:pPr algn="ctr"/>
            <a:r>
              <a:rPr lang="zh-CN" altLang="en-US" sz="2400" dirty="0">
                <a:latin typeface="+mn-ea"/>
              </a:rPr>
              <a:t>艺术</a:t>
            </a:r>
            <a:endParaRPr lang="zh-CN" altLang="en-US" sz="2400" dirty="0">
              <a:latin typeface="+mn-ea"/>
            </a:endParaRPr>
          </a:p>
        </p:txBody>
      </p:sp>
      <p:sp>
        <p:nvSpPr>
          <p:cNvPr id="10" name="文本框 9"/>
          <p:cNvSpPr txBox="1"/>
          <p:nvPr/>
        </p:nvSpPr>
        <p:spPr>
          <a:xfrm>
            <a:off x="3457575" y="1885950"/>
            <a:ext cx="4924425" cy="2209800"/>
          </a:xfrm>
          <a:prstGeom prst="rect">
            <a:avLst/>
          </a:prstGeom>
          <a:noFill/>
        </p:spPr>
        <p:txBody>
          <a:bodyPr vert="eaVert" wrap="square" rtlCol="0">
            <a:spAutoFit/>
          </a:bodyPr>
          <a:lstStyle/>
          <a:p>
            <a:pPr>
              <a:lnSpc>
                <a:spcPct val="200000"/>
              </a:lnSpc>
            </a:pPr>
            <a:r>
              <a:rPr lang="zh-CN" altLang="en-US" sz="1400" dirty="0">
                <a:solidFill>
                  <a:schemeClr val="tx1">
                    <a:lumMod val="85000"/>
                    <a:lumOff val="15000"/>
                  </a:schemeClr>
                </a:solidFill>
                <a:latin typeface="+mn-ea"/>
              </a:rPr>
              <a:t>担纲：动词，指在艺术表演或比赛中担任主角或主力，泛指在工作中承担重任</a:t>
            </a:r>
            <a:r>
              <a:rPr lang="zh-CN" altLang="en-US" sz="1400" dirty="0" smtClean="0">
                <a:solidFill>
                  <a:schemeClr val="tx1">
                    <a:lumMod val="85000"/>
                    <a:lumOff val="15000"/>
                  </a:schemeClr>
                </a:solidFill>
                <a:latin typeface="+mn-ea"/>
              </a:rPr>
              <a:t>。给</a:t>
            </a:r>
            <a:r>
              <a:rPr lang="zh-CN" altLang="en-US" sz="1400" dirty="0">
                <a:solidFill>
                  <a:schemeClr val="tx1">
                    <a:lumMod val="85000"/>
                    <a:lumOff val="15000"/>
                  </a:schemeClr>
                </a:solidFill>
                <a:latin typeface="+mn-ea"/>
              </a:rPr>
              <a:t>力</a:t>
            </a:r>
            <a:r>
              <a:rPr lang="zh-CN" altLang="en-US" sz="1400" dirty="0" smtClean="0">
                <a:solidFill>
                  <a:schemeClr val="tx1">
                    <a:lumMod val="85000"/>
                    <a:lumOff val="15000"/>
                  </a:schemeClr>
                </a:solidFill>
                <a:latin typeface="+mn-ea"/>
              </a:rPr>
              <a:t>：中国</a:t>
            </a:r>
            <a:r>
              <a:rPr lang="zh-CN" altLang="en-US" sz="1400" dirty="0">
                <a:solidFill>
                  <a:schemeClr val="tx1">
                    <a:lumMod val="85000"/>
                    <a:lumOff val="15000"/>
                  </a:schemeClr>
                </a:solidFill>
                <a:latin typeface="+mn-ea"/>
              </a:rPr>
              <a:t>北方的土话，表示给劲、带劲的意思</a:t>
            </a:r>
            <a:r>
              <a:rPr lang="zh-CN" altLang="en-US" sz="1400" dirty="0" smtClean="0">
                <a:solidFill>
                  <a:schemeClr val="tx1">
                    <a:lumMod val="85000"/>
                    <a:lumOff val="15000"/>
                  </a:schemeClr>
                </a:solidFill>
                <a:latin typeface="+mn-ea"/>
              </a:rPr>
              <a:t>。正</a:t>
            </a:r>
            <a:r>
              <a:rPr lang="zh-CN" altLang="en-US" sz="1400" dirty="0">
                <a:solidFill>
                  <a:schemeClr val="tx1">
                    <a:lumMod val="85000"/>
                    <a:lumOff val="15000"/>
                  </a:schemeClr>
                </a:solidFill>
                <a:latin typeface="+mn-ea"/>
              </a:rPr>
              <a:t>能量：正能量的英文名的意思是积极的能量、正向能量，它原本是一个物理学的概念，后来引申义为一切给予人向上和希望、促使人不断</a:t>
            </a:r>
            <a:r>
              <a:rPr lang="zh-CN" altLang="en-US" sz="1400" dirty="0" smtClean="0">
                <a:solidFill>
                  <a:schemeClr val="tx1">
                    <a:lumMod val="85000"/>
                    <a:lumOff val="15000"/>
                  </a:schemeClr>
                </a:solidFill>
                <a:latin typeface="+mn-ea"/>
              </a:rPr>
              <a:t>追求</a:t>
            </a:r>
            <a:endParaRPr lang="zh-CN" altLang="en-US" sz="1400" dirty="0">
              <a:solidFill>
                <a:schemeClr val="tx1">
                  <a:lumMod val="85000"/>
                  <a:lumOff val="15000"/>
                </a:schemeClr>
              </a:solidFill>
              <a:latin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2000" y="742950"/>
            <a:ext cx="7543800" cy="3657600"/>
          </a:xfrm>
          <a:prstGeom prst="rect">
            <a:avLst/>
          </a:prstGeom>
        </p:spPr>
      </p:pic>
      <p:pic>
        <p:nvPicPr>
          <p:cNvPr id="8" name="图片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Effect>
                      <a14:saturation sat="200000"/>
                    </a14:imgEffect>
                  </a14:imgLayer>
                </a14:imgProps>
              </a:ext>
              <a:ext uri="{28A0092B-C50C-407E-A947-70E740481C1C}">
                <a14:useLocalDpi xmlns:a14="http://schemas.microsoft.com/office/drawing/2010/main" val="0"/>
              </a:ext>
            </a:extLst>
          </a:blip>
          <a:srcRect l="20513" t="12942" b="27465"/>
          <a:stretch>
            <a:fillRect/>
          </a:stretch>
        </p:blipFill>
        <p:spPr>
          <a:xfrm>
            <a:off x="-10274" y="21191"/>
            <a:ext cx="2972390" cy="1483760"/>
          </a:xfrm>
          <a:prstGeom prst="rect">
            <a:avLst/>
          </a:prstGeom>
        </p:spPr>
      </p:pic>
      <p:sp>
        <p:nvSpPr>
          <p:cNvPr id="7" name="MH_PageTitle"/>
          <p:cNvSpPr txBox="1">
            <a:spLocks noChangeArrowheads="1"/>
          </p:cNvSpPr>
          <p:nvPr>
            <p:custDataLst>
              <p:tags r:id="rId4"/>
            </p:custDataLst>
          </p:nvPr>
        </p:nvSpPr>
        <p:spPr bwMode="auto">
          <a:xfrm>
            <a:off x="1655044" y="1988344"/>
            <a:ext cx="1496842"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zh-CN" altLang="en-US" sz="1600" dirty="0">
                <a:solidFill>
                  <a:schemeClr val="accent1"/>
                </a:solidFill>
                <a:latin typeface="+mn-ea"/>
              </a:rPr>
              <a:t>如今</a:t>
            </a:r>
            <a:r>
              <a:rPr lang="zh-CN" altLang="en-US" sz="1600" dirty="0" smtClean="0">
                <a:solidFill>
                  <a:schemeClr val="accent1"/>
                </a:solidFill>
                <a:latin typeface="+mn-ea"/>
              </a:rPr>
              <a:t>我们</a:t>
            </a:r>
            <a:endParaRPr lang="en-US" altLang="zh-CN" sz="1600" dirty="0" smtClean="0">
              <a:solidFill>
                <a:schemeClr val="accent1"/>
              </a:solidFill>
              <a:latin typeface="+mn-ea"/>
            </a:endParaRPr>
          </a:p>
          <a:p>
            <a:pPr eaLnBrk="0" hangingPunct="0"/>
            <a:r>
              <a:rPr lang="zh-CN" altLang="en-US" sz="1600" dirty="0" smtClean="0">
                <a:solidFill>
                  <a:schemeClr val="accent1"/>
                </a:solidFill>
                <a:latin typeface="+mn-ea"/>
              </a:rPr>
              <a:t>最</a:t>
            </a:r>
            <a:r>
              <a:rPr lang="zh-CN" altLang="en-US" sz="1600" dirty="0">
                <a:solidFill>
                  <a:schemeClr val="accent1"/>
                </a:solidFill>
                <a:latin typeface="+mn-ea"/>
              </a:rPr>
              <a:t>怕缺什么？</a:t>
            </a:r>
            <a:endParaRPr lang="zh-CN" altLang="en-US" sz="1600" dirty="0">
              <a:solidFill>
                <a:schemeClr val="accent1"/>
              </a:solidFill>
              <a:latin typeface="+mn-ea"/>
            </a:endParaRPr>
          </a:p>
        </p:txBody>
      </p:sp>
      <p:grpSp>
        <p:nvGrpSpPr>
          <p:cNvPr id="3" name="组合 2"/>
          <p:cNvGrpSpPr/>
          <p:nvPr/>
        </p:nvGrpSpPr>
        <p:grpSpPr>
          <a:xfrm>
            <a:off x="4285860" y="2698279"/>
            <a:ext cx="1549871" cy="1549871"/>
            <a:chOff x="1193329" y="2072098"/>
            <a:chExt cx="1549871" cy="1549871"/>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3329" y="2072098"/>
              <a:ext cx="1549871" cy="1549871"/>
            </a:xfrm>
            <a:prstGeom prst="rect">
              <a:avLst/>
            </a:prstGeom>
          </p:spPr>
        </p:pic>
        <p:sp>
          <p:nvSpPr>
            <p:cNvPr id="38" name="MH_PageTitle"/>
            <p:cNvSpPr txBox="1">
              <a:spLocks noChangeArrowheads="1"/>
            </p:cNvSpPr>
            <p:nvPr>
              <p:custDataLst>
                <p:tags r:id="rId6"/>
              </p:custDataLst>
            </p:nvPr>
          </p:nvSpPr>
          <p:spPr bwMode="auto">
            <a:xfrm>
              <a:off x="1676400" y="2561360"/>
              <a:ext cx="685800"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zh-CN" altLang="en-US" sz="1600" dirty="0">
                  <a:solidFill>
                    <a:schemeClr val="accent1"/>
                  </a:solidFill>
                  <a:latin typeface="+mn-ea"/>
                </a:rPr>
                <a:t>缺钱</a:t>
              </a:r>
              <a:endParaRPr lang="zh-CN" altLang="en-US" sz="1600" dirty="0">
                <a:solidFill>
                  <a:schemeClr val="accent1"/>
                </a:solidFill>
                <a:latin typeface="+mn-ea"/>
              </a:endParaRPr>
            </a:p>
          </p:txBody>
        </p:sp>
      </p:grpSp>
      <p:grpSp>
        <p:nvGrpSpPr>
          <p:cNvPr id="39" name="组合 38"/>
          <p:cNvGrpSpPr/>
          <p:nvPr/>
        </p:nvGrpSpPr>
        <p:grpSpPr>
          <a:xfrm>
            <a:off x="5640086" y="2698279"/>
            <a:ext cx="1549871" cy="1549871"/>
            <a:chOff x="1193329" y="2072098"/>
            <a:chExt cx="1549871" cy="1549871"/>
          </a:xfrm>
        </p:grpSpPr>
        <p:pic>
          <p:nvPicPr>
            <p:cNvPr id="40" name="图片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3329" y="2072098"/>
              <a:ext cx="1549871" cy="1549871"/>
            </a:xfrm>
            <a:prstGeom prst="rect">
              <a:avLst/>
            </a:prstGeom>
          </p:spPr>
        </p:pic>
        <p:sp>
          <p:nvSpPr>
            <p:cNvPr id="41" name="MH_PageTitle"/>
            <p:cNvSpPr txBox="1">
              <a:spLocks noChangeArrowheads="1"/>
            </p:cNvSpPr>
            <p:nvPr>
              <p:custDataLst>
                <p:tags r:id="rId7"/>
              </p:custDataLst>
            </p:nvPr>
          </p:nvSpPr>
          <p:spPr bwMode="auto">
            <a:xfrm>
              <a:off x="1676400" y="2561360"/>
              <a:ext cx="685800"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zh-CN" altLang="en-US" sz="1600" dirty="0">
                  <a:solidFill>
                    <a:schemeClr val="accent1"/>
                  </a:solidFill>
                  <a:latin typeface="+mn-ea"/>
                </a:rPr>
                <a:t>缺房</a:t>
              </a:r>
              <a:endParaRPr lang="zh-CN" altLang="en-US" sz="1600" dirty="0">
                <a:solidFill>
                  <a:schemeClr val="accent1"/>
                </a:solidFill>
                <a:latin typeface="+mn-ea"/>
              </a:endParaRPr>
            </a:p>
          </p:txBody>
        </p:sp>
      </p:grpSp>
      <p:grpSp>
        <p:nvGrpSpPr>
          <p:cNvPr id="42" name="组合 41"/>
          <p:cNvGrpSpPr/>
          <p:nvPr/>
        </p:nvGrpSpPr>
        <p:grpSpPr>
          <a:xfrm>
            <a:off x="3657600" y="1479079"/>
            <a:ext cx="1549871" cy="1549871"/>
            <a:chOff x="1193329" y="2072098"/>
            <a:chExt cx="1549871" cy="1549871"/>
          </a:xfrm>
        </p:grpSpPr>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3329" y="2072098"/>
              <a:ext cx="1549871" cy="1549871"/>
            </a:xfrm>
            <a:prstGeom prst="rect">
              <a:avLst/>
            </a:prstGeom>
          </p:spPr>
        </p:pic>
        <p:sp>
          <p:nvSpPr>
            <p:cNvPr id="44" name="MH_PageTitle"/>
            <p:cNvSpPr txBox="1">
              <a:spLocks noChangeArrowheads="1"/>
            </p:cNvSpPr>
            <p:nvPr>
              <p:custDataLst>
                <p:tags r:id="rId8"/>
              </p:custDataLst>
            </p:nvPr>
          </p:nvSpPr>
          <p:spPr bwMode="auto">
            <a:xfrm>
              <a:off x="1676400" y="2561360"/>
              <a:ext cx="685800"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zh-CN" altLang="en-US" sz="1600" dirty="0">
                  <a:solidFill>
                    <a:schemeClr val="accent1"/>
                  </a:solidFill>
                  <a:latin typeface="+mn-ea"/>
                </a:rPr>
                <a:t>缺车</a:t>
              </a:r>
              <a:endParaRPr lang="zh-CN" altLang="en-US" sz="1600" dirty="0">
                <a:solidFill>
                  <a:schemeClr val="accent1"/>
                </a:solidFill>
                <a:latin typeface="+mn-ea"/>
              </a:endParaRPr>
            </a:p>
          </p:txBody>
        </p:sp>
      </p:grpSp>
      <p:grpSp>
        <p:nvGrpSpPr>
          <p:cNvPr id="45" name="组合 44"/>
          <p:cNvGrpSpPr/>
          <p:nvPr/>
        </p:nvGrpSpPr>
        <p:grpSpPr>
          <a:xfrm>
            <a:off x="5011826" y="1428750"/>
            <a:ext cx="1549871" cy="1549871"/>
            <a:chOff x="1193329" y="2072098"/>
            <a:chExt cx="1549871" cy="1549871"/>
          </a:xfrm>
        </p:grpSpPr>
        <p:pic>
          <p:nvPicPr>
            <p:cNvPr id="46" name="图片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3329" y="2072098"/>
              <a:ext cx="1549871" cy="1549871"/>
            </a:xfrm>
            <a:prstGeom prst="rect">
              <a:avLst/>
            </a:prstGeom>
          </p:spPr>
        </p:pic>
        <p:sp>
          <p:nvSpPr>
            <p:cNvPr id="47" name="MH_PageTitle"/>
            <p:cNvSpPr txBox="1">
              <a:spLocks noChangeArrowheads="1"/>
            </p:cNvSpPr>
            <p:nvPr>
              <p:custDataLst>
                <p:tags r:id="rId9"/>
              </p:custDataLst>
            </p:nvPr>
          </p:nvSpPr>
          <p:spPr bwMode="auto">
            <a:xfrm>
              <a:off x="1550251" y="2561360"/>
              <a:ext cx="860487"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zh-CN" altLang="en-US" sz="1600" dirty="0">
                  <a:solidFill>
                    <a:schemeClr val="accent1"/>
                  </a:solidFill>
                  <a:latin typeface="+mn-ea"/>
                </a:rPr>
                <a:t>缺职称</a:t>
              </a:r>
              <a:endParaRPr lang="zh-CN" altLang="en-US" sz="1600" dirty="0">
                <a:solidFill>
                  <a:schemeClr val="accent1"/>
                </a:solidFill>
                <a:latin typeface="+mn-ea"/>
              </a:endParaRPr>
            </a:p>
          </p:txBody>
        </p:sp>
      </p:grpSp>
      <p:grpSp>
        <p:nvGrpSpPr>
          <p:cNvPr id="48" name="组合 47"/>
          <p:cNvGrpSpPr/>
          <p:nvPr/>
        </p:nvGrpSpPr>
        <p:grpSpPr>
          <a:xfrm>
            <a:off x="6366053" y="1428750"/>
            <a:ext cx="1549871" cy="1549871"/>
            <a:chOff x="1193329" y="2072098"/>
            <a:chExt cx="1549871" cy="1549871"/>
          </a:xfrm>
        </p:grpSpPr>
        <p:pic>
          <p:nvPicPr>
            <p:cNvPr id="49" name="图片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3329" y="2072098"/>
              <a:ext cx="1549871" cy="1549871"/>
            </a:xfrm>
            <a:prstGeom prst="rect">
              <a:avLst/>
            </a:prstGeom>
          </p:spPr>
        </p:pic>
        <p:sp>
          <p:nvSpPr>
            <p:cNvPr id="50" name="MH_PageTitle"/>
            <p:cNvSpPr txBox="1">
              <a:spLocks noChangeArrowheads="1"/>
            </p:cNvSpPr>
            <p:nvPr>
              <p:custDataLst>
                <p:tags r:id="rId10"/>
              </p:custDataLst>
            </p:nvPr>
          </p:nvSpPr>
          <p:spPr bwMode="auto">
            <a:xfrm>
              <a:off x="1567624" y="2561360"/>
              <a:ext cx="849248"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zh-CN" altLang="en-US" sz="1600" dirty="0">
                  <a:solidFill>
                    <a:schemeClr val="accent1"/>
                  </a:solidFill>
                  <a:latin typeface="+mn-ea"/>
                </a:rPr>
                <a:t>缺道德</a:t>
              </a:r>
              <a:endParaRPr lang="zh-CN" altLang="en-US" sz="1600" dirty="0">
                <a:solidFill>
                  <a:schemeClr val="accent1"/>
                </a:solidFill>
                <a:latin typeface="+mn-ea"/>
              </a:endParaRPr>
            </a:p>
          </p:txBody>
        </p:sp>
      </p:grpSp>
      <p:pic>
        <p:nvPicPr>
          <p:cNvPr id="5" name="图片 4"/>
          <p:cNvPicPr>
            <a:picLocks noChangeAspect="1"/>
          </p:cNvPicPr>
          <p:nvPr/>
        </p:nvPicPr>
        <p:blipFill>
          <a:blip r:embed="rId11" cstate="print">
            <a:extLst>
              <a:ext uri="{BEBA8EAE-BF5A-486C-A8C5-ECC9F3942E4B}">
                <a14:imgProps xmlns:a14="http://schemas.microsoft.com/office/drawing/2010/main">
                  <a14:imgLayer r:embed="rId12">
                    <a14:imgEffect>
                      <a14:brightnessContrast contrast="20000"/>
                    </a14:imgEffect>
                    <a14:imgEffect>
                      <a14:saturation sat="33000"/>
                    </a14:imgEffect>
                  </a14:imgLayer>
                </a14:imgProps>
              </a:ext>
              <a:ext uri="{28A0092B-C50C-407E-A947-70E740481C1C}">
                <a14:useLocalDpi xmlns:a14="http://schemas.microsoft.com/office/drawing/2010/main" val="0"/>
              </a:ext>
            </a:extLst>
          </a:blip>
          <a:stretch>
            <a:fillRect/>
          </a:stretch>
        </p:blipFill>
        <p:spPr>
          <a:xfrm flipH="1">
            <a:off x="1207626" y="1809750"/>
            <a:ext cx="2678574" cy="2228229"/>
          </a:xfrm>
          <a:prstGeom prst="rect">
            <a:avLst/>
          </a:prstGeom>
        </p:spPr>
      </p:pic>
      <p:pic>
        <p:nvPicPr>
          <p:cNvPr id="6" name="图片 5"/>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40000"/>
                    </a14:imgEffect>
                    <a14:imgEffect>
                      <a14:saturation sat="33000"/>
                    </a14:imgEffect>
                  </a14:imgLayer>
                </a14:imgProps>
              </a:ext>
              <a:ext uri="{28A0092B-C50C-407E-A947-70E740481C1C}">
                <a14:useLocalDpi xmlns:a14="http://schemas.microsoft.com/office/drawing/2010/main" val="0"/>
              </a:ext>
            </a:extLst>
          </a:blip>
          <a:stretch>
            <a:fillRect/>
          </a:stretch>
        </p:blipFill>
        <p:spPr>
          <a:xfrm flipH="1">
            <a:off x="7149782" y="3333750"/>
            <a:ext cx="1537018" cy="136496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par>
                                <p:cTn id="31" presetID="53" presetClass="entr" presetSubtype="16"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p:cTn id="33" dur="500" fill="hold"/>
                                        <p:tgtEl>
                                          <p:spTgt spid="39"/>
                                        </p:tgtEl>
                                        <p:attrNameLst>
                                          <p:attrName>ppt_w</p:attrName>
                                        </p:attrNameLst>
                                      </p:cBhvr>
                                      <p:tavLst>
                                        <p:tav tm="0">
                                          <p:val>
                                            <p:fltVal val="0"/>
                                          </p:val>
                                        </p:tav>
                                        <p:tav tm="100000">
                                          <p:val>
                                            <p:strVal val="#ppt_w"/>
                                          </p:val>
                                        </p:tav>
                                      </p:tavLst>
                                    </p:anim>
                                    <p:anim calcmode="lin" valueType="num">
                                      <p:cBhvr>
                                        <p:cTn id="34" dur="500" fill="hold"/>
                                        <p:tgtEl>
                                          <p:spTgt spid="39"/>
                                        </p:tgtEl>
                                        <p:attrNameLst>
                                          <p:attrName>ppt_h</p:attrName>
                                        </p:attrNameLst>
                                      </p:cBhvr>
                                      <p:tavLst>
                                        <p:tav tm="0">
                                          <p:val>
                                            <p:fltVal val="0"/>
                                          </p:val>
                                        </p:tav>
                                        <p:tav tm="100000">
                                          <p:val>
                                            <p:strVal val="#ppt_h"/>
                                          </p:val>
                                        </p:tav>
                                      </p:tavLst>
                                    </p:anim>
                                    <p:animEffect transition="in" filter="fade">
                                      <p:cBhvr>
                                        <p:cTn id="35" dur="500"/>
                                        <p:tgtEl>
                                          <p:spTgt spid="39"/>
                                        </p:tgtEl>
                                      </p:cBhvr>
                                    </p:animEffect>
                                  </p:childTnLst>
                                </p:cTn>
                              </p:par>
                              <p:par>
                                <p:cTn id="36" presetID="53" presetClass="entr" presetSubtype="16"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500" fill="hold"/>
                                        <p:tgtEl>
                                          <p:spTgt spid="42"/>
                                        </p:tgtEl>
                                        <p:attrNameLst>
                                          <p:attrName>ppt_w</p:attrName>
                                        </p:attrNameLst>
                                      </p:cBhvr>
                                      <p:tavLst>
                                        <p:tav tm="0">
                                          <p:val>
                                            <p:fltVal val="0"/>
                                          </p:val>
                                        </p:tav>
                                        <p:tav tm="100000">
                                          <p:val>
                                            <p:strVal val="#ppt_w"/>
                                          </p:val>
                                        </p:tav>
                                      </p:tavLst>
                                    </p:anim>
                                    <p:anim calcmode="lin" valueType="num">
                                      <p:cBhvr>
                                        <p:cTn id="39" dur="500" fill="hold"/>
                                        <p:tgtEl>
                                          <p:spTgt spid="42"/>
                                        </p:tgtEl>
                                        <p:attrNameLst>
                                          <p:attrName>ppt_h</p:attrName>
                                        </p:attrNameLst>
                                      </p:cBhvr>
                                      <p:tavLst>
                                        <p:tav tm="0">
                                          <p:val>
                                            <p:fltVal val="0"/>
                                          </p:val>
                                        </p:tav>
                                        <p:tav tm="100000">
                                          <p:val>
                                            <p:strVal val="#ppt_h"/>
                                          </p:val>
                                        </p:tav>
                                      </p:tavLst>
                                    </p:anim>
                                    <p:animEffect transition="in" filter="fade">
                                      <p:cBhvr>
                                        <p:cTn id="40" dur="500"/>
                                        <p:tgtEl>
                                          <p:spTgt spid="42"/>
                                        </p:tgtEl>
                                      </p:cBhvr>
                                    </p:animEffect>
                                  </p:childTnLst>
                                </p:cTn>
                              </p:par>
                              <p:par>
                                <p:cTn id="41" presetID="53" presetClass="entr" presetSubtype="16"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p:cTn id="43" dur="500" fill="hold"/>
                                        <p:tgtEl>
                                          <p:spTgt spid="45"/>
                                        </p:tgtEl>
                                        <p:attrNameLst>
                                          <p:attrName>ppt_w</p:attrName>
                                        </p:attrNameLst>
                                      </p:cBhvr>
                                      <p:tavLst>
                                        <p:tav tm="0">
                                          <p:val>
                                            <p:fltVal val="0"/>
                                          </p:val>
                                        </p:tav>
                                        <p:tav tm="100000">
                                          <p:val>
                                            <p:strVal val="#ppt_w"/>
                                          </p:val>
                                        </p:tav>
                                      </p:tavLst>
                                    </p:anim>
                                    <p:anim calcmode="lin" valueType="num">
                                      <p:cBhvr>
                                        <p:cTn id="44" dur="500" fill="hold"/>
                                        <p:tgtEl>
                                          <p:spTgt spid="45"/>
                                        </p:tgtEl>
                                        <p:attrNameLst>
                                          <p:attrName>ppt_h</p:attrName>
                                        </p:attrNameLst>
                                      </p:cBhvr>
                                      <p:tavLst>
                                        <p:tav tm="0">
                                          <p:val>
                                            <p:fltVal val="0"/>
                                          </p:val>
                                        </p:tav>
                                        <p:tav tm="100000">
                                          <p:val>
                                            <p:strVal val="#ppt_h"/>
                                          </p:val>
                                        </p:tav>
                                      </p:tavLst>
                                    </p:anim>
                                    <p:animEffect transition="in" filter="fade">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 calcmode="lin" valueType="num">
                                      <p:cBhvr>
                                        <p:cTn id="48" dur="500" fill="hold"/>
                                        <p:tgtEl>
                                          <p:spTgt spid="48"/>
                                        </p:tgtEl>
                                        <p:attrNameLst>
                                          <p:attrName>ppt_w</p:attrName>
                                        </p:attrNameLst>
                                      </p:cBhvr>
                                      <p:tavLst>
                                        <p:tav tm="0">
                                          <p:val>
                                            <p:fltVal val="0"/>
                                          </p:val>
                                        </p:tav>
                                        <p:tav tm="100000">
                                          <p:val>
                                            <p:strVal val="#ppt_w"/>
                                          </p:val>
                                        </p:tav>
                                      </p:tavLst>
                                    </p:anim>
                                    <p:anim calcmode="lin" valueType="num">
                                      <p:cBhvr>
                                        <p:cTn id="49" dur="500" fill="hold"/>
                                        <p:tgtEl>
                                          <p:spTgt spid="48"/>
                                        </p:tgtEl>
                                        <p:attrNameLst>
                                          <p:attrName>ppt_h</p:attrName>
                                        </p:attrNameLst>
                                      </p:cBhvr>
                                      <p:tavLst>
                                        <p:tav tm="0">
                                          <p:val>
                                            <p:fltVal val="0"/>
                                          </p:val>
                                        </p:tav>
                                        <p:tav tm="100000">
                                          <p:val>
                                            <p:strVal val="#ppt_h"/>
                                          </p:val>
                                        </p:tav>
                                      </p:tavLst>
                                    </p:anim>
                                    <p:animEffect transition="in" filter="fade">
                                      <p:cBhvr>
                                        <p:cTn id="50" dur="5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007877" y="2190750"/>
            <a:ext cx="5784215" cy="2209800"/>
          </a:xfrm>
          <a:prstGeom prst="rect">
            <a:avLst/>
          </a:prstGeom>
          <a:noFill/>
        </p:spPr>
        <p:txBody>
          <a:bodyPr vert="eaVert" wrap="square" rtlCol="0">
            <a:spAutoFit/>
          </a:bodyPr>
          <a:lstStyle/>
          <a:p>
            <a:pPr>
              <a:lnSpc>
                <a:spcPct val="200000"/>
              </a:lnSpc>
            </a:pPr>
            <a:r>
              <a:rPr lang="zh-CN" altLang="en-US" sz="1400" dirty="0">
                <a:solidFill>
                  <a:schemeClr val="tx1">
                    <a:lumMod val="85000"/>
                    <a:lumOff val="15000"/>
                  </a:schemeClr>
                </a:solidFill>
                <a:latin typeface="+mn-ea"/>
              </a:rPr>
              <a:t>花开花谢，春华秋实，教书的生涯是平淡无奇的一只只粉笔，记录的是岁月对教师的磨蚀，三尺讲台放飞的却是孩子们美好的梦想，所以，师德修养是时代的需要，每个教师都应该意识到肩上的责任，让我们执着的修师德、陶师魂，让我们的学生沐浴着斯德挚爱，一生阳光灿烂</a:t>
            </a:r>
            <a:endParaRPr lang="zh-CN" altLang="en-US" sz="1400" dirty="0">
              <a:solidFill>
                <a:schemeClr val="tx1">
                  <a:lumMod val="85000"/>
                  <a:lumOff val="15000"/>
                </a:schemeClr>
              </a:solidFill>
              <a:latin typeface="+mn-ea"/>
            </a:endParaRPr>
          </a:p>
          <a:p>
            <a:pPr>
              <a:lnSpc>
                <a:spcPct val="200000"/>
              </a:lnSpc>
            </a:pPr>
            <a:endParaRPr lang="zh-CN" altLang="en-US" sz="1400" dirty="0">
              <a:solidFill>
                <a:schemeClr val="tx1">
                  <a:lumMod val="85000"/>
                  <a:lumOff val="15000"/>
                </a:schemeClr>
              </a:solidFill>
              <a:latin typeface="+mn-ea"/>
            </a:endParaRPr>
          </a:p>
        </p:txBody>
      </p:sp>
      <p:grpSp>
        <p:nvGrpSpPr>
          <p:cNvPr id="10" name="组合 9"/>
          <p:cNvGrpSpPr/>
          <p:nvPr/>
        </p:nvGrpSpPr>
        <p:grpSpPr>
          <a:xfrm>
            <a:off x="8068038" y="2046781"/>
            <a:ext cx="489857" cy="2121109"/>
            <a:chOff x="7010400" y="1190445"/>
            <a:chExt cx="489857" cy="1740109"/>
          </a:xfrm>
        </p:grpSpPr>
        <p:sp>
          <p:nvSpPr>
            <p:cNvPr id="12" name="矩形 11"/>
            <p:cNvSpPr/>
            <p:nvPr/>
          </p:nvSpPr>
          <p:spPr>
            <a:xfrm>
              <a:off x="7010400" y="1190445"/>
              <a:ext cx="489857" cy="17401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1"/>
                </a:solidFill>
              </a:endParaRPr>
            </a:p>
          </p:txBody>
        </p:sp>
        <p:sp>
          <p:nvSpPr>
            <p:cNvPr id="14" name="文本框 13"/>
            <p:cNvSpPr txBox="1"/>
            <p:nvPr/>
          </p:nvSpPr>
          <p:spPr>
            <a:xfrm>
              <a:off x="7019334" y="1371141"/>
              <a:ext cx="442823" cy="1287713"/>
            </a:xfrm>
            <a:prstGeom prst="rect">
              <a:avLst/>
            </a:prstGeom>
            <a:noFill/>
          </p:spPr>
          <p:txBody>
            <a:bodyPr wrap="square" rtlCol="0">
              <a:spAutoFit/>
            </a:bodyPr>
            <a:lstStyle/>
            <a:p>
              <a:r>
                <a:rPr lang="zh-CN" altLang="en-US" sz="2400" dirty="0">
                  <a:solidFill>
                    <a:schemeClr val="accent1"/>
                  </a:solidFill>
                  <a:latin typeface="+mj-ea"/>
                  <a:ea typeface="+mj-ea"/>
                </a:rPr>
                <a:t>三尺讲台</a:t>
              </a:r>
              <a:endParaRPr lang="zh-CN" altLang="en-US" sz="2400" dirty="0">
                <a:solidFill>
                  <a:schemeClr val="accent1"/>
                </a:solidFill>
                <a:latin typeface="+mj-ea"/>
                <a:ea typeface="+mj-ea"/>
              </a:endParaRPr>
            </a:p>
          </p:txBody>
        </p:sp>
      </p:grpSp>
      <p:pic>
        <p:nvPicPr>
          <p:cNvPr id="15" name="图片 14"/>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20000"/>
                    </a14:imgEffect>
                    <a14:imgEffect>
                      <a14:saturation sat="33000"/>
                    </a14:imgEffect>
                  </a14:imgLayer>
                </a14:imgProps>
              </a:ext>
              <a:ext uri="{28A0092B-C50C-407E-A947-70E740481C1C}">
                <a14:useLocalDpi xmlns:a14="http://schemas.microsoft.com/office/drawing/2010/main" val="0"/>
              </a:ext>
            </a:extLst>
          </a:blip>
          <a:stretch>
            <a:fillRect/>
          </a:stretch>
        </p:blipFill>
        <p:spPr>
          <a:xfrm flipH="1">
            <a:off x="304525" y="1961867"/>
            <a:ext cx="2617110" cy="231841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prestig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83112" y="1495425"/>
            <a:ext cx="2905125" cy="2905125"/>
            <a:chOff x="582368" y="1238787"/>
            <a:chExt cx="3576227" cy="3576227"/>
          </a:xfrm>
        </p:grpSpPr>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saturation sat="33000"/>
                      </a14:imgEffect>
                    </a14:imgLayer>
                  </a14:imgProps>
                </a:ext>
                <a:ext uri="{28A0092B-C50C-407E-A947-70E740481C1C}">
                  <a14:useLocalDpi xmlns:a14="http://schemas.microsoft.com/office/drawing/2010/main" val="0"/>
                </a:ext>
              </a:extLst>
            </a:blip>
            <a:stretch>
              <a:fillRect/>
            </a:stretch>
          </p:blipFill>
          <p:spPr>
            <a:xfrm>
              <a:off x="582368" y="1238787"/>
              <a:ext cx="3576227" cy="3576227"/>
            </a:xfrm>
            <a:prstGeom prst="rect">
              <a:avLst/>
            </a:prstGeom>
          </p:spPr>
        </p:pic>
        <p:sp>
          <p:nvSpPr>
            <p:cNvPr id="6" name="文本框 5"/>
            <p:cNvSpPr txBox="1"/>
            <p:nvPr/>
          </p:nvSpPr>
          <p:spPr>
            <a:xfrm>
              <a:off x="1625923" y="2591194"/>
              <a:ext cx="1490241" cy="871412"/>
            </a:xfrm>
            <a:prstGeom prst="rect">
              <a:avLst/>
            </a:prstGeom>
            <a:noFill/>
          </p:spPr>
          <p:txBody>
            <a:bodyPr wrap="none" rtlCol="0">
              <a:spAutoFit/>
            </a:bodyPr>
            <a:lstStyle/>
            <a:p>
              <a:pPr algn="ctr"/>
              <a:r>
                <a:rPr lang="zh-CN" altLang="en-US" sz="2000" dirty="0" smtClean="0">
                  <a:solidFill>
                    <a:schemeClr val="accent1"/>
                  </a:solidFill>
                  <a:latin typeface="+mn-ea"/>
                </a:rPr>
                <a:t>践行师德</a:t>
              </a:r>
              <a:endParaRPr lang="en-US" altLang="zh-CN" sz="2000" dirty="0" smtClean="0">
                <a:solidFill>
                  <a:schemeClr val="accent1"/>
                </a:solidFill>
                <a:latin typeface="+mn-ea"/>
              </a:endParaRPr>
            </a:p>
            <a:p>
              <a:pPr algn="ctr"/>
              <a:r>
                <a:rPr lang="zh-CN" altLang="en-US" sz="2000" dirty="0" smtClean="0">
                  <a:solidFill>
                    <a:schemeClr val="accent1"/>
                  </a:solidFill>
                  <a:latin typeface="+mn-ea"/>
                </a:rPr>
                <a:t>规范</a:t>
              </a:r>
              <a:endParaRPr lang="zh-CN" altLang="en-US" sz="2000" dirty="0">
                <a:solidFill>
                  <a:schemeClr val="accent1"/>
                </a:solidFill>
                <a:latin typeface="+mn-ea"/>
              </a:endParaRPr>
            </a:p>
          </p:txBody>
        </p:sp>
      </p:grpSp>
      <p:sp>
        <p:nvSpPr>
          <p:cNvPr id="7" name="文本框 6"/>
          <p:cNvSpPr txBox="1"/>
          <p:nvPr/>
        </p:nvSpPr>
        <p:spPr>
          <a:xfrm>
            <a:off x="4293037" y="1885950"/>
            <a:ext cx="3631763" cy="2209800"/>
          </a:xfrm>
          <a:prstGeom prst="rect">
            <a:avLst/>
          </a:prstGeom>
          <a:noFill/>
        </p:spPr>
        <p:txBody>
          <a:bodyPr vert="eaVert" wrap="square" rtlCol="0">
            <a:spAutoFit/>
          </a:bodyPr>
          <a:lstStyle/>
          <a:p>
            <a:pPr>
              <a:lnSpc>
                <a:spcPct val="200000"/>
              </a:lnSpc>
            </a:pPr>
            <a:r>
              <a:rPr lang="zh-CN" altLang="en-US" sz="1400" dirty="0">
                <a:solidFill>
                  <a:schemeClr val="tx1">
                    <a:lumMod val="85000"/>
                    <a:lumOff val="15000"/>
                  </a:schemeClr>
                </a:solidFill>
                <a:latin typeface="+mn-ea"/>
              </a:rPr>
              <a:t>是一种由人们在实际生活中根据人们的需求而逐步形成的一种具有普遍约束力的行为规范。它具有鲜明的社会性、民族性、时代性</a:t>
            </a:r>
            <a:r>
              <a:rPr lang="zh-CN" altLang="en-US" sz="1400" dirty="0" smtClean="0">
                <a:solidFill>
                  <a:schemeClr val="tx1">
                    <a:lumMod val="85000"/>
                    <a:lumOff val="15000"/>
                  </a:schemeClr>
                </a:solidFill>
                <a:latin typeface="+mn-ea"/>
              </a:rPr>
              <a:t>。 </a:t>
            </a:r>
            <a:r>
              <a:rPr lang="zh-CN" altLang="en-US" sz="1400" dirty="0">
                <a:solidFill>
                  <a:schemeClr val="tx1">
                    <a:lumMod val="85000"/>
                    <a:lumOff val="15000"/>
                  </a:schemeClr>
                </a:solidFill>
                <a:latin typeface="+mn-ea"/>
              </a:rPr>
              <a:t>它具有良好的群众基础，往往流传较为广泛，形成共识。</a:t>
            </a:r>
            <a:endParaRPr lang="zh-CN" altLang="en-US" sz="1400" dirty="0">
              <a:solidFill>
                <a:schemeClr val="tx1">
                  <a:lumMod val="85000"/>
                  <a:lumOff val="15000"/>
                </a:schemeClr>
              </a:solidFill>
              <a:latin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143000" y="1809750"/>
            <a:ext cx="1949393" cy="2290544"/>
            <a:chOff x="3298129" y="1903863"/>
            <a:chExt cx="1773923" cy="1773923"/>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98129" y="1903863"/>
              <a:ext cx="1773923" cy="1773923"/>
            </a:xfrm>
            <a:prstGeom prst="rect">
              <a:avLst/>
            </a:prstGeom>
          </p:spPr>
        </p:pic>
        <p:sp>
          <p:nvSpPr>
            <p:cNvPr id="6" name="文本框 5"/>
            <p:cNvSpPr txBox="1"/>
            <p:nvPr/>
          </p:nvSpPr>
          <p:spPr>
            <a:xfrm>
              <a:off x="3882492" y="2476893"/>
              <a:ext cx="634832" cy="548226"/>
            </a:xfrm>
            <a:prstGeom prst="rect">
              <a:avLst/>
            </a:prstGeom>
            <a:noFill/>
          </p:spPr>
          <p:txBody>
            <a:bodyPr wrap="none" rtlCol="0">
              <a:spAutoFit/>
            </a:bodyPr>
            <a:lstStyle/>
            <a:p>
              <a:pPr algn="ctr"/>
              <a:r>
                <a:rPr lang="zh-CN" altLang="en-US" sz="2000" dirty="0" smtClean="0">
                  <a:solidFill>
                    <a:schemeClr val="accent1"/>
                  </a:solidFill>
                  <a:latin typeface="+mn-ea"/>
                </a:rPr>
                <a:t>师德</a:t>
              </a:r>
              <a:endParaRPr lang="en-US" altLang="zh-CN" sz="2000" dirty="0" smtClean="0">
                <a:solidFill>
                  <a:schemeClr val="accent1"/>
                </a:solidFill>
                <a:latin typeface="+mn-ea"/>
              </a:endParaRPr>
            </a:p>
            <a:p>
              <a:pPr algn="ctr"/>
              <a:r>
                <a:rPr lang="zh-CN" altLang="en-US" sz="2000" dirty="0" smtClean="0">
                  <a:solidFill>
                    <a:schemeClr val="accent1"/>
                  </a:solidFill>
                  <a:latin typeface="+mn-ea"/>
                </a:rPr>
                <a:t>规范</a:t>
              </a:r>
              <a:endParaRPr lang="zh-CN" altLang="en-US" sz="2000" dirty="0">
                <a:solidFill>
                  <a:schemeClr val="accent1"/>
                </a:solidFill>
                <a:latin typeface="+mn-ea"/>
              </a:endParaRPr>
            </a:p>
          </p:txBody>
        </p:sp>
      </p:gr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00" y="1809750"/>
            <a:ext cx="1573737" cy="2367879"/>
          </a:xfrm>
          <a:prstGeom prst="rect">
            <a:avLst/>
          </a:prstGeom>
        </p:spPr>
      </p:pic>
      <p:sp>
        <p:nvSpPr>
          <p:cNvPr id="8" name="文本框 7"/>
          <p:cNvSpPr txBox="1"/>
          <p:nvPr/>
        </p:nvSpPr>
        <p:spPr>
          <a:xfrm>
            <a:off x="3226237" y="1926890"/>
            <a:ext cx="3631763" cy="2092660"/>
          </a:xfrm>
          <a:prstGeom prst="rect">
            <a:avLst/>
          </a:prstGeom>
          <a:noFill/>
        </p:spPr>
        <p:txBody>
          <a:bodyPr vert="eaVert" wrap="square" rtlCol="0">
            <a:spAutoFit/>
          </a:bodyPr>
          <a:lstStyle/>
          <a:p>
            <a:pPr>
              <a:lnSpc>
                <a:spcPct val="200000"/>
              </a:lnSpc>
            </a:pPr>
            <a:r>
              <a:rPr lang="zh-CN" altLang="en-US" sz="1400" dirty="0">
                <a:solidFill>
                  <a:schemeClr val="tx1">
                    <a:lumMod val="85000"/>
                    <a:lumOff val="15000"/>
                  </a:schemeClr>
                </a:solidFill>
                <a:latin typeface="+mn-ea"/>
              </a:rPr>
              <a:t>教师为什么要践行师德规范</a:t>
            </a:r>
            <a:r>
              <a:rPr lang="zh-CN" altLang="en-US" sz="1400" dirty="0" smtClean="0">
                <a:solidFill>
                  <a:schemeClr val="tx1">
                    <a:lumMod val="85000"/>
                    <a:lumOff val="15000"/>
                  </a:schemeClr>
                </a:solidFill>
                <a:latin typeface="+mn-ea"/>
              </a:rPr>
              <a:t>？宏观</a:t>
            </a:r>
            <a:r>
              <a:rPr lang="zh-CN" altLang="en-US" sz="1400" dirty="0">
                <a:solidFill>
                  <a:schemeClr val="tx1">
                    <a:lumMod val="85000"/>
                    <a:lumOff val="15000"/>
                  </a:schemeClr>
                </a:solidFill>
                <a:latin typeface="+mn-ea"/>
              </a:rPr>
              <a:t>：师德</a:t>
            </a:r>
            <a:r>
              <a:rPr lang="en-US" altLang="zh-CN" sz="1400" dirty="0">
                <a:solidFill>
                  <a:schemeClr val="tx1">
                    <a:lumMod val="85000"/>
                    <a:lumOff val="15000"/>
                  </a:schemeClr>
                </a:solidFill>
                <a:latin typeface="+mn-ea"/>
              </a:rPr>
              <a:t>—</a:t>
            </a:r>
            <a:r>
              <a:rPr lang="zh-CN" altLang="en-US" sz="1400" dirty="0">
                <a:solidFill>
                  <a:schemeClr val="tx1">
                    <a:lumMod val="85000"/>
                    <a:lumOff val="15000"/>
                  </a:schemeClr>
                </a:solidFill>
                <a:latin typeface="+mn-ea"/>
              </a:rPr>
              <a:t>永恒的</a:t>
            </a:r>
            <a:r>
              <a:rPr lang="zh-CN" altLang="en-US" sz="1400" dirty="0" smtClean="0">
                <a:solidFill>
                  <a:schemeClr val="tx1">
                    <a:lumMod val="85000"/>
                    <a:lumOff val="15000"/>
                  </a:schemeClr>
                </a:solidFill>
                <a:latin typeface="+mn-ea"/>
              </a:rPr>
              <a:t>话题微观</a:t>
            </a:r>
            <a:r>
              <a:rPr lang="zh-CN" altLang="en-US" sz="1400" dirty="0">
                <a:solidFill>
                  <a:schemeClr val="tx1">
                    <a:lumMod val="85000"/>
                    <a:lumOff val="15000"/>
                  </a:schemeClr>
                </a:solidFill>
                <a:latin typeface="+mn-ea"/>
              </a:rPr>
              <a:t>：学高为师德正为</a:t>
            </a:r>
            <a:r>
              <a:rPr lang="zh-CN" altLang="en-US" sz="1400" dirty="0" smtClean="0">
                <a:solidFill>
                  <a:schemeClr val="tx1">
                    <a:lumMod val="85000"/>
                    <a:lumOff val="15000"/>
                  </a:schemeClr>
                </a:solidFill>
                <a:latin typeface="+mn-ea"/>
              </a:rPr>
              <a:t>范教师</a:t>
            </a:r>
            <a:r>
              <a:rPr lang="zh-CN" altLang="en-US" sz="1400" dirty="0">
                <a:solidFill>
                  <a:schemeClr val="tx1">
                    <a:lumMod val="85000"/>
                    <a:lumOff val="15000"/>
                  </a:schemeClr>
                </a:solidFill>
                <a:latin typeface="+mn-ea"/>
              </a:rPr>
              <a:t>如何践行师德规范</a:t>
            </a:r>
            <a:r>
              <a:rPr lang="zh-CN" altLang="en-US" sz="1400" dirty="0" smtClean="0">
                <a:solidFill>
                  <a:schemeClr val="tx1">
                    <a:lumMod val="85000"/>
                    <a:lumOff val="15000"/>
                  </a:schemeClr>
                </a:solidFill>
                <a:latin typeface="+mn-ea"/>
              </a:rPr>
              <a:t>？严于律己</a:t>
            </a:r>
            <a:r>
              <a:rPr lang="zh-CN" altLang="en-US" sz="1400" dirty="0">
                <a:solidFill>
                  <a:schemeClr val="tx1">
                    <a:lumMod val="85000"/>
                    <a:lumOff val="15000"/>
                  </a:schemeClr>
                </a:solidFill>
                <a:latin typeface="+mn-ea"/>
              </a:rPr>
              <a:t>，德行</a:t>
            </a:r>
            <a:r>
              <a:rPr lang="zh-CN" altLang="en-US" sz="1400" dirty="0" smtClean="0">
                <a:solidFill>
                  <a:schemeClr val="tx1">
                    <a:lumMod val="85000"/>
                    <a:lumOff val="15000"/>
                  </a:schemeClr>
                </a:solidFill>
                <a:latin typeface="+mn-ea"/>
              </a:rPr>
              <a:t>第一爱</a:t>
            </a:r>
            <a:r>
              <a:rPr lang="zh-CN" altLang="en-US" sz="1400" dirty="0">
                <a:solidFill>
                  <a:schemeClr val="tx1">
                    <a:lumMod val="85000"/>
                    <a:lumOff val="15000"/>
                  </a:schemeClr>
                </a:solidFill>
                <a:latin typeface="+mn-ea"/>
              </a:rPr>
              <a:t>岗敬业，工作第一 </a:t>
            </a:r>
            <a:r>
              <a:rPr lang="zh-CN" altLang="en-US" sz="1400" dirty="0" smtClean="0">
                <a:solidFill>
                  <a:schemeClr val="tx1">
                    <a:lumMod val="85000"/>
                    <a:lumOff val="15000"/>
                  </a:schemeClr>
                </a:solidFill>
                <a:latin typeface="+mn-ea"/>
              </a:rPr>
              <a:t>业务</a:t>
            </a:r>
            <a:r>
              <a:rPr lang="zh-CN" altLang="en-US" sz="1400" dirty="0">
                <a:solidFill>
                  <a:schemeClr val="tx1">
                    <a:lumMod val="85000"/>
                    <a:lumOff val="15000"/>
                  </a:schemeClr>
                </a:solidFill>
                <a:latin typeface="+mn-ea"/>
              </a:rPr>
              <a:t>精湛，水平</a:t>
            </a:r>
            <a:r>
              <a:rPr lang="zh-CN" altLang="en-US" sz="1400" dirty="0" smtClean="0">
                <a:solidFill>
                  <a:schemeClr val="tx1">
                    <a:lumMod val="85000"/>
                    <a:lumOff val="15000"/>
                  </a:schemeClr>
                </a:solidFill>
                <a:latin typeface="+mn-ea"/>
              </a:rPr>
              <a:t>第一满腔热忱</a:t>
            </a:r>
            <a:r>
              <a:rPr lang="zh-CN" altLang="en-US" sz="1400" dirty="0">
                <a:solidFill>
                  <a:schemeClr val="tx1">
                    <a:lumMod val="85000"/>
                    <a:lumOff val="15000"/>
                  </a:schemeClr>
                </a:solidFill>
                <a:latin typeface="+mn-ea"/>
              </a:rPr>
              <a:t>，学生第一</a:t>
            </a:r>
            <a:endParaRPr lang="zh-CN" altLang="en-US" sz="1400" dirty="0">
              <a:solidFill>
                <a:schemeClr val="tx1">
                  <a:lumMod val="85000"/>
                  <a:lumOff val="15000"/>
                </a:schemeClr>
              </a:solidFill>
              <a:latin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789481" y="1764333"/>
            <a:ext cx="4493538" cy="2430877"/>
          </a:xfrm>
          <a:prstGeom prst="rect">
            <a:avLst/>
          </a:prstGeom>
          <a:noFill/>
        </p:spPr>
        <p:txBody>
          <a:bodyPr vert="eaVert" wrap="square" rtlCol="0">
            <a:spAutoFit/>
          </a:bodyPr>
          <a:lstStyle/>
          <a:p>
            <a:pPr>
              <a:lnSpc>
                <a:spcPct val="200000"/>
              </a:lnSpc>
            </a:pPr>
            <a:r>
              <a:rPr lang="zh-CN" altLang="en-US" sz="1400" dirty="0">
                <a:solidFill>
                  <a:schemeClr val="tx1">
                    <a:lumMod val="85000"/>
                    <a:lumOff val="15000"/>
                  </a:schemeClr>
                </a:solidFill>
                <a:latin typeface="+mn-ea"/>
              </a:rPr>
              <a:t>“上善若水。水善利万物而不争，处众人之所恶，故几于道。</a:t>
            </a:r>
            <a:r>
              <a:rPr lang="zh-CN" altLang="en-US" sz="1400" dirty="0" smtClean="0">
                <a:solidFill>
                  <a:schemeClr val="tx1">
                    <a:lumMod val="85000"/>
                    <a:lumOff val="15000"/>
                  </a:schemeClr>
                </a:solidFill>
                <a:latin typeface="+mn-ea"/>
              </a:rPr>
              <a:t>”“</a:t>
            </a:r>
            <a:r>
              <a:rPr lang="zh-CN" altLang="en-US" sz="1400" dirty="0">
                <a:solidFill>
                  <a:schemeClr val="tx1">
                    <a:lumMod val="85000"/>
                    <a:lumOff val="15000"/>
                  </a:schemeClr>
                </a:solidFill>
                <a:latin typeface="+mn-ea"/>
              </a:rPr>
              <a:t>天行健，君子以自强不息。地势坤，君子以厚德载物”。一般的道德要求：</a:t>
            </a:r>
            <a:endParaRPr lang="zh-CN" altLang="en-US" sz="1400" dirty="0">
              <a:solidFill>
                <a:schemeClr val="tx1">
                  <a:lumMod val="85000"/>
                  <a:lumOff val="15000"/>
                </a:schemeClr>
              </a:solidFill>
              <a:latin typeface="+mn-ea"/>
            </a:endParaRPr>
          </a:p>
          <a:p>
            <a:pPr>
              <a:lnSpc>
                <a:spcPct val="200000"/>
              </a:lnSpc>
            </a:pPr>
            <a:r>
              <a:rPr lang="zh-CN" altLang="en-US" sz="1400" dirty="0">
                <a:solidFill>
                  <a:schemeClr val="tx1">
                    <a:lumMod val="85000"/>
                    <a:lumOff val="15000"/>
                  </a:schemeClr>
                </a:solidFill>
                <a:latin typeface="+mn-ea"/>
              </a:rPr>
              <a:t>信用、诚实、正直、善良</a:t>
            </a:r>
            <a:r>
              <a:rPr lang="zh-CN" altLang="en-US" sz="1400" dirty="0" smtClean="0">
                <a:solidFill>
                  <a:schemeClr val="tx1">
                    <a:lumMod val="85000"/>
                    <a:lumOff val="15000"/>
                  </a:schemeClr>
                </a:solidFill>
                <a:latin typeface="+mn-ea"/>
              </a:rPr>
              <a:t>。教师</a:t>
            </a:r>
            <a:r>
              <a:rPr lang="zh-CN" altLang="en-US" sz="1400" dirty="0">
                <a:solidFill>
                  <a:schemeClr val="tx1">
                    <a:lumMod val="85000"/>
                    <a:lumOff val="15000"/>
                  </a:schemeClr>
                </a:solidFill>
                <a:latin typeface="+mn-ea"/>
              </a:rPr>
              <a:t>的道德标准</a:t>
            </a:r>
            <a:r>
              <a:rPr lang="zh-CN" altLang="en-US" sz="1400" dirty="0" smtClean="0">
                <a:solidFill>
                  <a:schemeClr val="tx1">
                    <a:lumMod val="85000"/>
                    <a:lumOff val="15000"/>
                  </a:schemeClr>
                </a:solidFill>
                <a:latin typeface="+mn-ea"/>
              </a:rPr>
              <a:t>：爱国</a:t>
            </a:r>
            <a:r>
              <a:rPr lang="zh-CN" altLang="en-US" sz="1400" dirty="0">
                <a:solidFill>
                  <a:schemeClr val="tx1">
                    <a:lumMod val="85000"/>
                    <a:lumOff val="15000"/>
                  </a:schemeClr>
                </a:solidFill>
                <a:latin typeface="+mn-ea"/>
              </a:rPr>
              <a:t>守法、爱岗敬业、关爱学生、教书育人、为人师表和终身学习。</a:t>
            </a:r>
            <a:endParaRPr lang="zh-CN" altLang="en-US" sz="1400" dirty="0">
              <a:solidFill>
                <a:schemeClr val="tx1">
                  <a:lumMod val="85000"/>
                  <a:lumOff val="15000"/>
                </a:schemeClr>
              </a:solidFill>
              <a:latin typeface="+mn-ea"/>
            </a:endParaRPr>
          </a:p>
          <a:p>
            <a:pPr>
              <a:lnSpc>
                <a:spcPct val="200000"/>
              </a:lnSpc>
            </a:pPr>
            <a:endParaRPr lang="zh-CN" altLang="en-US" sz="1400" dirty="0">
              <a:solidFill>
                <a:schemeClr val="tx1">
                  <a:lumMod val="85000"/>
                  <a:lumOff val="15000"/>
                </a:schemeClr>
              </a:solidFill>
              <a:latin typeface="+mn-ea"/>
            </a:endParaRPr>
          </a:p>
        </p:txBody>
      </p:sp>
      <p:grpSp>
        <p:nvGrpSpPr>
          <p:cNvPr id="5" name="组合 4"/>
          <p:cNvGrpSpPr/>
          <p:nvPr/>
        </p:nvGrpSpPr>
        <p:grpSpPr>
          <a:xfrm>
            <a:off x="7315200" y="1860547"/>
            <a:ext cx="533400" cy="2121110"/>
            <a:chOff x="6966857" y="1190445"/>
            <a:chExt cx="533400" cy="1740109"/>
          </a:xfrm>
        </p:grpSpPr>
        <p:sp>
          <p:nvSpPr>
            <p:cNvPr id="6" name="矩形 5"/>
            <p:cNvSpPr/>
            <p:nvPr/>
          </p:nvSpPr>
          <p:spPr>
            <a:xfrm>
              <a:off x="7010400" y="1190445"/>
              <a:ext cx="489857" cy="17401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1"/>
                </a:solidFill>
              </a:endParaRPr>
            </a:p>
          </p:txBody>
        </p:sp>
        <p:sp>
          <p:nvSpPr>
            <p:cNvPr id="7" name="文本框 6"/>
            <p:cNvSpPr txBox="1"/>
            <p:nvPr/>
          </p:nvSpPr>
          <p:spPr>
            <a:xfrm>
              <a:off x="6966857" y="1486390"/>
              <a:ext cx="442823" cy="1287712"/>
            </a:xfrm>
            <a:prstGeom prst="rect">
              <a:avLst/>
            </a:prstGeom>
            <a:noFill/>
          </p:spPr>
          <p:txBody>
            <a:bodyPr wrap="square" rtlCol="0">
              <a:spAutoFit/>
            </a:bodyPr>
            <a:lstStyle/>
            <a:p>
              <a:r>
                <a:rPr lang="zh-CN" altLang="en-US" sz="2400" dirty="0">
                  <a:solidFill>
                    <a:schemeClr val="accent1"/>
                  </a:solidFill>
                  <a:latin typeface="+mj-ea"/>
                  <a:ea typeface="+mj-ea"/>
                </a:rPr>
                <a:t>上善若水</a:t>
              </a:r>
              <a:endParaRPr lang="zh-CN" altLang="en-US" sz="2400" dirty="0">
                <a:solidFill>
                  <a:schemeClr val="accent1"/>
                </a:solidFill>
                <a:latin typeface="+mj-ea"/>
                <a:ea typeface="+mj-ea"/>
              </a:endParaRPr>
            </a:p>
          </p:txBody>
        </p:sp>
      </p:grpSp>
      <p:pic>
        <p:nvPicPr>
          <p:cNvPr id="8" name="图片 7"/>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40000"/>
                    </a14:imgEffect>
                    <a14:imgEffect>
                      <a14:saturation sat="33000"/>
                    </a14:imgEffect>
                  </a14:imgLayer>
                </a14:imgProps>
              </a:ext>
              <a:ext uri="{28A0092B-C50C-407E-A947-70E740481C1C}">
                <a14:useLocalDpi xmlns:a14="http://schemas.microsoft.com/office/drawing/2010/main" val="0"/>
              </a:ext>
            </a:extLst>
          </a:blip>
          <a:stretch>
            <a:fillRect/>
          </a:stretch>
        </p:blipFill>
        <p:spPr>
          <a:xfrm flipH="1">
            <a:off x="1066800" y="1581150"/>
            <a:ext cx="2096275" cy="265195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66800" y="1952083"/>
            <a:ext cx="3631763" cy="2121109"/>
          </a:xfrm>
          <a:prstGeom prst="rect">
            <a:avLst/>
          </a:prstGeom>
          <a:noFill/>
        </p:spPr>
        <p:txBody>
          <a:bodyPr vert="eaVert" wrap="square" rtlCol="0">
            <a:spAutoFit/>
          </a:bodyPr>
          <a:lstStyle/>
          <a:p>
            <a:pPr>
              <a:lnSpc>
                <a:spcPct val="200000"/>
              </a:lnSpc>
            </a:pPr>
            <a:r>
              <a:rPr lang="zh-CN" altLang="en-US" sz="1400" dirty="0">
                <a:solidFill>
                  <a:schemeClr val="tx1">
                    <a:lumMod val="85000"/>
                    <a:lumOff val="15000"/>
                  </a:schemeClr>
                </a:solidFill>
                <a:latin typeface="+mn-ea"/>
              </a:rPr>
              <a:t>一般的道德要求</a:t>
            </a:r>
            <a:r>
              <a:rPr lang="zh-CN" altLang="en-US" sz="1400" dirty="0" smtClean="0">
                <a:solidFill>
                  <a:schemeClr val="tx1">
                    <a:lumMod val="85000"/>
                    <a:lumOff val="15000"/>
                  </a:schemeClr>
                </a:solidFill>
                <a:latin typeface="+mn-ea"/>
              </a:rPr>
              <a:t>：信用</a:t>
            </a:r>
            <a:r>
              <a:rPr lang="zh-CN" altLang="en-US" sz="1400" dirty="0">
                <a:solidFill>
                  <a:schemeClr val="tx1">
                    <a:lumMod val="85000"/>
                    <a:lumOff val="15000"/>
                  </a:schemeClr>
                </a:solidFill>
                <a:latin typeface="+mn-ea"/>
              </a:rPr>
              <a:t>、诚实、正直、善良</a:t>
            </a:r>
            <a:r>
              <a:rPr lang="zh-CN" altLang="en-US" sz="1400" dirty="0" smtClean="0">
                <a:solidFill>
                  <a:schemeClr val="tx1">
                    <a:lumMod val="85000"/>
                    <a:lumOff val="15000"/>
                  </a:schemeClr>
                </a:solidFill>
                <a:latin typeface="+mn-ea"/>
              </a:rPr>
              <a:t>。教师</a:t>
            </a:r>
            <a:r>
              <a:rPr lang="zh-CN" altLang="en-US" sz="1400" dirty="0">
                <a:solidFill>
                  <a:schemeClr val="tx1">
                    <a:lumMod val="85000"/>
                    <a:lumOff val="15000"/>
                  </a:schemeClr>
                </a:solidFill>
                <a:latin typeface="+mn-ea"/>
              </a:rPr>
              <a:t>的道德标准</a:t>
            </a:r>
            <a:r>
              <a:rPr lang="zh-CN" altLang="en-US" sz="1400" dirty="0" smtClean="0">
                <a:solidFill>
                  <a:schemeClr val="tx1">
                    <a:lumMod val="85000"/>
                    <a:lumOff val="15000"/>
                  </a:schemeClr>
                </a:solidFill>
                <a:latin typeface="+mn-ea"/>
              </a:rPr>
              <a:t>：爱国守法爱</a:t>
            </a:r>
            <a:r>
              <a:rPr lang="zh-CN" altLang="en-US" sz="1400" dirty="0">
                <a:solidFill>
                  <a:schemeClr val="tx1">
                    <a:lumMod val="85000"/>
                    <a:lumOff val="15000"/>
                  </a:schemeClr>
                </a:solidFill>
                <a:latin typeface="+mn-ea"/>
              </a:rPr>
              <a:t>岗敬业、关爱学生、教书育人、为人师表和终身学习。即教师的职业道德，是每个</a:t>
            </a:r>
            <a:r>
              <a:rPr lang="zh-CN" altLang="en-US" sz="1400" dirty="0" smtClean="0">
                <a:solidFill>
                  <a:schemeClr val="tx1">
                    <a:lumMod val="85000"/>
                    <a:lumOff val="15000"/>
                  </a:schemeClr>
                </a:solidFill>
                <a:latin typeface="+mn-ea"/>
              </a:rPr>
              <a:t>教师在</a:t>
            </a:r>
            <a:r>
              <a:rPr lang="zh-CN" altLang="en-US" sz="1400" dirty="0">
                <a:solidFill>
                  <a:schemeClr val="tx1">
                    <a:lumMod val="85000"/>
                    <a:lumOff val="15000"/>
                  </a:schemeClr>
                </a:solidFill>
                <a:latin typeface="+mn-ea"/>
              </a:rPr>
              <a:t>从事教育活动中必须遵守的</a:t>
            </a:r>
            <a:r>
              <a:rPr lang="zh-CN" altLang="en-US" sz="1400" dirty="0" smtClean="0">
                <a:solidFill>
                  <a:schemeClr val="tx1">
                    <a:lumMod val="85000"/>
                    <a:lumOff val="15000"/>
                  </a:schemeClr>
                </a:solidFill>
                <a:latin typeface="+mn-ea"/>
              </a:rPr>
              <a:t>道德规范</a:t>
            </a:r>
            <a:endParaRPr lang="zh-CN" altLang="en-US" sz="1400" dirty="0">
              <a:solidFill>
                <a:schemeClr val="tx1">
                  <a:lumMod val="85000"/>
                  <a:lumOff val="15000"/>
                </a:schemeClr>
              </a:solidFill>
              <a:latin typeface="+mn-ea"/>
            </a:endParaRPr>
          </a:p>
        </p:txBody>
      </p:sp>
      <p:grpSp>
        <p:nvGrpSpPr>
          <p:cNvPr id="5" name="组合 4"/>
          <p:cNvGrpSpPr/>
          <p:nvPr/>
        </p:nvGrpSpPr>
        <p:grpSpPr>
          <a:xfrm>
            <a:off x="4818306" y="1952083"/>
            <a:ext cx="489857" cy="2121109"/>
            <a:chOff x="7010400" y="1190445"/>
            <a:chExt cx="489857" cy="1740109"/>
          </a:xfrm>
        </p:grpSpPr>
        <p:sp>
          <p:nvSpPr>
            <p:cNvPr id="6" name="矩形 5"/>
            <p:cNvSpPr/>
            <p:nvPr/>
          </p:nvSpPr>
          <p:spPr>
            <a:xfrm>
              <a:off x="7010400" y="1190445"/>
              <a:ext cx="489857" cy="17401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1"/>
                </a:solidFill>
              </a:endParaRPr>
            </a:p>
          </p:txBody>
        </p:sp>
        <p:sp>
          <p:nvSpPr>
            <p:cNvPr id="7" name="文本框 6"/>
            <p:cNvSpPr txBox="1"/>
            <p:nvPr/>
          </p:nvSpPr>
          <p:spPr>
            <a:xfrm>
              <a:off x="7019334" y="1371141"/>
              <a:ext cx="442823" cy="1287713"/>
            </a:xfrm>
            <a:prstGeom prst="rect">
              <a:avLst/>
            </a:prstGeom>
            <a:noFill/>
          </p:spPr>
          <p:txBody>
            <a:bodyPr wrap="square" rtlCol="0">
              <a:spAutoFit/>
            </a:bodyPr>
            <a:lstStyle/>
            <a:p>
              <a:r>
                <a:rPr lang="zh-CN" altLang="en-US" sz="2400" dirty="0">
                  <a:solidFill>
                    <a:schemeClr val="accent1"/>
                  </a:solidFill>
                  <a:latin typeface="+mj-ea"/>
                  <a:ea typeface="+mj-ea"/>
                </a:rPr>
                <a:t>道德要求</a:t>
              </a:r>
              <a:endParaRPr lang="zh-CN" altLang="en-US" sz="2400" dirty="0">
                <a:solidFill>
                  <a:schemeClr val="accent1"/>
                </a:solidFill>
                <a:latin typeface="+mj-ea"/>
                <a:ea typeface="+mj-ea"/>
              </a:endParaRPr>
            </a:p>
          </p:txBody>
        </p:sp>
      </p:gr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5562600" y="1789306"/>
            <a:ext cx="2590800" cy="230644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151039" y="1904189"/>
            <a:ext cx="4062651" cy="2209800"/>
          </a:xfrm>
          <a:prstGeom prst="rect">
            <a:avLst/>
          </a:prstGeom>
          <a:noFill/>
        </p:spPr>
        <p:txBody>
          <a:bodyPr vert="eaVert" wrap="square" rtlCol="0">
            <a:spAutoFit/>
          </a:bodyPr>
          <a:lstStyle/>
          <a:p>
            <a:pPr>
              <a:lnSpc>
                <a:spcPct val="200000"/>
              </a:lnSpc>
            </a:pPr>
            <a:r>
              <a:rPr lang="zh-CN" altLang="en-US" sz="1400" dirty="0">
                <a:solidFill>
                  <a:schemeClr val="tx1">
                    <a:lumMod val="85000"/>
                    <a:lumOff val="15000"/>
                  </a:schemeClr>
                </a:solidFill>
                <a:latin typeface="+mn-ea"/>
              </a:rPr>
              <a:t>即教师的职业道德，是每个</a:t>
            </a:r>
            <a:r>
              <a:rPr lang="zh-CN" altLang="en-US" sz="1400" dirty="0" smtClean="0">
                <a:solidFill>
                  <a:schemeClr val="tx1">
                    <a:lumMod val="85000"/>
                    <a:lumOff val="15000"/>
                  </a:schemeClr>
                </a:solidFill>
                <a:latin typeface="+mn-ea"/>
              </a:rPr>
              <a:t>教师在</a:t>
            </a:r>
            <a:r>
              <a:rPr lang="zh-CN" altLang="en-US" sz="1400" dirty="0">
                <a:solidFill>
                  <a:schemeClr val="tx1">
                    <a:lumMod val="85000"/>
                    <a:lumOff val="15000"/>
                  </a:schemeClr>
                </a:solidFill>
                <a:latin typeface="+mn-ea"/>
              </a:rPr>
              <a:t>从事教育活动中必须遵守的</a:t>
            </a:r>
            <a:r>
              <a:rPr lang="zh-CN" altLang="en-US" sz="1400" dirty="0" smtClean="0">
                <a:solidFill>
                  <a:schemeClr val="tx1">
                    <a:lumMod val="85000"/>
                    <a:lumOff val="15000"/>
                  </a:schemeClr>
                </a:solidFill>
                <a:latin typeface="+mn-ea"/>
              </a:rPr>
              <a:t>道德</a:t>
            </a:r>
            <a:r>
              <a:rPr lang="zh-CN" altLang="en-US" sz="1400" dirty="0">
                <a:solidFill>
                  <a:schemeClr val="tx1">
                    <a:lumMod val="85000"/>
                    <a:lumOff val="15000"/>
                  </a:schemeClr>
                </a:solidFill>
                <a:latin typeface="+mn-ea"/>
              </a:rPr>
              <a:t>规范和行为准则以及与之相</a:t>
            </a:r>
            <a:r>
              <a:rPr lang="zh-CN" altLang="en-US" sz="1400" dirty="0" smtClean="0">
                <a:solidFill>
                  <a:schemeClr val="tx1">
                    <a:lumMod val="85000"/>
                    <a:lumOff val="15000"/>
                  </a:schemeClr>
                </a:solidFill>
                <a:latin typeface="+mn-ea"/>
              </a:rPr>
              <a:t>适应的</a:t>
            </a:r>
            <a:r>
              <a:rPr lang="zh-CN" altLang="en-US" sz="1400" dirty="0">
                <a:solidFill>
                  <a:schemeClr val="tx1">
                    <a:lumMod val="85000"/>
                    <a:lumOff val="15000"/>
                  </a:schemeClr>
                </a:solidFill>
                <a:latin typeface="+mn-ea"/>
              </a:rPr>
              <a:t>道德观念、情操和品质。教师不得以种族、肤色、性别、宗教、民族、社会成分或经济状况为理由，以任何形式歧视学生</a:t>
            </a:r>
            <a:r>
              <a:rPr lang="zh-CN" altLang="en-US" sz="1400" dirty="0" smtClean="0">
                <a:solidFill>
                  <a:schemeClr val="tx1">
                    <a:lumMod val="85000"/>
                    <a:lumOff val="15000"/>
                  </a:schemeClr>
                </a:solidFill>
                <a:latin typeface="+mn-ea"/>
              </a:rPr>
              <a:t>。</a:t>
            </a:r>
            <a:endParaRPr lang="zh-CN" altLang="en-US" sz="1400" dirty="0">
              <a:solidFill>
                <a:schemeClr val="tx1">
                  <a:lumMod val="85000"/>
                  <a:lumOff val="15000"/>
                </a:schemeClr>
              </a:solidFill>
              <a:latin typeface="+mn-ea"/>
            </a:endParaRPr>
          </a:p>
        </p:txBody>
      </p:sp>
      <p:grpSp>
        <p:nvGrpSpPr>
          <p:cNvPr id="5" name="组合 4"/>
          <p:cNvGrpSpPr/>
          <p:nvPr/>
        </p:nvGrpSpPr>
        <p:grpSpPr>
          <a:xfrm>
            <a:off x="7292152" y="1885950"/>
            <a:ext cx="489857" cy="2121109"/>
            <a:chOff x="7010400" y="1190445"/>
            <a:chExt cx="489857" cy="1740109"/>
          </a:xfrm>
        </p:grpSpPr>
        <p:sp>
          <p:nvSpPr>
            <p:cNvPr id="6" name="矩形 5"/>
            <p:cNvSpPr/>
            <p:nvPr/>
          </p:nvSpPr>
          <p:spPr>
            <a:xfrm>
              <a:off x="7010400" y="1190445"/>
              <a:ext cx="489857" cy="17401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1"/>
                </a:solidFill>
              </a:endParaRPr>
            </a:p>
          </p:txBody>
        </p:sp>
        <p:sp>
          <p:nvSpPr>
            <p:cNvPr id="7" name="文本框 6"/>
            <p:cNvSpPr txBox="1"/>
            <p:nvPr/>
          </p:nvSpPr>
          <p:spPr>
            <a:xfrm>
              <a:off x="7019334" y="1371141"/>
              <a:ext cx="442823" cy="1287713"/>
            </a:xfrm>
            <a:prstGeom prst="rect">
              <a:avLst/>
            </a:prstGeom>
            <a:noFill/>
          </p:spPr>
          <p:txBody>
            <a:bodyPr wrap="square" rtlCol="0">
              <a:spAutoFit/>
            </a:bodyPr>
            <a:lstStyle/>
            <a:p>
              <a:r>
                <a:rPr lang="zh-CN" altLang="en-US" sz="2400" dirty="0">
                  <a:solidFill>
                    <a:schemeClr val="accent1"/>
                  </a:solidFill>
                  <a:latin typeface="+mj-ea"/>
                  <a:ea typeface="+mj-ea"/>
                </a:rPr>
                <a:t>职业道德</a:t>
              </a:r>
              <a:endParaRPr lang="zh-CN" altLang="en-US" sz="2400" dirty="0">
                <a:solidFill>
                  <a:schemeClr val="accent1"/>
                </a:solidFill>
                <a:latin typeface="+mj-ea"/>
                <a:ea typeface="+mj-ea"/>
              </a:endParaRPr>
            </a:p>
          </p:txBody>
        </p:sp>
      </p:gr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14400" y="1885950"/>
            <a:ext cx="2081977" cy="22098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790098" y="1643904"/>
            <a:ext cx="2972902" cy="2375646"/>
            <a:chOff x="851817" y="1815354"/>
            <a:chExt cx="2972902" cy="2375646"/>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1817" y="1815354"/>
              <a:ext cx="2972902" cy="2375646"/>
            </a:xfrm>
            <a:prstGeom prst="rect">
              <a:avLst/>
            </a:prstGeom>
          </p:spPr>
        </p:pic>
        <p:sp>
          <p:nvSpPr>
            <p:cNvPr id="6" name="文本框 5"/>
            <p:cNvSpPr txBox="1"/>
            <p:nvPr/>
          </p:nvSpPr>
          <p:spPr>
            <a:xfrm>
              <a:off x="1772342" y="2668544"/>
              <a:ext cx="1210589" cy="400110"/>
            </a:xfrm>
            <a:prstGeom prst="rect">
              <a:avLst/>
            </a:prstGeom>
            <a:noFill/>
          </p:spPr>
          <p:txBody>
            <a:bodyPr wrap="none" rtlCol="0">
              <a:spAutoFit/>
            </a:bodyPr>
            <a:lstStyle/>
            <a:p>
              <a:pPr algn="ctr"/>
              <a:r>
                <a:rPr lang="zh-CN" altLang="en-US" sz="2000" dirty="0">
                  <a:solidFill>
                    <a:schemeClr val="accent1"/>
                  </a:solidFill>
                  <a:latin typeface="+mn-ea"/>
                </a:rPr>
                <a:t>教育活动</a:t>
              </a:r>
              <a:endParaRPr lang="zh-CN" altLang="en-US" sz="2000" dirty="0">
                <a:solidFill>
                  <a:schemeClr val="accent1"/>
                </a:solidFill>
                <a:latin typeface="+mn-ea"/>
              </a:endParaRPr>
            </a:p>
          </p:txBody>
        </p:sp>
      </p:grpSp>
      <p:sp>
        <p:nvSpPr>
          <p:cNvPr id="7" name="文本框 6"/>
          <p:cNvSpPr txBox="1"/>
          <p:nvPr/>
        </p:nvSpPr>
        <p:spPr>
          <a:xfrm>
            <a:off x="2944385" y="1885950"/>
            <a:ext cx="3200876" cy="2209800"/>
          </a:xfrm>
          <a:prstGeom prst="rect">
            <a:avLst/>
          </a:prstGeom>
          <a:noFill/>
        </p:spPr>
        <p:txBody>
          <a:bodyPr vert="eaVert" wrap="square" rtlCol="0">
            <a:spAutoFit/>
          </a:bodyPr>
          <a:lstStyle/>
          <a:p>
            <a:pPr>
              <a:lnSpc>
                <a:spcPct val="200000"/>
              </a:lnSpc>
            </a:pPr>
            <a:r>
              <a:rPr lang="zh-CN" altLang="en-US" sz="1400" dirty="0">
                <a:solidFill>
                  <a:schemeClr val="tx1">
                    <a:lumMod val="85000"/>
                    <a:lumOff val="15000"/>
                  </a:schemeClr>
                </a:solidFill>
                <a:latin typeface="+mn-ea"/>
              </a:rPr>
              <a:t>教师要为每一个学生提供可能的、最充分的受教育机会，应适当注意对教育活动有特殊要求的儿童。</a:t>
            </a:r>
            <a:endParaRPr lang="zh-CN" altLang="en-US" sz="1400" dirty="0">
              <a:solidFill>
                <a:schemeClr val="tx1">
                  <a:lumMod val="85000"/>
                  <a:lumOff val="15000"/>
                </a:schemeClr>
              </a:solidFill>
              <a:latin typeface="+mn-ea"/>
            </a:endParaRPr>
          </a:p>
          <a:p>
            <a:pPr>
              <a:lnSpc>
                <a:spcPct val="200000"/>
              </a:lnSpc>
            </a:pPr>
            <a:r>
              <a:rPr lang="zh-CN" altLang="en-US" sz="1400" dirty="0" smtClean="0">
                <a:solidFill>
                  <a:schemeClr val="tx1">
                    <a:lumMod val="85000"/>
                    <a:lumOff val="15000"/>
                  </a:schemeClr>
                </a:solidFill>
                <a:latin typeface="+mn-ea"/>
              </a:rPr>
              <a:t>教师</a:t>
            </a:r>
            <a:r>
              <a:rPr lang="zh-CN" altLang="en-US" sz="1400" dirty="0">
                <a:solidFill>
                  <a:schemeClr val="tx1">
                    <a:lumMod val="85000"/>
                    <a:lumOff val="15000"/>
                  </a:schemeClr>
                </a:solidFill>
                <a:latin typeface="+mn-ea"/>
              </a:rPr>
              <a:t>应具有必要的德、智、体的品质，并且具有必要的专业知识和技能。</a:t>
            </a:r>
            <a:endParaRPr lang="zh-CN" altLang="en-US" sz="1400" dirty="0">
              <a:solidFill>
                <a:schemeClr val="tx1">
                  <a:lumMod val="85000"/>
                  <a:lumOff val="15000"/>
                </a:schemeClr>
              </a:solidFill>
              <a:latin typeface="+mn-ea"/>
            </a:endParaRPr>
          </a:p>
        </p:txBody>
      </p:sp>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35301"/>
          <a:stretch>
            <a:fillRect/>
          </a:stretch>
        </p:blipFill>
        <p:spPr>
          <a:xfrm flipH="1">
            <a:off x="760898" y="1587994"/>
            <a:ext cx="2209801" cy="266015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38200" y="1695450"/>
            <a:ext cx="2375646" cy="2375646"/>
            <a:chOff x="1150445" y="1815354"/>
            <a:chExt cx="2375646" cy="2375646"/>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50445" y="1815354"/>
              <a:ext cx="2375646" cy="2375646"/>
            </a:xfrm>
            <a:prstGeom prst="rect">
              <a:avLst/>
            </a:prstGeom>
          </p:spPr>
        </p:pic>
        <p:sp>
          <p:nvSpPr>
            <p:cNvPr id="6" name="文本框 5"/>
            <p:cNvSpPr txBox="1"/>
            <p:nvPr/>
          </p:nvSpPr>
          <p:spPr>
            <a:xfrm>
              <a:off x="1976818" y="2479068"/>
              <a:ext cx="697627" cy="707886"/>
            </a:xfrm>
            <a:prstGeom prst="rect">
              <a:avLst/>
            </a:prstGeom>
            <a:noFill/>
          </p:spPr>
          <p:txBody>
            <a:bodyPr wrap="none" rtlCol="0">
              <a:spAutoFit/>
            </a:bodyPr>
            <a:lstStyle/>
            <a:p>
              <a:pPr algn="ctr"/>
              <a:r>
                <a:rPr lang="zh-CN" altLang="en-US" sz="2000" dirty="0" smtClean="0">
                  <a:solidFill>
                    <a:schemeClr val="accent1"/>
                  </a:solidFill>
                  <a:latin typeface="+mn-ea"/>
                </a:rPr>
                <a:t>积极</a:t>
              </a:r>
              <a:endParaRPr lang="en-US" altLang="zh-CN" sz="2000" dirty="0" smtClean="0">
                <a:solidFill>
                  <a:schemeClr val="accent1"/>
                </a:solidFill>
                <a:latin typeface="+mn-ea"/>
              </a:endParaRPr>
            </a:p>
            <a:p>
              <a:pPr algn="ctr"/>
              <a:r>
                <a:rPr lang="zh-CN" altLang="en-US" sz="2000" dirty="0" smtClean="0">
                  <a:solidFill>
                    <a:schemeClr val="accent1"/>
                  </a:solidFill>
                  <a:latin typeface="+mn-ea"/>
                </a:rPr>
                <a:t>参加</a:t>
              </a:r>
              <a:endParaRPr lang="zh-CN" altLang="en-US" sz="2000" dirty="0">
                <a:solidFill>
                  <a:schemeClr val="accent1"/>
                </a:solidFill>
                <a:latin typeface="+mn-ea"/>
              </a:endParaRPr>
            </a:p>
          </p:txBody>
        </p:sp>
      </p:grpSp>
      <p:sp>
        <p:nvSpPr>
          <p:cNvPr id="7" name="文本框 6"/>
          <p:cNvSpPr txBox="1"/>
          <p:nvPr/>
        </p:nvSpPr>
        <p:spPr>
          <a:xfrm>
            <a:off x="3200400" y="1809750"/>
            <a:ext cx="4924425" cy="2209800"/>
          </a:xfrm>
          <a:prstGeom prst="rect">
            <a:avLst/>
          </a:prstGeom>
          <a:noFill/>
        </p:spPr>
        <p:txBody>
          <a:bodyPr vert="eaVert" wrap="square" rtlCol="0">
            <a:spAutoFit/>
          </a:bodyPr>
          <a:lstStyle/>
          <a:p>
            <a:pPr>
              <a:lnSpc>
                <a:spcPct val="200000"/>
              </a:lnSpc>
            </a:pPr>
            <a:r>
              <a:rPr lang="zh-CN" altLang="en-US" sz="1400" dirty="0">
                <a:solidFill>
                  <a:schemeClr val="tx1">
                    <a:lumMod val="85000"/>
                    <a:lumOff val="15000"/>
                  </a:schemeClr>
                </a:solidFill>
                <a:latin typeface="+mn-ea"/>
              </a:rPr>
              <a:t>教师要尽一切可能与家长密切合作，但也不能在教师专业职责等方面受到家长不公正和不应有的干涉。</a:t>
            </a:r>
            <a:endParaRPr lang="zh-CN" altLang="en-US" sz="1400" dirty="0">
              <a:solidFill>
                <a:schemeClr val="tx1">
                  <a:lumMod val="85000"/>
                  <a:lumOff val="15000"/>
                </a:schemeClr>
              </a:solidFill>
              <a:latin typeface="+mn-ea"/>
            </a:endParaRPr>
          </a:p>
          <a:p>
            <a:pPr>
              <a:lnSpc>
                <a:spcPct val="200000"/>
              </a:lnSpc>
            </a:pPr>
            <a:r>
              <a:rPr lang="zh-CN" altLang="en-US" sz="1400" dirty="0" smtClean="0">
                <a:solidFill>
                  <a:schemeClr val="tx1">
                    <a:lumMod val="85000"/>
                    <a:lumOff val="15000"/>
                  </a:schemeClr>
                </a:solidFill>
                <a:latin typeface="+mn-ea"/>
              </a:rPr>
              <a:t>教师</a:t>
            </a:r>
            <a:r>
              <a:rPr lang="zh-CN" altLang="en-US" sz="1400" dirty="0">
                <a:solidFill>
                  <a:schemeClr val="tx1">
                    <a:lumMod val="85000"/>
                    <a:lumOff val="15000"/>
                  </a:schemeClr>
                </a:solidFill>
                <a:latin typeface="+mn-ea"/>
              </a:rPr>
              <a:t>要积极参加社会和公共生活</a:t>
            </a:r>
            <a:r>
              <a:rPr lang="zh-CN" altLang="en-US" sz="1400" dirty="0" smtClean="0">
                <a:solidFill>
                  <a:schemeClr val="tx1">
                    <a:lumMod val="85000"/>
                    <a:lumOff val="15000"/>
                  </a:schemeClr>
                </a:solidFill>
                <a:latin typeface="+mn-ea"/>
              </a:rPr>
              <a:t>。为了</a:t>
            </a:r>
            <a:r>
              <a:rPr lang="zh-CN" altLang="en-US" sz="1400" dirty="0">
                <a:solidFill>
                  <a:schemeClr val="tx1">
                    <a:lumMod val="85000"/>
                    <a:lumOff val="15000"/>
                  </a:schemeClr>
                </a:solidFill>
                <a:latin typeface="+mn-ea"/>
              </a:rPr>
              <a:t>学生、教育工作和全社会的利益，教师要力求与各行政主管部门充分合作</a:t>
            </a:r>
            <a:r>
              <a:rPr lang="zh-CN" altLang="en-US" sz="1400" dirty="0" smtClean="0">
                <a:solidFill>
                  <a:schemeClr val="tx1">
                    <a:lumMod val="85000"/>
                    <a:lumOff val="15000"/>
                  </a:schemeClr>
                </a:solidFill>
                <a:latin typeface="+mn-ea"/>
              </a:rPr>
              <a:t>。教师</a:t>
            </a:r>
            <a:r>
              <a:rPr lang="zh-CN" altLang="en-US" sz="1400" dirty="0">
                <a:solidFill>
                  <a:schemeClr val="tx1">
                    <a:lumMod val="85000"/>
                    <a:lumOff val="15000"/>
                  </a:schemeClr>
                </a:solidFill>
                <a:latin typeface="+mn-ea"/>
              </a:rPr>
              <a:t>应参加课程、教学方法和教学设备的改进工作</a:t>
            </a:r>
            <a:r>
              <a:rPr lang="zh-CN" altLang="en-US" sz="1400" dirty="0" smtClean="0">
                <a:solidFill>
                  <a:schemeClr val="tx1">
                    <a:lumMod val="85000"/>
                    <a:lumOff val="15000"/>
                  </a:schemeClr>
                </a:solidFill>
                <a:latin typeface="+mn-ea"/>
              </a:rPr>
              <a:t>。</a:t>
            </a:r>
            <a:endParaRPr lang="zh-CN" altLang="en-US" sz="1400" dirty="0">
              <a:solidFill>
                <a:schemeClr val="tx1">
                  <a:lumMod val="85000"/>
                  <a:lumOff val="15000"/>
                </a:schemeClr>
              </a:solidFill>
              <a:latin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MH" val="20171008152907"/>
  <p:tag name="MH_LIBRARY" val="GRAPHIC"/>
  <p:tag name="MH_TYPE" val="PageTitle"/>
  <p:tag name="MH_ORDER" val="PageTitle"/>
</p:tagLst>
</file>

<file path=ppt/tags/tag2.xml><?xml version="1.0" encoding="utf-8"?>
<p:tagLst xmlns:p="http://schemas.openxmlformats.org/presentationml/2006/main">
  <p:tag name="MH" val="20171008152907"/>
  <p:tag name="MH_LIBRARY" val="GRAPHIC"/>
  <p:tag name="MH_TYPE" val="PageTitle"/>
  <p:tag name="MH_ORDER" val="PageTitle"/>
</p:tagLst>
</file>

<file path=ppt/tags/tag3.xml><?xml version="1.0" encoding="utf-8"?>
<p:tagLst xmlns:p="http://schemas.openxmlformats.org/presentationml/2006/main">
  <p:tag name="MH" val="20171008152907"/>
  <p:tag name="MH_LIBRARY" val="GRAPHIC"/>
  <p:tag name="MH_TYPE" val="PageTitle"/>
  <p:tag name="MH_ORDER" val="PageTitle"/>
</p:tagLst>
</file>

<file path=ppt/tags/tag4.xml><?xml version="1.0" encoding="utf-8"?>
<p:tagLst xmlns:p="http://schemas.openxmlformats.org/presentationml/2006/main">
  <p:tag name="MH" val="20171008152907"/>
  <p:tag name="MH_LIBRARY" val="GRAPHIC"/>
  <p:tag name="MH_TYPE" val="PageTitle"/>
  <p:tag name="MH_ORDER" val="PageTitle"/>
</p:tagLst>
</file>

<file path=ppt/tags/tag5.xml><?xml version="1.0" encoding="utf-8"?>
<p:tagLst xmlns:p="http://schemas.openxmlformats.org/presentationml/2006/main">
  <p:tag name="MH" val="20171008152907"/>
  <p:tag name="MH_LIBRARY" val="GRAPHIC"/>
  <p:tag name="MH_TYPE" val="PageTitle"/>
  <p:tag name="MH_ORDER" val="PageTitle"/>
</p:tagLst>
</file>

<file path=ppt/tags/tag6.xml><?xml version="1.0" encoding="utf-8"?>
<p:tagLst xmlns:p="http://schemas.openxmlformats.org/presentationml/2006/main">
  <p:tag name="MH" val="20171008152907"/>
  <p:tag name="MH_LIBRARY" val="GRAPHIC"/>
  <p:tag name="MH_TYPE" val="PageTitle"/>
  <p:tag name="MH_ORDER" val="PageTitle"/>
</p:tagLst>
</file>

<file path=ppt/tags/tag7.xml><?xml version="1.0" encoding="utf-8"?>
<p:tagLst xmlns:p="http://schemas.openxmlformats.org/presentationml/2006/main">
  <p:tag name="ISPRING_ULTRA_SCORM_COURSE_ID" val="82ADB108-2F67-4B4E-A97E-19ABB6FAC58E"/>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RATE_QUIZZES" val="0"/>
  <p:tag name="ISPRING_SCORM_PASSING_SCORE" val="100.000000"/>
  <p:tag name="ISPRING_SCORM_ENDPOINT" val="&lt;endpoint&gt;&lt;enable&gt;0&lt;/enable&gt;&lt;lrs&gt;http://&lt;/lrs&gt;&lt;auth&gt;0&lt;/auth&gt;&lt;login&gt;&lt;/login&gt;&lt;password&gt;&lt;/password&gt;&lt;key&gt;&lt;/key&gt;&lt;name&gt;&lt;/name&gt;&lt;email&gt;&lt;/email&gt;&lt;/endpoint&gt;&#10;"/>
  <p:tag name="ISPRING_OUTPUT_FOLDER" val="F:\我图VIP设计PPT上传\10月份上传文件\298"/>
  <p:tag name="ISPRING_FIRST_PUBLISH" val="1"/>
  <p:tag name="COMMONDATA" val="eyJoZGlkIjoiNjJlMGRlNWVlM2YxNzZiMzk3YmY0NDhlMjQ3Zjg0OTkifQ=="/>
</p:tagLst>
</file>

<file path=ppt/theme/theme1.xml><?xml version="1.0" encoding="utf-8"?>
<a:theme xmlns:a="http://schemas.openxmlformats.org/drawingml/2006/main" name="Office 主题">
  <a:themeElements>
    <a:clrScheme name="自定义 107">
      <a:dk1>
        <a:sysClr val="windowText" lastClr="000000"/>
      </a:dk1>
      <a:lt1>
        <a:sysClr val="window" lastClr="FFFFFF"/>
      </a:lt1>
      <a:dk2>
        <a:srgbClr val="000000"/>
      </a:dk2>
      <a:lt2>
        <a:srgbClr val="FFFFFF"/>
      </a:lt2>
      <a:accent1>
        <a:srgbClr val="4C2600"/>
      </a:accent1>
      <a:accent2>
        <a:srgbClr val="D69768"/>
      </a:accent2>
      <a:accent3>
        <a:srgbClr val="4C2600"/>
      </a:accent3>
      <a:accent4>
        <a:srgbClr val="D69768"/>
      </a:accent4>
      <a:accent5>
        <a:srgbClr val="4C2600"/>
      </a:accent5>
      <a:accent6>
        <a:srgbClr val="D69768"/>
      </a:accent6>
      <a:hlink>
        <a:srgbClr val="4C2600"/>
      </a:hlink>
      <a:folHlink>
        <a:srgbClr val="D69768"/>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1735</Words>
  <Application>WPS 演示</Application>
  <PresentationFormat>全屏显示(16:9)</PresentationFormat>
  <Paragraphs>106</Paragraphs>
  <Slides>20</Slides>
  <Notes>3</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20</vt:i4>
      </vt:variant>
    </vt:vector>
  </HeadingPairs>
  <TitlesOfParts>
    <vt:vector size="32" baseType="lpstr">
      <vt:lpstr>Arial</vt:lpstr>
      <vt:lpstr>宋体</vt:lpstr>
      <vt:lpstr>Wingdings</vt:lpstr>
      <vt:lpstr>微软雅黑</vt:lpstr>
      <vt:lpstr>汉仪范笑歌隶书简</vt:lpstr>
      <vt:lpstr>思源黑体 CN</vt:lpstr>
      <vt:lpstr>黑体</vt:lpstr>
      <vt:lpstr>Arial Unicode MS</vt:lpstr>
      <vt:lpstr>思源黑体 CN Bold</vt:lpstr>
      <vt:lpstr>Calibri Light</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72732</cp:lastModifiedBy>
  <cp:revision>3</cp:revision>
  <dcterms:created xsi:type="dcterms:W3CDTF">2019-05-13T21:35:00Z</dcterms:created>
  <dcterms:modified xsi:type="dcterms:W3CDTF">2022-09-13T11:15:19Z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ECBB815D5EC2400092ADFA45B678C4D6</vt:lpwstr>
  </property>
  <property fmtid="{D5CDD505-2E9C-101B-9397-08002B2CF9AE}" pid="3" name="KSOProductBuildVer">
    <vt:lpwstr>2052-11.1.0.12358</vt:lpwstr>
  </property>
</Properties>
</file>