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342" r:id="rId3"/>
    <p:sldId id="340" r:id="rId5"/>
    <p:sldId id="378" r:id="rId6"/>
    <p:sldId id="388" r:id="rId7"/>
    <p:sldId id="409" r:id="rId8"/>
    <p:sldId id="389" r:id="rId9"/>
    <p:sldId id="397" r:id="rId10"/>
    <p:sldId id="396" r:id="rId11"/>
    <p:sldId id="320" r:id="rId12"/>
    <p:sldId id="390" r:id="rId13"/>
    <p:sldId id="391" r:id="rId14"/>
    <p:sldId id="411" r:id="rId15"/>
    <p:sldId id="395" r:id="rId16"/>
    <p:sldId id="393" r:id="rId17"/>
    <p:sldId id="412" r:id="rId18"/>
    <p:sldId id="306" r:id="rId19"/>
  </p:sldIdLst>
  <p:sldSz cx="12198350" cy="6859270"/>
  <p:notesSz cx="6858000" cy="9144000"/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8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92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8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4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70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AFAFA"/>
    <a:srgbClr val="005DA2"/>
    <a:srgbClr val="FFC400"/>
    <a:srgbClr val="FFD347"/>
    <a:srgbClr val="FFC91D"/>
    <a:srgbClr val="0071C1"/>
    <a:srgbClr val="41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59" autoAdjust="0"/>
    <p:restoredTop sz="94660"/>
  </p:normalViewPr>
  <p:slideViewPr>
    <p:cSldViewPr>
      <p:cViewPr varScale="1">
        <p:scale>
          <a:sx n="65" d="100"/>
          <a:sy n="65" d="100"/>
        </p:scale>
        <p:origin x="-864" y="-114"/>
      </p:cViewPr>
      <p:guideLst>
        <p:guide orient="horz" pos="2168"/>
        <p:guide pos="3893"/>
        <p:guide pos="271"/>
        <p:guide pos="1929"/>
        <p:guide pos="1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AE03-6EE8-41FD-8A37-86C6BC5E26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8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927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87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47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870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37" y="365210"/>
            <a:ext cx="10521077" cy="1325870"/>
          </a:xfrm>
          <a:prstGeom prst="rect">
            <a:avLst/>
          </a:prstGeom>
        </p:spPr>
        <p:txBody>
          <a:bodyPr lIns="91472" tIns="45736" rIns="91472" bIns="45736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637" y="1826048"/>
            <a:ext cx="10521077" cy="4352346"/>
          </a:xfrm>
          <a:prstGeom prst="rect">
            <a:avLst/>
          </a:prstGeom>
        </p:spPr>
        <p:txBody>
          <a:bodyPr lIns="91472" tIns="45736" rIns="91472" bIns="45736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36" y="6357822"/>
            <a:ext cx="2744629" cy="365210"/>
          </a:xfrm>
          <a:prstGeom prst="rect">
            <a:avLst/>
          </a:prstGeom>
        </p:spPr>
        <p:txBody>
          <a:bodyPr lIns="91472" tIns="45736" rIns="91472" bIns="45736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40704" y="6357822"/>
            <a:ext cx="4116943" cy="365210"/>
          </a:xfrm>
          <a:prstGeom prst="rect">
            <a:avLst/>
          </a:prstGeom>
        </p:spPr>
        <p:txBody>
          <a:bodyPr lIns="91472" tIns="45736" rIns="91472" bIns="45736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5085" y="6357822"/>
            <a:ext cx="2744629" cy="365210"/>
          </a:xfrm>
          <a:prstGeom prst="rect">
            <a:avLst/>
          </a:prstGeom>
        </p:spPr>
        <p:txBody>
          <a:bodyPr lIns="91472" tIns="45736" rIns="91472" bIns="45736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6808" y="117426"/>
            <a:ext cx="1701887" cy="677151"/>
          </a:xfrm>
          <a:prstGeom prst="rect">
            <a:avLst/>
          </a:prstGeom>
          <a:noFill/>
        </p:spPr>
        <p:txBody>
          <a:bodyPr wrap="square" lIns="121963" tIns="60981" rIns="121963" bIns="60981" rtlCol="0">
            <a:spAutoFit/>
          </a:bodyPr>
          <a:lstStyle/>
          <a:p>
            <a:r>
              <a:rPr lang="en-US" altLang="zh-CN" sz="3600" b="1" spc="-150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微软雅黑" panose="020B0503020204020204" pitchFamily="34" charset="-122"/>
              </a:rPr>
              <a:t>LOGO</a:t>
            </a:r>
            <a:endParaRPr lang="zh-CN" altLang="en-US" sz="3600" b="1" spc="-150" dirty="0">
              <a:solidFill>
                <a:schemeClr val="accent1"/>
              </a:solidFill>
              <a:effectLst/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562671" y="693490"/>
            <a:ext cx="10635679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918" y="274702"/>
            <a:ext cx="10978515" cy="1143265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920" y="273112"/>
            <a:ext cx="4013173" cy="1162320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9216" y="273114"/>
            <a:ext cx="6819216" cy="5854469"/>
          </a:xfrm>
          <a:prstGeom prst="rect">
            <a:avLst/>
          </a:prstGeom>
        </p:spPr>
        <p:txBody>
          <a:bodyPr lIns="121963" tIns="60981" rIns="121963" bIns="60981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920" y="1435434"/>
            <a:ext cx="4013173" cy="4692149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835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9270" indent="0">
              <a:buNone/>
              <a:defRPr sz="1200"/>
            </a:lvl6pPr>
            <a:lvl7pPr marL="3658870" indent="0">
              <a:buNone/>
              <a:defRPr sz="1200"/>
            </a:lvl7pPr>
            <a:lvl8pPr marL="4268470" indent="0">
              <a:buNone/>
              <a:defRPr sz="1200"/>
            </a:lvl8pPr>
            <a:lvl9pPr marL="487870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962" y="4801712"/>
            <a:ext cx="7319010" cy="566870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962" y="612916"/>
            <a:ext cx="7319010" cy="4115753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835" indent="0">
              <a:buNone/>
              <a:defRPr sz="3200"/>
            </a:lvl3pPr>
            <a:lvl4pPr marL="1829435" indent="0">
              <a:buNone/>
              <a:defRPr sz="2700"/>
            </a:lvl4pPr>
            <a:lvl5pPr marL="2439035" indent="0">
              <a:buNone/>
              <a:defRPr sz="2700"/>
            </a:lvl5pPr>
            <a:lvl6pPr marL="3049270" indent="0">
              <a:buNone/>
              <a:defRPr sz="2700"/>
            </a:lvl6pPr>
            <a:lvl7pPr marL="3658870" indent="0">
              <a:buNone/>
              <a:defRPr sz="2700"/>
            </a:lvl7pPr>
            <a:lvl8pPr marL="4268470" indent="0">
              <a:buNone/>
              <a:defRPr sz="2700"/>
            </a:lvl8pPr>
            <a:lvl9pPr marL="487870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962" y="5368581"/>
            <a:ext cx="7319010" cy="805049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835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9270" indent="0">
              <a:buNone/>
              <a:defRPr sz="1200"/>
            </a:lvl6pPr>
            <a:lvl7pPr marL="3658870" indent="0">
              <a:buNone/>
              <a:defRPr sz="1200"/>
            </a:lvl7pPr>
            <a:lvl8pPr marL="4268470" indent="0">
              <a:buNone/>
              <a:defRPr sz="1200"/>
            </a:lvl8pPr>
            <a:lvl9pPr marL="487870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918" y="274702"/>
            <a:ext cx="10978515" cy="1143265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918" y="1600572"/>
            <a:ext cx="10978515" cy="4527011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804" y="206422"/>
            <a:ext cx="2744629" cy="4388867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918" y="206422"/>
            <a:ext cx="8030580" cy="4388867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917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7770" y="6357822"/>
            <a:ext cx="3862811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42151" y="6357822"/>
            <a:ext cx="2846282" cy="365210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桌面文件\ppt底图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7"/>
            <a:ext cx="123109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-19371" y="0"/>
            <a:ext cx="12311234" cy="68595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98000">
                <a:schemeClr val="tx1">
                  <a:alpha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anchor="ctr"/>
          <a:lstStyle/>
          <a:p>
            <a:pPr algn="ctr" eaLnBrk="0" hangingPunct="0">
              <a:defRPr/>
            </a:pPr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wipe/>
  </p:transition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235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6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2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447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407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67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90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50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27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87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47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70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158"/>
            <a:ext cx="12193647" cy="6860642"/>
          </a:xfrm>
          <a:prstGeom prst="rect">
            <a:avLst/>
          </a:prstGeom>
        </p:spPr>
      </p:pic>
      <p:pic>
        <p:nvPicPr>
          <p:cNvPr id="23" name="[24]Forrest Gump - Suite Forrest Gump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816967" y="90114"/>
            <a:ext cx="531368" cy="53136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90345" y="3213735"/>
            <a:ext cx="10484485" cy="8591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做一个有思想、有文化的教育引领人</a:t>
            </a:r>
            <a:endParaRPr lang="zh-CN" altLang="en-US" sz="4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71187" y="4366433"/>
            <a:ext cx="512254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泸县实验学校   邓志礼</a:t>
            </a:r>
            <a:endParaRPr lang="zh-CN" alt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品牌共建</a:t>
            </a:r>
            <a:endParaRPr 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274445" y="189865"/>
            <a:ext cx="50311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工作室区域分组情况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19405" y="1269365"/>
            <a:ext cx="1187894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0">
                <a:ea typeface="宋体" panose="02010600030101010101" pitchFamily="2" charset="-122"/>
              </a:rPr>
              <a:t>一、中心城区（8所）——中心学校：泸县实验学校，</a:t>
            </a:r>
            <a:endParaRPr lang="zh-CN" sz="2800" b="0"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ea typeface="宋体" panose="02010600030101010101" pitchFamily="2" charset="-122"/>
              </a:rPr>
              <a:t>成员学校：天兴中心小学校、瓦子中心小学校、牛滩中心小学校、玉蟾街道教育管理中心、城东小学、海潮镇学校、保安中心小学校</a:t>
            </a:r>
            <a:endParaRPr lang="zh-CN" sz="2800" b="0"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二、东部片区（4所）——中心学校：玄滩中心小学校；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成员学校：石桥中心小学校、毗卢镇学校、马溪中心小学校；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三、中部片区（5所）——中心学校：云龙镇学校；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成员学校：立石中心小学校、奇峰镇学校、团结中心小学校、云锦小学；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四、北部片区（5所）——中心学校：方洞中心小学校；</a:t>
            </a:r>
            <a:endParaRPr lang="zh-CN" sz="28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800" b="0">
                <a:solidFill>
                  <a:srgbClr val="000000"/>
                </a:solidFill>
                <a:ea typeface="宋体" panose="02010600030101010101" pitchFamily="2" charset="-122"/>
              </a:rPr>
              <a:t>成员学校：</a:t>
            </a:r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嘉明小学、雨坛中心小学校、龙脑桥中心小学校、喻寺中心小学校。</a:t>
            </a:r>
            <a:endParaRPr lang="zh-CN" altLang="en-US" b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730375" y="170180"/>
            <a:ext cx="3797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工作室三年发展规划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2690" y="1989455"/>
            <a:ext cx="1035113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 fontAlgn="auto"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（一）一个规划：研制名工作室建设三年规划和年度工作计划（邓志礼）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（二）一次讲座：工作室主持人每年要开设 1次以上的培训讲座或教育论坛；（邓志礼）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（三）一个计划：制定工作室校长个人成长计划（各位校长）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（四）完成“八个一”活动（各位校长）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730375" y="170180"/>
            <a:ext cx="3797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工作室三年发展规划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629410"/>
            <a:ext cx="12035790" cy="5815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 fontAlgn="auto">
              <a:lnSpc>
                <a:spcPct val="150000"/>
              </a:lnSpc>
            </a:pPr>
            <a:r>
              <a: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（四）完成“八个一”活动（各位校长）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1.创建一个学校品牌。工作室成员围绕本工作室的研究方向，结合本校特点，打造一个学校特色品牌。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2.获得一个县级以上荣誉。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3.参与一个课题研究。在主持人带领下，共同协商确定工作室研究课题并开展相关研究，形成一定数量的具有指导意义和推广价值的科研成果。 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4.承办一次工作室活动。每月开展一次研究活动，每次活动定期编写活动简报。（各校轮流，三年内走完所有工作成员所属学校）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5.参与一次交流。工作室成员在每月的活动中，积极主动参与交流发言至少一次。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6.搞一个讲座。工作室成员三年内每人开设 1次以上的培训讲座或教育论坛。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7.读一本书。工作室成员至少每年读一本相关理论专著，积极参与读书交流活动。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04800" fontAlgn="auto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8.写一篇论文。工作室成员围绕工作室的课题研究方向，每年上交一篇论文及以上，三年内至少有一篇论文在县级及以上获奖。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合 118"/>
          <p:cNvGrpSpPr/>
          <p:nvPr/>
        </p:nvGrpSpPr>
        <p:grpSpPr>
          <a:xfrm>
            <a:off x="534438" y="3790084"/>
            <a:ext cx="10944224" cy="438144"/>
            <a:chOff x="534438" y="3368953"/>
            <a:chExt cx="10944224" cy="438144"/>
          </a:xfrm>
          <a:solidFill>
            <a:schemeClr val="bg1">
              <a:lumMod val="65000"/>
            </a:schemeClr>
          </a:solidFill>
        </p:grpSpPr>
        <p:sp>
          <p:nvSpPr>
            <p:cNvPr id="120" name="矩形 119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122" name="矩形 121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5" name="矩形 124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6" name="矩形 125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7" name="矩形 126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28" name="等腰三角形 127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cxnSp>
        <p:nvCxnSpPr>
          <p:cNvPr id="129" name="肘形连接符 128"/>
          <p:cNvCxnSpPr>
            <a:stCxn id="131" idx="3"/>
          </p:cNvCxnSpPr>
          <p:nvPr/>
        </p:nvCxnSpPr>
        <p:spPr>
          <a:xfrm rot="5400000" flipH="1" flipV="1">
            <a:off x="1196047" y="3107441"/>
            <a:ext cx="681479" cy="449867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组合 129"/>
          <p:cNvGrpSpPr/>
          <p:nvPr/>
        </p:nvGrpSpPr>
        <p:grpSpPr>
          <a:xfrm>
            <a:off x="1020305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31" name="六边形 130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2" name="文本框 64"/>
            <p:cNvSpPr txBox="1"/>
            <p:nvPr/>
          </p:nvSpPr>
          <p:spPr>
            <a:xfrm>
              <a:off x="1115002" y="3298194"/>
              <a:ext cx="5778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总则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5" name="文本框 66"/>
          <p:cNvSpPr txBox="1"/>
          <p:nvPr/>
        </p:nvSpPr>
        <p:spPr>
          <a:xfrm>
            <a:off x="1312829" y="1786720"/>
            <a:ext cx="2500330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泸县第二批中小学幼儿园“名师名班主任名校（园）长工作室领衔人名单及印发2021-2023年度工作方案的通知》（泸县教体函〔2021〕79号）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6" name="肘形连接符 135"/>
          <p:cNvCxnSpPr>
            <a:stCxn id="138" idx="3"/>
          </p:cNvCxnSpPr>
          <p:nvPr/>
        </p:nvCxnSpPr>
        <p:spPr>
          <a:xfrm rot="5400000" flipH="1" flipV="1">
            <a:off x="3378604" y="2952806"/>
            <a:ext cx="1233948" cy="206666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组合 136"/>
          <p:cNvGrpSpPr/>
          <p:nvPr/>
        </p:nvGrpSpPr>
        <p:grpSpPr>
          <a:xfrm>
            <a:off x="3600697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38" name="六边形 137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9" name="文本框 72"/>
            <p:cNvSpPr txBox="1"/>
            <p:nvPr/>
          </p:nvSpPr>
          <p:spPr>
            <a:xfrm>
              <a:off x="1115002" y="3298194"/>
              <a:ext cx="5778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权利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2" name="文本框 75"/>
          <p:cNvSpPr txBox="1"/>
          <p:nvPr/>
        </p:nvSpPr>
        <p:spPr>
          <a:xfrm>
            <a:off x="4170349" y="1929596"/>
            <a:ext cx="1413334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工作室成员有参加本工作室研究、学习、活动及对本工作室提出建议、批评和进行监督的权利。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3" name="肘形连接符 142"/>
          <p:cNvCxnSpPr>
            <a:stCxn id="145" idx="3"/>
            <a:endCxn id="148" idx="1"/>
          </p:cNvCxnSpPr>
          <p:nvPr/>
        </p:nvCxnSpPr>
        <p:spPr>
          <a:xfrm rot="16200000">
            <a:off x="6242050" y="3150870"/>
            <a:ext cx="752475" cy="291465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组合 143"/>
          <p:cNvGrpSpPr/>
          <p:nvPr/>
        </p:nvGrpSpPr>
        <p:grpSpPr>
          <a:xfrm>
            <a:off x="6181089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45" name="六边形 144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6" name="文本框 79"/>
            <p:cNvSpPr txBox="1"/>
            <p:nvPr/>
          </p:nvSpPr>
          <p:spPr>
            <a:xfrm>
              <a:off x="1115002" y="3298194"/>
              <a:ext cx="5778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经费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6742117" y="1215216"/>
            <a:ext cx="1435402" cy="2462213"/>
            <a:chOff x="1831673" y="685776"/>
            <a:chExt cx="1435402" cy="2462213"/>
          </a:xfrm>
          <a:solidFill>
            <a:schemeClr val="bg1">
              <a:lumMod val="85000"/>
            </a:schemeClr>
          </a:solidFill>
        </p:grpSpPr>
        <p:sp>
          <p:nvSpPr>
            <p:cNvPr id="148" name="矩形 147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9" name="文本框 82"/>
            <p:cNvSpPr txBox="1"/>
            <p:nvPr/>
          </p:nvSpPr>
          <p:spPr>
            <a:xfrm>
              <a:off x="1831673" y="685776"/>
              <a:ext cx="1413334" cy="24622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由泸县教育和体育局按《泸县教育和体育局关于印发&lt;泸县中小学名师名班主任名校长工作室建设实施办法（试行）的通知&gt;》)文件精神配套支持。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50" name="肘形连接符 149"/>
          <p:cNvCxnSpPr>
            <a:stCxn id="152" idx="3"/>
            <a:endCxn id="155" idx="1"/>
          </p:cNvCxnSpPr>
          <p:nvPr/>
        </p:nvCxnSpPr>
        <p:spPr>
          <a:xfrm rot="16200000">
            <a:off x="8822690" y="3150870"/>
            <a:ext cx="752475" cy="291465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组合 150"/>
          <p:cNvGrpSpPr/>
          <p:nvPr/>
        </p:nvGrpSpPr>
        <p:grpSpPr>
          <a:xfrm>
            <a:off x="8691463" y="3673113"/>
            <a:ext cx="720080" cy="676392"/>
            <a:chOff x="1039738" y="3090803"/>
            <a:chExt cx="720080" cy="676392"/>
          </a:xfrm>
          <a:solidFill>
            <a:srgbClr val="005DA2"/>
          </a:solidFill>
        </p:grpSpPr>
        <p:sp>
          <p:nvSpPr>
            <p:cNvPr id="152" name="六边形 151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3" name="文本框 86"/>
            <p:cNvSpPr txBox="1"/>
            <p:nvPr/>
          </p:nvSpPr>
          <p:spPr>
            <a:xfrm>
              <a:off x="1039738" y="3298194"/>
              <a:ext cx="72008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9344577" y="2482065"/>
            <a:ext cx="1413335" cy="999353"/>
            <a:chOff x="1853741" y="1952625"/>
            <a:chExt cx="1413335" cy="999353"/>
          </a:xfrm>
          <a:solidFill>
            <a:schemeClr val="bg1">
              <a:lumMod val="85000"/>
            </a:schemeClr>
          </a:solidFill>
        </p:grpSpPr>
        <p:sp>
          <p:nvSpPr>
            <p:cNvPr id="155" name="矩形 154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6" name="文本框 89"/>
            <p:cNvSpPr txBox="1"/>
            <p:nvPr/>
          </p:nvSpPr>
          <p:spPr>
            <a:xfrm>
              <a:off x="1853742" y="1997871"/>
              <a:ext cx="1413334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工作室领衔人全面负责工作室的具体管理工作。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57" name="肘形连接符 156"/>
          <p:cNvCxnSpPr>
            <a:stCxn id="159" idx="0"/>
            <a:endCxn id="162" idx="1"/>
          </p:cNvCxnSpPr>
          <p:nvPr/>
        </p:nvCxnSpPr>
        <p:spPr>
          <a:xfrm rot="5400000" flipV="1">
            <a:off x="2346643" y="4604703"/>
            <a:ext cx="802640" cy="291465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组合 157"/>
          <p:cNvGrpSpPr/>
          <p:nvPr/>
        </p:nvGrpSpPr>
        <p:grpSpPr>
          <a:xfrm>
            <a:off x="2310501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59" name="六边形 158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0" name="文本框 93"/>
            <p:cNvSpPr txBox="1"/>
            <p:nvPr/>
          </p:nvSpPr>
          <p:spPr>
            <a:xfrm>
              <a:off x="1115002" y="3135634"/>
              <a:ext cx="5778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组织管理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2455837" y="4713772"/>
            <a:ext cx="2000264" cy="1428911"/>
            <a:chOff x="1415981" y="1952625"/>
            <a:chExt cx="2000264" cy="1428911"/>
          </a:xfrm>
          <a:solidFill>
            <a:schemeClr val="bg1">
              <a:lumMod val="85000"/>
            </a:schemeClr>
          </a:solidFill>
        </p:grpSpPr>
        <p:sp>
          <p:nvSpPr>
            <p:cNvPr id="162" name="矩形 161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3" name="文本框 96"/>
            <p:cNvSpPr txBox="1"/>
            <p:nvPr/>
          </p:nvSpPr>
          <p:spPr>
            <a:xfrm>
              <a:off x="1415981" y="1997871"/>
              <a:ext cx="2000264" cy="1383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工作室领衔人：泸县实验学校校长邓志礼；工作室是在泸县教体局领导下，由1名领衔人和25名成员组成的一个共同体。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64" name="肘形连接符 163"/>
          <p:cNvCxnSpPr>
            <a:stCxn id="166" idx="0"/>
            <a:endCxn id="169" idx="1"/>
          </p:cNvCxnSpPr>
          <p:nvPr/>
        </p:nvCxnSpPr>
        <p:spPr>
          <a:xfrm rot="5400000" flipV="1">
            <a:off x="4926648" y="4604703"/>
            <a:ext cx="802640" cy="291465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组合 164"/>
          <p:cNvGrpSpPr/>
          <p:nvPr/>
        </p:nvGrpSpPr>
        <p:grpSpPr>
          <a:xfrm>
            <a:off x="4890893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66" name="六边形 165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7" name="文本框 101"/>
            <p:cNvSpPr txBox="1"/>
            <p:nvPr/>
          </p:nvSpPr>
          <p:spPr>
            <a:xfrm>
              <a:off x="1115002" y="3298194"/>
              <a:ext cx="5778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义务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5473989" y="4713772"/>
            <a:ext cx="1413335" cy="1861128"/>
            <a:chOff x="1853741" y="1952625"/>
            <a:chExt cx="1413335" cy="1861128"/>
          </a:xfrm>
          <a:solidFill>
            <a:schemeClr val="bg1">
              <a:lumMod val="85000"/>
            </a:schemeClr>
          </a:solidFill>
        </p:grpSpPr>
        <p:sp>
          <p:nvSpPr>
            <p:cNvPr id="169" name="矩形 168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0" name="文本框 104"/>
            <p:cNvSpPr txBox="1"/>
            <p:nvPr/>
          </p:nvSpPr>
          <p:spPr>
            <a:xfrm>
              <a:off x="1853742" y="1997871"/>
              <a:ext cx="1413334" cy="1815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工作室成员应严格遵守本工作室的章程，积极参加本工作室活动。 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r>
                <a:rPr lang="zh-CN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工作室成员应遵守轮流承办交流活动制度。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71" name="肘形连接符 170"/>
          <p:cNvCxnSpPr>
            <a:stCxn id="173" idx="0"/>
          </p:cNvCxnSpPr>
          <p:nvPr/>
        </p:nvCxnSpPr>
        <p:spPr>
          <a:xfrm rot="16200000" flipH="1">
            <a:off x="7100347" y="5011991"/>
            <a:ext cx="1661579" cy="336606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组合 171"/>
          <p:cNvGrpSpPr/>
          <p:nvPr/>
        </p:nvGrpSpPr>
        <p:grpSpPr>
          <a:xfrm>
            <a:off x="7471285" y="3673113"/>
            <a:ext cx="583096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73" name="六边形 172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4" name="文本框 108"/>
            <p:cNvSpPr txBox="1"/>
            <p:nvPr/>
          </p:nvSpPr>
          <p:spPr>
            <a:xfrm>
              <a:off x="1115002" y="3298194"/>
              <a:ext cx="5778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7" name="文本框 111"/>
          <p:cNvSpPr txBox="1"/>
          <p:nvPr/>
        </p:nvSpPr>
        <p:spPr>
          <a:xfrm>
            <a:off x="8099425" y="5215890"/>
            <a:ext cx="2768600" cy="1383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2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通过工作室的建设，引领泸县教育发展，推动泸县中小学校“一校一品”特色品牌项目的打造，促进区域间的教育优质均衡协调发展。发挥示范引领作用。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开展课题研究。</a:t>
            </a:r>
            <a:endParaRPr lang="zh-CN" alt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9987607" y="3673113"/>
            <a:ext cx="682162" cy="676392"/>
            <a:chOff x="1045689" y="3090803"/>
            <a:chExt cx="682162" cy="676392"/>
          </a:xfrm>
          <a:solidFill>
            <a:srgbClr val="005DA2"/>
          </a:solidFill>
        </p:grpSpPr>
        <p:sp>
          <p:nvSpPr>
            <p:cNvPr id="179" name="六边形 178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80" name="文本框 114"/>
            <p:cNvSpPr txBox="1"/>
            <p:nvPr/>
          </p:nvSpPr>
          <p:spPr>
            <a:xfrm>
              <a:off x="1045689" y="3298194"/>
              <a:ext cx="682162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考核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文本框 2"/>
          <p:cNvSpPr txBox="1"/>
          <p:nvPr/>
        </p:nvSpPr>
        <p:spPr>
          <a:xfrm>
            <a:off x="1418318" y="189320"/>
            <a:ext cx="32889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工作室章程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42" grpId="0" animBg="1"/>
      <p:bldP spid="17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55255" y="5588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639570" y="117475"/>
            <a:ext cx="4271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工作室成员年度考核方案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892300" y="1189355"/>
          <a:ext cx="8992235" cy="5104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3125"/>
                <a:gridCol w="7158990"/>
                <a:gridCol w="960120"/>
              </a:tblGrid>
              <a:tr h="5746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考核内容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评分细则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满 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师德修养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树牢“四个意识”，坚定“四个自信”，坚决做到“两个维护”。遵守国家宪法和法律，贯彻党和国家的教育方针，热爱教育事业，具有良好的思想政治素质和职业道德，爱岗敬业。为人师表，关爱学生。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 row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专业成长“八个一”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每年精读一本教育教学专著，年终论文形式分享。按时上交了作品计7分，根据论文质量评级，优秀作品加3分，良好2分，合格1分；不合格或未提交不得分。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 举办一次县级及以上专题讲座（公开课）。（以证书</a:t>
                      </a: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原件或扫描件</a:t>
                      </a: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为证）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 每年听评工作室</a:t>
                      </a:r>
                      <a:r>
                        <a:rPr lang="en-US" sz="14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开展的专题讲座</a:t>
                      </a: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不少于10节。差一节听评课记录扣0.5分。（以研修手册记录为证）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62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拟制一份优秀的品牌打造规划和特色品牌打造的案例（第一年制规划，第二年或第三年完成案例总结）。提交了作品7分，根据作品质量评级，优秀作品加3分，良好2分，合格1分；不合格或未提交不得分。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5.一篇以课题研究相关的教育教学专业论文，获县级及以上奖励或发表。（以证书和出版作品原件为证）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9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 资源建设。按资源建设完成率计算，提交了作品7分，根据作品质量评级，优秀作品加3分，良好2分，合格1分；不合格或未提交不得分。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4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7.课题引领。县级及以上为10分（主研人员），校级级为6分，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926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 撰写一篇年度总结或者年度成长故事（2000字）。按时上交了作品计7分，根据作品质量评级，优秀作品加3分，良好2分，合格1分；不合格或未提交不得分。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4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 每周完成一次管理心得的交流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639570" y="117475"/>
            <a:ext cx="4271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工作室成员年度考核方案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647190" y="1269365"/>
          <a:ext cx="9390380" cy="5073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860"/>
                <a:gridCol w="3114040"/>
                <a:gridCol w="4359275"/>
                <a:gridCol w="1005205"/>
              </a:tblGrid>
              <a:tr h="1317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出勤情况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1.缺席一次现场活动扣2分；缺席两次及以上取消工作室成员资格。(特殊情况经同意的除外)2.迟到、早退视情况扣0.5-1分。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39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活动参与情况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1.服从组长安排，积极参与小组活动、主动配合组内成员完成小组任务满分。2.不服从安排、做事拖拉、未按要求和规定完成小组任务视情况扣分。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465"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业绩附加计分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综合荣誉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国家级6分；省级5分；市级4分，县级3分。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前三名成员颁发年度业绩突出工作室成员证书。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4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基本功优质课展评课技能大赛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市一等5分，二等4分，三等3分；县一等3分，二等2分，三等1分。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022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论文发表或获奖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市一等3分，二等2分，三等1分；县一等2分，二等1.5分，三等1分.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896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科研课题获奖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市一等5分，二等4分，三等3分；县一等3分，二等2分，三等1分；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902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考核结果认定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终得分基础分为80分以上为优秀，颁发优秀工作室成员证书；70-79分为合格；60-69分为基本合格；60以下为不合格。基本合格成员待考察下一年是否继续成为工作室成员，不合格成员下一年取消其成为工作室成员。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" y="793"/>
            <a:ext cx="12193647" cy="6860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0707" y="2277666"/>
            <a:ext cx="3900170" cy="122809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zh-CN" altLang="en-US" sz="7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</a:t>
            </a:r>
            <a:endParaRPr lang="zh-CN" altLang="en-US" sz="7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27222" y="3605001"/>
            <a:ext cx="602891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49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5085"/>
            <a:ext cx="3722911" cy="6859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5738924" y="471366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459149" y="497400"/>
            <a:ext cx="3741980" cy="511504"/>
            <a:chOff x="6339097" y="1573726"/>
            <a:chExt cx="3744416" cy="511504"/>
          </a:xfrm>
        </p:grpSpPr>
        <p:sp>
          <p:nvSpPr>
            <p:cNvPr id="69" name="圆角矩形 68"/>
            <p:cNvSpPr/>
            <p:nvPr/>
          </p:nvSpPr>
          <p:spPr>
            <a:xfrm>
              <a:off x="6339097" y="1573726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6723522" y="1613731"/>
              <a:ext cx="2982630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工作室个性名称与标识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圆角矩形 70"/>
          <p:cNvSpPr/>
          <p:nvPr/>
        </p:nvSpPr>
        <p:spPr>
          <a:xfrm>
            <a:off x="5738924" y="1121128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6453047" y="1141448"/>
            <a:ext cx="3741980" cy="511504"/>
            <a:chOff x="6315199" y="2410178"/>
            <a:chExt cx="3744416" cy="511504"/>
          </a:xfrm>
        </p:grpSpPr>
        <p:sp>
          <p:nvSpPr>
            <p:cNvPr id="73" name="圆角矩形 72"/>
            <p:cNvSpPr/>
            <p:nvPr/>
          </p:nvSpPr>
          <p:spPr>
            <a:xfrm>
              <a:off x="6315199" y="2410178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6747248" y="2450466"/>
              <a:ext cx="2653075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工作室发展愿景目标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圆角矩形 74"/>
          <p:cNvSpPr/>
          <p:nvPr/>
        </p:nvSpPr>
        <p:spPr>
          <a:xfrm>
            <a:off x="5738924" y="1770762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451529" y="1776475"/>
            <a:ext cx="3741980" cy="511504"/>
            <a:chOff x="6339097" y="3296031"/>
            <a:chExt cx="3744416" cy="511504"/>
          </a:xfrm>
        </p:grpSpPr>
        <p:sp>
          <p:nvSpPr>
            <p:cNvPr id="77" name="圆角矩形 76"/>
            <p:cNvSpPr/>
            <p:nvPr/>
          </p:nvSpPr>
          <p:spPr>
            <a:xfrm>
              <a:off x="6339097" y="3296031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723522" y="3336036"/>
              <a:ext cx="3127505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工作室理论指导专家简介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圆角矩形 78"/>
          <p:cNvSpPr/>
          <p:nvPr/>
        </p:nvSpPr>
        <p:spPr>
          <a:xfrm>
            <a:off x="5738924" y="2420048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6459784" y="2410520"/>
            <a:ext cx="3741980" cy="511503"/>
            <a:chOff x="6339097" y="4180903"/>
            <a:chExt cx="3744416" cy="511504"/>
          </a:xfrm>
        </p:grpSpPr>
        <p:sp>
          <p:nvSpPr>
            <p:cNvPr id="81" name="圆角矩形 80"/>
            <p:cNvSpPr/>
            <p:nvPr/>
          </p:nvSpPr>
          <p:spPr>
            <a:xfrm>
              <a:off x="6339097" y="4180903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6723522" y="4222178"/>
              <a:ext cx="3023932" cy="429261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工作室成员分工及职责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圆角矩形 82"/>
          <p:cNvSpPr/>
          <p:nvPr/>
        </p:nvSpPr>
        <p:spPr>
          <a:xfrm>
            <a:off x="5739053" y="3068663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459149" y="3043263"/>
            <a:ext cx="3741980" cy="511504"/>
            <a:chOff x="6339097" y="5057483"/>
            <a:chExt cx="3744416" cy="511504"/>
          </a:xfrm>
        </p:grpSpPr>
        <p:sp>
          <p:nvSpPr>
            <p:cNvPr id="85" name="圆角矩形 84"/>
            <p:cNvSpPr/>
            <p:nvPr/>
          </p:nvSpPr>
          <p:spPr>
            <a:xfrm>
              <a:off x="6339097" y="5057483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6723478" y="5085978"/>
              <a:ext cx="2736174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工作室区域分组情况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338535" y="2219568"/>
            <a:ext cx="2806485" cy="1354243"/>
          </a:xfrm>
          <a:prstGeom prst="rect">
            <a:avLst/>
          </a:prstGeom>
          <a:noFill/>
        </p:spPr>
        <p:txBody>
          <a:bodyPr wrap="square" lIns="121880" tIns="60938" rIns="121880" bIns="60938">
            <a:spAutoFit/>
          </a:bodyPr>
          <a:lstStyle/>
          <a:p>
            <a:pPr algn="r">
              <a:defRPr/>
            </a:pPr>
            <a:r>
              <a:rPr lang="zh-CN" altLang="en-US" sz="48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endParaRPr lang="en-US" altLang="zh-CN" sz="48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32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下箭头 87"/>
          <p:cNvSpPr/>
          <p:nvPr/>
        </p:nvSpPr>
        <p:spPr>
          <a:xfrm rot="16200000">
            <a:off x="4206380" y="2801960"/>
            <a:ext cx="576064" cy="67938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5" rIns="91388" bIns="45695"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738924" y="3717486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6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735749" y="4391856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7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459784" y="3677480"/>
            <a:ext cx="3741980" cy="511504"/>
            <a:chOff x="6339097" y="1573726"/>
            <a:chExt cx="3744416" cy="511504"/>
          </a:xfrm>
        </p:grpSpPr>
        <p:sp>
          <p:nvSpPr>
            <p:cNvPr id="7" name="圆角矩形 6"/>
            <p:cNvSpPr/>
            <p:nvPr/>
          </p:nvSpPr>
          <p:spPr>
            <a:xfrm>
              <a:off x="6339097" y="1573726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723522" y="1613731"/>
              <a:ext cx="2982630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工作室三年发展规划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00424" y="4346770"/>
            <a:ext cx="3741980" cy="511504"/>
            <a:chOff x="6339097" y="1573726"/>
            <a:chExt cx="3744416" cy="511504"/>
          </a:xfrm>
        </p:grpSpPr>
        <p:sp>
          <p:nvSpPr>
            <p:cNvPr id="13" name="圆角矩形 12"/>
            <p:cNvSpPr/>
            <p:nvPr/>
          </p:nvSpPr>
          <p:spPr>
            <a:xfrm>
              <a:off x="6339097" y="1573726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723522" y="1613731"/>
              <a:ext cx="2982630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工作室章程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5738924" y="5016696"/>
            <a:ext cx="512927" cy="51150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8</a:t>
            </a:r>
            <a:endParaRPr lang="zh-CN" altLang="en-US" sz="36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527729" y="4976055"/>
            <a:ext cx="3741980" cy="511504"/>
            <a:chOff x="6339097" y="1573726"/>
            <a:chExt cx="3744416" cy="511504"/>
          </a:xfrm>
        </p:grpSpPr>
        <p:sp>
          <p:nvSpPr>
            <p:cNvPr id="18" name="圆角矩形 17"/>
            <p:cNvSpPr/>
            <p:nvPr/>
          </p:nvSpPr>
          <p:spPr>
            <a:xfrm>
              <a:off x="6339097" y="1573726"/>
              <a:ext cx="3744416" cy="5115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sz="36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486513" y="1613731"/>
              <a:ext cx="3219640" cy="429260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en-US" altLang="zh-CN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0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工作室成员年度考核方案</a:t>
              </a:r>
              <a:endPara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90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730375" y="170180"/>
            <a:ext cx="3797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工作室个性名称与标识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83050" y="980901"/>
            <a:ext cx="3519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“品文”工作室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47177" y="4797594"/>
            <a:ext cx="9199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资源共享、活动共商、携手共进、品牌共建</a:t>
            </a:r>
            <a:endParaRPr 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1385" y="2061210"/>
            <a:ext cx="2399030" cy="2402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7323455" y="2493010"/>
            <a:ext cx="39135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000000"/>
                </a:solidFill>
                <a:ea typeface="宋体" panose="02010600030101010101" pitchFamily="2" charset="-122"/>
              </a:rPr>
              <a:t>山高千仞看云飞，</a:t>
            </a:r>
            <a:endParaRPr lang="zh-CN" sz="36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3600" b="1">
                <a:solidFill>
                  <a:srgbClr val="000000"/>
                </a:solidFill>
                <a:ea typeface="宋体" panose="02010600030101010101" pitchFamily="2" charset="-122"/>
              </a:rPr>
              <a:t>更上顶层观日出</a:t>
            </a:r>
            <a:endParaRPr lang="zh-CN" altLang="en-US" sz="3600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8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730375" y="170180"/>
            <a:ext cx="3797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工作室发展愿景目标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品牌共建</a:t>
            </a:r>
            <a:endParaRPr 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46835" y="1412875"/>
            <a:ext cx="942784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以“资源共享、活动共商、携手共进、品牌共建”为共同愿景，与全体成员共同研究管理策略，创建学校特色品牌，探索教育管理规律，让工作室成为校长学习成长的资源库、交流分享的新平台和助力校长提升的孵化器。</a:t>
            </a:r>
            <a:endParaRPr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5080" y="3789680"/>
            <a:ext cx="104984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8590" y="3853815"/>
            <a:ext cx="942784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使工作室成员在办学理念、理论素养、管理水平和课题研究等各项能力均有明显提升。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/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工作室成员学校有1所及以上创建为国家级特色品牌学校，有3所及以上创建为省级特色品牌学校，有6所及以上创建为市级特色品牌学校，其他学校全部通过县级特色品牌学校的创建。</a:t>
            </a:r>
            <a:endParaRPr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1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562735" y="189865"/>
            <a:ext cx="4794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工作室理论指导专家简介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84729" y="1000902"/>
            <a:ext cx="635798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中小学自导式教学改革领衔人，正高级教师，四川省学术技术带头人，国家特约教育督导员，国家教学管理改革指导专委会副主任委员，四川省教育科学研究院党总支书记、院长，四川省教育学会第四届理事会常务副会长。国家中小学校长培训专家，国家中小学教育评估专家，四川省人民政府督学。主研课题获2018年国家级教学成果奖二等奖、第六届四川省基础教育教学成果一等奖。在《人民教育》《基础教育课程》《中国德育》《教育科学论坛》等学术刊物发表文章30余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20201216135523_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9225" y="1557020"/>
            <a:ext cx="2435860" cy="3198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71155" y="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品牌共建</a:t>
            </a:r>
            <a:endParaRPr 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6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562735" y="189865"/>
            <a:ext cx="4794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工作室理论指导专家简介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61505" y="90170"/>
            <a:ext cx="51352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11" y="1358092"/>
            <a:ext cx="3714776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313225" y="1358092"/>
            <a:ext cx="6786610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胡运清，男，泸县教师进修学校副校长，泸县社区教育学院副院长，研究生结业，特级教师，正高三级教授。主要荣誉称号：四川省中小学教科研专家库成员、四川省首批校长培训专家库成员、四川省首批骨干教师，四川省首批教学名师，四川省劳动模范、四川省胡运清名师鼎兴工作室领衔人、全国小数专委会先进个人、全国语言文字工作先进工作者，全国教育系统先进工作者，中英西南基础教育参与式教师培训教育部表彰先进个人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562735" y="189865"/>
            <a:ext cx="4794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工作室理论指导专家简介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7" name="图片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4333" y="1000902"/>
            <a:ext cx="2357454" cy="33582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884729" y="1000902"/>
            <a:ext cx="63579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刘朝贵，中共党员，正高级教师。泸县教研室副主任，小学数学、校本课程教研员，泸州市小学数学学会副理事长、泸县教育学会教育管理分会秘书长。曾担任初中学校校长、教办普教干事。泸州市优秀教师，泸州市学科带头人，泸州市教育科研先进个人，泸县先进教育工作者，泸县最美科技工作者。主研的课题获省政府一二三等奖各1项、市政府一等奖3项。主编或参与编写公开出版专著20多部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82"/>
          <p:cNvSpPr txBox="1"/>
          <p:nvPr/>
        </p:nvSpPr>
        <p:spPr>
          <a:xfrm>
            <a:off x="4284145" y="4468835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45%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TextBox 682"/>
          <p:cNvSpPr txBox="1"/>
          <p:nvPr/>
        </p:nvSpPr>
        <p:spPr>
          <a:xfrm>
            <a:off x="8564365" y="2843248"/>
            <a:ext cx="12442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70%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562735" y="189865"/>
            <a:ext cx="47948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工作室领衔人简介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7010" y="90170"/>
            <a:ext cx="42697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32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3200" b="1">
              <a:solidFill>
                <a:schemeClr val="accent1"/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79081" y="1345706"/>
            <a:ext cx="6000792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邓志礼，男，48岁，大学本科文化，中学政治高级教师，泸县实验学校校长，泸州市政协委员，泸县政协常委, 泸县党外知识分子联谊会副会长，泸县足球协会副主席。多次参加市、县校长培训班专题讲座，有多篇文章在市县获奖，科研课题获市一等奖一项，获市教育优秀成果二等奖一项。2011年参加泸县首届校长优质课竞赛获一等奖，2020年参加第二届校长优质课比赛，获特等奖。先后被评为泸县知名校长、泸州市优秀教师、泸州市民族团结先进个人，荣获建设泸县贡献奖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IMG_7188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4490" y="621665"/>
            <a:ext cx="2790825" cy="3933825"/>
          </a:xfrm>
          <a:prstGeom prst="rect">
            <a:avLst/>
          </a:prstGeom>
        </p:spPr>
      </p:pic>
      <p:pic>
        <p:nvPicPr>
          <p:cNvPr id="4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27045" y="992505"/>
            <a:ext cx="8286750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11519" y="960562"/>
            <a:ext cx="4689352" cy="46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秘书活动组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>
          <a:xfrm>
            <a:off x="405130" y="2781935"/>
            <a:ext cx="1809750" cy="1368425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邓志礼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领衔人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箭头连接符 5"/>
          <p:cNvCxnSpPr>
            <a:stCxn id="5" idx="5"/>
            <a:endCxn id="3" idx="1"/>
          </p:cNvCxnSpPr>
          <p:nvPr/>
        </p:nvCxnSpPr>
        <p:spPr>
          <a:xfrm flipV="1">
            <a:off x="1872361" y="1472763"/>
            <a:ext cx="1154430" cy="1309370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5" idx="0"/>
            <a:endCxn id="11" idx="1"/>
          </p:cNvCxnSpPr>
          <p:nvPr/>
        </p:nvCxnSpPr>
        <p:spPr>
          <a:xfrm>
            <a:off x="2215112" y="3466368"/>
            <a:ext cx="812165" cy="13144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1"/>
            <a:endCxn id="14" idx="1"/>
          </p:cNvCxnSpPr>
          <p:nvPr/>
        </p:nvCxnSpPr>
        <p:spPr>
          <a:xfrm>
            <a:off x="1872360" y="4150602"/>
            <a:ext cx="1143000" cy="54673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91502" y="1532890"/>
            <a:ext cx="7786742" cy="4914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</a:t>
            </a:r>
            <a:r>
              <a:rPr lang="en-US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勇、王小苹、李晨畅、黄烈冬、周  玲、余  海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27045" y="3173730"/>
            <a:ext cx="8309610" cy="8483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011519" y="3173641"/>
            <a:ext cx="4689352" cy="46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材料宣传组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5601" y="3572994"/>
            <a:ext cx="7929618" cy="4914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r>
              <a:rPr lang="en-US" altLang="zh-CN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瑜、张连超、黄仁蓉、彭学军、陈长志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15615" y="4244975"/>
            <a:ext cx="8309610" cy="9042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083274" y="4244990"/>
            <a:ext cx="4689352" cy="46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后勤保障组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1502" y="4665203"/>
            <a:ext cx="8501122" cy="4914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唐中权、廖远兵、冯中梅、唐光会、陈作理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8380730" y="116840"/>
            <a:ext cx="3817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资源共享</a:t>
            </a:r>
            <a:r>
              <a:rPr lang="en-US" sz="2800" b="1">
                <a:solidFill>
                  <a:schemeClr val="accent1"/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  品牌共建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2"/>
          <p:cNvSpPr txBox="1"/>
          <p:nvPr/>
        </p:nvSpPr>
        <p:spPr>
          <a:xfrm>
            <a:off x="1130935" y="189230"/>
            <a:ext cx="50311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工作室成员分工及职责</a:t>
            </a:r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2800" b="1" kern="1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2044065" y="3069590"/>
            <a:ext cx="1102995" cy="16192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027045" y="2055495"/>
            <a:ext cx="8238490" cy="10153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939764" y="2132876"/>
            <a:ext cx="4689352" cy="46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课题研究组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3240386" y="2589052"/>
            <a:ext cx="5388610" cy="4914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周建华、汪秋林、吴双利、高仕周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2915" y="5229225"/>
            <a:ext cx="8309610" cy="10509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p>
            <a:pPr algn="ctr"/>
            <a:endParaRPr lang="zh-CN" altLang="en-US"/>
          </a:p>
        </p:txBody>
      </p:sp>
      <p:sp>
        <p:nvSpPr>
          <p:cNvPr id="18" name="TextBox 15"/>
          <p:cNvSpPr txBox="1"/>
          <p:nvPr/>
        </p:nvSpPr>
        <p:spPr>
          <a:xfrm>
            <a:off x="3363257" y="5756768"/>
            <a:ext cx="8501122" cy="4914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叶小辉、黄祖维、刘德刚、周  兵、邝德树</a:t>
            </a:r>
            <a:endParaRPr lang="zh-CN" altLang="en-US" sz="2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83274" y="5281945"/>
            <a:ext cx="4689352" cy="46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考核评价组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箭头连接符 24"/>
          <p:cNvCxnSpPr>
            <a:stCxn id="5" idx="1"/>
            <a:endCxn id="7" idx="1"/>
          </p:cNvCxnSpPr>
          <p:nvPr/>
        </p:nvCxnSpPr>
        <p:spPr>
          <a:xfrm>
            <a:off x="1872615" y="4150360"/>
            <a:ext cx="1130300" cy="160464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" descr="D:\用户目录\我的文档\Tencent Files\418708422\Image\C2C\3D3775DE82650D8242FD50976ED92EE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" y="45085"/>
            <a:ext cx="1597025" cy="1599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49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 bldLvl="0" animBg="1"/>
      <p:bldP spid="13" grpId="0"/>
      <p:bldP spid="15" grpId="0" bldLvl="0" animBg="1"/>
      <p:bldP spid="16" grpId="0"/>
      <p:bldP spid="17" grpId="0"/>
      <p:bldP spid="19" grpId="0"/>
      <p:bldP spid="23" grpId="0" bldLvl="0" animBg="1"/>
      <p:bldP spid="24" grpId="0"/>
      <p:bldP spid="18" grpId="0"/>
      <p:bldP spid="20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e3ad1a3e-332e-4b6a-a687-ff2310da73ae}"/>
  <p:tag name="TABLE_ENDDRAG_ORIGIN_RECT" val="708*401"/>
  <p:tag name="TABLE_ENDDRAG_RECT" val="149*93*708*401"/>
</p:tagLst>
</file>

<file path=ppt/tags/tag2.xml><?xml version="1.0" encoding="utf-8"?>
<p:tagLst xmlns:p="http://schemas.openxmlformats.org/presentationml/2006/main">
  <p:tag name="KSO_WM_UNIT_TABLE_BEAUTIFY" val="smartTable{a2c5ec99-0d60-4efb-9937-214da4f62f96}"/>
  <p:tag name="TABLE_ENDDRAG_ORIGIN_RECT" val="739*399"/>
  <p:tag name="TABLE_ENDDRAG_RECT" val="108*98*739*399"/>
</p:tagLst>
</file>

<file path=ppt/theme/theme1.xml><?xml version="1.0" encoding="utf-8"?>
<a:theme xmlns:a="http://schemas.openxmlformats.org/drawingml/2006/main" name="Office 主题​​">
  <a:themeElements>
    <a:clrScheme name="自定义 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FFC000"/>
      </a:accent2>
      <a:accent3>
        <a:srgbClr val="BFBFBF"/>
      </a:accent3>
      <a:accent4>
        <a:srgbClr val="BFBFBF"/>
      </a:accent4>
      <a:accent5>
        <a:srgbClr val="BFBFBF"/>
      </a:accent5>
      <a:accent6>
        <a:srgbClr val="BFBFB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4336</Words>
  <Application>WPS 演示</Application>
  <PresentationFormat>自定义</PresentationFormat>
  <Paragraphs>367</Paragraphs>
  <Slides>16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Arial Black</vt:lpstr>
      <vt:lpstr>微软雅黑</vt:lpstr>
      <vt:lpstr>方正舒体</vt:lpstr>
      <vt:lpstr>Arial Unicode MS</vt:lpstr>
      <vt:lpstr>Times New Roman</vt:lpstr>
      <vt:lpstr>Calibri</vt:lpstr>
      <vt:lpstr>等线</vt:lpstr>
      <vt:lpstr>仿宋_GB2312</vt:lpstr>
      <vt:lpstr>Calibri</vt:lpstr>
      <vt:lpstr>Impact</vt:lpstr>
      <vt:lpstr>Arial Unicode MS</vt:lpstr>
      <vt:lpstr>仿宋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creator>www.tukuppt.com</dc:creator>
  <cp:keywords>tukuppt</cp:keywords>
  <dc:subject>熊猫办公</dc:subject>
  <cp:category>tukuppt</cp:category>
  <cp:lastModifiedBy>F Y</cp:lastModifiedBy>
  <cp:revision>26</cp:revision>
  <dcterms:created xsi:type="dcterms:W3CDTF">2014-08-23T07:50:00Z</dcterms:created>
  <dcterms:modified xsi:type="dcterms:W3CDTF">2021-12-28T08:20:41Z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KSOSaveFontToCloudKey">
    <vt:lpwstr>839316331_btnclosed</vt:lpwstr>
  </property>
  <property fmtid="{D5CDD505-2E9C-101B-9397-08002B2CF9AE}" pid="4" name="ICV">
    <vt:lpwstr>ECF6A7998C494EEC84CEF7289B8710B2</vt:lpwstr>
  </property>
</Properties>
</file>