
<file path=[Content_Types].xml><?xml version="1.0" encoding="utf-8"?>
<Types xmlns="http://schemas.openxmlformats.org/package/2006/content-types">
  <Default Extension="png" ContentType="image/png"/>
  <Default Extension="gif" ContentType="image/gif"/>
  <Default Extension="jpeg" ContentType="image/jpeg"/>
  <Default Extension="JPG" ContentType="image/.jp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25"/>
  </p:notesMasterIdLst>
  <p:handoutMasterIdLst>
    <p:handoutMasterId r:id="rId26"/>
  </p:handoutMasterIdLst>
  <p:sldIdLst>
    <p:sldId id="313" r:id="rId4"/>
    <p:sldId id="280" r:id="rId5"/>
    <p:sldId id="257" r:id="rId6"/>
    <p:sldId id="281" r:id="rId7"/>
    <p:sldId id="258" r:id="rId8"/>
    <p:sldId id="314" r:id="rId9"/>
    <p:sldId id="283" r:id="rId10"/>
    <p:sldId id="261" r:id="rId11"/>
    <p:sldId id="301" r:id="rId12"/>
    <p:sldId id="263" r:id="rId13"/>
    <p:sldId id="272" r:id="rId14"/>
    <p:sldId id="273" r:id="rId15"/>
    <p:sldId id="268" r:id="rId16"/>
    <p:sldId id="269" r:id="rId17"/>
    <p:sldId id="271" r:id="rId18"/>
    <p:sldId id="303" r:id="rId19"/>
    <p:sldId id="316" r:id="rId20"/>
    <p:sldId id="279" r:id="rId21"/>
    <p:sldId id="315" r:id="rId22"/>
    <p:sldId id="311" r:id="rId23"/>
    <p:sldId id="312" r:id="rId24"/>
  </p:sldIdLst>
  <p:sldSz cx="12192000" cy="6858000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450B"/>
    <a:srgbClr val="84440B"/>
    <a:srgbClr val="964D0B"/>
    <a:srgbClr val="B2B2B2"/>
    <a:srgbClr val="202020"/>
    <a:srgbClr val="323232"/>
    <a:srgbClr val="CC3300"/>
    <a:srgbClr val="CC00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552" y="58"/>
      </p:cViewPr>
      <p:guideLst>
        <p:guide orient="horz" pos="214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1048756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7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1048758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50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1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752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53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54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71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04871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1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2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728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67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7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7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B6DEC31-7E54-4734-8C5A-A9F162EE9DD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8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7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7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B6DEC31-7E54-4734-8C5A-A9F162EE9DD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6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6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B6DEC31-7E54-4734-8C5A-A9F162EE9DD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96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97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9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9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0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B6DEC31-7E54-4734-8C5A-A9F162EE9DD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88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89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9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91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92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93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94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B6DEC31-7E54-4734-8C5A-A9F162EE9DD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0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0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1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B6DEC31-7E54-4734-8C5A-A9F162EE9DD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B6DEC31-7E54-4734-8C5A-A9F162EE9DD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06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07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0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0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1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B6DEC31-7E54-4734-8C5A-A9F162EE9DD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02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03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B6DEC31-7E54-4734-8C5A-A9F162EE9DD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91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7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8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8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B6DEC31-7E54-4734-8C5A-A9F162EE9DD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8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B6DEC31-7E54-4734-8C5A-A9F162EE9DD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656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4865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730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731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73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3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36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48737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73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4873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74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4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71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1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0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744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1048745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4874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4874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74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314572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1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72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85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86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589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97154" name="图片 8"/>
          <p:cNvPicPr>
            <a:picLocks noChangeAspect="1"/>
          </p:cNvPicPr>
          <p:nvPr userDrawn="1"/>
        </p:nvPicPr>
        <p:blipFill rotWithShape="1">
          <a:blip r:embed="rId15" cstate="hqprint"/>
          <a:srcRect/>
          <a:stretch>
            <a:fillRect/>
          </a:stretch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  <p:pic>
        <p:nvPicPr>
          <p:cNvPr id="2097155" name="图片 9"/>
          <p:cNvPicPr>
            <a:picLocks noChangeAspect="1"/>
          </p:cNvPicPr>
          <p:nvPr userDrawn="1"/>
        </p:nvPicPr>
        <p:blipFill rotWithShape="1">
          <a:blip r:embed="rId15" cstate="hqprint"/>
          <a:srcRect/>
          <a:stretch>
            <a:fillRect/>
          </a:stretch>
        </p:blipFill>
        <p:spPr>
          <a:xfrm>
            <a:off x="0" y="6558207"/>
            <a:ext cx="12192000" cy="3651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4" name=""/>
        <p:cNvGrpSpPr/>
        <p:nvPr/>
      </p:nvGrpSpPr>
      <p:grpSpPr/>
      <p:sp>
        <p:nvSpPr>
          <p:cNvPr id="104857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4857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B6DEC31-7E54-4734-8C5A-A9F162EE9DD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5.xml"/><Relationship Id="rId4" Type="http://schemas.openxmlformats.org/officeDocument/2006/relationships/image" Target="../media/image3.png"/><Relationship Id="rId3" Type="http://schemas.openxmlformats.org/officeDocument/2006/relationships/tags" Target="../tags/tag4.xml"/><Relationship Id="rId2" Type="http://schemas.microsoft.com/office/2007/relationships/media" Target="file:///C:\Users\Administrator\Desktop\&#28129;&#26376;&#26144;&#40060;.mp4" TargetMode="External"/><Relationship Id="rId1" Type="http://schemas.openxmlformats.org/officeDocument/2006/relationships/video" Target="file:///C:\Users\Administrator\Desktop\&#28129;&#26376;&#26144;&#40060;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2" Type="http://schemas.openxmlformats.org/officeDocument/2006/relationships/image" Target="../media/image19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8.xml"/><Relationship Id="rId4" Type="http://schemas.openxmlformats.org/officeDocument/2006/relationships/image" Target="../media/image5.png"/><Relationship Id="rId3" Type="http://schemas.openxmlformats.org/officeDocument/2006/relationships/tags" Target="../tags/tag7.xml"/><Relationship Id="rId2" Type="http://schemas.openxmlformats.org/officeDocument/2006/relationships/image" Target="../media/image4.png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9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image" Target="../media/image5.png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image" Target="../media/image8.png"/><Relationship Id="rId7" Type="http://schemas.openxmlformats.org/officeDocument/2006/relationships/tags" Target="../tags/tag14.xml"/><Relationship Id="rId6" Type="http://schemas.microsoft.com/office/2007/relationships/media" Target="../media/media1.mp4"/><Relationship Id="rId5" Type="http://schemas.openxmlformats.org/officeDocument/2006/relationships/video" Target="../media/media1.mp4"/><Relationship Id="rId4" Type="http://schemas.openxmlformats.org/officeDocument/2006/relationships/image" Target="../media/image5.png"/><Relationship Id="rId3" Type="http://schemas.openxmlformats.org/officeDocument/2006/relationships/tags" Target="../tags/tag13.xml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7.xml"/><Relationship Id="rId4" Type="http://schemas.openxmlformats.org/officeDocument/2006/relationships/image" Target="../media/image9.png"/><Relationship Id="rId3" Type="http://schemas.openxmlformats.org/officeDocument/2006/relationships/tags" Target="../tags/tag16.xml"/><Relationship Id="rId2" Type="http://schemas.microsoft.com/office/2007/relationships/media" Target="file:///G:\&#38182;&#29791;\2.mp4" TargetMode="External"/><Relationship Id="rId1" Type="http://schemas.openxmlformats.org/officeDocument/2006/relationships/video" Target="file:///G:\&#38182;&#29791;\2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8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1.xml"/><Relationship Id="rId7" Type="http://schemas.openxmlformats.org/officeDocument/2006/relationships/image" Target="../media/image11.png"/><Relationship Id="rId6" Type="http://schemas.openxmlformats.org/officeDocument/2006/relationships/tags" Target="../tags/tag20.xml"/><Relationship Id="rId5" Type="http://schemas.microsoft.com/office/2007/relationships/media" Target="file:///G:\&#38182;&#29791;\5567a1224db51747fe191fc1680632a2.mp4" TargetMode="External"/><Relationship Id="rId4" Type="http://schemas.openxmlformats.org/officeDocument/2006/relationships/video" Target="file:///G:\&#38182;&#29791;\5567a1224db51747fe191fc1680632a2.mp4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9.xml"/><Relationship Id="rId1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3.xml"/><Relationship Id="rId5" Type="http://schemas.openxmlformats.org/officeDocument/2006/relationships/image" Target="../media/image12.png"/><Relationship Id="rId4" Type="http://schemas.openxmlformats.org/officeDocument/2006/relationships/tags" Target="../tags/tag22.xml"/><Relationship Id="rId3" Type="http://schemas.microsoft.com/office/2007/relationships/media" Target="file:///C:\Users\Administrator\Desktop\a557db26e5c1280a9b72937db51b60cb.mp4" TargetMode="External"/><Relationship Id="rId2" Type="http://schemas.openxmlformats.org/officeDocument/2006/relationships/video" Target="file:///C:\Users\Administrator\Desktop\a557db26e5c1280a9b72937db51b60cb.mp4" TargetMode="Externa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淡月映鱼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1470" y="597535"/>
            <a:ext cx="11282045" cy="6485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84225" y="2390775"/>
            <a:ext cx="2029460" cy="36188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6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古瑟曲：淡月映鱼</a:t>
            </a:r>
            <a:endParaRPr lang="zh-CN" altLang="en-US" sz="6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indefinite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 vol="90000">
                <p:cTn id="7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标题 1"/>
          <p:cNvSpPr>
            <a:spLocks noGrp="1"/>
          </p:cNvSpPr>
          <p:nvPr/>
        </p:nvSpPr>
        <p:spPr>
          <a:xfrm>
            <a:off x="226060" y="380365"/>
            <a:ext cx="1678305" cy="15513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Font typeface="Wingdings" panose="05000000000000000000" charset="0"/>
            </a:pPr>
            <a:r>
              <a:rPr lang="zh-CN" altLang="en-US" sz="3600" b="0" dirty="0">
                <a:solidFill>
                  <a:srgbClr val="85450B"/>
                </a:solidFill>
                <a:latin typeface="微软雅黑" panose="020B0503020204020204" charset="-122"/>
                <a:ea typeface="微软雅黑" panose="020B0503020204020204" charset="-122"/>
              </a:rPr>
              <a:t>知人</a:t>
            </a:r>
            <a:endParaRPr lang="zh-CN" altLang="en-US" sz="3600" b="0" dirty="0">
              <a:solidFill>
                <a:srgbClr val="85450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ctr">
              <a:buFont typeface="Wingdings" panose="05000000000000000000" charset="0"/>
            </a:pPr>
            <a:r>
              <a:rPr lang="zh-CN" altLang="en-US" sz="3600" b="0" dirty="0">
                <a:solidFill>
                  <a:srgbClr val="85450B"/>
                </a:solidFill>
                <a:latin typeface="微软雅黑" panose="020B0503020204020204" charset="-122"/>
                <a:ea typeface="微软雅黑" panose="020B0503020204020204" charset="-122"/>
              </a:rPr>
              <a:t>论世</a:t>
            </a:r>
            <a:endParaRPr lang="zh-CN" altLang="en-US" sz="3600" b="0" dirty="0">
              <a:solidFill>
                <a:srgbClr val="85450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97166" name="图片 1" descr="703312610669919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4105" y="1617345"/>
            <a:ext cx="2960370" cy="378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5381625" y="2287905"/>
            <a:ext cx="6612255" cy="3476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4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sz="4400" b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sz="4400" b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</a:rPr>
              <a:t>童年时的浙江（江南）。2.少年时的玉阳山。3.少年时令狐楚将军幕府。</a:t>
            </a:r>
            <a:endParaRPr lang="en-US" sz="4400" b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/>
            <a:r>
              <a:rPr lang="en-US" sz="4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sz="4400" b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</a:rPr>
              <a:t>.青年时长安登进士第。</a:t>
            </a:r>
            <a:endParaRPr lang="en-US" sz="4400" b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/>
            <a:r>
              <a:rPr lang="en-US" sz="4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4400" b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青年时琴瑟和鸣。</a:t>
            </a:r>
            <a:endParaRPr lang="zh-CN" altLang="en-US" sz="12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80480" y="695325"/>
            <a:ext cx="1824355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/>
            <a:r>
              <a:rPr lang="zh-CN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</a:rPr>
              <a:t>华年</a:t>
            </a:r>
            <a:endParaRPr lang="zh-CN" altLang="en-US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2300" y="3502025"/>
            <a:ext cx="3371850" cy="26758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45" y="630555"/>
            <a:ext cx="3354070" cy="2341245"/>
          </a:xfrm>
          <a:prstGeom prst="rect">
            <a:avLst/>
          </a:prstGeom>
        </p:spPr>
      </p:pic>
      <p:pic>
        <p:nvPicPr>
          <p:cNvPr id="2097185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925" y="314960"/>
            <a:ext cx="3229610" cy="2971800"/>
          </a:xfrm>
          <a:prstGeom prst="roundRect">
            <a:avLst/>
          </a:prstGeom>
        </p:spPr>
      </p:pic>
      <p:pic>
        <p:nvPicPr>
          <p:cNvPr id="2097184" name="图片 3"/>
          <p:cNvPicPr>
            <a:picLocks noChangeAspect="1"/>
          </p:cNvPicPr>
          <p:nvPr/>
        </p:nvPicPr>
        <p:blipFill>
          <a:blip r:embed="rId4"/>
          <a:srcRect l="35674"/>
          <a:stretch>
            <a:fillRect/>
          </a:stretch>
        </p:blipFill>
        <p:spPr>
          <a:xfrm>
            <a:off x="695325" y="3093085"/>
            <a:ext cx="3300095" cy="2857500"/>
          </a:xfrm>
          <a:prstGeom prst="roundRect">
            <a:avLst/>
          </a:prstGeom>
        </p:spPr>
      </p:pic>
      <p:sp>
        <p:nvSpPr>
          <p:cNvPr id="1048652" name="标题 1"/>
          <p:cNvSpPr>
            <a:spLocks noGrp="1"/>
          </p:cNvSpPr>
          <p:nvPr/>
        </p:nvSpPr>
        <p:spPr>
          <a:xfrm>
            <a:off x="581660" y="1485900"/>
            <a:ext cx="2113915" cy="6299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Font typeface="Wingdings" panose="05000000000000000000" charset="0"/>
            </a:pPr>
            <a:r>
              <a:rPr lang="zh-CN" altLang="en-US" sz="8000" b="0" dirty="0">
                <a:solidFill>
                  <a:srgbClr val="85450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用典</a:t>
            </a:r>
            <a:endParaRPr lang="zh-CN" altLang="en-US" sz="8000" b="0" dirty="0">
              <a:solidFill>
                <a:srgbClr val="85450B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48653" name="文本框 6"/>
          <p:cNvSpPr txBox="1"/>
          <p:nvPr/>
        </p:nvSpPr>
        <p:spPr>
          <a:xfrm>
            <a:off x="2172335" y="2971800"/>
            <a:ext cx="1232535" cy="1198879"/>
          </a:xfrm>
          <a:prstGeom prst="round1Rect">
            <a:avLst/>
          </a:prstGeom>
          <a:solidFill>
            <a:schemeClr val="bg1">
              <a:lumMod val="65000"/>
              <a:alpha val="65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zh-CN" altLang="en-US" sz="3600">
                <a:solidFill>
                  <a:srgbClr val="85450B"/>
                </a:solidFill>
                <a:highlight>
                  <a:srgbClr val="FF000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庄周梦蝶</a:t>
            </a:r>
            <a:endParaRPr lang="zh-CN" altLang="en-US" sz="3600">
              <a:solidFill>
                <a:srgbClr val="85450B"/>
              </a:solidFill>
              <a:highlight>
                <a:srgbClr val="FF0000"/>
              </a:highlight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048654" name="文本框 7"/>
          <p:cNvSpPr txBox="1"/>
          <p:nvPr/>
        </p:nvSpPr>
        <p:spPr>
          <a:xfrm>
            <a:off x="2695575" y="433070"/>
            <a:ext cx="1179195" cy="1076324"/>
          </a:xfrm>
          <a:prstGeom prst="round1Rect">
            <a:avLst/>
          </a:prstGeom>
          <a:solidFill>
            <a:schemeClr val="bg1">
              <a:lumMod val="65000"/>
              <a:alpha val="65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zh-CN" altLang="en-US" sz="3200">
                <a:solidFill>
                  <a:srgbClr val="85450B"/>
                </a:solidFill>
                <a:highlight>
                  <a:srgbClr val="FF000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望帝啼鹃</a:t>
            </a:r>
            <a:endParaRPr lang="zh-CN" altLang="en-US" sz="3200">
              <a:solidFill>
                <a:srgbClr val="85450B"/>
              </a:solidFill>
              <a:highlight>
                <a:srgbClr val="FF0000"/>
              </a:highlight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6557010" y="433070"/>
            <a:ext cx="1179195" cy="1076324"/>
          </a:xfrm>
          <a:prstGeom prst="round1Rect">
            <a:avLst/>
          </a:prstGeom>
          <a:solidFill>
            <a:schemeClr val="bg1">
              <a:lumMod val="65000"/>
              <a:alpha val="65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zh-CN" altLang="en-US" sz="3200">
                <a:solidFill>
                  <a:srgbClr val="85450B"/>
                </a:solidFill>
                <a:highlight>
                  <a:srgbClr val="FF000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鲛人泣珠</a:t>
            </a:r>
            <a:endParaRPr lang="zh-CN" altLang="en-US" sz="3200">
              <a:solidFill>
                <a:srgbClr val="85450B"/>
              </a:solidFill>
              <a:highlight>
                <a:srgbClr val="FF0000"/>
              </a:highlight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2" name="文本框 7"/>
          <p:cNvSpPr txBox="1"/>
          <p:nvPr/>
        </p:nvSpPr>
        <p:spPr>
          <a:xfrm>
            <a:off x="10350500" y="3404870"/>
            <a:ext cx="1179195" cy="1076324"/>
          </a:xfrm>
          <a:prstGeom prst="round1Rect">
            <a:avLst/>
          </a:prstGeom>
          <a:solidFill>
            <a:schemeClr val="bg1">
              <a:lumMod val="65000"/>
              <a:alpha val="65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zh-CN" altLang="en-US" sz="3200">
                <a:solidFill>
                  <a:srgbClr val="85450B"/>
                </a:solidFill>
                <a:highlight>
                  <a:srgbClr val="FF000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良玉生烟</a:t>
            </a:r>
            <a:endParaRPr lang="zh-CN" altLang="en-US" sz="3200">
              <a:solidFill>
                <a:srgbClr val="85450B"/>
              </a:solidFill>
              <a:highlight>
                <a:srgbClr val="FF0000"/>
              </a:highlight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3" grpId="0" animBg="1"/>
      <p:bldP spid="1048654" grpId="0" animBg="1"/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/>
      <p:sp>
        <p:nvSpPr>
          <p:cNvPr id="1048660" name="标题 1"/>
          <p:cNvSpPr>
            <a:spLocks noGrp="1"/>
          </p:cNvSpPr>
          <p:nvPr>
            <p:ph type="title"/>
          </p:nvPr>
        </p:nvSpPr>
        <p:spPr>
          <a:xfrm>
            <a:off x="831850" y="1108710"/>
            <a:ext cx="7656195" cy="2905125"/>
          </a:xfrm>
        </p:spPr>
        <p:txBody>
          <a:bodyPr>
            <a:normAutofit/>
          </a:bodyPr>
          <a:p>
            <a:r>
              <a:rPr lang="zh-CN" altLang="en-US"/>
              <a:t>  </a:t>
            </a:r>
            <a:r>
              <a:rPr lang="zh-CN" altLang="en-US" sz="3600"/>
              <a:t>  义山的《锦瑟》 、《碧城》、《圣女祠》等诗，讲的什么事，我理会不着。但我觉得他美，读起来令我精神上得一种新鲜的愉快。须知美是多方面的 , 美是含有神秘性的。</a:t>
            </a:r>
            <a:r>
              <a:rPr lang="zh-CN" altLang="en-US"/>
              <a:t>                  </a:t>
            </a:r>
            <a:endParaRPr lang="zh-CN" altLang="en-US"/>
          </a:p>
        </p:txBody>
      </p:sp>
      <p:sp>
        <p:nvSpPr>
          <p:cNvPr id="1048661" name="文本占位符 2"/>
          <p:cNvSpPr>
            <a:spLocks noGrp="1"/>
          </p:cNvSpPr>
          <p:nvPr>
            <p:ph type="body" idx="1"/>
          </p:nvPr>
        </p:nvSpPr>
        <p:spPr>
          <a:xfrm>
            <a:off x="1590675" y="4610028"/>
            <a:ext cx="7321550" cy="647555"/>
          </a:xfrm>
        </p:spPr>
        <p:txBody>
          <a:bodyPr>
            <a:noAutofit/>
          </a:bodyPr>
          <a:p>
            <a:r>
              <a:rPr lang="zh-CN" altLang="en-US" sz="3600">
                <a:sym typeface="+mn-ea"/>
              </a:rPr>
              <a:t>  </a:t>
            </a:r>
            <a:r>
              <a:rPr lang="zh-CN" altLang="en-US" sz="3200">
                <a:sym typeface="+mn-ea"/>
              </a:rPr>
              <a:t>梁启超《中国韵文内所表现的情感》</a:t>
            </a:r>
            <a:endParaRPr lang="zh-CN" altLang="en-US" sz="3200"/>
          </a:p>
          <a:p>
            <a:endParaRPr lang="zh-CN" altLang="en-US" sz="3200"/>
          </a:p>
        </p:txBody>
      </p:sp>
      <p:pic>
        <p:nvPicPr>
          <p:cNvPr id="209718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88045" y="1657350"/>
            <a:ext cx="2466975" cy="29527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0" grpId="0"/>
      <p:bldP spid="104866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图片 5" descr="C:\Users\Administrator\Desktop\有料PPT活动\ffcc7e3996eae203190f07d3fcfdda15.pngffcc7e3996eae203190f07d3fcfdda1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336550"/>
            <a:ext cx="3624580" cy="3312160"/>
          </a:xfrm>
          <a:prstGeom prst="rect">
            <a:avLst/>
          </a:prstGeom>
        </p:spPr>
      </p:pic>
      <p:pic>
        <p:nvPicPr>
          <p:cNvPr id="2097173" name="图片 9" descr="a560a1bc198c1bf90d0f5c3a786e4fb5"/>
          <p:cNvPicPr>
            <a:picLocks noChangeAspect="1"/>
          </p:cNvPicPr>
          <p:nvPr/>
        </p:nvPicPr>
        <p:blipFill>
          <a:blip r:embed="rId2" cstate="hqprint"/>
          <a:srcRect/>
          <a:stretch>
            <a:fillRect/>
          </a:stretch>
        </p:blipFill>
        <p:spPr>
          <a:xfrm flipH="1">
            <a:off x="4980435" y="173990"/>
            <a:ext cx="9525000" cy="5181600"/>
          </a:xfrm>
          <a:prstGeom prst="rect">
            <a:avLst/>
          </a:prstGeom>
        </p:spPr>
      </p:pic>
      <p:sp>
        <p:nvSpPr>
          <p:cNvPr id="1048645" name="标题 1"/>
          <p:cNvSpPr>
            <a:spLocks noGrp="1"/>
          </p:cNvSpPr>
          <p:nvPr/>
        </p:nvSpPr>
        <p:spPr>
          <a:xfrm>
            <a:off x="404495" y="1677670"/>
            <a:ext cx="2113915" cy="6299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Font typeface="Wingdings" panose="05000000000000000000" charset="0"/>
            </a:pPr>
            <a:endParaRPr lang="zh-CN" altLang="en-US" sz="3600" b="0" dirty="0">
              <a:solidFill>
                <a:srgbClr val="85450B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48760" name="文本框 1048759"/>
          <p:cNvSpPr txBox="1"/>
          <p:nvPr/>
        </p:nvSpPr>
        <p:spPr>
          <a:xfrm>
            <a:off x="3738245" y="610870"/>
            <a:ext cx="7679412" cy="4831080"/>
          </a:xfrm>
          <a:prstGeom prst="rect">
            <a:avLst/>
          </a:prstGeom>
        </p:spPr>
        <p:txBody>
          <a:bodyPr wrap="square" rtlCol="0">
            <a:spAutoFit/>
          </a:bodyPr>
          <a:p>
            <a:pPr fontAlgn="auto"/>
            <a:r>
              <a:rPr lang="zh-CN" altLang="zh-CN" sz="2800">
                <a:solidFill>
                  <a:srgbClr val="000000"/>
                </a:solidFill>
              </a:rPr>
              <a:t>小组探究：</a:t>
            </a:r>
            <a:r>
              <a:rPr lang="en-US" sz="2800">
                <a:solidFill>
                  <a:srgbClr val="000000"/>
                </a:solidFill>
              </a:rPr>
              <a:t>李商隐回忆中的“华年”滋味是怎样的?请结合诗歌,</a:t>
            </a:r>
            <a:r>
              <a:rPr lang="zh-CN" altLang="en-US" sz="2800">
                <a:solidFill>
                  <a:srgbClr val="000000"/>
                </a:solidFill>
              </a:rPr>
              <a:t>根据格式</a:t>
            </a:r>
            <a:r>
              <a:rPr lang="en-US" sz="2800">
                <a:solidFill>
                  <a:srgbClr val="000000"/>
                </a:solidFill>
              </a:rPr>
              <a:t>进行个性化解读。</a:t>
            </a:r>
            <a:r>
              <a:rPr lang="en-US" sz="28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____________, </a:t>
            </a:r>
            <a:r>
              <a:rPr lang="en-US" sz="28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 (诗句 ) </a:t>
            </a:r>
            <a:endParaRPr lang="en-US" sz="28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  <a:p>
            <a:pPr fontAlgn="auto"/>
            <a:r>
              <a:rPr lang="en-US" sz="28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____________的华年。</a:t>
            </a:r>
            <a:r>
              <a:rPr lang="en-US" sz="28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(概括</a:t>
            </a:r>
            <a:r>
              <a:rPr lang="zh-CN" altLang="en-US" sz="28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滋味</a:t>
            </a:r>
            <a:r>
              <a:rPr lang="en-US" sz="28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)</a:t>
            </a:r>
            <a:endParaRPr lang="en-US" sz="28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  <a:p>
            <a:pPr fontAlgn="auto"/>
            <a:r>
              <a:rPr lang="zh-CN" altLang="en-US" sz="28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因为</a:t>
            </a:r>
            <a:r>
              <a:rPr lang="zh-CN" altLang="en-US" sz="2800" u="sng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 </a:t>
            </a:r>
            <a:r>
              <a:rPr lang="en-US" sz="28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________________________</a:t>
            </a:r>
            <a:r>
              <a:rPr lang="zh-CN" altLang="en-US" sz="28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。</a:t>
            </a:r>
            <a:r>
              <a:rPr lang="en-US" altLang="zh-CN" sz="2800">
                <a:solidFill>
                  <a:srgbClr val="000000"/>
                </a:solidFill>
              </a:rPr>
              <a:t>     </a:t>
            </a:r>
            <a:endParaRPr lang="en-US" altLang="zh-CN" sz="2800">
              <a:solidFill>
                <a:srgbClr val="000000"/>
              </a:solidFill>
            </a:endParaRPr>
          </a:p>
          <a:p>
            <a:pPr fontAlgn="auto"/>
            <a:r>
              <a:rPr lang="en-US" sz="2800">
                <a:solidFill>
                  <a:srgbClr val="000000"/>
                </a:solidFill>
              </a:rPr>
              <a:t>                          
    </a:t>
            </a:r>
            <a:r>
              <a:rPr lang="en-US" sz="2800">
                <a:solidFill>
                  <a:srgbClr val="000000"/>
                </a:solidFill>
                <a:sym typeface="+mn-ea"/>
              </a:rPr>
              <a:t>方法</a:t>
            </a:r>
            <a:r>
              <a:rPr lang="zh-CN" altLang="en-US" sz="2800">
                <a:solidFill>
                  <a:srgbClr val="000000"/>
                </a:solidFill>
                <a:sym typeface="+mn-ea"/>
              </a:rPr>
              <a:t>提示</a:t>
            </a:r>
            <a:r>
              <a:rPr lang="en-US" altLang="zh-CN" sz="2800">
                <a:solidFill>
                  <a:srgbClr val="000000"/>
                </a:solidFill>
                <a:sym typeface="+mn-ea"/>
              </a:rPr>
              <a:t>:</a:t>
            </a:r>
            <a:r>
              <a:rPr lang="en-US" sz="2800">
                <a:solidFill>
                  <a:srgbClr val="000000"/>
                </a:solidFill>
              </a:rPr>
              <a:t> </a:t>
            </a:r>
            <a:endParaRPr lang="en-US" sz="2800">
              <a:solidFill>
                <a:srgbClr val="000000"/>
              </a:solidFill>
            </a:endParaRPr>
          </a:p>
          <a:p>
            <a:pPr fontAlgn="auto"/>
            <a:r>
              <a:rPr lang="en-US" sz="2800">
                <a:solidFill>
                  <a:srgbClr val="000000"/>
                </a:solidFill>
              </a:rPr>
              <a:t> ①</a:t>
            </a:r>
            <a:r>
              <a:rPr lang="zh-CN" altLang="en-US" sz="2800">
                <a:solidFill>
                  <a:srgbClr val="000000"/>
                </a:solidFill>
              </a:rPr>
              <a:t>抓住</a:t>
            </a:r>
            <a:r>
              <a:rPr lang="en-US" sz="2800">
                <a:solidFill>
                  <a:srgbClr val="000000"/>
                </a:solidFill>
              </a:rPr>
              <a:t>诗句中的意象或典故进行</a:t>
            </a:r>
            <a:r>
              <a:rPr lang="zh-CN" altLang="en-US" sz="2800">
                <a:solidFill>
                  <a:srgbClr val="000000"/>
                </a:solidFill>
              </a:rPr>
              <a:t>个性化</a:t>
            </a:r>
            <a:r>
              <a:rPr lang="en-US" sz="2800">
                <a:solidFill>
                  <a:srgbClr val="000000"/>
                </a:solidFill>
              </a:rPr>
              <a:t>解读。
 </a:t>
            </a:r>
            <a:r>
              <a:rPr lang="en-US" sz="2800">
                <a:solidFill>
                  <a:srgbClr val="000000"/>
                </a:solidFill>
                <a:sym typeface="+mn-ea"/>
              </a:rPr>
              <a:t>②</a:t>
            </a:r>
            <a:r>
              <a:rPr lang="en-US" sz="2800">
                <a:solidFill>
                  <a:srgbClr val="000000"/>
                </a:solidFill>
              </a:rPr>
              <a:t>结合文学积累、联系诗人身世,推敲诗歌</a:t>
            </a:r>
            <a:r>
              <a:rPr lang="zh-CN" altLang="en-US" sz="2800">
                <a:solidFill>
                  <a:srgbClr val="000000"/>
                </a:solidFill>
              </a:rPr>
              <a:t>关键词给人的感受</a:t>
            </a:r>
            <a:r>
              <a:rPr lang="en-US" sz="2800">
                <a:solidFill>
                  <a:srgbClr val="000000"/>
                </a:solidFill>
              </a:rPr>
              <a:t>。
        </a:t>
            </a:r>
            <a:r>
              <a:rPr lang="zh-CN" altLang="en-US" sz="2800">
                <a:solidFill>
                  <a:srgbClr val="000000"/>
                </a:solidFill>
              </a:rPr>
              <a:t>每组</a:t>
            </a:r>
            <a:r>
              <a:rPr lang="en-US" sz="2800">
                <a:solidFill>
                  <a:srgbClr val="000000"/>
                </a:solidFill>
              </a:rPr>
              <a:t>推荐一</a:t>
            </a:r>
            <a:r>
              <a:rPr lang="zh-CN" altLang="en-US" sz="2800">
                <a:solidFill>
                  <a:srgbClr val="000000"/>
                </a:solidFill>
              </a:rPr>
              <a:t>人展示。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4250" y="866775"/>
            <a:ext cx="1554480" cy="23342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5400" dirty="0">
                <a:solidFill>
                  <a:srgbClr val="854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探究</a:t>
            </a:r>
            <a:br>
              <a:rPr lang="zh-CN" altLang="en-US" sz="5400" dirty="0">
                <a:solidFill>
                  <a:srgbClr val="854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</a:br>
            <a:r>
              <a:rPr lang="en-US" altLang="zh-CN" sz="5400" dirty="0">
                <a:solidFill>
                  <a:srgbClr val="854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</a:t>
            </a:r>
            <a:r>
              <a:rPr lang="zh-CN" altLang="en-US" sz="5400" dirty="0">
                <a:solidFill>
                  <a:srgbClr val="854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解</a:t>
            </a:r>
            <a:br>
              <a:rPr lang="zh-CN" altLang="en-US" sz="5400" dirty="0">
                <a:solidFill>
                  <a:srgbClr val="854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</a:br>
            <a:r>
              <a:rPr lang="zh-CN" altLang="en-US" sz="5400" dirty="0">
                <a:solidFill>
                  <a:srgbClr val="854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华年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48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48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48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487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487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60425" y="897890"/>
            <a:ext cx="10144125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4000" b="0">
                <a:solidFill>
                  <a:srgbClr val="1E1E1E"/>
                </a:solidFill>
                <a:ea typeface="宋体" panose="02010600030101010101" pitchFamily="2" charset="-122"/>
              </a:rPr>
              <a:t>“</a:t>
            </a:r>
            <a:r>
              <a:rPr lang="zh-CN" sz="4000" b="0">
                <a:solidFill>
                  <a:srgbClr val="1E1E1E"/>
                </a:solidFill>
                <a:ea typeface="宋体" panose="02010600030101010101" pitchFamily="2" charset="-122"/>
              </a:rPr>
              <a:t>情种从《锦瑟》中痛感情爱,诗家从《锦瑟》中深得诗心,不平者从《锦瑟》中共鸣牢骚,久旅不归者吟《锦瑟》而思乡垂泪,这都是赏家与作者的合作成果。</a:t>
            </a:r>
            <a:r>
              <a:rPr lang="en-US" altLang="zh-CN" sz="4000" b="0">
                <a:solidFill>
                  <a:srgbClr val="1E1E1E"/>
                </a:solidFill>
                <a:ea typeface="宋体" panose="02010600030101010101" pitchFamily="2" charset="-122"/>
              </a:rPr>
              <a:t>”</a:t>
            </a:r>
            <a:r>
              <a:rPr lang="en-US" sz="4000" b="0">
                <a:solidFill>
                  <a:srgbClr val="1E1E1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——</a:t>
            </a:r>
            <a:r>
              <a:rPr lang="zh-CN" sz="4000">
                <a:solidFill>
                  <a:srgbClr val="1E1E1E"/>
                </a:solidFill>
                <a:ea typeface="宋体" panose="02010600030101010101" pitchFamily="2" charset="-122"/>
                <a:sym typeface="+mn-ea"/>
              </a:rPr>
              <a:t>王蒙</a:t>
            </a:r>
            <a:endParaRPr lang="en-US" sz="4000" b="0">
              <a:solidFill>
                <a:srgbClr val="1E1E1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/>
            <a:endParaRPr lang="zh-CN" sz="4000" b="0">
              <a:solidFill>
                <a:srgbClr val="1E1E1E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4000" b="0">
                <a:solidFill>
                  <a:srgbClr val="1E1E1E"/>
                </a:solidFill>
                <a:ea typeface="宋体" panose="02010600030101010101" pitchFamily="2" charset="-122"/>
              </a:rPr>
              <a:t>关于诗歌的主旨,也有多种解读，悼亡说，恋情说，自伤身世说，没有定论。</a:t>
            </a:r>
            <a:endParaRPr lang="en-US" altLang="zh-CN" sz="4000" b="0">
              <a:solidFill>
                <a:srgbClr val="1E1E1E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图片 5" descr="C:\Users\Administrator\Desktop\有料PPT活动\ffcc7e3996eae203190f07d3fcfdda15.pngffcc7e3996eae203190f07d3fcfdda1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59385" y="182245"/>
            <a:ext cx="3899535" cy="3721100"/>
          </a:xfrm>
          <a:prstGeom prst="rect">
            <a:avLst/>
          </a:prstGeom>
        </p:spPr>
      </p:pic>
      <p:sp>
        <p:nvSpPr>
          <p:cNvPr id="1048651" name="标题 1"/>
          <p:cNvSpPr>
            <a:spLocks noGrp="1"/>
          </p:cNvSpPr>
          <p:nvPr/>
        </p:nvSpPr>
        <p:spPr>
          <a:xfrm>
            <a:off x="581660" y="760095"/>
            <a:ext cx="2113915" cy="227584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Font typeface="Wingdings" panose="05000000000000000000" charset="0"/>
            </a:pPr>
            <a:r>
              <a:rPr lang="zh-CN" altLang="en-US" sz="5400" b="0" dirty="0">
                <a:solidFill>
                  <a:srgbClr val="85450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创作悟</a:t>
            </a:r>
            <a:endParaRPr lang="zh-CN" altLang="en-US" sz="5400" b="0" dirty="0">
              <a:solidFill>
                <a:srgbClr val="85450B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ctr">
              <a:buFont typeface="Wingdings" panose="05000000000000000000" charset="0"/>
            </a:pPr>
            <a:r>
              <a:rPr lang="zh-CN" altLang="en-US" sz="5400" b="0" dirty="0">
                <a:solidFill>
                  <a:srgbClr val="85450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华年</a:t>
            </a:r>
            <a:endParaRPr lang="zh-CN" altLang="en-US" sz="5400" b="0" dirty="0">
              <a:solidFill>
                <a:srgbClr val="85450B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48761" name="文本框 1048760"/>
          <p:cNvSpPr txBox="1"/>
          <p:nvPr/>
        </p:nvSpPr>
        <p:spPr>
          <a:xfrm>
            <a:off x="3740150" y="1864360"/>
            <a:ext cx="7175500" cy="2491740"/>
          </a:xfrm>
          <a:prstGeom prst="rect">
            <a:avLst/>
          </a:prstGeom>
        </p:spPr>
        <p:txBody>
          <a:bodyPr wrap="square" rtlCol="0">
            <a:spAutoFit/>
          </a:bodyPr>
          <a:p>
            <a:pPr marL="0" indent="0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席慕蓉说:我如金匠,日夜捶击敲打,只为把痛苦延展成薄如蝉翼的生命。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4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1" grpId="0"/>
      <p:bldP spid="104876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5180" y="461645"/>
            <a:ext cx="10515600" cy="1325563"/>
          </a:xfrm>
        </p:spPr>
        <p:txBody>
          <a:bodyPr>
            <a:normAutofit fontScale="90000"/>
          </a:bodyPr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现在,请同学们依据对锦瑟的解读,用《锦瑟》诗中的意象改写捶击敲打成另一首诗。可以是古诗，也可以是现代诗，可以按下面的格式，也可以自己另创。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048650" name="内容占位符 2"/>
          <p:cNvSpPr>
            <a:spLocks noGrp="1"/>
          </p:cNvSpPr>
          <p:nvPr/>
        </p:nvSpPr>
        <p:spPr>
          <a:xfrm>
            <a:off x="1033780" y="1470660"/>
            <a:ext cx="5142865" cy="5109845"/>
          </a:xfrm>
          <a:prstGeom prst="round2DiagRect">
            <a:avLst/>
          </a:prstGeom>
          <a:solidFill>
            <a:schemeClr val="bg2">
              <a:alpha val="51000"/>
            </a:schemeClr>
          </a:solidFill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人生是</a:t>
            </a:r>
            <a:r>
              <a:rPr lang="zh-CN" altLang="en-US" sz="3600" b="1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</a:t>
            </a: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, </a:t>
            </a:r>
            <a:r>
              <a:rPr lang="en-US" altLang="zh-CN" sz="3600" b="1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r>
              <a:rPr lang="zh-CN" altLang="en-US" sz="3600" b="1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</a:t>
            </a:r>
            <a:endParaRPr lang="zh-CN" altLang="en-US" sz="3600" b="1" u="sng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它有</a:t>
            </a:r>
            <a:r>
              <a:rPr lang="en-US" altLang="zh-CN" sz="3600" b="1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      </a:t>
            </a: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en-US" altLang="zh-CN" sz="3600" b="1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</a:t>
            </a:r>
            <a:r>
              <a:rPr lang="en-US" altLang="zh-CN"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3600" b="1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3600" b="1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zh-CN" altLang="en-US" sz="3600" b="1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3600" b="1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             </a:t>
            </a:r>
            <a:r>
              <a:rPr lang="zh-CN" altLang="en-US" sz="3600" b="1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3600" b="1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altLang="en-US" sz="3600" b="1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</a:t>
            </a:r>
            <a:endParaRPr lang="zh-CN" altLang="en-US" sz="3600" b="1" u="sng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也有</a:t>
            </a:r>
            <a:r>
              <a:rPr lang="en-US" altLang="zh-CN" sz="3600" b="1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       </a:t>
            </a:r>
            <a:r>
              <a:rPr lang="en-US" altLang="zh-CN"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；</a:t>
            </a:r>
            <a:r>
              <a:rPr lang="zh-CN" altLang="en-US" sz="3600" b="1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                    </a:t>
            </a: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它有</a:t>
            </a:r>
            <a:r>
              <a:rPr lang="zh-CN" altLang="en-US" sz="3600" b="1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      </a:t>
            </a: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zh-CN" altLang="en-US" sz="3600" b="1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zh-CN" altLang="en-US" sz="3600" b="1" u="sng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也有</a:t>
            </a:r>
            <a:r>
              <a:rPr lang="zh-CN" altLang="en-US" sz="3600" b="1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 </a:t>
            </a:r>
            <a:r>
              <a:rPr lang="en-US" altLang="zh-CN" sz="3600" b="1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</a:t>
            </a: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；</a:t>
            </a:r>
            <a:endParaRPr lang="zh-CN" altLang="en-US" sz="3600" b="1" u="sng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人生纵有</a:t>
            </a:r>
            <a:r>
              <a:rPr lang="zh-CN" altLang="en-US" sz="3600" b="1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    </a:t>
            </a: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,</a:t>
            </a:r>
            <a:endParaRPr lang="zh-CN" altLang="en-US" sz="3600" b="1" u="sng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却难耐</a:t>
            </a:r>
            <a:r>
              <a:rPr lang="en-US" altLang="zh-CN" sz="3600" b="1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      </a:t>
            </a:r>
            <a:r>
              <a:rPr lang="zh-CN" altLang="en-US" sz="3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r>
              <a:rPr lang="zh-CN" altLang="en-US" sz="3600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endParaRPr lang="zh-CN" altLang="en-US" sz="3600" u="sng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32245" y="2152650"/>
            <a:ext cx="478853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3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3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人生理想 </a:t>
            </a:r>
            <a:r>
              <a:rPr lang="zh-CN" altLang="en-US" sz="3600" b="1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</a:t>
            </a:r>
            <a:r>
              <a:rPr lang="en-US" altLang="zh-CN" sz="3600" b="1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  </a:t>
            </a:r>
            <a:r>
              <a:rPr lang="zh-CN" altLang="en-US" sz="3600" b="1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,</a:t>
            </a:r>
            <a:endParaRPr lang="zh-CN" altLang="en-US" sz="36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理想彼岸却烟波微茫。</a:t>
            </a:r>
            <a:endParaRPr lang="zh-CN" altLang="en-US" sz="36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endParaRPr lang="zh-CN" altLang="en-US" sz="36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乐音渐起,往事成殇。</a:t>
            </a:r>
            <a:endParaRPr lang="zh-CN" altLang="en-US" sz="36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涕泪滂沱,泪湿衣裳。</a:t>
            </a:r>
            <a:endParaRPr lang="zh-CN" altLang="en-US" sz="36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858010" cy="1325880"/>
          </a:xfrm>
        </p:spPr>
        <p:txBody>
          <a:bodyPr/>
          <a:p>
            <a:r>
              <a:rPr lang="zh-CN" altLang="en-US"/>
              <a:t>入门版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49295" y="826135"/>
            <a:ext cx="8613140" cy="520573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p>
            <a:r>
              <a:rPr lang="zh-CN" altLang="en-US" sz="3600"/>
              <a:t>改编的七绝：</a:t>
            </a:r>
            <a:endParaRPr lang="zh-CN" altLang="en-US" sz="3600"/>
          </a:p>
          <a:p>
            <a:r>
              <a:rPr lang="zh-CN" altLang="en-US" sz="3600"/>
              <a:t>锦瑟无端五十弦，一弦一柱思华年。</a:t>
            </a:r>
            <a:endParaRPr lang="zh-CN" altLang="en-US" sz="3600"/>
          </a:p>
          <a:p>
            <a:r>
              <a:rPr lang="zh-CN" altLang="en-US" sz="3600"/>
              <a:t>此情可待成追忆，只是当时已惘然。 </a:t>
            </a:r>
            <a:endParaRPr lang="zh-CN" altLang="en-US" sz="3600"/>
          </a:p>
          <a:p>
            <a:r>
              <a:rPr lang="zh-CN" altLang="en-US" sz="3600"/>
              <a:t>   </a:t>
            </a:r>
            <a:endParaRPr lang="zh-CN" altLang="en-US" sz="3600"/>
          </a:p>
          <a:p>
            <a:r>
              <a:rPr lang="zh-CN" altLang="en-US" sz="3600"/>
              <a:t>五律是：锦瑟五十弦，弦柱思华年。</a:t>
            </a:r>
            <a:endParaRPr lang="zh-CN" altLang="en-US" sz="3600"/>
          </a:p>
          <a:p>
            <a:r>
              <a:rPr lang="zh-CN" altLang="en-US" sz="3600"/>
              <a:t>晓梦迷蝴蝶，春心托杜鹃。</a:t>
            </a:r>
            <a:endParaRPr lang="zh-CN" altLang="en-US" sz="3600"/>
          </a:p>
          <a:p>
            <a:r>
              <a:rPr lang="zh-CN" altLang="en-US" sz="3600"/>
              <a:t>月明珠有泪，日暖玉生烟</a:t>
            </a:r>
            <a:endParaRPr lang="zh-CN" altLang="en-US" sz="3600"/>
          </a:p>
          <a:p>
            <a:r>
              <a:rPr lang="zh-CN" altLang="en-US" sz="3600"/>
              <a:t>此情可追忆，当时已惘然。 </a:t>
            </a:r>
            <a:endParaRPr lang="zh-CN" altLang="en-US" sz="3600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647700" y="258445"/>
            <a:ext cx="2516505" cy="1325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/>
              <a:t>青铜版</a:t>
            </a:r>
            <a:endParaRPr lang="zh-CN" altLang="en-US" sz="5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资料带 2"/>
          <p:cNvSpPr/>
          <p:nvPr/>
        </p:nvSpPr>
        <p:spPr>
          <a:xfrm>
            <a:off x="612140" y="420370"/>
            <a:ext cx="10639425" cy="605282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63" name="内容占位符 1048762"/>
          <p:cNvSpPr>
            <a:spLocks noGrp="1"/>
          </p:cNvSpPr>
          <p:nvPr>
            <p:ph idx="1"/>
          </p:nvPr>
        </p:nvSpPr>
        <p:spPr>
          <a:xfrm>
            <a:off x="612140" y="586740"/>
            <a:ext cx="5998210" cy="6283325"/>
          </a:xfrm>
        </p:spPr>
        <p:txBody>
          <a:bodyPr>
            <a:noAutofit/>
          </a:bodyPr>
          <a:p>
            <a:r>
              <a:rPr 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人生是</a:t>
            </a:r>
            <a:r>
              <a:rPr lang="en-US" sz="3200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锦瑟演奏的一曲乐章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</a:t>
            </a:r>
            <a:r>
              <a:rPr lang="en-US" sz="3200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凄凄遑遑</a:t>
            </a:r>
            <a:r>
              <a:rPr 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。</a:t>
            </a:r>
            <a:endParaRPr 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它有</a:t>
            </a:r>
            <a:r>
              <a:rPr lang="en-US" sz="3600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庄周化蝶的愉悦欢畅,</a:t>
            </a:r>
            <a:endParaRPr lang="en-US" sz="3600" u="sng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也有</a:t>
            </a:r>
            <a:r>
              <a:rPr lang="en-US" sz="3600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醒时的失落迷惘。</a:t>
            </a:r>
            <a:endParaRPr lang="en-US" sz="3600" u="sng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它有</a:t>
            </a:r>
            <a:r>
              <a:rPr lang="en-US" sz="3600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望帝啼鹃的执着痴迷,</a:t>
            </a:r>
            <a:endParaRPr lang="en-US" sz="3600" u="sng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也有</a:t>
            </a:r>
            <a:r>
              <a:rPr lang="en-US" sz="3600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他的悲凄惆怅。</a:t>
            </a:r>
            <a:endParaRPr lang="en-US" sz="3600" u="sng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人生纵有</a:t>
            </a:r>
            <a:r>
              <a:rPr lang="en-US" sz="3600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沧海明珠的光华,</a:t>
            </a:r>
            <a:endParaRPr lang="en-US" sz="3600" u="sng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却难耐</a:t>
            </a:r>
            <a:r>
              <a:rPr lang="en-US" sz="3600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沧海遗珠的感伤</a:t>
            </a:r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。</a:t>
            </a:r>
            <a:endParaRPr lang="en-US" sz="3200" u="sng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89090" y="1214755"/>
            <a:ext cx="471868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人生理想</a:t>
            </a:r>
            <a:r>
              <a:rPr lang="zh-CN" altLang="en-US" sz="3200" u="sng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已经扬帆启航</a:t>
            </a:r>
            <a:r>
              <a:rPr lang="en-US" sz="3200" u="sng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,</a:t>
            </a:r>
            <a:endParaRPr lang="en-US" sz="3200" u="sng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auto">
              <a:lnSpc>
                <a:spcPct val="150000"/>
              </a:lnSpc>
            </a:pPr>
            <a:r>
              <a:rPr 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理想彼岸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却</a:t>
            </a:r>
            <a:r>
              <a:rPr lang="zh-CN" altLang="zh-CN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烟波微茫</a:t>
            </a:r>
            <a:r>
              <a:rPr 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。</a:t>
            </a:r>
            <a:endParaRPr 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auto">
              <a:lnSpc>
                <a:spcPct val="100000"/>
              </a:lnSpc>
            </a:pPr>
            <a:endParaRPr lang="en-US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乐音渐起,往事成殇。</a:t>
            </a:r>
            <a:endParaRPr 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auto">
              <a:lnSpc>
                <a:spcPct val="150000"/>
              </a:lnSpc>
            </a:pPr>
            <a:r>
              <a:rPr 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涕泪滂沱,泪湿衣裳。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404610" y="705485"/>
            <a:ext cx="284480" cy="48564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103235" y="5147310"/>
            <a:ext cx="2516505" cy="13258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p>
            <a:r>
              <a:rPr lang="zh-CN" altLang="en-US" sz="5400"/>
              <a:t>白银版</a:t>
            </a:r>
            <a:endParaRPr lang="zh-CN" altLang="en-US" sz="5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2516505" cy="13258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p>
            <a:r>
              <a:rPr lang="zh-CN" altLang="en-US" sz="5400"/>
              <a:t>黄金版</a:t>
            </a:r>
            <a:endParaRPr lang="zh-CN" altLang="en-US" sz="5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4000"/>
              <a:t>锦瑟蝴蝶已惘然，无端珠玉成华弦，</a:t>
            </a:r>
            <a:endParaRPr lang="zh-CN" altLang="en-US" sz="4000"/>
          </a:p>
          <a:p>
            <a:r>
              <a:rPr lang="zh-CN" altLang="en-US" sz="4000"/>
              <a:t>庄生追忆春心泪，望帝迷托晓梦烟。</a:t>
            </a:r>
            <a:endParaRPr lang="zh-CN" altLang="en-US" sz="4000"/>
          </a:p>
          <a:p>
            <a:r>
              <a:rPr lang="zh-CN" altLang="en-US" sz="4000"/>
              <a:t>日有一弦生一柱，当时沧海五十年。</a:t>
            </a:r>
            <a:endParaRPr lang="zh-CN" altLang="en-US" sz="4000"/>
          </a:p>
          <a:p>
            <a:r>
              <a:rPr lang="zh-CN" altLang="en-US" sz="4000"/>
              <a:t>月明可待蓝田暖，只是此情思杜鹃。</a:t>
            </a:r>
            <a:endParaRPr lang="zh-CN" altLang="en-US" sz="40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f07f604507e146f252398e3f11068f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2695575" y="1152525"/>
            <a:ext cx="3672840" cy="2048510"/>
          </a:xfrm>
          <a:prstGeom prst="rect">
            <a:avLst/>
          </a:prstGeom>
        </p:spPr>
      </p:pic>
      <p:pic>
        <p:nvPicPr>
          <p:cNvPr id="4" name="图片 3" descr="C:\Users\Administrator\Desktop\有料PPT活动\ffcc7e3996eae203190f07d3fcfdda15.pngffcc7e3996eae203190f07d3fcfdda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-461010" y="264795"/>
            <a:ext cx="3821430" cy="35788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270" y="1543050"/>
            <a:ext cx="3035935" cy="1657985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buFont typeface="Wingdings" panose="05000000000000000000" charset="0"/>
            </a:pPr>
            <a:r>
              <a:rPr lang="zh-CN" altLang="en-US" sz="4800" b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《锦瑟》</a:t>
            </a:r>
            <a:br>
              <a:rPr lang="zh-CN" altLang="en-US" sz="4800" b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zh-CN" altLang="en-US" sz="4800" b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学习</a:t>
            </a:r>
            <a:br>
              <a:rPr lang="zh-CN" altLang="en-US" sz="4800" b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zh-CN" altLang="en-US" sz="4800" b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目标</a:t>
            </a:r>
            <a:endParaRPr lang="zh-CN" altLang="en-US" sz="4800" b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49370" y="570865"/>
            <a:ext cx="8110220" cy="5925820"/>
          </a:xfrm>
          <a:prstGeom prst="round2DiagRect">
            <a:avLst>
              <a:gd name="adj1" fmla="val 17099"/>
              <a:gd name="adj2" fmla="val 0"/>
            </a:avLst>
          </a:prstGeom>
          <a:solidFill>
            <a:schemeClr val="tx2">
              <a:lumMod val="75000"/>
              <a:alpha val="37000"/>
            </a:schemeClr>
          </a:solidFill>
        </p:spPr>
        <p:txBody>
          <a:bodyPr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</a:pP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知识目标: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1、了解李商隐生平及作品风格。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2、理解本诗四个典故的内涵，并背诵全诗。  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能力目标:</a:t>
            </a:r>
            <a:endParaRPr lang="zh-CN" alt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1、运用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知人论世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方法个性化解读诗歌朦胧迷离的艺术境界。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2、提高自己感受美、欣赏美、创作美的能力。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情感、态度、价值观目标:</a:t>
            </a:r>
            <a:endParaRPr lang="zh-CN" alt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、提高对文学艺术的审美情趣。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、以人为镜，珍爱青春时光。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72005" y="1339850"/>
            <a:ext cx="7795260" cy="3788410"/>
          </a:xfrm>
        </p:spPr>
        <p:txBody>
          <a:bodyPr>
            <a:noAutofit/>
          </a:bodyPr>
          <a:p>
            <a:pPr fontAlgn="auto">
              <a:lnSpc>
                <a:spcPct val="200000"/>
              </a:lnSpc>
            </a:pPr>
            <a:r>
              <a:rPr lang="zh-CN" altLang="en-US" sz="4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愿你回首往事的时候，</a:t>
            </a:r>
            <a:br>
              <a:rPr lang="zh-CN" altLang="en-US" sz="4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4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不因虚度年华而悔恨，</a:t>
            </a:r>
            <a:br>
              <a:rPr lang="zh-CN" altLang="en-US" sz="4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4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也不因碌碌无为而羞耻</a:t>
            </a:r>
            <a:r>
              <a:rPr lang="zh-CN" altLang="en-US" sz="4400">
                <a:solidFill>
                  <a:srgbClr val="FF0000"/>
                </a:solidFill>
              </a:rPr>
              <a:t>。</a:t>
            </a:r>
            <a:endParaRPr lang="zh-CN" altLang="en-US" sz="44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9125" y="614680"/>
            <a:ext cx="10515600" cy="1325563"/>
          </a:xfrm>
        </p:spPr>
        <p:txBody>
          <a:bodyPr>
            <a:noAutofit/>
          </a:bodyPr>
          <a:p>
            <a:pPr algn="ctr"/>
            <a:r>
              <a:rPr lang="zh-CN" altLang="en-US" sz="4800">
                <a:sym typeface="+mn-ea"/>
              </a:rPr>
              <a:t>无       题</a:t>
            </a:r>
            <a:br>
              <a:rPr lang="zh-CN" altLang="en-US" sz="4800"/>
            </a:b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李商隐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03830" y="2052955"/>
            <a:ext cx="8830310" cy="3563620"/>
          </a:xfrm>
        </p:spPr>
        <p:txBody>
          <a:bodyPr/>
          <a:p>
            <a:endParaRPr lang="zh-CN" altLang="en-US"/>
          </a:p>
          <a:p>
            <a:r>
              <a:rPr lang="zh-CN" altLang="en-US" sz="4000" b="1">
                <a:solidFill>
                  <a:srgbClr val="7030A0"/>
                </a:solidFill>
              </a:rPr>
              <a:t>昨夜星辰昨夜风，画楼西畔桂堂东。</a:t>
            </a:r>
            <a:endParaRPr lang="zh-CN" altLang="en-US" sz="4000" b="1">
              <a:solidFill>
                <a:srgbClr val="7030A0"/>
              </a:solidFill>
            </a:endParaRPr>
          </a:p>
          <a:p>
            <a:r>
              <a:rPr lang="zh-CN" altLang="en-US" sz="4000" b="1">
                <a:solidFill>
                  <a:srgbClr val="7030A0"/>
                </a:solidFill>
              </a:rPr>
              <a:t>身无彩凤双飞翼，心有灵犀一点通。</a:t>
            </a:r>
            <a:endParaRPr lang="zh-CN" altLang="en-US" sz="4000" b="1">
              <a:solidFill>
                <a:srgbClr val="7030A0"/>
              </a:solidFill>
            </a:endParaRPr>
          </a:p>
          <a:p>
            <a:r>
              <a:rPr lang="zh-CN" altLang="en-US" sz="4000" b="1">
                <a:solidFill>
                  <a:srgbClr val="7030A0"/>
                </a:solidFill>
              </a:rPr>
              <a:t>隔座送钩春酒暖，分曹射覆蜡灯红。</a:t>
            </a:r>
            <a:endParaRPr lang="zh-CN" altLang="en-US" sz="4000" b="1">
              <a:solidFill>
                <a:srgbClr val="7030A0"/>
              </a:solidFill>
            </a:endParaRPr>
          </a:p>
          <a:p>
            <a:r>
              <a:rPr lang="zh-CN" altLang="en-US" sz="4000" b="1">
                <a:solidFill>
                  <a:srgbClr val="7030A0"/>
                </a:solidFill>
              </a:rPr>
              <a:t>嗟余听鼓应衙去，走马兰台如转蓬。</a:t>
            </a:r>
            <a:endParaRPr lang="zh-CN" altLang="en-US" sz="4000" b="1">
              <a:solidFill>
                <a:srgbClr val="7030A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7840" y="743585"/>
            <a:ext cx="24276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拓展延伸</a:t>
            </a:r>
            <a:endParaRPr lang="zh-CN" altLang="en-US" sz="400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/>
      <p:pic>
        <p:nvPicPr>
          <p:cNvPr id="2097152" name="Picture 4" descr="1180730_20101108081653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7053" y="90170"/>
            <a:ext cx="35814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53" name="Picture 5" descr="9524_1306230931cl5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3160" y="533400"/>
            <a:ext cx="5534025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578725" y="4183380"/>
            <a:ext cx="921385" cy="21412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李商隐</a:t>
            </a:r>
            <a:endParaRPr lang="zh-CN" altLang="en-US" sz="4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" name="文本框 0"/>
          <p:cNvSpPr txBox="1"/>
          <p:nvPr/>
        </p:nvSpPr>
        <p:spPr>
          <a:xfrm>
            <a:off x="676275" y="1157605"/>
            <a:ext cx="1536700" cy="4110355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授课教师：</a:t>
            </a:r>
            <a:endParaRPr lang="zh-CN" altLang="en-US" sz="4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4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泸县四中蒋金容</a:t>
            </a:r>
            <a:endParaRPr lang="zh-CN" altLang="en-US" sz="4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9660" y="3402330"/>
            <a:ext cx="5277485" cy="2435225"/>
          </a:xfrm>
        </p:spPr>
        <p:txBody>
          <a:bodyPr>
            <a:noAutofit/>
          </a:bodyPr>
          <a:p>
            <a:pPr fontAlgn="auto">
              <a:lnSpc>
                <a:spcPct val="150000"/>
              </a:lnSpc>
            </a:pPr>
            <a:r>
              <a:rPr lang="zh-CN" altLang="en-US" sz="4000">
                <a:solidFill>
                  <a:schemeClr val="accent1">
                    <a:lumMod val="75000"/>
                  </a:schemeClr>
                </a:solidFill>
              </a:rPr>
              <a:t>同是天涯沦落人</a:t>
            </a:r>
            <a:br>
              <a:rPr lang="zh-CN" altLang="en-US" sz="4000">
                <a:solidFill>
                  <a:srgbClr val="FF0000"/>
                </a:solidFill>
              </a:rPr>
            </a:br>
            <a:r>
              <a:rPr lang="zh-CN" altLang="en-US" sz="4000">
                <a:solidFill>
                  <a:srgbClr val="FF0000"/>
                </a:solidFill>
              </a:rPr>
              <a:t>       </a:t>
            </a:r>
            <a:r>
              <a:rPr lang="zh-CN" altLang="en-US" sz="4000">
                <a:solidFill>
                  <a:schemeClr val="tx1"/>
                </a:solidFill>
              </a:rPr>
              <a:t>江州司马青衫湿</a:t>
            </a:r>
            <a:br>
              <a:rPr lang="zh-CN" altLang="en-US" sz="4000">
                <a:solidFill>
                  <a:srgbClr val="FF0000"/>
                </a:solidFill>
              </a:rPr>
            </a:br>
            <a:r>
              <a:rPr lang="zh-CN" altLang="en-US" sz="4000">
                <a:solidFill>
                  <a:srgbClr val="FF0000"/>
                </a:solidFill>
              </a:rPr>
              <a:t>            </a:t>
            </a:r>
            <a:r>
              <a:rPr lang="en-US" altLang="zh-CN" sz="4000">
                <a:solidFill>
                  <a:srgbClr val="FF0000"/>
                </a:solidFill>
              </a:rPr>
              <a:t>——</a:t>
            </a:r>
            <a:r>
              <a:rPr lang="zh-CN" altLang="en-US" sz="4000">
                <a:solidFill>
                  <a:srgbClr val="FF0000"/>
                </a:solidFill>
              </a:rPr>
              <a:t>《琵琶行》</a:t>
            </a:r>
            <a:endParaRPr lang="zh-CN" altLang="en-US" sz="4000">
              <a:solidFill>
                <a:srgbClr val="FF0000"/>
              </a:solidFill>
            </a:endParaRPr>
          </a:p>
        </p:txBody>
      </p:sp>
      <p:pic>
        <p:nvPicPr>
          <p:cNvPr id="4" name="内容占位符 3" descr="C:\Users\Administrator\Desktop\有料PPT活动\ffcc7e3996eae203190f07d3fcfdda15.pngffcc7e3996eae203190f07d3fcfdda15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-208915" y="523240"/>
            <a:ext cx="4152900" cy="3962400"/>
          </a:xfrm>
          <a:prstGeom prst="rect">
            <a:avLst/>
          </a:prstGeom>
        </p:spPr>
      </p:pic>
      <p:sp>
        <p:nvSpPr>
          <p:cNvPr id="1048598" name="标题 1"/>
          <p:cNvSpPr>
            <a:spLocks noGrp="1"/>
          </p:cNvSpPr>
          <p:nvPr/>
        </p:nvSpPr>
        <p:spPr>
          <a:xfrm>
            <a:off x="1028700" y="1833880"/>
            <a:ext cx="1870710" cy="16694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Font typeface="Wingdings" panose="05000000000000000000" charset="0"/>
            </a:pPr>
            <a:r>
              <a:rPr lang="zh-CN" altLang="en-US" sz="4800" b="0" kern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情景导入</a:t>
            </a:r>
            <a:endParaRPr lang="zh-CN" altLang="en-US" sz="4800" b="0" kern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43985" y="1129030"/>
            <a:ext cx="5304790" cy="1938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</a:rPr>
              <a:t>今年欢笑复明年，</a:t>
            </a:r>
            <a:endParaRPr lang="zh-CN" altLang="en-US" sz="40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  <a:cs typeface="+mj-ea"/>
            </a:endParaRPr>
          </a:p>
          <a:p>
            <a:pPr algn="l"/>
            <a:endParaRPr lang="zh-CN" altLang="en-US" sz="4000" b="1">
              <a:solidFill>
                <a:srgbClr val="7030A0"/>
              </a:solidFill>
              <a:latin typeface="+mj-ea"/>
              <a:ea typeface="+mj-ea"/>
              <a:cs typeface="+mj-ea"/>
              <a:sym typeface="+mn-ea"/>
            </a:endParaRPr>
          </a:p>
          <a:p>
            <a:pPr algn="l"/>
            <a:r>
              <a:rPr lang="zh-CN" altLang="en-US" sz="4000" b="1">
                <a:solidFill>
                  <a:srgbClr val="7030A0"/>
                </a:solidFill>
                <a:latin typeface="+mj-ea"/>
                <a:ea typeface="+mj-ea"/>
                <a:cs typeface="+mj-ea"/>
                <a:sym typeface="+mn-ea"/>
              </a:rPr>
              <a:t>       梦啼妆泪红阑干。</a:t>
            </a:r>
            <a:endParaRPr lang="zh-CN" altLang="en-US" sz="4000" b="1"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  <a:cs typeface="+mj-ea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4" descr="f07f604507e146f252398e3f11068f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2695575" y="1152525"/>
            <a:ext cx="3672840" cy="2048510"/>
          </a:xfrm>
          <a:prstGeom prst="rect">
            <a:avLst/>
          </a:prstGeom>
        </p:spPr>
      </p:pic>
      <p:pic>
        <p:nvPicPr>
          <p:cNvPr id="2097157" name="图片 3" descr="C:\Users\Administrator\Desktop\有料PPT活动\ffcc7e3996eae203190f07d3fcfdda15.pngffcc7e3996eae203190f07d3fcfdda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-208915" y="219075"/>
            <a:ext cx="4439920" cy="4157980"/>
          </a:xfrm>
          <a:prstGeom prst="rect">
            <a:avLst/>
          </a:prstGeom>
        </p:spPr>
      </p:pic>
      <p:sp>
        <p:nvSpPr>
          <p:cNvPr id="1048595" name="标题 1"/>
          <p:cNvSpPr>
            <a:spLocks noGrp="1"/>
          </p:cNvSpPr>
          <p:nvPr>
            <p:ph type="title"/>
          </p:nvPr>
        </p:nvSpPr>
        <p:spPr>
          <a:xfrm>
            <a:off x="899160" y="1379855"/>
            <a:ext cx="2339975" cy="2152650"/>
          </a:xfrm>
        </p:spPr>
        <p:txBody>
          <a:bodyPr>
            <a:noAutofit/>
          </a:bodyPr>
          <a:p>
            <a:pPr marL="0" indent="0" algn="ctr">
              <a:buFont typeface="Wingdings" panose="05000000000000000000" charset="0"/>
            </a:pPr>
            <a:r>
              <a:rPr lang="zh-CN" altLang="en-US" sz="5400" b="0" dirty="0">
                <a:solidFill>
                  <a:srgbClr val="85450B"/>
                </a:solidFill>
                <a:latin typeface="微软雅黑" panose="020B0503020204020204" charset="-122"/>
                <a:ea typeface="微软雅黑" panose="020B0503020204020204" charset="-122"/>
              </a:rPr>
              <a:t>听瑟</a:t>
            </a:r>
            <a:br>
              <a:rPr lang="zh-CN" altLang="en-US" sz="5400" b="0" dirty="0">
                <a:solidFill>
                  <a:srgbClr val="85450B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5400" b="0" dirty="0">
                <a:solidFill>
                  <a:srgbClr val="85450B"/>
                </a:solidFill>
                <a:latin typeface="微软雅黑" panose="020B0503020204020204" charset="-122"/>
                <a:ea typeface="微软雅黑" panose="020B0503020204020204" charset="-122"/>
              </a:rPr>
              <a:t>说</a:t>
            </a:r>
            <a:br>
              <a:rPr lang="zh-CN" altLang="en-US" sz="5400" b="0" dirty="0">
                <a:solidFill>
                  <a:srgbClr val="85450B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5400" b="0" dirty="0">
                <a:solidFill>
                  <a:srgbClr val="85450B"/>
                </a:solidFill>
                <a:latin typeface="微软雅黑" panose="020B0503020204020204" charset="-122"/>
                <a:ea typeface="微软雅黑" panose="020B0503020204020204" charset="-122"/>
              </a:rPr>
              <a:t>华年</a:t>
            </a:r>
            <a:endParaRPr lang="zh-CN" altLang="en-US" sz="5400" b="0" dirty="0">
              <a:solidFill>
                <a:srgbClr val="85450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96" name="内容占位符 2"/>
          <p:cNvSpPr>
            <a:spLocks noGrp="1"/>
          </p:cNvSpPr>
          <p:nvPr>
            <p:ph idx="1"/>
          </p:nvPr>
        </p:nvSpPr>
        <p:spPr>
          <a:xfrm>
            <a:off x="4118610" y="2622550"/>
            <a:ext cx="7282180" cy="3256915"/>
          </a:xfrm>
          <a:prstGeom prst="round2DiagRect">
            <a:avLst>
              <a:gd name="adj1" fmla="val 17099"/>
              <a:gd name="adj2" fmla="val 0"/>
            </a:avLst>
          </a:prstGeom>
          <a:solidFill>
            <a:schemeClr val="tx2">
              <a:lumMod val="75000"/>
              <a:alpha val="37000"/>
            </a:schemeClr>
          </a:solidFill>
        </p:spPr>
        <p:txBody>
          <a:bodyPr>
            <a:noAutofit/>
          </a:bodyPr>
          <a:p>
            <a:pPr fontAlgn="auto">
              <a:lnSpc>
                <a:spcPct val="100000"/>
              </a:lnSpc>
            </a:pPr>
            <a:r>
              <a:rPr lang="zh-CN" altLang="en-US" sz="48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+mj-cs"/>
                <a:sym typeface="+mn-ea"/>
              </a:rPr>
              <a:t>要求：请用一两个关键词形容你回忆过去的感受，并尽量用抒情的语言讲述当时的情境。</a:t>
            </a:r>
            <a:endParaRPr lang="zh-CN" altLang="en-US" sz="48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+mj-cs"/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zh-CN" altLang="en-US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</a:pP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3600"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+mj-cs"/>
              </a:rPr>
              <a:t>。</a:t>
            </a:r>
            <a:endParaRPr lang="zh-CN" altLang="en-US" sz="3600" b="1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pic>
        <p:nvPicPr>
          <p:cNvPr id="2" name="1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0485" y="5328920"/>
            <a:ext cx="828675" cy="4470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93920" y="927100"/>
            <a:ext cx="613092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追忆似水</a:t>
            </a:r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流年</a:t>
            </a:r>
            <a:endParaRPr lang="zh-CN" altLang="en-US" sz="4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5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8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indefinite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26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48596" grpId="0" animBg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2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92170" y="273050"/>
            <a:ext cx="6428740" cy="65849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17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7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97159" name="图片 3" descr="C:\Users\Administrator\Desktop\有料PPT活动\ffcc7e3996eae203190f07d3fcfdda15.pngffcc7e3996eae203190f07d3fcfdda15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7789545" y="1163320"/>
            <a:ext cx="3576320" cy="3411855"/>
          </a:xfrm>
          <a:prstGeom prst="rect">
            <a:avLst/>
          </a:prstGeom>
        </p:spPr>
      </p:pic>
      <p:pic>
        <p:nvPicPr>
          <p:cNvPr id="5" name="图片 3" descr="C:\Users\Administrator\Desktop\有料PPT活动\ffcc7e3996eae203190f07d3fcfdda15.pngffcc7e3996eae203190f07d3fcfdda1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916555" y="1139825"/>
            <a:ext cx="3787140" cy="36125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1480" y="2526030"/>
            <a:ext cx="1302385" cy="119888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  <a:round/>
          </a:ln>
        </p:spPr>
        <p:txBody>
          <a:bodyPr wrap="square" rtlCol="0">
            <a:spAutoFit/>
          </a:bodyPr>
          <a:p>
            <a:pPr algn="l"/>
            <a:r>
              <a:rPr lang="zh-CN" altLang="en-US" sz="3600">
                <a:solidFill>
                  <a:schemeClr val="bg1"/>
                </a:solidFill>
                <a:sym typeface="+mn-ea"/>
              </a:rPr>
              <a:t>内容之眼</a:t>
            </a:r>
            <a:endParaRPr lang="zh-CN" altLang="en-US" sz="3600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32240" y="2430780"/>
            <a:ext cx="1348740" cy="11988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p>
            <a:pPr algn="l"/>
            <a:r>
              <a:rPr lang="zh-CN" altLang="en-US" sz="3600">
                <a:solidFill>
                  <a:schemeClr val="bg1"/>
                </a:solidFill>
                <a:sym typeface="+mn-ea"/>
              </a:rPr>
              <a:t>情感之眼</a:t>
            </a:r>
            <a:endParaRPr lang="zh-CN" altLang="en-US" sz="3600">
              <a:solidFill>
                <a:schemeClr val="bg1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27165" y="4752340"/>
            <a:ext cx="2214880" cy="1322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>
              <a:buNone/>
            </a:pPr>
            <a:r>
              <a:rPr lang="zh-CN" alt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诗眼</a:t>
            </a:r>
            <a:endParaRPr lang="zh-CN" altLang="en-US" sz="8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59785" y="425450"/>
            <a:ext cx="2708910" cy="1106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6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思华年</a:t>
            </a:r>
            <a:endParaRPr lang="zh-CN" altLang="en-US" sz="6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38185" y="517525"/>
            <a:ext cx="2249805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>
              <a:buNone/>
            </a:pPr>
            <a:r>
              <a:rPr lang="zh-CN" altLang="en-US" sz="5400" b="1" ker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已惘然</a:t>
            </a:r>
            <a:endParaRPr lang="zh-CN" altLang="en-US" sz="5400" b="1" ker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  <p:bldP spid="8" grpId="0" bldLvl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/>
      <p:pic>
        <p:nvPicPr>
          <p:cNvPr id="2097161" name="图片 1" descr="01300000039405119648542885076"/>
          <p:cNvPicPr>
            <a:picLocks noChangeAspect="1"/>
          </p:cNvPicPr>
          <p:nvPr/>
        </p:nvPicPr>
        <p:blipFill>
          <a:blip r:embed="rId1"/>
          <a:srcRect l="6140" r="10861"/>
          <a:stretch>
            <a:fillRect/>
          </a:stretch>
        </p:blipFill>
        <p:spPr>
          <a:xfrm>
            <a:off x="3150235" y="488950"/>
            <a:ext cx="8608060" cy="5627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57" name="图片 3" descr="C:\Users\Administrator\Desktop\有料PPT活动\ffcc7e3996eae203190f07d3fcfdda15.pngffcc7e3996eae203190f07d3fcfdda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-579755" y="327660"/>
            <a:ext cx="4439920" cy="41579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2965" y="1535430"/>
            <a:ext cx="1554480" cy="23342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5400" dirty="0">
                <a:solidFill>
                  <a:srgbClr val="854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吟诵</a:t>
            </a:r>
            <a:br>
              <a:rPr lang="zh-CN" altLang="en-US" sz="5400" dirty="0">
                <a:solidFill>
                  <a:srgbClr val="854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</a:br>
            <a:r>
              <a:rPr lang="en-US" altLang="zh-CN" sz="5400" dirty="0">
                <a:solidFill>
                  <a:srgbClr val="854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</a:t>
            </a:r>
            <a:r>
              <a:rPr lang="zh-CN" altLang="en-US" sz="5400" dirty="0">
                <a:solidFill>
                  <a:srgbClr val="854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叹</a:t>
            </a:r>
            <a:br>
              <a:rPr lang="zh-CN" altLang="en-US" sz="5400" dirty="0">
                <a:solidFill>
                  <a:srgbClr val="854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</a:br>
            <a:r>
              <a:rPr lang="zh-CN" altLang="en-US" sz="5400" dirty="0">
                <a:solidFill>
                  <a:srgbClr val="854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华年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31260" y="1579245"/>
            <a:ext cx="48088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 b="1">
                <a:solidFill>
                  <a:srgbClr val="FF0000"/>
                </a:solidFill>
                <a:sym typeface="+mn-ea"/>
              </a:rPr>
              <a:t>平长仄短</a:t>
            </a:r>
            <a:endParaRPr lang="zh-CN" altLang="en-US" sz="7200" b="1">
              <a:solidFill>
                <a:srgbClr val="FF0000"/>
              </a:solidFill>
            </a:endParaRPr>
          </a:p>
        </p:txBody>
      </p:sp>
      <p:pic>
        <p:nvPicPr>
          <p:cNvPr id="2" name="5567a1224db51747fe191fc1680632a2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62965" y="4951730"/>
            <a:ext cx="2172335" cy="91059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62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8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3" descr="C:\Users\Administrator\Desktop\有料PPT活动\ffcc7e3996eae203190f07d3fcfdda15.pngffcc7e3996eae203190f07d3fcfdda1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16535" y="-69215"/>
            <a:ext cx="3923030" cy="4090035"/>
          </a:xfrm>
          <a:prstGeom prst="rect">
            <a:avLst/>
          </a:prstGeom>
        </p:spPr>
      </p:pic>
      <p:sp>
        <p:nvSpPr>
          <p:cNvPr id="1048598" name="标题 1"/>
          <p:cNvSpPr>
            <a:spLocks noGrp="1"/>
          </p:cNvSpPr>
          <p:nvPr/>
        </p:nvSpPr>
        <p:spPr>
          <a:xfrm>
            <a:off x="8736965" y="1124585"/>
            <a:ext cx="2113915" cy="159893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Font typeface="Wingdings" panose="05000000000000000000" charset="0"/>
            </a:pPr>
            <a:r>
              <a:rPr lang="zh-CN" altLang="en-US" sz="4400" b="0" dirty="0">
                <a:solidFill>
                  <a:srgbClr val="85450B"/>
                </a:solidFill>
                <a:latin typeface="微软雅黑" panose="020B0503020204020204" charset="-122"/>
                <a:ea typeface="微软雅黑" panose="020B0503020204020204" charset="-122"/>
              </a:rPr>
              <a:t>知人</a:t>
            </a:r>
            <a:endParaRPr lang="zh-CN" altLang="en-US" sz="4400" b="0" dirty="0">
              <a:solidFill>
                <a:srgbClr val="85450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ctr">
              <a:buFont typeface="Wingdings" panose="05000000000000000000" charset="0"/>
            </a:pPr>
            <a:r>
              <a:rPr lang="zh-CN" altLang="en-US" sz="4400" b="0" dirty="0">
                <a:solidFill>
                  <a:srgbClr val="85450B"/>
                </a:solidFill>
                <a:latin typeface="微软雅黑" panose="020B0503020204020204" charset="-122"/>
                <a:ea typeface="微软雅黑" panose="020B0503020204020204" charset="-122"/>
              </a:rPr>
              <a:t>论世</a:t>
            </a:r>
            <a:endParaRPr lang="zh-CN" altLang="en-US" sz="4400" b="0" dirty="0">
              <a:solidFill>
                <a:srgbClr val="85450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2960" y="808355"/>
            <a:ext cx="198945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6000" dirty="0">
                <a:solidFill>
                  <a:srgbClr val="854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想象</a:t>
            </a:r>
            <a:br>
              <a:rPr lang="zh-CN" altLang="en-US" sz="6000" dirty="0">
                <a:solidFill>
                  <a:srgbClr val="854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</a:br>
            <a:r>
              <a:rPr lang="en-US" altLang="zh-CN" sz="6000" dirty="0">
                <a:solidFill>
                  <a:srgbClr val="854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</a:t>
            </a:r>
            <a:r>
              <a:rPr lang="zh-CN" altLang="en-US" sz="6000" dirty="0">
                <a:solidFill>
                  <a:srgbClr val="854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思</a:t>
            </a:r>
            <a:br>
              <a:rPr lang="zh-CN" altLang="en-US" sz="6000" dirty="0">
                <a:solidFill>
                  <a:srgbClr val="854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</a:br>
            <a:r>
              <a:rPr lang="zh-CN" altLang="en-US" sz="6000" dirty="0">
                <a:solidFill>
                  <a:srgbClr val="854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华年</a:t>
            </a:r>
            <a:endParaRPr lang="zh-CN" altLang="en-US" sz="6000" dirty="0">
              <a:solidFill>
                <a:srgbClr val="8545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10660" y="2892425"/>
            <a:ext cx="6840220" cy="3046095"/>
          </a:xfrm>
          <a:prstGeom prst="rect">
            <a:avLst/>
          </a:prstGeom>
          <a:solidFill>
            <a:schemeClr val="accent5">
              <a:lumMod val="75000"/>
              <a:alpha val="87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48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你了解李商隐吗？</a:t>
            </a:r>
            <a:endParaRPr lang="zh-CN" sz="48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sz="48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如果你是李商隐，你会回忆起哪段最华美的时光？为什么？</a:t>
            </a:r>
            <a:endParaRPr lang="zh-CN" altLang="en-US" sz="48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26000" y="1398270"/>
            <a:ext cx="254000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90000"/>
              </a:lnSpc>
              <a:buFont typeface="Wingdings" panose="05000000000000000000" charset="0"/>
            </a:pPr>
            <a:r>
              <a:rPr lang="zh-CN" altLang="en-US" sz="4800" dirty="0">
                <a:solidFill>
                  <a:srgbClr val="854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rPr>
              <a:t>想象</a:t>
            </a:r>
            <a:endParaRPr lang="zh-CN" altLang="en-US" sz="4800" dirty="0">
              <a:solidFill>
                <a:srgbClr val="8545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pic>
        <p:nvPicPr>
          <p:cNvPr id="4" name="a557db26e5c1280a9b72937db51b60cb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9290" y="5280025"/>
            <a:ext cx="1021715" cy="48450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4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25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KSO_WM_UNIT_PLACING_PICTURE_USER_VIEWPORT" val="{&quot;height&quot;:6548,&quot;width&quot;:6992}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2.xml><?xml version="1.0" encoding="utf-8"?>
<p:tagLst xmlns:p="http://schemas.openxmlformats.org/presentationml/2006/main">
  <p:tag name="KSO_WM_UNIT_PLACING_PICTURE_USER_VIEWPORT" val="{&quot;height&quot;:3226,&quot;width&quot;:5784}"/>
</p:tagLst>
</file>

<file path=ppt/tags/tag13.xml><?xml version="1.0" encoding="utf-8"?>
<p:tagLst xmlns:p="http://schemas.openxmlformats.org/presentationml/2006/main">
  <p:tag name="KSO_WM_UNIT_PLACING_PICTURE_USER_VIEWPORT" val="{&quot;height&quot;:6548,&quot;width&quot;:6992}"/>
</p:tagLst>
</file>

<file path=ppt/tags/tag14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329*28*646*646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6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4738*4861*646*646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17.xml><?xml version="1.0" encoding="utf-8"?>
<p:tagLst xmlns:p="http://schemas.openxmlformats.org/presentationml/2006/main">
  <p:tag name="KSO_WM_SPECIAL_SOURCE" val="bdnull"/>
</p:tagLst>
</file>

<file path=ppt/tags/tag18.xml><?xml version="1.0" encoding="utf-8"?>
<p:tagLst xmlns:p="http://schemas.openxmlformats.org/presentationml/2006/main">
  <p:tag name="KSO_WM_SPECIAL_SOURCE" val="bdnull"/>
</p:tagLst>
</file>

<file path=ppt/tags/tag19.xml><?xml version="1.0" encoding="utf-8"?>
<p:tagLst xmlns:p="http://schemas.openxmlformats.org/presentationml/2006/main">
  <p:tag name="KSO_WM_UNIT_PLACING_PICTURE_USER_VIEWPORT" val="{&quot;height&quot;:6548,&quot;width&quot;:6992}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20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1710*717*0*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2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238*-184*1132*1132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31.xml><?xml version="1.0" encoding="utf-8"?>
<p:tagLst xmlns:p="http://schemas.openxmlformats.org/presentationml/2006/main">
  <p:tag name="KSO_WM_SPECIAL_SOURCE" val="bdnull"/>
</p:tagLst>
</file>

<file path=ppt/tags/tag32.xml><?xml version="1.0" encoding="utf-8"?>
<p:tagLst xmlns:p="http://schemas.openxmlformats.org/presentationml/2006/main">
  <p:tag name="KSO_WM_SPECIAL_SOURCE" val="bdnull"/>
</p:tagLst>
</file>

<file path=ppt/tags/tag33.xml><?xml version="1.0" encoding="utf-8"?>
<p:tagLst xmlns:p="http://schemas.openxmlformats.org/presentationml/2006/main">
  <p:tag name="KSO_WM_SPECIAL_SOURCE" val="bdnull"/>
</p:tagLst>
</file>

<file path=ppt/tags/tag34.xml><?xml version="1.0" encoding="utf-8"?>
<p:tagLst xmlns:p="http://schemas.openxmlformats.org/presentationml/2006/main">
  <p:tag name="KSO_WM_SPECIAL_SOURCE" val="bdnull"/>
</p:tagLst>
</file>

<file path=ppt/tags/tag35.xml><?xml version="1.0" encoding="utf-8"?>
<p:tagLst xmlns:p="http://schemas.openxmlformats.org/presentationml/2006/main">
  <p:tag name="KSO_WM_SPECIAL_SOURCE" val="bdnull"/>
</p:tagLst>
</file>

<file path=ppt/tags/tag4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8883*5107*0*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5.xml><?xml version="1.0" encoding="utf-8"?>
<p:tagLst xmlns:p="http://schemas.openxmlformats.org/presentationml/2006/main">
  <p:tag name="KSO_WM_SPECIAL_SOURCE" val="bdnull"/>
</p:tagLst>
</file>

<file path=ppt/tags/tag6.xml><?xml version="1.0" encoding="utf-8"?>
<p:tagLst xmlns:p="http://schemas.openxmlformats.org/presentationml/2006/main">
  <p:tag name="KSO_WM_UNIT_PLACING_PICTURE_USER_VIEWPORT" val="{&quot;height&quot;:3226,&quot;width&quot;:5784}"/>
</p:tagLst>
</file>

<file path=ppt/tags/tag7.xml><?xml version="1.0" encoding="utf-8"?>
<p:tagLst xmlns:p="http://schemas.openxmlformats.org/presentationml/2006/main">
  <p:tag name="KSO_WM_UNIT_PLACING_PICTURE_USER_VIEWPORT" val="{&quot;height&quot;:6548,&quot;width&quot;:6992}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9.xml><?xml version="1.0" encoding="utf-8"?>
<p:tagLst xmlns:p="http://schemas.openxmlformats.org/presentationml/2006/main"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1693</Words>
  <Application>WPS 演示</Application>
  <PresentationFormat/>
  <Paragraphs>168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黑体</vt:lpstr>
      <vt:lpstr>微软雅黑</vt:lpstr>
      <vt:lpstr>Arial Unicode MS</vt:lpstr>
      <vt:lpstr>等线</vt:lpstr>
      <vt:lpstr>仿宋</vt:lpstr>
      <vt:lpstr>楷体</vt:lpstr>
      <vt:lpstr>Office 主题​​</vt:lpstr>
      <vt:lpstr>6_默认设计模板</vt:lpstr>
      <vt:lpstr>PowerPoint 演示文稿</vt:lpstr>
      <vt:lpstr>《锦瑟》 学习 目标</vt:lpstr>
      <vt:lpstr>PowerPoint 演示文稿</vt:lpstr>
      <vt:lpstr>同是天涯沦落人        江州司马青衫湿             ——《琵琶行》</vt:lpstr>
      <vt:lpstr>听瑟 说 华年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义山的《锦瑟》 、《碧城》、《圣女祠》等诗，讲的什么事，我理会不着。但我觉得他美，读起来令我精神上得一种新鲜的愉快。须知美是多方面的 , 美是含有神秘性的。                  </vt:lpstr>
      <vt:lpstr>PowerPoint 演示文稿</vt:lpstr>
      <vt:lpstr>PowerPoint 演示文稿</vt:lpstr>
      <vt:lpstr>PowerPoint 演示文稿</vt:lpstr>
      <vt:lpstr>现在,请同学们依据对锦瑟的解读,用《锦瑟》诗中的意象改写捶击敲打成另一首诗。可以是古诗，也可以是现代诗，可以按下面的格式，也可以自己另创。</vt:lpstr>
      <vt:lpstr>入门版</vt:lpstr>
      <vt:lpstr>白银版</vt:lpstr>
      <vt:lpstr>黄金版</vt:lpstr>
      <vt:lpstr>愿你回首往事的时候， 不因虚度年华而悔恨， 也不因碌碌无为而羞耻。</vt:lpstr>
      <vt:lpstr>无       题 李商隐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HP</cp:lastModifiedBy>
  <cp:revision>36</cp:revision>
  <dcterms:created xsi:type="dcterms:W3CDTF">2021-10-20T18:35:00Z</dcterms:created>
  <dcterms:modified xsi:type="dcterms:W3CDTF">2021-12-20T02:21:12Z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25B94C736B9B4223B89AF30B6BFFADB0</vt:lpwstr>
  </property>
</Properties>
</file>