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handoutMasterIdLst>
    <p:handoutMasterId r:id="rId17"/>
  </p:handoutMasterIdLst>
  <p:sldIdLst>
    <p:sldId id="303" r:id="rId3"/>
    <p:sldId id="305" r:id="rId4"/>
    <p:sldId id="321" r:id="rId5"/>
    <p:sldId id="343" r:id="rId6"/>
    <p:sldId id="344" r:id="rId8"/>
    <p:sldId id="345" r:id="rId9"/>
    <p:sldId id="346" r:id="rId10"/>
    <p:sldId id="347" r:id="rId11"/>
    <p:sldId id="363" r:id="rId12"/>
    <p:sldId id="349" r:id="rId13"/>
    <p:sldId id="350" r:id="rId14"/>
    <p:sldId id="351" r:id="rId15"/>
    <p:sldId id="362" r:id="rId1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CFC"/>
    <a:srgbClr val="3C5CE8"/>
    <a:srgbClr val="E8EBFA"/>
    <a:srgbClr val="E8E8EA"/>
    <a:srgbClr val="020635"/>
    <a:srgbClr val="33013F"/>
    <a:srgbClr val="1D232F"/>
    <a:srgbClr val="03084D"/>
    <a:srgbClr val="7B0F57"/>
    <a:srgbClr val="1313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22" autoAdjust="0"/>
    <p:restoredTop sz="96314" autoAdjust="0"/>
  </p:normalViewPr>
  <p:slideViewPr>
    <p:cSldViewPr snapToGrid="0" showGuides="1">
      <p:cViewPr>
        <p:scale>
          <a:sx n="70" d="100"/>
          <a:sy n="70" d="100"/>
        </p:scale>
        <p:origin x="-810" y="-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3" d="100"/>
          <a:sy n="53" d="100"/>
        </p:scale>
        <p:origin x="-2952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handoutMaster" Target="handoutMasters/handoutMaster1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C17EEB-F56B-4F34-92C0-641C81C8E81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72E2A5-C8D8-49CA-80AE-1C0AE673033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F26B44-675D-4086-8B76-AF0596B07F8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0E94E3-D9CE-4F8C-A40C-11445413CF9C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2BD074-6B3C-49C5-971A-604B9C1E19F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https://www.ypppt.com/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FC9F5A-0E0D-4A71-8646-3725F624199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https://www.ypppt.com/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FC9F5A-0E0D-4A71-8646-3725F624199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https://www.ypppt.com/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FC9F5A-0E0D-4A71-8646-3725F624199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https://www.ypppt.com/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FC9F5A-0E0D-4A71-8646-3725F624199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81BD80-4BC7-42D2-AF37-58B8340DCB8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F83736-317B-45D2-B0ED-9B0E74FA092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81BD80-4BC7-42D2-AF37-58B8340DCB8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F83736-317B-45D2-B0ED-9B0E74FA092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81BD80-4BC7-42D2-AF37-58B8340DCB8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F83736-317B-45D2-B0ED-9B0E74FA092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571500" y="698501"/>
            <a:ext cx="3556000" cy="18161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17" tIns="60958" rIns="121917" bIns="60958"/>
          <a:lstStyle/>
          <a:p>
            <a:endParaRPr lang="en-US" dirty="0"/>
          </a:p>
        </p:txBody>
      </p:sp>
      <p:sp>
        <p:nvSpPr>
          <p:cNvPr id="2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279900" y="698501"/>
            <a:ext cx="3556000" cy="18161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17" tIns="60958" rIns="121917" bIns="60958"/>
          <a:lstStyle/>
          <a:p>
            <a:endParaRPr lang="en-US" dirty="0"/>
          </a:p>
        </p:txBody>
      </p:sp>
      <p:sp>
        <p:nvSpPr>
          <p:cNvPr id="4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7988300" y="698501"/>
            <a:ext cx="3556000" cy="18161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17" tIns="60958" rIns="121917" bIns="60958"/>
          <a:lstStyle/>
          <a:p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 uiExpand="1"/>
      <p:bldP spid="4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7023101" y="1612901"/>
            <a:ext cx="5168900" cy="18161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21917" tIns="60958" rIns="121917" bIns="60958"/>
          <a:lstStyle/>
          <a:p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81BD80-4BC7-42D2-AF37-58B8340DCB8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F83736-317B-45D2-B0ED-9B0E74FA092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81BD80-4BC7-42D2-AF37-58B8340DCB8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F83736-317B-45D2-B0ED-9B0E74FA092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81BD80-4BC7-42D2-AF37-58B8340DCB8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F83736-317B-45D2-B0ED-9B0E74FA092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81BD80-4BC7-42D2-AF37-58B8340DCB83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F83736-317B-45D2-B0ED-9B0E74FA092F}" type="slidenum">
              <a:rPr lang="zh-CN" altLang="en-US" smtClean="0"/>
            </a:fld>
            <a:endParaRPr lang="zh-CN" alt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666405" y="6717169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模板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http://www.1ppt.com/moban/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en-US" altLang="zh-CN" sz="1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81BD80-4BC7-42D2-AF37-58B8340DCB8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F83736-317B-45D2-B0ED-9B0E74FA092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81BD80-4BC7-42D2-AF37-58B8340DCB83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F83736-317B-45D2-B0ED-9B0E74FA092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81BD80-4BC7-42D2-AF37-58B8340DCB8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F83736-317B-45D2-B0ED-9B0E74FA092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81BD80-4BC7-42D2-AF37-58B8340DCB8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F83736-317B-45D2-B0ED-9B0E74FA092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image" Target="../media/image1.jpeg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QQ图片20210522204103.jpg"/>
          <p:cNvPicPr>
            <a:picLocks noChangeAspect="1"/>
          </p:cNvPicPr>
          <p:nvPr userDrawn="1"/>
        </p:nvPicPr>
        <p:blipFill>
          <a:blip r:embed="rId16" cstate="print"/>
          <a:stretch>
            <a:fillRect/>
          </a:stretch>
        </p:blipFill>
        <p:spPr>
          <a:xfrm>
            <a:off x="0" y="0"/>
            <a:ext cx="12192000" cy="68961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2.png"/><Relationship Id="rId3" Type="http://schemas.openxmlformats.org/officeDocument/2006/relationships/tags" Target="../tags/tag3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 flipH="1">
            <a:off x="2412365" y="2360930"/>
            <a:ext cx="600138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zh-CN" altLang="en-US" sz="4800" b="1" noProof="0" dirty="0" smtClean="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cs typeface="+mn-ea"/>
                <a:sym typeface="+mn-lt"/>
              </a:rPr>
              <a:t>课堂教学的节奏原则</a:t>
            </a:r>
            <a:endParaRPr kumimoji="0" lang="zh-CN" altLang="en-US" sz="4800" b="1" u="none" strike="noStrike" kern="1200" cap="none" spc="0" normalizeH="0" baseline="0" noProof="0" dirty="0" smtClean="0">
              <a:ln>
                <a:noFill/>
              </a:ln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079475" y="5172501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泸县实验学校　　唐孝琴</a:t>
            </a:r>
            <a:endParaRPr lang="zh-CN" altLang="en-US" dirty="0"/>
          </a:p>
        </p:txBody>
      </p:sp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21"/>
          <p:cNvSpPr txBox="1"/>
          <p:nvPr/>
        </p:nvSpPr>
        <p:spPr>
          <a:xfrm>
            <a:off x="813001" y="913592"/>
            <a:ext cx="5900418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solidFill>
                  <a:schemeClr val="accent2"/>
                </a:solidFill>
              </a:rPr>
              <a:t>（三）</a:t>
            </a:r>
            <a:r>
              <a:rPr lang="zh-CN" altLang="zh-CN" sz="3200" b="1" dirty="0" smtClean="0">
                <a:solidFill>
                  <a:schemeClr val="accent2"/>
                </a:solidFill>
              </a:rPr>
              <a:t>情感节奏。</a:t>
            </a:r>
            <a:endParaRPr lang="zh-CN" altLang="zh-CN" sz="3200" b="1" dirty="0" smtClean="0">
              <a:solidFill>
                <a:schemeClr val="accent2"/>
              </a:solidFill>
            </a:endParaRPr>
          </a:p>
        </p:txBody>
      </p:sp>
      <p:sp>
        <p:nvSpPr>
          <p:cNvPr id="43" name="Rectangle 5"/>
          <p:cNvSpPr/>
          <p:nvPr/>
        </p:nvSpPr>
        <p:spPr>
          <a:xfrm>
            <a:off x="812952" y="1619475"/>
            <a:ext cx="11012803" cy="4183380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 smtClean="0">
                <a:solidFill>
                  <a:schemeClr val="accent6">
                    <a:lumMod val="75000"/>
                  </a:schemeClr>
                </a:solidFill>
              </a:rPr>
              <a:t>　　</a:t>
            </a:r>
            <a:r>
              <a:rPr lang="zh-CN" altLang="zh-CN" sz="2400" b="1" dirty="0" smtClean="0">
                <a:solidFill>
                  <a:schemeClr val="accent6">
                    <a:lumMod val="75000"/>
                  </a:schemeClr>
                </a:solidFill>
              </a:rPr>
              <a:t>语文课堂教学总伴随着一定的感情的流动。可以说，无论哪种文体的教学都离不开一个</a:t>
            </a:r>
            <a:r>
              <a:rPr lang="en-US" altLang="zh-CN" sz="2400" b="1" dirty="0" smtClean="0">
                <a:solidFill>
                  <a:schemeClr val="accent6">
                    <a:lumMod val="75000"/>
                  </a:schemeClr>
                </a:solidFill>
              </a:rPr>
              <a:t>“</a:t>
            </a:r>
            <a:r>
              <a:rPr lang="zh-CN" altLang="zh-CN" sz="2400" b="1" dirty="0" smtClean="0">
                <a:solidFill>
                  <a:schemeClr val="accent6">
                    <a:lumMod val="75000"/>
                  </a:schemeClr>
                </a:solidFill>
              </a:rPr>
              <a:t>情</a:t>
            </a:r>
            <a:r>
              <a:rPr lang="en-US" altLang="zh-CN" sz="2400" b="1" dirty="0" smtClean="0">
                <a:solidFill>
                  <a:schemeClr val="accent6">
                    <a:lumMod val="75000"/>
                  </a:schemeClr>
                </a:solidFill>
              </a:rPr>
              <a:t>”</a:t>
            </a:r>
            <a:r>
              <a:rPr lang="zh-CN" altLang="zh-CN" sz="2400" b="1" dirty="0" smtClean="0">
                <a:solidFill>
                  <a:schemeClr val="accent6">
                    <a:lumMod val="75000"/>
                  </a:schemeClr>
                </a:solidFill>
              </a:rPr>
              <a:t>字</a:t>
            </a:r>
            <a:r>
              <a:rPr lang="en-US" altLang="zh-CN" sz="2400" b="1" dirty="0" smtClean="0">
                <a:solidFill>
                  <a:schemeClr val="accent6">
                    <a:lumMod val="75000"/>
                  </a:schemeClr>
                </a:solidFill>
              </a:rPr>
              <a:t> ,</a:t>
            </a:r>
            <a:r>
              <a:rPr lang="zh-CN" altLang="zh-CN" sz="2400" b="1" dirty="0" smtClean="0">
                <a:solidFill>
                  <a:schemeClr val="accent6">
                    <a:lumMod val="75000"/>
                  </a:schemeClr>
                </a:solidFill>
              </a:rPr>
              <a:t>尤其是文学作品的教学。</a:t>
            </a:r>
            <a:endParaRPr lang="en-US" altLang="zh-CN" sz="24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 smtClean="0">
                <a:solidFill>
                  <a:schemeClr val="accent6">
                    <a:lumMod val="75000"/>
                  </a:schemeClr>
                </a:solidFill>
              </a:rPr>
              <a:t>　　</a:t>
            </a:r>
            <a:r>
              <a:rPr lang="zh-CN" altLang="zh-CN" sz="2400" b="1" dirty="0" smtClean="0">
                <a:solidFill>
                  <a:schemeClr val="accent6">
                    <a:lumMod val="75000"/>
                  </a:schemeClr>
                </a:solidFill>
              </a:rPr>
              <a:t>课堂教学中的感情节奏不单单表现为感情强弱的变化，更表现为各种不同感情的转换和变化，如激昂、平静、愉快、悲哀、得意、紧张、悠闲、愤慨、同情等。</a:t>
            </a:r>
            <a:endParaRPr lang="en-US" altLang="zh-CN" sz="24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 smtClean="0">
                <a:solidFill>
                  <a:schemeClr val="accent6">
                    <a:lumMod val="75000"/>
                  </a:schemeClr>
                </a:solidFill>
              </a:rPr>
              <a:t>　　</a:t>
            </a:r>
            <a:r>
              <a:rPr lang="zh-CN" altLang="zh-CN" sz="2800" b="1" dirty="0" smtClean="0">
                <a:solidFill>
                  <a:srgbClr val="FF0000"/>
                </a:solidFill>
              </a:rPr>
              <a:t>在课堂教学中</a:t>
            </a:r>
            <a:r>
              <a:rPr lang="en-US" altLang="zh-CN" sz="2800" b="1" dirty="0" smtClean="0">
                <a:solidFill>
                  <a:srgbClr val="FF0000"/>
                </a:solidFill>
              </a:rPr>
              <a:t>,</a:t>
            </a:r>
            <a:r>
              <a:rPr lang="zh-CN" altLang="zh-CN" sz="2800" b="1" dirty="0" smtClean="0">
                <a:solidFill>
                  <a:srgbClr val="FF0000"/>
                </a:solidFill>
              </a:rPr>
              <a:t>师生之间感情节奏应完全一致，只有如此，才会有理想的教学效果。</a:t>
            </a:r>
            <a:endParaRPr lang="zh-CN" altLang="zh-CN" sz="28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0" grpId="1"/>
      <p:bldP spid="43" grpId="0"/>
      <p:bldP spid="4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3"/>
          <p:cNvGrpSpPr/>
          <p:nvPr/>
        </p:nvGrpSpPr>
        <p:grpSpPr>
          <a:xfrm>
            <a:off x="1457962" y="1259093"/>
            <a:ext cx="5900418" cy="606958"/>
            <a:chOff x="912496" y="1574873"/>
            <a:chExt cx="4425313" cy="455218"/>
          </a:xfrm>
        </p:grpSpPr>
        <p:sp>
          <p:nvSpPr>
            <p:cNvPr id="40" name="TextBox 21"/>
            <p:cNvSpPr txBox="1"/>
            <p:nvPr/>
          </p:nvSpPr>
          <p:spPr>
            <a:xfrm>
              <a:off x="912496" y="1591510"/>
              <a:ext cx="4425313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zh-CN" sz="3200" dirty="0"/>
            </a:p>
          </p:txBody>
        </p:sp>
        <p:sp>
          <p:nvSpPr>
            <p:cNvPr id="41" name="TextBox 21"/>
            <p:cNvSpPr txBox="1"/>
            <p:nvPr/>
          </p:nvSpPr>
          <p:spPr>
            <a:xfrm>
              <a:off x="981076" y="1574873"/>
              <a:ext cx="1853271" cy="242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altLang="zh-CN" sz="1500" b="1" dirty="0">
                <a:solidFill>
                  <a:schemeClr val="accent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43" name="Rectangle 5"/>
          <p:cNvSpPr/>
          <p:nvPr/>
        </p:nvSpPr>
        <p:spPr>
          <a:xfrm>
            <a:off x="983586" y="1417344"/>
            <a:ext cx="8733392" cy="5198745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 smtClean="0">
                <a:solidFill>
                  <a:schemeClr val="accent6">
                    <a:lumMod val="75000"/>
                  </a:schemeClr>
                </a:solidFill>
              </a:rPr>
              <a:t>　　</a:t>
            </a:r>
            <a:r>
              <a:rPr lang="zh-CN" altLang="zh-CN" sz="2400" b="1" dirty="0" smtClean="0">
                <a:solidFill>
                  <a:schemeClr val="accent6">
                    <a:lumMod val="75000"/>
                  </a:schemeClr>
                </a:solidFill>
              </a:rPr>
              <a:t>优化的语文课堂教学，语言总是根据教学的需要而变化</a:t>
            </a:r>
            <a:r>
              <a:rPr lang="en-US" altLang="zh-CN" sz="2400" b="1" dirty="0" smtClean="0">
                <a:solidFill>
                  <a:schemeClr val="accent6">
                    <a:lumMod val="75000"/>
                  </a:schemeClr>
                </a:solidFill>
              </a:rPr>
              <a:t>,</a:t>
            </a:r>
            <a:r>
              <a:rPr lang="zh-CN" altLang="zh-CN" sz="2400" b="1" dirty="0" smtClean="0">
                <a:solidFill>
                  <a:schemeClr val="accent6">
                    <a:lumMod val="75000"/>
                  </a:schemeClr>
                </a:solidFill>
              </a:rPr>
              <a:t>通过变化形成节奏。</a:t>
            </a:r>
            <a:endParaRPr lang="en-US" altLang="zh-CN" sz="24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 smtClean="0">
                <a:solidFill>
                  <a:schemeClr val="accent6">
                    <a:lumMod val="75000"/>
                  </a:schemeClr>
                </a:solidFill>
              </a:rPr>
              <a:t>　　      </a:t>
            </a:r>
            <a:r>
              <a:rPr lang="zh-CN" altLang="zh-CN" sz="2400" b="1" dirty="0" smtClean="0">
                <a:solidFill>
                  <a:schemeClr val="tx1"/>
                </a:solidFill>
              </a:rPr>
              <a:t>讲述定义、概念           语速要慢要匀</a:t>
            </a:r>
            <a:endParaRPr lang="en-US" altLang="zh-CN" sz="2400" b="1" dirty="0" smtClean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 smtClean="0">
                <a:solidFill>
                  <a:schemeClr val="tx1"/>
                </a:solidFill>
              </a:rPr>
              <a:t>　　      </a:t>
            </a:r>
            <a:r>
              <a:rPr lang="zh-CN" altLang="zh-CN" sz="2400" b="1" dirty="0" smtClean="0">
                <a:solidFill>
                  <a:schemeClr val="tx1"/>
                </a:solidFill>
              </a:rPr>
              <a:t>描述情景叙述事件        生动形象</a:t>
            </a:r>
            <a:endParaRPr lang="en-US" altLang="zh-CN" sz="2400" b="1" dirty="0" smtClean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 smtClean="0">
                <a:solidFill>
                  <a:schemeClr val="tx1"/>
                </a:solidFill>
              </a:rPr>
              <a:t>　　      </a:t>
            </a:r>
            <a:r>
              <a:rPr lang="zh-CN" altLang="zh-CN" sz="2400" b="1" dirty="0" smtClean="0">
                <a:solidFill>
                  <a:schemeClr val="tx1"/>
                </a:solidFill>
              </a:rPr>
              <a:t>议论分析                     概括有力</a:t>
            </a:r>
            <a:endParaRPr lang="en-US" altLang="zh-CN" sz="2400" b="1" dirty="0" smtClean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 smtClean="0">
                <a:solidFill>
                  <a:schemeClr val="tx1"/>
                </a:solidFill>
              </a:rPr>
              <a:t>　　      </a:t>
            </a:r>
            <a:r>
              <a:rPr lang="zh-CN" altLang="zh-CN" sz="2400" b="1" dirty="0" smtClean="0">
                <a:solidFill>
                  <a:schemeClr val="tx1"/>
                </a:solidFill>
              </a:rPr>
              <a:t>抒情                            真切感人</a:t>
            </a:r>
            <a:endParaRPr lang="zh-CN" altLang="en-US" sz="2400" b="1" dirty="0" smtClean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 smtClean="0">
                <a:solidFill>
                  <a:schemeClr val="tx1"/>
                </a:solidFill>
              </a:rPr>
              <a:t>             </a:t>
            </a:r>
            <a:r>
              <a:rPr lang="zh-CN" altLang="zh-CN" sz="2400" b="1" dirty="0" smtClean="0">
                <a:solidFill>
                  <a:schemeClr val="tx1"/>
                </a:solidFill>
              </a:rPr>
              <a:t>过渡                            平实简洁</a:t>
            </a:r>
            <a:endParaRPr lang="en-US" altLang="zh-CN" sz="2400" b="1" dirty="0" smtClean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 smtClean="0">
                <a:solidFill>
                  <a:schemeClr val="tx1"/>
                </a:solidFill>
              </a:rPr>
              <a:t>　         </a:t>
            </a:r>
            <a:r>
              <a:rPr lang="zh-CN" altLang="zh-CN" sz="2400" b="1" dirty="0" smtClean="0">
                <a:solidFill>
                  <a:schemeClr val="tx1"/>
                </a:solidFill>
              </a:rPr>
              <a:t>总结                            清晰明朗</a:t>
            </a:r>
            <a:endParaRPr lang="zh-CN" altLang="zh-CN" sz="2400" b="1" dirty="0" smtClean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zh-CN" sz="2400" b="1" dirty="0" smtClean="0">
                <a:solidFill>
                  <a:schemeClr val="tx1"/>
                </a:solidFill>
              </a:rPr>
              <a:t>            起始                             沉稳有力</a:t>
            </a:r>
            <a:endParaRPr lang="zh-CN" altLang="zh-CN" sz="2400" b="1" dirty="0" smtClean="0">
              <a:solidFill>
                <a:schemeClr val="tx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983862" y="998562"/>
            <a:ext cx="6209731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 smtClean="0">
                <a:solidFill>
                  <a:schemeClr val="accent2"/>
                </a:solidFill>
              </a:rPr>
              <a:t>（四）</a:t>
            </a:r>
            <a:r>
              <a:rPr lang="zh-CN" altLang="zh-CN" sz="3200" b="1" dirty="0" smtClean="0">
                <a:solidFill>
                  <a:schemeClr val="accent2"/>
                </a:solidFill>
              </a:rPr>
              <a:t>教学的语言节奏。</a:t>
            </a:r>
            <a:endParaRPr lang="zh-CN" altLang="zh-CN" sz="3200" b="1" dirty="0" smtClean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138571" y="4877437"/>
            <a:ext cx="10075529" cy="50673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3048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700" b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zh-CN" altLang="en-US" sz="2700" b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　</a:t>
            </a:r>
            <a:endParaRPr kumimoji="0" lang="zh-CN" altLang="en-US" sz="2700" b="1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138555" y="1574165"/>
            <a:ext cx="9921240" cy="35077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 smtClean="0">
                <a:solidFill>
                  <a:schemeClr val="accent6">
                    <a:lumMod val="75000"/>
                  </a:schemeClr>
                </a:solidFill>
              </a:rPr>
              <a:t>　　</a:t>
            </a:r>
            <a:r>
              <a:rPr lang="zh-CN" altLang="zh-CN" sz="2400" b="1" dirty="0" smtClean="0">
                <a:solidFill>
                  <a:schemeClr val="accent6">
                    <a:lumMod val="75000"/>
                  </a:schemeClr>
                </a:solidFill>
              </a:rPr>
              <a:t>节奏原则旨在强调语文课堂教学的运动形式，要有合乎教育规律的变化，以优化课堂教学，而不是脱离教学内容和环境，提倡一种僵化的程式</a:t>
            </a:r>
            <a:r>
              <a:rPr lang="en-US" altLang="zh-CN" sz="2400" b="1" dirty="0" smtClean="0">
                <a:solidFill>
                  <a:schemeClr val="accent6">
                    <a:lumMod val="75000"/>
                  </a:schemeClr>
                </a:solidFill>
              </a:rPr>
              <a:t>,</a:t>
            </a:r>
            <a:r>
              <a:rPr lang="zh-CN" altLang="zh-CN" sz="2400" b="1" dirty="0" smtClean="0">
                <a:solidFill>
                  <a:schemeClr val="accent6">
                    <a:lumMod val="75000"/>
                  </a:schemeClr>
                </a:solidFill>
              </a:rPr>
              <a:t>更不是追求唯形式的花哨。至于一节课的节奏是快是慢，是疏是密</a:t>
            </a:r>
            <a:r>
              <a:rPr lang="en-US" altLang="zh-CN" sz="2400" b="1" dirty="0" smtClean="0">
                <a:solidFill>
                  <a:schemeClr val="accent6">
                    <a:lumMod val="75000"/>
                  </a:schemeClr>
                </a:solidFill>
              </a:rPr>
              <a:t>,</a:t>
            </a:r>
            <a:r>
              <a:rPr lang="zh-CN" altLang="zh-CN" sz="2400" b="1" dirty="0" smtClean="0">
                <a:solidFill>
                  <a:schemeClr val="accent6">
                    <a:lumMod val="75000"/>
                  </a:schemeClr>
                </a:solidFill>
              </a:rPr>
              <a:t>则要根据具体的教学内容和环境来决定</a:t>
            </a:r>
            <a:r>
              <a:rPr lang="zh-CN" altLang="en-US" sz="2400" b="1" dirty="0" smtClean="0">
                <a:solidFill>
                  <a:schemeClr val="accent6">
                    <a:lumMod val="75000"/>
                  </a:schemeClr>
                </a:solidFill>
              </a:rPr>
              <a:t>。</a:t>
            </a:r>
            <a:endParaRPr lang="zh-CN" altLang="en-US" sz="24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altLang="zh-CN" sz="24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 smtClean="0">
                <a:solidFill>
                  <a:schemeClr val="accent6">
                    <a:lumMod val="75000"/>
                  </a:schemeClr>
                </a:solidFill>
              </a:rPr>
              <a:t>　</a:t>
            </a:r>
            <a:r>
              <a:rPr lang="zh-CN" altLang="en-US" sz="2400" b="1" dirty="0" smtClean="0">
                <a:solidFill>
                  <a:srgbClr val="FF0000"/>
                </a:solidFill>
              </a:rPr>
              <a:t>　</a:t>
            </a:r>
            <a:r>
              <a:rPr lang="zh-CN" altLang="zh-CN" sz="2800" b="1" dirty="0" smtClean="0">
                <a:solidFill>
                  <a:srgbClr val="FF0000"/>
                </a:solidFill>
              </a:rPr>
              <a:t>快慢疏密     各尽其宜    各尽其妙</a:t>
            </a:r>
            <a:endParaRPr lang="zh-CN" altLang="zh-CN" sz="28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组合 42"/>
          <p:cNvGrpSpPr/>
          <p:nvPr/>
        </p:nvGrpSpPr>
        <p:grpSpPr>
          <a:xfrm>
            <a:off x="1296713" y="3164892"/>
            <a:ext cx="5685651" cy="830997"/>
            <a:chOff x="1347513" y="2212392"/>
            <a:chExt cx="5685651" cy="830997"/>
          </a:xfrm>
        </p:grpSpPr>
        <p:sp>
          <p:nvSpPr>
            <p:cNvPr id="44" name="文本框 8"/>
            <p:cNvSpPr txBox="1"/>
            <p:nvPr/>
          </p:nvSpPr>
          <p:spPr>
            <a:xfrm flipH="1">
              <a:off x="4960035" y="2212392"/>
              <a:ext cx="20731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4800" b="1" dirty="0" smtClean="0">
                  <a:solidFill>
                    <a:srgbClr val="3C5CE8"/>
                  </a:solidFill>
                  <a:cs typeface="+mn-ea"/>
                  <a:sym typeface="+mn-lt"/>
                </a:rPr>
                <a:t>谢　谢</a:t>
              </a:r>
              <a:endParaRPr kumimoji="0" lang="zh-CN" altLang="en-US" sz="4800" b="1" u="none" strike="noStrike" kern="1200" cap="none" spc="0" normalizeH="0" baseline="0" noProof="0" dirty="0">
                <a:ln>
                  <a:noFill/>
                </a:ln>
                <a:solidFill>
                  <a:srgbClr val="3C5CE8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5" name="文本框 2627"/>
            <p:cNvSpPr txBox="1"/>
            <p:nvPr/>
          </p:nvSpPr>
          <p:spPr>
            <a:xfrm>
              <a:off x="1347513" y="2212631"/>
              <a:ext cx="5067117" cy="35176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dist">
                <a:lnSpc>
                  <a:spcPct val="114000"/>
                </a:lnSpc>
              </a:pPr>
              <a:endPara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</p:grpSp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3556180" y="2231005"/>
            <a:ext cx="6918477" cy="833206"/>
            <a:chOff x="6411993" y="1684020"/>
            <a:chExt cx="4377896" cy="833206"/>
          </a:xfrm>
        </p:grpSpPr>
        <p:sp>
          <p:nvSpPr>
            <p:cNvPr id="24" name="椭圆 23"/>
            <p:cNvSpPr/>
            <p:nvPr/>
          </p:nvSpPr>
          <p:spPr>
            <a:xfrm>
              <a:off x="6411993" y="1684020"/>
              <a:ext cx="684391" cy="83320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3C5CE8"/>
              </a:solidFill>
            </a:ln>
            <a:effectLst>
              <a:outerShdw blurRad="127000" algn="ctr" rotWithShape="0">
                <a:srgbClr val="3C5CE8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25" name="椭圆 12"/>
            <p:cNvSpPr/>
            <p:nvPr/>
          </p:nvSpPr>
          <p:spPr>
            <a:xfrm>
              <a:off x="6516166" y="1840944"/>
              <a:ext cx="509135" cy="519360"/>
            </a:xfrm>
            <a:custGeom>
              <a:avLst/>
              <a:gdLst>
                <a:gd name="connsiteX0" fmla="*/ 373273 h 605239"/>
                <a:gd name="connsiteY0" fmla="*/ 373273 h 605239"/>
                <a:gd name="connsiteX1" fmla="*/ 373273 h 605239"/>
                <a:gd name="connsiteY1" fmla="*/ 373273 h 605239"/>
                <a:gd name="connsiteX2" fmla="*/ 373273 h 605239"/>
                <a:gd name="connsiteY2" fmla="*/ 373273 h 605239"/>
                <a:gd name="connsiteX3" fmla="*/ 373273 h 605239"/>
                <a:gd name="connsiteY3" fmla="*/ 373273 h 605239"/>
                <a:gd name="connsiteX4" fmla="*/ 373273 h 605239"/>
                <a:gd name="connsiteY4" fmla="*/ 373273 h 605239"/>
                <a:gd name="connsiteX5" fmla="*/ 373273 h 605239"/>
                <a:gd name="connsiteY5" fmla="*/ 373273 h 605239"/>
                <a:gd name="connsiteX6" fmla="*/ 373273 h 605239"/>
                <a:gd name="connsiteY6" fmla="*/ 373273 h 605239"/>
                <a:gd name="connsiteX7" fmla="*/ 373273 h 605239"/>
                <a:gd name="connsiteY7" fmla="*/ 373273 h 605239"/>
                <a:gd name="connsiteX8" fmla="*/ 373273 h 605239"/>
                <a:gd name="connsiteY8" fmla="*/ 373273 h 605239"/>
                <a:gd name="connsiteX9" fmla="*/ 373273 h 605239"/>
                <a:gd name="connsiteY9" fmla="*/ 373273 h 605239"/>
                <a:gd name="connsiteX10" fmla="*/ 373273 h 605239"/>
                <a:gd name="connsiteY10" fmla="*/ 373273 h 605239"/>
                <a:gd name="connsiteX11" fmla="*/ 373273 h 605239"/>
                <a:gd name="connsiteY11" fmla="*/ 373273 h 605239"/>
                <a:gd name="connsiteX12" fmla="*/ 373273 h 605239"/>
                <a:gd name="connsiteY12" fmla="*/ 373273 h 605239"/>
                <a:gd name="connsiteX13" fmla="*/ 373273 h 605239"/>
                <a:gd name="connsiteY13" fmla="*/ 373273 h 605239"/>
                <a:gd name="connsiteX14" fmla="*/ 373273 h 605239"/>
                <a:gd name="connsiteY14" fmla="*/ 373273 h 605239"/>
                <a:gd name="connsiteX15" fmla="*/ 373273 h 605239"/>
                <a:gd name="connsiteY15" fmla="*/ 373273 h 605239"/>
                <a:gd name="connsiteX16" fmla="*/ 373273 h 605239"/>
                <a:gd name="connsiteY16" fmla="*/ 373273 h 605239"/>
                <a:gd name="connsiteX17" fmla="*/ 373273 h 605239"/>
                <a:gd name="connsiteY17" fmla="*/ 373273 h 605239"/>
                <a:gd name="connsiteX18" fmla="*/ 373273 h 605239"/>
                <a:gd name="connsiteY18" fmla="*/ 373273 h 605239"/>
                <a:gd name="connsiteX19" fmla="*/ 373273 h 605239"/>
                <a:gd name="connsiteY19" fmla="*/ 373273 h 605239"/>
                <a:gd name="connsiteX20" fmla="*/ 373273 h 605239"/>
                <a:gd name="connsiteY20" fmla="*/ 373273 h 605239"/>
                <a:gd name="connsiteX21" fmla="*/ 373273 h 605239"/>
                <a:gd name="connsiteY21" fmla="*/ 373273 h 605239"/>
                <a:gd name="connsiteX22" fmla="*/ 373273 h 605239"/>
                <a:gd name="connsiteY22" fmla="*/ 373273 h 605239"/>
                <a:gd name="connsiteX23" fmla="*/ 373273 h 605239"/>
                <a:gd name="connsiteY23" fmla="*/ 373273 h 605239"/>
                <a:gd name="connsiteX24" fmla="*/ 373273 h 605239"/>
                <a:gd name="connsiteY24" fmla="*/ 373273 h 605239"/>
                <a:gd name="connsiteX25" fmla="*/ 373273 h 605239"/>
                <a:gd name="connsiteY25" fmla="*/ 373273 h 605239"/>
                <a:gd name="connsiteX26" fmla="*/ 373273 h 605239"/>
                <a:gd name="connsiteY26" fmla="*/ 373273 h 605239"/>
                <a:gd name="connsiteX27" fmla="*/ 373273 h 605239"/>
                <a:gd name="connsiteY27" fmla="*/ 373273 h 605239"/>
                <a:gd name="connsiteX28" fmla="*/ 373273 h 605239"/>
                <a:gd name="connsiteY28" fmla="*/ 373273 h 605239"/>
                <a:gd name="connsiteX29" fmla="*/ 373273 h 605239"/>
                <a:gd name="connsiteY29" fmla="*/ 373273 h 605239"/>
                <a:gd name="connsiteX30" fmla="*/ 373273 h 605239"/>
                <a:gd name="connsiteY30" fmla="*/ 373273 h 605239"/>
                <a:gd name="connsiteX31" fmla="*/ 373273 h 605239"/>
                <a:gd name="connsiteY31" fmla="*/ 373273 h 605239"/>
                <a:gd name="connsiteX32" fmla="*/ 373273 h 605239"/>
                <a:gd name="connsiteY32" fmla="*/ 373273 h 605239"/>
                <a:gd name="connsiteX33" fmla="*/ 373273 h 605239"/>
                <a:gd name="connsiteY33" fmla="*/ 373273 h 605239"/>
                <a:gd name="connsiteX34" fmla="*/ 373273 h 605239"/>
                <a:gd name="connsiteY34" fmla="*/ 373273 h 605239"/>
                <a:gd name="connsiteX35" fmla="*/ 373273 h 605239"/>
                <a:gd name="connsiteY35" fmla="*/ 373273 h 605239"/>
                <a:gd name="connsiteX36" fmla="*/ 373273 h 605239"/>
                <a:gd name="connsiteY36" fmla="*/ 373273 h 605239"/>
                <a:gd name="connsiteX37" fmla="*/ 373273 h 605239"/>
                <a:gd name="connsiteY37" fmla="*/ 373273 h 605239"/>
                <a:gd name="connsiteX38" fmla="*/ 373273 h 605239"/>
                <a:gd name="connsiteY38" fmla="*/ 373273 h 605239"/>
                <a:gd name="connsiteX39" fmla="*/ 373273 h 605239"/>
                <a:gd name="connsiteY39" fmla="*/ 373273 h 605239"/>
                <a:gd name="connsiteX40" fmla="*/ 373273 h 605239"/>
                <a:gd name="connsiteY40" fmla="*/ 373273 h 605239"/>
                <a:gd name="connsiteX41" fmla="*/ 373273 h 605239"/>
                <a:gd name="connsiteY41" fmla="*/ 373273 h 605239"/>
                <a:gd name="connsiteX42" fmla="*/ 373273 h 605239"/>
                <a:gd name="connsiteY42" fmla="*/ 373273 h 605239"/>
                <a:gd name="connsiteX43" fmla="*/ 373273 h 605239"/>
                <a:gd name="connsiteY43" fmla="*/ 373273 h 605239"/>
                <a:gd name="connsiteX44" fmla="*/ 373273 h 605239"/>
                <a:gd name="connsiteY44" fmla="*/ 373273 h 605239"/>
                <a:gd name="connsiteX45" fmla="*/ 373273 h 605239"/>
                <a:gd name="connsiteY45" fmla="*/ 373273 h 605239"/>
                <a:gd name="connsiteX46" fmla="*/ 373273 h 605239"/>
                <a:gd name="connsiteY46" fmla="*/ 373273 h 605239"/>
                <a:gd name="connsiteX47" fmla="*/ 373273 h 605239"/>
                <a:gd name="connsiteY47" fmla="*/ 373273 h 605239"/>
                <a:gd name="connsiteX48" fmla="*/ 373273 h 605239"/>
                <a:gd name="connsiteY48" fmla="*/ 373273 h 605239"/>
                <a:gd name="connsiteX49" fmla="*/ 373273 h 605239"/>
                <a:gd name="connsiteY49" fmla="*/ 373273 h 605239"/>
                <a:gd name="connsiteX50" fmla="*/ 373273 h 605239"/>
                <a:gd name="connsiteY50" fmla="*/ 373273 h 605239"/>
                <a:gd name="connsiteX51" fmla="*/ 373273 h 605239"/>
                <a:gd name="connsiteY51" fmla="*/ 373273 h 605239"/>
                <a:gd name="connsiteX52" fmla="*/ 373273 h 605239"/>
                <a:gd name="connsiteY52" fmla="*/ 373273 h 605239"/>
                <a:gd name="connsiteX53" fmla="*/ 373273 h 605239"/>
                <a:gd name="connsiteY53" fmla="*/ 373273 h 605239"/>
                <a:gd name="connsiteX54" fmla="*/ 373273 h 605239"/>
                <a:gd name="connsiteY54" fmla="*/ 373273 h 605239"/>
                <a:gd name="connsiteX55" fmla="*/ 373273 h 605239"/>
                <a:gd name="connsiteY55" fmla="*/ 373273 h 605239"/>
                <a:gd name="connsiteX56" fmla="*/ 373273 h 605239"/>
                <a:gd name="connsiteY56" fmla="*/ 373273 h 605239"/>
                <a:gd name="connsiteX57" fmla="*/ 373273 h 605239"/>
                <a:gd name="connsiteY57" fmla="*/ 373273 h 605239"/>
                <a:gd name="connsiteX58" fmla="*/ 373273 h 605239"/>
                <a:gd name="connsiteY58" fmla="*/ 373273 h 605239"/>
                <a:gd name="connsiteX59" fmla="*/ 373273 h 605239"/>
                <a:gd name="connsiteY59" fmla="*/ 373273 h 605239"/>
                <a:gd name="connsiteX60" fmla="*/ 373273 h 605239"/>
                <a:gd name="connsiteY60" fmla="*/ 373273 h 605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543819" h="554739">
                  <a:moveTo>
                    <a:pt x="439939" y="159970"/>
                  </a:moveTo>
                  <a:cubicBezTo>
                    <a:pt x="489094" y="156925"/>
                    <a:pt x="536455" y="182004"/>
                    <a:pt x="542913" y="253657"/>
                  </a:cubicBezTo>
                  <a:cubicBezTo>
                    <a:pt x="560135" y="438523"/>
                    <a:pt x="326201" y="546003"/>
                    <a:pt x="326201" y="546003"/>
                  </a:cubicBezTo>
                  <a:cubicBezTo>
                    <a:pt x="326201" y="546003"/>
                    <a:pt x="313285" y="540271"/>
                    <a:pt x="294627" y="530239"/>
                  </a:cubicBezTo>
                  <a:cubicBezTo>
                    <a:pt x="317590" y="507310"/>
                    <a:pt x="333377" y="472917"/>
                    <a:pt x="341988" y="421326"/>
                  </a:cubicBezTo>
                  <a:cubicBezTo>
                    <a:pt x="372127" y="414161"/>
                    <a:pt x="395090" y="385499"/>
                    <a:pt x="395090" y="352539"/>
                  </a:cubicBezTo>
                  <a:cubicBezTo>
                    <a:pt x="395090" y="315279"/>
                    <a:pt x="364951" y="283752"/>
                    <a:pt x="326201" y="283752"/>
                  </a:cubicBezTo>
                  <a:cubicBezTo>
                    <a:pt x="287451" y="283752"/>
                    <a:pt x="255878" y="315279"/>
                    <a:pt x="255878" y="352539"/>
                  </a:cubicBezTo>
                  <a:cubicBezTo>
                    <a:pt x="255878" y="382633"/>
                    <a:pt x="274535" y="408429"/>
                    <a:pt x="300368" y="418460"/>
                  </a:cubicBezTo>
                  <a:cubicBezTo>
                    <a:pt x="294627" y="454287"/>
                    <a:pt x="283146" y="487247"/>
                    <a:pt x="258748" y="507310"/>
                  </a:cubicBezTo>
                  <a:cubicBezTo>
                    <a:pt x="207081" y="471484"/>
                    <a:pt x="141063" y="412728"/>
                    <a:pt x="116665" y="333909"/>
                  </a:cubicBezTo>
                  <a:cubicBezTo>
                    <a:pt x="123841" y="323878"/>
                    <a:pt x="129582" y="310980"/>
                    <a:pt x="132452" y="295216"/>
                  </a:cubicBezTo>
                  <a:cubicBezTo>
                    <a:pt x="181248" y="286618"/>
                    <a:pt x="218563" y="243626"/>
                    <a:pt x="218563" y="193468"/>
                  </a:cubicBezTo>
                  <a:cubicBezTo>
                    <a:pt x="218563" y="187736"/>
                    <a:pt x="217128" y="182004"/>
                    <a:pt x="212822" y="177704"/>
                  </a:cubicBezTo>
                  <a:lnTo>
                    <a:pt x="215693" y="160508"/>
                  </a:lnTo>
                  <a:cubicBezTo>
                    <a:pt x="263053" y="164807"/>
                    <a:pt x="311849" y="194901"/>
                    <a:pt x="326201" y="235027"/>
                  </a:cubicBezTo>
                  <a:cubicBezTo>
                    <a:pt x="339835" y="194185"/>
                    <a:pt x="390784" y="163016"/>
                    <a:pt x="439939" y="159970"/>
                  </a:cubicBezTo>
                  <a:close/>
                  <a:moveTo>
                    <a:pt x="57641" y="0"/>
                  </a:moveTo>
                  <a:cubicBezTo>
                    <a:pt x="69125" y="0"/>
                    <a:pt x="79174" y="10034"/>
                    <a:pt x="79174" y="21502"/>
                  </a:cubicBezTo>
                  <a:cubicBezTo>
                    <a:pt x="79174" y="32969"/>
                    <a:pt x="69125" y="43003"/>
                    <a:pt x="57641" y="43003"/>
                  </a:cubicBezTo>
                  <a:cubicBezTo>
                    <a:pt x="51899" y="43003"/>
                    <a:pt x="46157" y="40136"/>
                    <a:pt x="43286" y="35836"/>
                  </a:cubicBezTo>
                  <a:lnTo>
                    <a:pt x="24624" y="44437"/>
                  </a:lnTo>
                  <a:lnTo>
                    <a:pt x="41850" y="180613"/>
                  </a:lnTo>
                  <a:cubicBezTo>
                    <a:pt x="47592" y="182046"/>
                    <a:pt x="50463" y="187780"/>
                    <a:pt x="50463" y="193514"/>
                  </a:cubicBezTo>
                  <a:cubicBezTo>
                    <a:pt x="50463" y="227916"/>
                    <a:pt x="79174" y="255152"/>
                    <a:pt x="113626" y="255152"/>
                  </a:cubicBezTo>
                  <a:cubicBezTo>
                    <a:pt x="148078" y="255152"/>
                    <a:pt x="175353" y="227916"/>
                    <a:pt x="175353" y="193514"/>
                  </a:cubicBezTo>
                  <a:cubicBezTo>
                    <a:pt x="175353" y="187780"/>
                    <a:pt x="179660" y="182046"/>
                    <a:pt x="183966" y="180613"/>
                  </a:cubicBezTo>
                  <a:lnTo>
                    <a:pt x="201192" y="44437"/>
                  </a:lnTo>
                  <a:lnTo>
                    <a:pt x="183966" y="35836"/>
                  </a:lnTo>
                  <a:cubicBezTo>
                    <a:pt x="179660" y="40136"/>
                    <a:pt x="175353" y="43003"/>
                    <a:pt x="168176" y="43003"/>
                  </a:cubicBezTo>
                  <a:cubicBezTo>
                    <a:pt x="156691" y="43003"/>
                    <a:pt x="148078" y="32969"/>
                    <a:pt x="148078" y="21502"/>
                  </a:cubicBezTo>
                  <a:cubicBezTo>
                    <a:pt x="148078" y="10034"/>
                    <a:pt x="156691" y="0"/>
                    <a:pt x="168176" y="0"/>
                  </a:cubicBezTo>
                  <a:cubicBezTo>
                    <a:pt x="181095" y="0"/>
                    <a:pt x="189708" y="10034"/>
                    <a:pt x="189708" y="21502"/>
                  </a:cubicBezTo>
                  <a:cubicBezTo>
                    <a:pt x="189708" y="21502"/>
                    <a:pt x="189708" y="21502"/>
                    <a:pt x="189708" y="22935"/>
                  </a:cubicBezTo>
                  <a:lnTo>
                    <a:pt x="212677" y="34403"/>
                  </a:lnTo>
                  <a:cubicBezTo>
                    <a:pt x="215548" y="35836"/>
                    <a:pt x="216983" y="38703"/>
                    <a:pt x="215548" y="41570"/>
                  </a:cubicBezTo>
                  <a:lnTo>
                    <a:pt x="198321" y="182046"/>
                  </a:lnTo>
                  <a:cubicBezTo>
                    <a:pt x="201192" y="184913"/>
                    <a:pt x="204063" y="189214"/>
                    <a:pt x="204063" y="193514"/>
                  </a:cubicBezTo>
                  <a:cubicBezTo>
                    <a:pt x="204063" y="240817"/>
                    <a:pt x="166740" y="279520"/>
                    <a:pt x="119368" y="283820"/>
                  </a:cubicBezTo>
                  <a:cubicBezTo>
                    <a:pt x="115062" y="333990"/>
                    <a:pt x="82045" y="355492"/>
                    <a:pt x="56205" y="374127"/>
                  </a:cubicBezTo>
                  <a:cubicBezTo>
                    <a:pt x="31802" y="391328"/>
                    <a:pt x="11704" y="404229"/>
                    <a:pt x="14575" y="432897"/>
                  </a:cubicBezTo>
                  <a:cubicBezTo>
                    <a:pt x="23189" y="544705"/>
                    <a:pt x="94964" y="543272"/>
                    <a:pt x="169611" y="540405"/>
                  </a:cubicBezTo>
                  <a:cubicBezTo>
                    <a:pt x="181095" y="540405"/>
                    <a:pt x="191144" y="538971"/>
                    <a:pt x="201192" y="538971"/>
                  </a:cubicBezTo>
                  <a:cubicBezTo>
                    <a:pt x="293065" y="538971"/>
                    <a:pt x="313163" y="454399"/>
                    <a:pt x="317469" y="394195"/>
                  </a:cubicBezTo>
                  <a:cubicBezTo>
                    <a:pt x="298807" y="389894"/>
                    <a:pt x="283017" y="374127"/>
                    <a:pt x="283017" y="352625"/>
                  </a:cubicBezTo>
                  <a:cubicBezTo>
                    <a:pt x="283017" y="329690"/>
                    <a:pt x="303114" y="311055"/>
                    <a:pt x="326082" y="311055"/>
                  </a:cubicBezTo>
                  <a:cubicBezTo>
                    <a:pt x="349051" y="311055"/>
                    <a:pt x="367712" y="329690"/>
                    <a:pt x="367712" y="352625"/>
                  </a:cubicBezTo>
                  <a:cubicBezTo>
                    <a:pt x="367712" y="374127"/>
                    <a:pt x="351922" y="392761"/>
                    <a:pt x="330389" y="394195"/>
                  </a:cubicBezTo>
                  <a:cubicBezTo>
                    <a:pt x="321776" y="500269"/>
                    <a:pt x="278710" y="553306"/>
                    <a:pt x="201192" y="553306"/>
                  </a:cubicBezTo>
                  <a:cubicBezTo>
                    <a:pt x="191144" y="553306"/>
                    <a:pt x="181095" y="553306"/>
                    <a:pt x="171047" y="554739"/>
                  </a:cubicBezTo>
                  <a:cubicBezTo>
                    <a:pt x="159562" y="554739"/>
                    <a:pt x="149514" y="554739"/>
                    <a:pt x="138030" y="554739"/>
                  </a:cubicBezTo>
                  <a:cubicBezTo>
                    <a:pt x="73432" y="554739"/>
                    <a:pt x="8833" y="541838"/>
                    <a:pt x="220" y="434331"/>
                  </a:cubicBezTo>
                  <a:cubicBezTo>
                    <a:pt x="-2651" y="397061"/>
                    <a:pt x="23189" y="379860"/>
                    <a:pt x="47592" y="362659"/>
                  </a:cubicBezTo>
                  <a:cubicBezTo>
                    <a:pt x="74867" y="345458"/>
                    <a:pt x="100706" y="325390"/>
                    <a:pt x="105013" y="282387"/>
                  </a:cubicBezTo>
                  <a:cubicBezTo>
                    <a:pt x="59076" y="279520"/>
                    <a:pt x="23189" y="240817"/>
                    <a:pt x="23189" y="193514"/>
                  </a:cubicBezTo>
                  <a:cubicBezTo>
                    <a:pt x="23189" y="189214"/>
                    <a:pt x="24624" y="184913"/>
                    <a:pt x="28931" y="182046"/>
                  </a:cubicBezTo>
                  <a:lnTo>
                    <a:pt x="10269" y="41570"/>
                  </a:lnTo>
                  <a:cubicBezTo>
                    <a:pt x="10269" y="38703"/>
                    <a:pt x="11704" y="35836"/>
                    <a:pt x="14575" y="34403"/>
                  </a:cubicBezTo>
                  <a:lnTo>
                    <a:pt x="37544" y="22935"/>
                  </a:lnTo>
                  <a:cubicBezTo>
                    <a:pt x="37544" y="21502"/>
                    <a:pt x="36108" y="21502"/>
                    <a:pt x="36108" y="21502"/>
                  </a:cubicBezTo>
                  <a:cubicBezTo>
                    <a:pt x="36108" y="10034"/>
                    <a:pt x="46157" y="0"/>
                    <a:pt x="57641" y="0"/>
                  </a:cubicBezTo>
                  <a:close/>
                </a:path>
              </a:pathLst>
            </a:custGeom>
            <a:solidFill>
              <a:srgbClr val="3C5C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7554086" y="1840944"/>
              <a:ext cx="3235803" cy="60769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lnSpc>
                  <a:spcPct val="120000"/>
                </a:lnSpc>
              </a:pPr>
              <a:r>
                <a:rPr lang="zh-CN" altLang="en-US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一、</a:t>
              </a:r>
              <a:r>
                <a:rPr lang="zh-CN" altLang="en-US" sz="2800" b="1" dirty="0" smtClean="0">
                  <a:sym typeface="+mn-lt"/>
                </a:rPr>
                <a:t>课堂节奏原则涵义</a:t>
              </a:r>
              <a:endParaRPr lang="zh-CN" altLang="zh-CN" sz="2800" dirty="0" smtClean="0"/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2586355" y="3884296"/>
            <a:ext cx="7248886" cy="946150"/>
            <a:chOff x="6200141" y="2915011"/>
            <a:chExt cx="4348767" cy="649618"/>
          </a:xfrm>
        </p:grpSpPr>
        <p:sp>
          <p:nvSpPr>
            <p:cNvPr id="47" name="椭圆 46"/>
            <p:cNvSpPr/>
            <p:nvPr/>
          </p:nvSpPr>
          <p:spPr>
            <a:xfrm>
              <a:off x="6200141" y="2915011"/>
              <a:ext cx="658283" cy="64961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3C5CE8"/>
              </a:solidFill>
            </a:ln>
            <a:effectLst>
              <a:outerShdw blurRad="127000" algn="ctr" rotWithShape="0">
                <a:srgbClr val="3C5CE8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6" name="矩形 45"/>
            <p:cNvSpPr/>
            <p:nvPr/>
          </p:nvSpPr>
          <p:spPr>
            <a:xfrm>
              <a:off x="6947049" y="2995685"/>
              <a:ext cx="3601859" cy="41723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lnSpc>
                  <a:spcPct val="120000"/>
                </a:lnSpc>
              </a:pPr>
              <a:r>
                <a:rPr lang="zh-CN" altLang="en-US" sz="2800" b="1" dirty="0" smtClean="0"/>
                <a:t>二、语文课堂教学节奏包括的内容</a:t>
              </a:r>
              <a:endParaRPr lang="zh-CN" altLang="zh-CN" sz="2800" dirty="0" smtClean="0"/>
            </a:p>
          </p:txBody>
        </p:sp>
        <p:sp>
          <p:nvSpPr>
            <p:cNvPr id="65" name="Freeform 81"/>
            <p:cNvSpPr>
              <a:spLocks noEditPoints="1"/>
            </p:cNvSpPr>
            <p:nvPr/>
          </p:nvSpPr>
          <p:spPr bwMode="auto">
            <a:xfrm flipH="1">
              <a:off x="6290339" y="3350029"/>
              <a:ext cx="411386" cy="136544"/>
            </a:xfrm>
            <a:custGeom>
              <a:avLst/>
              <a:gdLst/>
              <a:ahLst/>
              <a:cxnLst>
                <a:cxn ang="0">
                  <a:pos x="128" y="2"/>
                </a:cxn>
                <a:cxn ang="0">
                  <a:pos x="65" y="24"/>
                </a:cxn>
                <a:cxn ang="0">
                  <a:pos x="1" y="2"/>
                </a:cxn>
                <a:cxn ang="0">
                  <a:pos x="0" y="2"/>
                </a:cxn>
                <a:cxn ang="0">
                  <a:pos x="0" y="16"/>
                </a:cxn>
                <a:cxn ang="0">
                  <a:pos x="65" y="43"/>
                </a:cxn>
                <a:cxn ang="0">
                  <a:pos x="129" y="16"/>
                </a:cxn>
                <a:cxn ang="0">
                  <a:pos x="129" y="2"/>
                </a:cxn>
                <a:cxn ang="0">
                  <a:pos x="128" y="2"/>
                </a:cxn>
                <a:cxn ang="0">
                  <a:pos x="128" y="2"/>
                </a:cxn>
                <a:cxn ang="0">
                  <a:pos x="128" y="2"/>
                </a:cxn>
              </a:cxnLst>
              <a:rect l="0" t="0" r="r" b="b"/>
              <a:pathLst>
                <a:path w="129" h="43">
                  <a:moveTo>
                    <a:pt x="128" y="2"/>
                  </a:moveTo>
                  <a:cubicBezTo>
                    <a:pt x="124" y="15"/>
                    <a:pt x="96" y="24"/>
                    <a:pt x="65" y="24"/>
                  </a:cubicBezTo>
                  <a:cubicBezTo>
                    <a:pt x="34" y="24"/>
                    <a:pt x="6" y="15"/>
                    <a:pt x="1" y="2"/>
                  </a:cubicBezTo>
                  <a:cubicBezTo>
                    <a:pt x="0" y="0"/>
                    <a:pt x="0" y="0"/>
                    <a:pt x="0" y="2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31"/>
                    <a:pt x="31" y="43"/>
                    <a:pt x="65" y="43"/>
                  </a:cubicBezTo>
                  <a:cubicBezTo>
                    <a:pt x="99" y="43"/>
                    <a:pt x="129" y="31"/>
                    <a:pt x="129" y="16"/>
                  </a:cubicBezTo>
                  <a:cubicBezTo>
                    <a:pt x="129" y="2"/>
                    <a:pt x="129" y="2"/>
                    <a:pt x="129" y="2"/>
                  </a:cubicBezTo>
                  <a:cubicBezTo>
                    <a:pt x="129" y="0"/>
                    <a:pt x="129" y="0"/>
                    <a:pt x="128" y="2"/>
                  </a:cubicBezTo>
                  <a:close/>
                  <a:moveTo>
                    <a:pt x="128" y="2"/>
                  </a:moveTo>
                  <a:cubicBezTo>
                    <a:pt x="128" y="2"/>
                    <a:pt x="128" y="2"/>
                    <a:pt x="128" y="2"/>
                  </a:cubicBezTo>
                </a:path>
              </a:pathLst>
            </a:custGeom>
            <a:solidFill>
              <a:srgbClr val="3C5CE8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375410"/>
              <a:endParaRPr lang="en-US" sz="240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66" name="Freeform 82"/>
            <p:cNvSpPr>
              <a:spLocks noEditPoints="1"/>
            </p:cNvSpPr>
            <p:nvPr/>
          </p:nvSpPr>
          <p:spPr bwMode="auto">
            <a:xfrm flipH="1">
              <a:off x="6292095" y="3273005"/>
              <a:ext cx="320355" cy="140044"/>
            </a:xfrm>
            <a:custGeom>
              <a:avLst/>
              <a:gdLst/>
              <a:ahLst/>
              <a:cxnLst>
                <a:cxn ang="0">
                  <a:pos x="2" y="40"/>
                </a:cxn>
                <a:cxn ang="0">
                  <a:pos x="37" y="44"/>
                </a:cxn>
                <a:cxn ang="0">
                  <a:pos x="100" y="18"/>
                </a:cxn>
                <a:cxn ang="0">
                  <a:pos x="86" y="1"/>
                </a:cxn>
                <a:cxn ang="0">
                  <a:pos x="79" y="1"/>
                </a:cxn>
                <a:cxn ang="0">
                  <a:pos x="2" y="37"/>
                </a:cxn>
                <a:cxn ang="0">
                  <a:pos x="2" y="40"/>
                </a:cxn>
                <a:cxn ang="0">
                  <a:pos x="2" y="40"/>
                </a:cxn>
                <a:cxn ang="0">
                  <a:pos x="2" y="40"/>
                </a:cxn>
              </a:cxnLst>
              <a:rect l="0" t="0" r="r" b="b"/>
              <a:pathLst>
                <a:path w="100" h="44">
                  <a:moveTo>
                    <a:pt x="2" y="40"/>
                  </a:moveTo>
                  <a:cubicBezTo>
                    <a:pt x="12" y="43"/>
                    <a:pt x="24" y="44"/>
                    <a:pt x="37" y="44"/>
                  </a:cubicBezTo>
                  <a:cubicBezTo>
                    <a:pt x="72" y="44"/>
                    <a:pt x="100" y="32"/>
                    <a:pt x="100" y="18"/>
                  </a:cubicBezTo>
                  <a:cubicBezTo>
                    <a:pt x="100" y="11"/>
                    <a:pt x="95" y="6"/>
                    <a:pt x="86" y="1"/>
                  </a:cubicBezTo>
                  <a:cubicBezTo>
                    <a:pt x="84" y="0"/>
                    <a:pt x="81" y="0"/>
                    <a:pt x="79" y="1"/>
                  </a:cubicBezTo>
                  <a:cubicBezTo>
                    <a:pt x="2" y="37"/>
                    <a:pt x="2" y="37"/>
                    <a:pt x="2" y="37"/>
                  </a:cubicBezTo>
                  <a:cubicBezTo>
                    <a:pt x="0" y="38"/>
                    <a:pt x="0" y="39"/>
                    <a:pt x="2" y="40"/>
                  </a:cubicBezTo>
                  <a:close/>
                  <a:moveTo>
                    <a:pt x="2" y="40"/>
                  </a:moveTo>
                  <a:cubicBezTo>
                    <a:pt x="2" y="40"/>
                    <a:pt x="2" y="40"/>
                    <a:pt x="2" y="40"/>
                  </a:cubicBezTo>
                </a:path>
              </a:pathLst>
            </a:custGeom>
            <a:solidFill>
              <a:srgbClr val="3C5CE8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375410"/>
              <a:endParaRPr lang="en-US" sz="240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67" name="Freeform 83"/>
            <p:cNvSpPr>
              <a:spLocks noEditPoints="1"/>
            </p:cNvSpPr>
            <p:nvPr/>
          </p:nvSpPr>
          <p:spPr bwMode="auto">
            <a:xfrm flipH="1">
              <a:off x="6384869" y="3243243"/>
              <a:ext cx="313354" cy="138295"/>
            </a:xfrm>
            <a:custGeom>
              <a:avLst/>
              <a:gdLst/>
              <a:ahLst/>
              <a:cxnLst>
                <a:cxn ang="0">
                  <a:pos x="0" y="27"/>
                </a:cxn>
                <a:cxn ang="0">
                  <a:pos x="12" y="42"/>
                </a:cxn>
                <a:cxn ang="0">
                  <a:pos x="19" y="42"/>
                </a:cxn>
                <a:cxn ang="0">
                  <a:pos x="96" y="7"/>
                </a:cxn>
                <a:cxn ang="0">
                  <a:pos x="96" y="4"/>
                </a:cxn>
                <a:cxn ang="0">
                  <a:pos x="64" y="0"/>
                </a:cxn>
                <a:cxn ang="0">
                  <a:pos x="0" y="27"/>
                </a:cxn>
                <a:cxn ang="0">
                  <a:pos x="0" y="27"/>
                </a:cxn>
                <a:cxn ang="0">
                  <a:pos x="0" y="27"/>
                </a:cxn>
              </a:cxnLst>
              <a:rect l="0" t="0" r="r" b="b"/>
              <a:pathLst>
                <a:path w="98" h="43">
                  <a:moveTo>
                    <a:pt x="0" y="27"/>
                  </a:moveTo>
                  <a:cubicBezTo>
                    <a:pt x="0" y="32"/>
                    <a:pt x="5" y="38"/>
                    <a:pt x="12" y="42"/>
                  </a:cubicBezTo>
                  <a:cubicBezTo>
                    <a:pt x="14" y="43"/>
                    <a:pt x="17" y="43"/>
                    <a:pt x="19" y="42"/>
                  </a:cubicBezTo>
                  <a:cubicBezTo>
                    <a:pt x="96" y="7"/>
                    <a:pt x="96" y="7"/>
                    <a:pt x="96" y="7"/>
                  </a:cubicBezTo>
                  <a:cubicBezTo>
                    <a:pt x="98" y="6"/>
                    <a:pt x="98" y="4"/>
                    <a:pt x="96" y="4"/>
                  </a:cubicBezTo>
                  <a:cubicBezTo>
                    <a:pt x="86" y="2"/>
                    <a:pt x="75" y="0"/>
                    <a:pt x="64" y="0"/>
                  </a:cubicBezTo>
                  <a:cubicBezTo>
                    <a:pt x="29" y="0"/>
                    <a:pt x="0" y="12"/>
                    <a:pt x="0" y="27"/>
                  </a:cubicBezTo>
                  <a:close/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</a:path>
              </a:pathLst>
            </a:custGeom>
            <a:solidFill>
              <a:srgbClr val="3C5CE8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375410"/>
              <a:endParaRPr lang="en-US" sz="240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68" name="Freeform 84"/>
            <p:cNvSpPr>
              <a:spLocks noEditPoints="1"/>
            </p:cNvSpPr>
            <p:nvPr/>
          </p:nvSpPr>
          <p:spPr bwMode="auto">
            <a:xfrm flipH="1">
              <a:off x="6442640" y="2982409"/>
              <a:ext cx="171556" cy="260835"/>
            </a:xfrm>
            <a:custGeom>
              <a:avLst/>
              <a:gdLst/>
              <a:ahLst/>
              <a:cxnLst>
                <a:cxn ang="0">
                  <a:pos x="3" y="81"/>
                </a:cxn>
                <a:cxn ang="0">
                  <a:pos x="41" y="77"/>
                </a:cxn>
                <a:cxn ang="0">
                  <a:pos x="48" y="77"/>
                </a:cxn>
                <a:cxn ang="0">
                  <a:pos x="52" y="74"/>
                </a:cxn>
                <a:cxn ang="0">
                  <a:pos x="54" y="58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0" y="79"/>
                </a:cxn>
                <a:cxn ang="0">
                  <a:pos x="3" y="81"/>
                </a:cxn>
                <a:cxn ang="0">
                  <a:pos x="3" y="81"/>
                </a:cxn>
                <a:cxn ang="0">
                  <a:pos x="3" y="81"/>
                </a:cxn>
              </a:cxnLst>
              <a:rect l="0" t="0" r="r" b="b"/>
              <a:pathLst>
                <a:path w="54" h="82">
                  <a:moveTo>
                    <a:pt x="3" y="81"/>
                  </a:moveTo>
                  <a:cubicBezTo>
                    <a:pt x="14" y="79"/>
                    <a:pt x="27" y="77"/>
                    <a:pt x="41" y="77"/>
                  </a:cubicBezTo>
                  <a:cubicBezTo>
                    <a:pt x="43" y="77"/>
                    <a:pt x="46" y="77"/>
                    <a:pt x="48" y="77"/>
                  </a:cubicBezTo>
                  <a:cubicBezTo>
                    <a:pt x="50" y="77"/>
                    <a:pt x="51" y="76"/>
                    <a:pt x="52" y="74"/>
                  </a:cubicBezTo>
                  <a:cubicBezTo>
                    <a:pt x="54" y="69"/>
                    <a:pt x="54" y="64"/>
                    <a:pt x="54" y="58"/>
                  </a:cubicBezTo>
                  <a:cubicBezTo>
                    <a:pt x="54" y="28"/>
                    <a:pt x="32" y="4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81"/>
                    <a:pt x="1" y="82"/>
                    <a:pt x="3" y="81"/>
                  </a:cubicBezTo>
                  <a:close/>
                  <a:moveTo>
                    <a:pt x="3" y="81"/>
                  </a:moveTo>
                  <a:cubicBezTo>
                    <a:pt x="3" y="81"/>
                    <a:pt x="3" y="81"/>
                    <a:pt x="3" y="81"/>
                  </a:cubicBezTo>
                </a:path>
              </a:pathLst>
            </a:custGeom>
            <a:solidFill>
              <a:srgbClr val="3C5CE8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375410"/>
              <a:endParaRPr lang="en-US" sz="240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69" name="Freeform 85"/>
            <p:cNvSpPr>
              <a:spLocks noEditPoints="1"/>
            </p:cNvSpPr>
            <p:nvPr/>
          </p:nvSpPr>
          <p:spPr bwMode="auto">
            <a:xfrm flipH="1">
              <a:off x="6640455" y="2982411"/>
              <a:ext cx="171556" cy="344861"/>
            </a:xfrm>
            <a:custGeom>
              <a:avLst/>
              <a:gdLst/>
              <a:ahLst/>
              <a:cxnLst>
                <a:cxn ang="0">
                  <a:pos x="51" y="86"/>
                </a:cxn>
                <a:cxn ang="0">
                  <a:pos x="54" y="81"/>
                </a:cxn>
                <a:cxn ang="0">
                  <a:pos x="54" y="4"/>
                </a:cxn>
                <a:cxn ang="0">
                  <a:pos x="51" y="0"/>
                </a:cxn>
                <a:cxn ang="0">
                  <a:pos x="0" y="58"/>
                </a:cxn>
                <a:cxn ang="0">
                  <a:pos x="27" y="107"/>
                </a:cxn>
                <a:cxn ang="0">
                  <a:pos x="29" y="108"/>
                </a:cxn>
                <a:cxn ang="0">
                  <a:pos x="29" y="108"/>
                </a:cxn>
                <a:cxn ang="0">
                  <a:pos x="51" y="86"/>
                </a:cxn>
                <a:cxn ang="0">
                  <a:pos x="51" y="86"/>
                </a:cxn>
                <a:cxn ang="0">
                  <a:pos x="51" y="86"/>
                </a:cxn>
              </a:cxnLst>
              <a:rect l="0" t="0" r="r" b="b"/>
              <a:pathLst>
                <a:path w="54" h="108">
                  <a:moveTo>
                    <a:pt x="51" y="86"/>
                  </a:moveTo>
                  <a:cubicBezTo>
                    <a:pt x="53" y="85"/>
                    <a:pt x="54" y="83"/>
                    <a:pt x="54" y="81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4" y="2"/>
                    <a:pt x="53" y="0"/>
                    <a:pt x="51" y="0"/>
                  </a:cubicBezTo>
                  <a:cubicBezTo>
                    <a:pt x="22" y="4"/>
                    <a:pt x="0" y="28"/>
                    <a:pt x="0" y="58"/>
                  </a:cubicBezTo>
                  <a:cubicBezTo>
                    <a:pt x="0" y="78"/>
                    <a:pt x="11" y="96"/>
                    <a:pt x="27" y="107"/>
                  </a:cubicBezTo>
                  <a:cubicBezTo>
                    <a:pt x="28" y="108"/>
                    <a:pt x="29" y="108"/>
                    <a:pt x="29" y="108"/>
                  </a:cubicBezTo>
                  <a:cubicBezTo>
                    <a:pt x="29" y="108"/>
                    <a:pt x="29" y="108"/>
                    <a:pt x="29" y="108"/>
                  </a:cubicBezTo>
                  <a:cubicBezTo>
                    <a:pt x="29" y="99"/>
                    <a:pt x="38" y="91"/>
                    <a:pt x="51" y="86"/>
                  </a:cubicBezTo>
                  <a:close/>
                  <a:moveTo>
                    <a:pt x="51" y="86"/>
                  </a:moveTo>
                  <a:cubicBezTo>
                    <a:pt x="51" y="86"/>
                    <a:pt x="51" y="86"/>
                    <a:pt x="51" y="86"/>
                  </a:cubicBezTo>
                </a:path>
              </a:pathLst>
            </a:custGeom>
            <a:solidFill>
              <a:srgbClr val="3C5CE8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375410"/>
              <a:endParaRPr lang="en-US" sz="240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 flipH="1">
            <a:off x="1104265" y="1098550"/>
            <a:ext cx="8163560" cy="76835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>
              <a:lnSpc>
                <a:spcPct val="120000"/>
              </a:lnSpc>
            </a:pPr>
            <a:r>
              <a:rPr lang="zh-CN" altLang="en-US" sz="4000" b="1" dirty="0" smtClean="0">
                <a:solidFill>
                  <a:schemeClr val="accent2"/>
                </a:solidFill>
              </a:rPr>
              <a:t>一、课堂教学节奏原则的内涵</a:t>
            </a:r>
            <a:endParaRPr lang="zh-CN" altLang="en-US" sz="4000" b="1" dirty="0" smtClean="0">
              <a:solidFill>
                <a:schemeClr val="accent2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79730" y="2198370"/>
            <a:ext cx="9836785" cy="246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 smtClean="0">
                <a:solidFill>
                  <a:schemeClr val="accent6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　　课堂教学的节奏原则是语文课堂教学艺术的重要内容之一，</a:t>
            </a:r>
            <a:endParaRPr lang="en-US" altLang="zh-CN" sz="2800" b="1" dirty="0" smtClean="0">
              <a:solidFill>
                <a:schemeClr val="accent6">
                  <a:lumMod val="75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2800" b="1" dirty="0" smtClean="0">
                <a:solidFill>
                  <a:schemeClr val="accent6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要求课堂教学的运动形式必须符合语文学科的教学规律、学生</a:t>
            </a:r>
            <a:endParaRPr lang="en-US" altLang="zh-CN" sz="2800" b="1" dirty="0" smtClean="0">
              <a:solidFill>
                <a:schemeClr val="accent6">
                  <a:lumMod val="75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2800" b="1" dirty="0" smtClean="0">
                <a:solidFill>
                  <a:schemeClr val="accent6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学习的认知规律和课堂审美的规律。</a:t>
            </a:r>
            <a:endParaRPr lang="zh-CN" altLang="zh-CN" sz="2800" b="1" dirty="0" smtClean="0">
              <a:solidFill>
                <a:schemeClr val="accent6">
                  <a:lumMod val="75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endParaRPr lang="zh-CN" altLang="zh-CN" sz="2800" b="1" dirty="0" smtClean="0">
              <a:solidFill>
                <a:schemeClr val="accent6">
                  <a:lumMod val="75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810260" y="1523365"/>
            <a:ext cx="9634220" cy="706755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lang="zh-CN" altLang="en-US" sz="4000" b="1" dirty="0" smtClean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二、</a:t>
            </a:r>
            <a:r>
              <a:rPr lang="zh-CN" altLang="zh-CN" sz="4000" b="1" dirty="0" smtClean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语文课堂教学的节奏包括哪些内容呢</a:t>
            </a:r>
            <a:r>
              <a:rPr lang="en-US" altLang="zh-CN" sz="4000" b="1" dirty="0" smtClean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?</a:t>
            </a:r>
            <a:endParaRPr lang="en-US" altLang="zh-CN" sz="4000" b="1" dirty="0" smtClean="0"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86351" y="2345169"/>
            <a:ext cx="37388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zh-CN" altLang="en-US" sz="2800" b="1" dirty="0" smtClean="0"/>
              <a:t>（一）</a:t>
            </a:r>
            <a:r>
              <a:rPr lang="zh-CN" altLang="zh-CN" sz="2800" b="1" dirty="0" smtClean="0"/>
              <a:t>教学的行程节奏</a:t>
            </a:r>
            <a:endParaRPr lang="zh-CN" altLang="en-US" sz="28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937260" y="3163570"/>
            <a:ext cx="95650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/>
              <a:t>      </a:t>
            </a:r>
            <a:r>
              <a:rPr lang="zh-CN" altLang="zh-CN" sz="2400" b="1" dirty="0" smtClean="0"/>
              <a:t>教学的行程节奏包含两方面的内容，一是教学速度的快慢行止</a:t>
            </a:r>
            <a:r>
              <a:rPr lang="en-US" altLang="zh-CN" sz="2400" b="1" dirty="0" smtClean="0"/>
              <a:t>,</a:t>
            </a:r>
            <a:r>
              <a:rPr lang="zh-CN" altLang="zh-CN" sz="2400" b="1" dirty="0" smtClean="0"/>
              <a:t>一是教学内容的详略取舍。</a:t>
            </a:r>
            <a:endParaRPr lang="zh-CN" altLang="en-US" sz="2400" b="1" dirty="0"/>
          </a:p>
        </p:txBody>
      </p:sp>
      <p:grpSp>
        <p:nvGrpSpPr>
          <p:cNvPr id="3" name="组合 2"/>
          <p:cNvGrpSpPr/>
          <p:nvPr/>
        </p:nvGrpSpPr>
        <p:grpSpPr>
          <a:xfrm>
            <a:off x="937260" y="4080510"/>
            <a:ext cx="9175750" cy="2305050"/>
            <a:chOff x="1476" y="6426"/>
            <a:chExt cx="14450" cy="3630"/>
          </a:xfrm>
        </p:grpSpPr>
        <p:sp>
          <p:nvSpPr>
            <p:cNvPr id="24" name="TextBox 23"/>
            <p:cNvSpPr txBox="1"/>
            <p:nvPr/>
          </p:nvSpPr>
          <p:spPr>
            <a:xfrm>
              <a:off x="1476" y="6426"/>
              <a:ext cx="14450" cy="36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zh-CN" sz="2400" b="1" dirty="0" smtClean="0">
                  <a:solidFill>
                    <a:schemeClr val="accent6">
                      <a:lumMod val="75000"/>
                    </a:schemeClr>
                  </a:solidFill>
                </a:rPr>
                <a:t>教学行程的起始</a:t>
              </a:r>
              <a:r>
                <a:rPr lang="en-US" altLang="zh-CN" sz="2400" b="1" dirty="0" smtClean="0">
                  <a:solidFill>
                    <a:schemeClr val="accent6">
                      <a:lumMod val="75000"/>
                    </a:schemeClr>
                  </a:solidFill>
                </a:rPr>
                <a:t>                                </a:t>
              </a:r>
              <a:r>
                <a:rPr lang="zh-CN" altLang="zh-CN" sz="2400" b="1" dirty="0" smtClean="0">
                  <a:solidFill>
                    <a:schemeClr val="accent6">
                      <a:lumMod val="75000"/>
                    </a:schemeClr>
                  </a:solidFill>
                </a:rPr>
                <a:t>教学内容的导入，</a:t>
              </a:r>
              <a:endParaRPr lang="en-US" altLang="zh-CN" sz="2400" b="1" dirty="0" smtClean="0">
                <a:solidFill>
                  <a:schemeClr val="accent6">
                    <a:lumMod val="75000"/>
                  </a:schemeClr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zh-CN" altLang="zh-CN" sz="2400" b="1" dirty="0" smtClean="0">
                  <a:solidFill>
                    <a:schemeClr val="accent6">
                      <a:lumMod val="75000"/>
                    </a:schemeClr>
                  </a:solidFill>
                </a:rPr>
                <a:t>教学行程的发展</a:t>
              </a:r>
              <a:r>
                <a:rPr lang="en-US" altLang="zh-CN" sz="2400" b="1" dirty="0" smtClean="0">
                  <a:solidFill>
                    <a:schemeClr val="accent6">
                      <a:lumMod val="75000"/>
                    </a:schemeClr>
                  </a:solidFill>
                </a:rPr>
                <a:t>                                </a:t>
              </a:r>
              <a:r>
                <a:rPr lang="zh-CN" altLang="zh-CN" sz="2400" b="1" dirty="0" smtClean="0">
                  <a:solidFill>
                    <a:schemeClr val="accent6">
                      <a:lumMod val="75000"/>
                    </a:schemeClr>
                  </a:solidFill>
                </a:rPr>
                <a:t>教学内容的不断深入，</a:t>
              </a:r>
              <a:endParaRPr lang="en-US" altLang="zh-CN" sz="2400" b="1" dirty="0" smtClean="0">
                <a:solidFill>
                  <a:schemeClr val="accent6">
                    <a:lumMod val="75000"/>
                  </a:schemeClr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zh-CN" altLang="zh-CN" sz="2400" b="1" dirty="0" smtClean="0">
                  <a:solidFill>
                    <a:schemeClr val="accent6">
                      <a:lumMod val="75000"/>
                    </a:schemeClr>
                  </a:solidFill>
                </a:rPr>
                <a:t>教学行程的高潮</a:t>
              </a:r>
              <a:r>
                <a:rPr lang="en-US" altLang="zh-CN" sz="2400" b="1" dirty="0" smtClean="0">
                  <a:solidFill>
                    <a:schemeClr val="accent6">
                      <a:lumMod val="75000"/>
                    </a:schemeClr>
                  </a:solidFill>
                </a:rPr>
                <a:t>                                </a:t>
              </a:r>
              <a:r>
                <a:rPr lang="zh-CN" altLang="zh-CN" sz="2400" b="1" dirty="0" smtClean="0">
                  <a:solidFill>
                    <a:schemeClr val="accent6">
                      <a:lumMod val="75000"/>
                    </a:schemeClr>
                  </a:solidFill>
                </a:rPr>
                <a:t>教学重点的突破和解决，</a:t>
              </a:r>
              <a:endParaRPr lang="en-US" altLang="zh-CN" sz="2400" b="1" dirty="0" smtClean="0">
                <a:solidFill>
                  <a:schemeClr val="accent6">
                    <a:lumMod val="75000"/>
                  </a:schemeClr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zh-CN" altLang="zh-CN" sz="2400" b="1" dirty="0" smtClean="0">
                  <a:solidFill>
                    <a:schemeClr val="accent6">
                      <a:lumMod val="75000"/>
                    </a:schemeClr>
                  </a:solidFill>
                </a:rPr>
                <a:t>教学行程的终结</a:t>
              </a:r>
              <a:r>
                <a:rPr lang="en-US" altLang="zh-CN" sz="2400" b="1" dirty="0" smtClean="0">
                  <a:solidFill>
                    <a:schemeClr val="accent6">
                      <a:lumMod val="75000"/>
                    </a:schemeClr>
                  </a:solidFill>
                </a:rPr>
                <a:t>                                </a:t>
              </a:r>
              <a:r>
                <a:rPr lang="zh-CN" altLang="zh-CN" sz="2400" b="1" dirty="0" smtClean="0">
                  <a:solidFill>
                    <a:schemeClr val="accent6">
                      <a:lumMod val="75000"/>
                    </a:schemeClr>
                  </a:solidFill>
                </a:rPr>
                <a:t>教学内容的巩固和小结。</a:t>
              </a:r>
              <a:endParaRPr lang="zh-CN" altLang="zh-CN" sz="2400" b="1" dirty="0" smtClean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grpSp>
          <p:nvGrpSpPr>
            <p:cNvPr id="2" name="组合 1"/>
            <p:cNvGrpSpPr/>
            <p:nvPr/>
          </p:nvGrpSpPr>
          <p:grpSpPr>
            <a:xfrm>
              <a:off x="5706" y="6620"/>
              <a:ext cx="1910" cy="3385"/>
              <a:chOff x="5706" y="6620"/>
              <a:chExt cx="1910" cy="3385"/>
            </a:xfrm>
          </p:grpSpPr>
          <p:sp>
            <p:nvSpPr>
              <p:cNvPr id="9" name="右箭头 8"/>
              <p:cNvSpPr/>
              <p:nvPr/>
            </p:nvSpPr>
            <p:spPr>
              <a:xfrm>
                <a:off x="5739" y="6620"/>
                <a:ext cx="1870" cy="688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右箭头 12"/>
              <p:cNvSpPr/>
              <p:nvPr/>
            </p:nvSpPr>
            <p:spPr>
              <a:xfrm>
                <a:off x="5742" y="7526"/>
                <a:ext cx="1870" cy="688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右箭头 13"/>
              <p:cNvSpPr/>
              <p:nvPr/>
            </p:nvSpPr>
            <p:spPr>
              <a:xfrm>
                <a:off x="5746" y="8411"/>
                <a:ext cx="1870" cy="688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右箭头 14"/>
              <p:cNvSpPr/>
              <p:nvPr/>
            </p:nvSpPr>
            <p:spPr>
              <a:xfrm>
                <a:off x="5706" y="9317"/>
                <a:ext cx="1870" cy="688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2" grpId="0"/>
      <p:bldP spid="22" grpId="1"/>
      <p:bldP spid="23" grpId="0"/>
      <p:bldP spid="2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254077" y="3438774"/>
            <a:ext cx="1752567" cy="292388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cs typeface="+mn-ea"/>
                <a:sym typeface="+mn-lt"/>
              </a:rPr>
              <a:t>American Filmmaker</a:t>
            </a:r>
            <a:endParaRPr lang="en-US" sz="11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0641" y="1104398"/>
            <a:ext cx="42468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zh-CN" altLang="en-US" sz="3200" b="1" dirty="0" smtClean="0">
                <a:solidFill>
                  <a:schemeClr val="accent2"/>
                </a:solidFill>
              </a:rPr>
              <a:t>（一）</a:t>
            </a:r>
            <a:r>
              <a:rPr lang="zh-CN" altLang="zh-CN" sz="3200" b="1" dirty="0" smtClean="0">
                <a:solidFill>
                  <a:schemeClr val="accent2"/>
                </a:solidFill>
              </a:rPr>
              <a:t>教学的行程节奏</a:t>
            </a:r>
            <a:endParaRPr lang="zh-CN" altLang="zh-CN" sz="3200" b="1" dirty="0" smtClean="0">
              <a:solidFill>
                <a:schemeClr val="accent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10338" y="1876548"/>
            <a:ext cx="41452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/>
              <a:t>例：</a:t>
            </a:r>
            <a:r>
              <a:rPr lang="zh-CN" altLang="zh-CN" sz="2400" b="1" dirty="0" smtClean="0"/>
              <a:t>《为中华之崛起而读书》</a:t>
            </a:r>
            <a:endParaRPr lang="zh-CN" altLang="en-US" sz="2400" b="1" dirty="0"/>
          </a:p>
        </p:txBody>
      </p:sp>
      <p:sp>
        <p:nvSpPr>
          <p:cNvPr id="9" name="矩形 8"/>
          <p:cNvSpPr/>
          <p:nvPr/>
        </p:nvSpPr>
        <p:spPr>
          <a:xfrm>
            <a:off x="1016000" y="2525395"/>
            <a:ext cx="10887710" cy="4078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 b="1" dirty="0" smtClean="0">
                <a:solidFill>
                  <a:schemeClr val="accent6">
                    <a:lumMod val="75000"/>
                  </a:schemeClr>
                </a:solidFill>
              </a:rPr>
              <a:t>　　</a:t>
            </a:r>
            <a:r>
              <a:rPr sz="2400" b="1" dirty="0" smtClean="0">
                <a:solidFill>
                  <a:schemeClr val="accent6">
                    <a:lumMod val="75000"/>
                  </a:schemeClr>
                </a:solidFill>
              </a:rPr>
              <a:t>甲:(1)明确教学目标和教学内容3分钟(2)逐段讨论分析讲了什么事情25分钟 ;(3)梳理清楚几件事之间的关系，最后把几件事情连起来，把握文章的主要内容,8分钟;(4)归纳概括方法4分钟。</a:t>
            </a:r>
            <a:endParaRPr sz="24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sz="2400" b="1" dirty="0" smtClean="0">
                <a:solidFill>
                  <a:schemeClr val="accent6">
                    <a:lumMod val="75000"/>
                  </a:schemeClr>
                </a:solidFill>
              </a:rPr>
              <a:t>      乙：(1)明确把握文章的主要内容的基本方法3分钟; (2)学生自读,归纳课文讲了几件事8分钟;(3)分析主要人物和事件15分钟;(4)理清几件事之间的关系，用适当的词语串联起来讲故事8</a:t>
            </a:r>
            <a:r>
              <a:rPr lang="zh-CN" sz="2400" b="1" dirty="0" smtClean="0">
                <a:solidFill>
                  <a:schemeClr val="accent6">
                    <a:lumMod val="75000"/>
                  </a:schemeClr>
                </a:solidFill>
              </a:rPr>
              <a:t>分钟</a:t>
            </a:r>
            <a:r>
              <a:rPr sz="2400" b="1" dirty="0" smtClean="0">
                <a:solidFill>
                  <a:schemeClr val="accent6">
                    <a:lumMod val="75000"/>
                  </a:schemeClr>
                </a:solidFill>
              </a:rPr>
              <a:t> ;(5)归纳概括方法6分钟。</a:t>
            </a:r>
            <a:endParaRPr sz="24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sz="2400" b="1" dirty="0" smtClean="0">
                <a:solidFill>
                  <a:schemeClr val="accent6">
                    <a:lumMod val="75000"/>
                  </a:schemeClr>
                </a:solidFill>
              </a:rPr>
              <a:t>       丙:(1)明确教学目标和教学内容3</a:t>
            </a:r>
            <a:r>
              <a:rPr lang="zh-CN" sz="2400" b="1" dirty="0" smtClean="0">
                <a:solidFill>
                  <a:schemeClr val="accent6">
                    <a:lumMod val="75000"/>
                  </a:schemeClr>
                </a:solidFill>
              </a:rPr>
              <a:t>分钟</a:t>
            </a:r>
            <a:r>
              <a:rPr sz="2400" b="1" dirty="0" smtClean="0">
                <a:solidFill>
                  <a:schemeClr val="accent6">
                    <a:lumMod val="75000"/>
                  </a:schemeClr>
                </a:solidFill>
              </a:rPr>
              <a:t>;(2)学生自读并自选片段对塑造人物及事情进行分析10分钟;(3)指名分析，互动点评8分钟;(4)重点片段讨论研读10 分钟;(5)归纳人物形象和主要事件5分钟;(6)归纳概括事情的方法4分钟。</a:t>
            </a:r>
            <a:endParaRPr sz="2400" b="1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1"/>
          <p:cNvSpPr>
            <a:spLocks noChangeArrowheads="1"/>
          </p:cNvSpPr>
          <p:nvPr/>
        </p:nvSpPr>
        <p:spPr bwMode="auto">
          <a:xfrm>
            <a:off x="793276" y="1048825"/>
            <a:ext cx="7658100" cy="58356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r>
              <a:rPr lang="zh-CN" altLang="en-US" sz="3200" b="1" dirty="0" smtClean="0">
                <a:solidFill>
                  <a:schemeClr val="accent2"/>
                </a:solidFill>
              </a:rPr>
              <a:t>（二）</a:t>
            </a:r>
            <a:r>
              <a:rPr lang="zh-CN" altLang="zh-CN" sz="3200" b="1" dirty="0" smtClean="0">
                <a:solidFill>
                  <a:schemeClr val="accent2"/>
                </a:solidFill>
              </a:rPr>
              <a:t>学生的思维节奏</a:t>
            </a:r>
            <a:endParaRPr kumimoji="0" lang="zh-CN" altLang="zh-CN" sz="3200" b="1" i="0" u="none" strike="noStrike" cap="none" normalizeH="0" baseline="0" dirty="0" smtClean="0">
              <a:ln>
                <a:noFill/>
              </a:ln>
              <a:solidFill>
                <a:schemeClr val="accent2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089025" y="1867535"/>
            <a:ext cx="9680575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 smtClean="0"/>
              <a:t>　　</a:t>
            </a:r>
            <a:r>
              <a:rPr lang="zh-CN" altLang="zh-CN" sz="2400" b="1" dirty="0" smtClean="0"/>
              <a:t>从某种意义上说，课堂教学活动本质上是学生思维的活动。学生思维活动的质量如何</a:t>
            </a:r>
            <a:r>
              <a:rPr lang="en-US" altLang="zh-CN" sz="2400" b="1" dirty="0" smtClean="0"/>
              <a:t>,</a:t>
            </a:r>
            <a:r>
              <a:rPr lang="zh-CN" altLang="zh-CN" sz="2400" b="1" dirty="0" smtClean="0"/>
              <a:t>是衡量课堂</a:t>
            </a:r>
            <a:r>
              <a:rPr lang="zh-CN" altLang="en-US" sz="2400" b="1" dirty="0" smtClean="0"/>
              <a:t>教</a:t>
            </a:r>
            <a:r>
              <a:rPr lang="zh-CN" altLang="zh-CN" sz="2400" b="1" dirty="0" smtClean="0"/>
              <a:t>学效率的一个极其重要的方面。</a:t>
            </a:r>
            <a:endParaRPr lang="zh-CN" altLang="en-US" sz="2400" b="1" dirty="0"/>
          </a:p>
        </p:txBody>
      </p:sp>
      <p:sp>
        <p:nvSpPr>
          <p:cNvPr id="7" name="矩形 6"/>
          <p:cNvSpPr/>
          <p:nvPr/>
        </p:nvSpPr>
        <p:spPr>
          <a:xfrm>
            <a:off x="1088927" y="3014047"/>
            <a:ext cx="292608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400" b="1" dirty="0" smtClean="0">
                <a:solidFill>
                  <a:schemeClr val="accent6">
                    <a:lumMod val="75000"/>
                  </a:schemeClr>
                </a:solidFill>
              </a:rPr>
              <a:t>首先要注意思维活动</a:t>
            </a:r>
            <a:endParaRPr lang="zh-CN" altLang="zh-CN" sz="24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zh-CN" altLang="zh-CN" sz="2400" b="1" dirty="0" smtClean="0">
                <a:solidFill>
                  <a:schemeClr val="accent6">
                    <a:lumMod val="75000"/>
                  </a:schemeClr>
                </a:solidFill>
              </a:rPr>
              <a:t>总体趋向的渐强。</a:t>
            </a:r>
            <a:endParaRPr lang="zh-CN" altLang="zh-CN" sz="2400" b="1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" name="如果动物界都是胖子-超清720P(1703877) (1)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097780" y="2697480"/>
            <a:ext cx="5131435" cy="349694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8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69" grpId="0" animBg="1"/>
      <p:bldP spid="58369" grpId="1" animBg="1"/>
      <p:bldP spid="5" grpId="0"/>
      <p:bldP spid="5" grpId="1"/>
      <p:bldP spid="7" grpId="0"/>
      <p:bldP spid="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2"/>
          <p:cNvGrpSpPr/>
          <p:nvPr/>
        </p:nvGrpSpPr>
        <p:grpSpPr>
          <a:xfrm>
            <a:off x="739042" y="1066086"/>
            <a:ext cx="5306593" cy="583566"/>
            <a:chOff x="971550" y="1562935"/>
            <a:chExt cx="3979945" cy="437674"/>
          </a:xfrm>
        </p:grpSpPr>
        <p:sp>
          <p:nvSpPr>
            <p:cNvPr id="34" name="TextBox 21"/>
            <p:cNvSpPr txBox="1"/>
            <p:nvPr/>
          </p:nvSpPr>
          <p:spPr>
            <a:xfrm>
              <a:off x="971550" y="1562935"/>
              <a:ext cx="3979945" cy="437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zh-CN" sz="3200" b="1" dirty="0" smtClean="0">
                  <a:solidFill>
                    <a:schemeClr val="accent2"/>
                  </a:solidFill>
                </a:rPr>
                <a:t>（二）学生的思维节奏</a:t>
              </a:r>
              <a:endParaRPr lang="zh-CN" altLang="zh-CN" sz="3200" b="1" dirty="0" smtClean="0">
                <a:solidFill>
                  <a:schemeClr val="accent2"/>
                </a:solidFill>
              </a:endParaRPr>
            </a:p>
          </p:txBody>
        </p:sp>
        <p:sp>
          <p:nvSpPr>
            <p:cNvPr id="35" name="TextBox 21"/>
            <p:cNvSpPr txBox="1"/>
            <p:nvPr/>
          </p:nvSpPr>
          <p:spPr>
            <a:xfrm>
              <a:off x="981076" y="1574873"/>
              <a:ext cx="1853271" cy="242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altLang="zh-CN" sz="1500" b="1" dirty="0">
                <a:solidFill>
                  <a:schemeClr val="accent2"/>
                </a:solidFill>
                <a:cs typeface="+mn-ea"/>
                <a:sym typeface="+mn-lt"/>
              </a:endParaRPr>
            </a:p>
          </p:txBody>
        </p:sp>
      </p:grpSp>
      <p:sp>
        <p:nvSpPr>
          <p:cNvPr id="36" name="TextBox 10"/>
          <p:cNvSpPr txBox="1"/>
          <p:nvPr/>
        </p:nvSpPr>
        <p:spPr>
          <a:xfrm>
            <a:off x="375590" y="3421662"/>
            <a:ext cx="11296980" cy="69332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/>
              <a:t>       </a:t>
            </a:r>
            <a:r>
              <a:rPr lang="zh-CN" altLang="en-US" sz="2800" dirty="0" smtClean="0"/>
              <a:t>　</a:t>
            </a:r>
            <a:endParaRPr lang="zh-CN" altLang="en-US" sz="13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128175" y="1847315"/>
            <a:ext cx="41452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400" b="1" dirty="0" smtClean="0"/>
              <a:t>其次要注意强弱刺激的交替</a:t>
            </a:r>
            <a:r>
              <a:rPr lang="zh-CN" altLang="zh-CN" sz="2400" dirty="0" smtClean="0"/>
              <a:t>。</a:t>
            </a:r>
            <a:endParaRPr lang="zh-CN" altLang="zh-CN" sz="240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1128395" y="2413635"/>
            <a:ext cx="10746105" cy="374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 b="1" dirty="0" smtClean="0">
                <a:solidFill>
                  <a:schemeClr val="accent6">
                    <a:lumMod val="75000"/>
                  </a:schemeClr>
                </a:solidFill>
              </a:rPr>
              <a:t>　　</a:t>
            </a:r>
            <a:r>
              <a:rPr lang="zh-CN" altLang="zh-CN" sz="2400" b="1" dirty="0" smtClean="0">
                <a:solidFill>
                  <a:schemeClr val="accent6">
                    <a:lumMod val="75000"/>
                  </a:schemeClr>
                </a:solidFill>
              </a:rPr>
              <a:t>要使课堂教学中学生的思维呈现出节奏思维</a:t>
            </a:r>
            <a:r>
              <a:rPr lang="en-US" altLang="zh-CN" sz="2400" b="1" dirty="0" smtClean="0">
                <a:solidFill>
                  <a:schemeClr val="accent6">
                    <a:lumMod val="75000"/>
                  </a:schemeClr>
                </a:solidFill>
              </a:rPr>
              <a:t>,</a:t>
            </a:r>
            <a:r>
              <a:rPr lang="zh-CN" altLang="zh-CN" sz="2400" b="1" dirty="0" smtClean="0">
                <a:solidFill>
                  <a:schemeClr val="accent6">
                    <a:lumMod val="75000"/>
                  </a:schemeClr>
                </a:solidFill>
              </a:rPr>
              <a:t>最有效的手段就是变化思维训练的形式。</a:t>
            </a:r>
            <a:endParaRPr lang="en-US" altLang="zh-CN" sz="24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 b="1" dirty="0" smtClean="0">
                <a:solidFill>
                  <a:schemeClr val="accent6">
                    <a:lumMod val="75000"/>
                  </a:schemeClr>
                </a:solidFill>
              </a:rPr>
              <a:t>１</a:t>
            </a:r>
            <a:r>
              <a:rPr lang="en-US" altLang="zh-CN" sz="2400" b="1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  <a:r>
              <a:rPr lang="zh-CN" altLang="zh-CN" sz="2400" b="1" dirty="0" smtClean="0">
                <a:solidFill>
                  <a:schemeClr val="accent6">
                    <a:lumMod val="75000"/>
                  </a:schemeClr>
                </a:solidFill>
              </a:rPr>
              <a:t>形象思维训练和抽象思维训练相结合</a:t>
            </a:r>
            <a:r>
              <a:rPr lang="zh-CN" altLang="en-US" sz="2400" b="1" dirty="0" smtClean="0">
                <a:solidFill>
                  <a:schemeClr val="accent6">
                    <a:lumMod val="75000"/>
                  </a:schemeClr>
                </a:solidFill>
              </a:rPr>
              <a:t>：</a:t>
            </a:r>
            <a:endParaRPr lang="en-US" altLang="zh-CN" sz="24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 b="1" dirty="0" smtClean="0">
                <a:solidFill>
                  <a:schemeClr val="accent6">
                    <a:lumMod val="75000"/>
                  </a:schemeClr>
                </a:solidFill>
              </a:rPr>
              <a:t>(1)</a:t>
            </a:r>
            <a:r>
              <a:rPr lang="zh-CN" altLang="zh-CN" sz="2400" b="1" dirty="0" smtClean="0">
                <a:solidFill>
                  <a:schemeClr val="accent6">
                    <a:lumMod val="75000"/>
                  </a:schemeClr>
                </a:solidFill>
              </a:rPr>
              <a:t>先形象思维后抽象思维</a:t>
            </a:r>
            <a:r>
              <a:rPr lang="en-US" altLang="zh-CN" sz="2400" b="1" dirty="0" smtClean="0">
                <a:solidFill>
                  <a:schemeClr val="accent6">
                    <a:lumMod val="75000"/>
                  </a:schemeClr>
                </a:solidFill>
              </a:rPr>
              <a:t>:</a:t>
            </a:r>
            <a:r>
              <a:rPr lang="zh-CN" altLang="zh-CN" sz="2400" b="1" dirty="0" smtClean="0">
                <a:solidFill>
                  <a:schemeClr val="accent6">
                    <a:lumMod val="75000"/>
                  </a:schemeClr>
                </a:solidFill>
              </a:rPr>
              <a:t>如教学《桥》，先让学生改写结尾，再讨论归纳作者为什么这样安排。</a:t>
            </a:r>
            <a:endParaRPr lang="en-US" altLang="zh-CN" sz="24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 b="1" dirty="0" smtClean="0">
                <a:solidFill>
                  <a:schemeClr val="accent6">
                    <a:lumMod val="75000"/>
                  </a:schemeClr>
                </a:solidFill>
              </a:rPr>
              <a:t>(2)</a:t>
            </a:r>
            <a:r>
              <a:rPr lang="zh-CN" altLang="zh-CN" sz="2400" b="1" dirty="0" smtClean="0">
                <a:solidFill>
                  <a:schemeClr val="accent6">
                    <a:lumMod val="75000"/>
                  </a:schemeClr>
                </a:solidFill>
              </a:rPr>
              <a:t>先抽象后形象</a:t>
            </a:r>
            <a:r>
              <a:rPr lang="en-US" altLang="zh-CN" sz="2400" b="1" dirty="0" smtClean="0">
                <a:solidFill>
                  <a:schemeClr val="accent6">
                    <a:lumMod val="75000"/>
                  </a:schemeClr>
                </a:solidFill>
              </a:rPr>
              <a:t>:</a:t>
            </a:r>
            <a:r>
              <a:rPr lang="zh-CN" altLang="zh-CN" sz="2400" b="1" dirty="0" smtClean="0">
                <a:solidFill>
                  <a:schemeClr val="accent6">
                    <a:lumMod val="75000"/>
                  </a:schemeClr>
                </a:solidFill>
              </a:rPr>
              <a:t>如教学《卖火柴的小女孩》</a:t>
            </a:r>
            <a:r>
              <a:rPr lang="en-US" altLang="zh-CN" sz="2400" b="1" dirty="0" smtClean="0">
                <a:solidFill>
                  <a:schemeClr val="accent6">
                    <a:lumMod val="75000"/>
                  </a:schemeClr>
                </a:solidFill>
              </a:rPr>
              <a:t>,</a:t>
            </a:r>
            <a:r>
              <a:rPr lang="zh-CN" altLang="zh-CN" sz="2400" b="1" dirty="0" smtClean="0">
                <a:solidFill>
                  <a:schemeClr val="accent6">
                    <a:lumMod val="75000"/>
                  </a:schemeClr>
                </a:solidFill>
              </a:rPr>
              <a:t>可以先讨论</a:t>
            </a:r>
            <a:r>
              <a:rPr lang="en-US" altLang="zh-CN" sz="2400" b="1" dirty="0" smtClean="0">
                <a:solidFill>
                  <a:schemeClr val="accent6">
                    <a:lumMod val="75000"/>
                  </a:schemeClr>
                </a:solidFill>
              </a:rPr>
              <a:t>“</a:t>
            </a:r>
            <a:r>
              <a:rPr lang="zh-CN" altLang="zh-CN" sz="2400" b="1" dirty="0" smtClean="0">
                <a:solidFill>
                  <a:schemeClr val="accent6">
                    <a:lumMod val="75000"/>
                  </a:schemeClr>
                </a:solidFill>
              </a:rPr>
              <a:t>她俩在光明和快乐中飞走了，越飞越高，飞到那没有寒冷，没有饥饿，也没有痛苦的地方去了。</a:t>
            </a:r>
            <a:r>
              <a:rPr lang="en-US" altLang="zh-CN" sz="2400" b="1" dirty="0" smtClean="0">
                <a:solidFill>
                  <a:schemeClr val="accent6">
                    <a:lumMod val="75000"/>
                  </a:schemeClr>
                </a:solidFill>
              </a:rPr>
              <a:t>”</a:t>
            </a:r>
            <a:r>
              <a:rPr lang="zh-CN" altLang="zh-CN" sz="2400" b="1" dirty="0" smtClean="0">
                <a:solidFill>
                  <a:schemeClr val="accent6">
                    <a:lumMod val="75000"/>
                  </a:schemeClr>
                </a:solidFill>
              </a:rPr>
              <a:t>这句话的含义，然后想象小女孩默默地死去的情景。</a:t>
            </a:r>
            <a:endParaRPr lang="en-US" altLang="zh-CN" sz="24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 b="1" dirty="0" smtClean="0">
                <a:solidFill>
                  <a:schemeClr val="accent6">
                    <a:lumMod val="75000"/>
                  </a:schemeClr>
                </a:solidFill>
              </a:rPr>
              <a:t>(3)</a:t>
            </a:r>
            <a:r>
              <a:rPr lang="zh-CN" altLang="zh-CN" sz="2400" b="1" dirty="0" smtClean="0">
                <a:solidFill>
                  <a:schemeClr val="accent6">
                    <a:lumMod val="75000"/>
                  </a:schemeClr>
                </a:solidFill>
              </a:rPr>
              <a:t>由抽象到形象再到抽象。</a:t>
            </a:r>
            <a:endParaRPr lang="zh-CN" altLang="zh-CN" sz="2400" b="1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5"/>
          <p:cNvSpPr/>
          <p:nvPr/>
        </p:nvSpPr>
        <p:spPr>
          <a:xfrm>
            <a:off x="812800" y="2314575"/>
            <a:ext cx="11003280" cy="3998595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 smtClean="0">
                <a:solidFill>
                  <a:schemeClr val="accent6">
                    <a:lumMod val="75000"/>
                  </a:schemeClr>
                </a:solidFill>
              </a:rPr>
              <a:t>2.</a:t>
            </a:r>
            <a:r>
              <a:rPr lang="zh-CN" altLang="zh-CN" sz="2400" b="1" dirty="0" smtClean="0">
                <a:solidFill>
                  <a:schemeClr val="accent6">
                    <a:lumMod val="75000"/>
                  </a:schemeClr>
                </a:solidFill>
              </a:rPr>
              <a:t>发散思维训练和聚合思维训练相结合</a:t>
            </a:r>
            <a:r>
              <a:rPr lang="en-US" altLang="zh-CN" sz="2400" b="1" dirty="0" smtClean="0">
                <a:solidFill>
                  <a:schemeClr val="accent6">
                    <a:lumMod val="75000"/>
                  </a:schemeClr>
                </a:solidFill>
              </a:rPr>
              <a:t>,</a:t>
            </a:r>
            <a:r>
              <a:rPr lang="zh-CN" altLang="zh-CN" sz="2400" b="1" dirty="0" smtClean="0">
                <a:solidFill>
                  <a:schemeClr val="accent6">
                    <a:lumMod val="75000"/>
                  </a:schemeClr>
                </a:solidFill>
              </a:rPr>
              <a:t>求同思维训练和求异思维训练相结合。</a:t>
            </a:r>
            <a:endParaRPr lang="en-US" altLang="zh-CN" sz="24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 smtClean="0">
                <a:solidFill>
                  <a:schemeClr val="accent6">
                    <a:lumMod val="75000"/>
                  </a:schemeClr>
                </a:solidFill>
              </a:rPr>
              <a:t>(1)</a:t>
            </a:r>
            <a:r>
              <a:rPr lang="zh-CN" altLang="zh-CN" sz="2400" b="1" dirty="0" smtClean="0">
                <a:solidFill>
                  <a:schemeClr val="accent6">
                    <a:lumMod val="75000"/>
                  </a:schemeClr>
                </a:solidFill>
              </a:rPr>
              <a:t>如教学《为中华之崛起而读书》</a:t>
            </a:r>
            <a:r>
              <a:rPr lang="en-US" altLang="zh-CN" sz="2400" b="1" dirty="0" smtClean="0">
                <a:solidFill>
                  <a:schemeClr val="accent6">
                    <a:lumMod val="75000"/>
                  </a:schemeClr>
                </a:solidFill>
              </a:rPr>
              <a:t>,</a:t>
            </a:r>
            <a:r>
              <a:rPr lang="zh-CN" altLang="zh-CN" sz="2400" b="1" dirty="0" smtClean="0">
                <a:solidFill>
                  <a:schemeClr val="accent6">
                    <a:lumMod val="75000"/>
                  </a:schemeClr>
                </a:solidFill>
              </a:rPr>
              <a:t>可以先让学生说说课文讲了哪几件事，再归纳这些事例的共同点与不同点</a:t>
            </a:r>
            <a:r>
              <a:rPr lang="en-US" altLang="zh-CN" sz="2400" b="1" dirty="0" smtClean="0">
                <a:solidFill>
                  <a:schemeClr val="accent6">
                    <a:lumMod val="75000"/>
                  </a:schemeClr>
                </a:solidFill>
              </a:rPr>
              <a:t>;</a:t>
            </a:r>
            <a:endParaRPr lang="en-US" altLang="zh-CN" sz="24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 smtClean="0">
                <a:solidFill>
                  <a:schemeClr val="accent6">
                    <a:lumMod val="75000"/>
                  </a:schemeClr>
                </a:solidFill>
              </a:rPr>
              <a:t>(2)</a:t>
            </a:r>
            <a:r>
              <a:rPr lang="zh-CN" altLang="zh-CN" sz="2400" b="1" dirty="0" smtClean="0">
                <a:solidFill>
                  <a:schemeClr val="accent6">
                    <a:lumMod val="75000"/>
                  </a:schemeClr>
                </a:solidFill>
              </a:rPr>
              <a:t>教学《梅兰芳蓄须》，可以先让学生从历史上找到像梅兰芳这样的人，再分析这些人共同的人生观和不同的人生经历。</a:t>
            </a:r>
            <a:endParaRPr lang="en-US" altLang="zh-CN" sz="24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 smtClean="0">
                <a:solidFill>
                  <a:schemeClr val="accent6">
                    <a:lumMod val="75000"/>
                  </a:schemeClr>
                </a:solidFill>
              </a:rPr>
              <a:t>       </a:t>
            </a:r>
            <a:r>
              <a:rPr lang="zh-CN" altLang="zh-CN" sz="2400" b="1" dirty="0" smtClean="0">
                <a:solidFill>
                  <a:schemeClr val="accent6">
                    <a:lumMod val="75000"/>
                  </a:schemeClr>
                </a:solidFill>
              </a:rPr>
              <a:t>这样多种思维训练的有机结合，使学生的思维在变化中得到调节，互相补充，相得益彰，提高思维活动的质量和效率。</a:t>
            </a:r>
            <a:endParaRPr lang="zh-CN" altLang="zh-CN" sz="2400" b="1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66820" y="1097513"/>
            <a:ext cx="424688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3200" b="1" dirty="0" smtClean="0">
                <a:solidFill>
                  <a:schemeClr val="accent2"/>
                </a:solidFill>
              </a:rPr>
              <a:t>（二）学生的思维节奏</a:t>
            </a:r>
            <a:endParaRPr lang="zh-CN" altLang="zh-CN" sz="3200" b="1" dirty="0" smtClean="0">
              <a:solidFill>
                <a:schemeClr val="accent2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812484" y="1680575"/>
            <a:ext cx="41452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400" b="1" dirty="0" smtClean="0"/>
              <a:t>其次要注意强弱刺激的交替。</a:t>
            </a:r>
            <a:endParaRPr lang="zh-CN" altLang="zh-CN" sz="2400" b="1" dirty="0" smtClean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9" grpId="0"/>
      <p:bldP spid="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492885" y="1831975"/>
            <a:ext cx="10139680" cy="353822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 sz="2800">
                <a:solidFill>
                  <a:srgbClr val="FF0000"/>
                </a:solidFill>
              </a:rPr>
              <a:t>　　</a:t>
            </a:r>
            <a:r>
              <a:rPr lang="zh-CN" altLang="en-US" sz="2800" b="1">
                <a:solidFill>
                  <a:srgbClr val="FF0000"/>
                </a:solidFill>
              </a:rPr>
              <a:t>占据你的注意中心的将不是关于教材内容的思考，而是对于</a:t>
            </a:r>
            <a:endParaRPr lang="zh-CN" altLang="en-US" sz="2800" b="1">
              <a:solidFill>
                <a:srgbClr val="FF0000"/>
              </a:solidFill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800" b="1">
                <a:solidFill>
                  <a:srgbClr val="FF0000"/>
                </a:solidFill>
              </a:rPr>
              <a:t>你的学生的思维情况的关心，这是每一个教师的教育技巧的</a:t>
            </a:r>
            <a:endParaRPr lang="zh-CN" altLang="en-US" sz="2800" b="1">
              <a:solidFill>
                <a:srgbClr val="FF0000"/>
              </a:solidFill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800" b="1">
                <a:solidFill>
                  <a:srgbClr val="FF0000"/>
                </a:solidFill>
              </a:rPr>
              <a:t>高峰，你应该向它攀登。</a:t>
            </a:r>
            <a:endParaRPr lang="zh-CN" altLang="en-US" sz="2800" b="1">
              <a:solidFill>
                <a:srgbClr val="FF0000"/>
              </a:solidFill>
            </a:endParaRPr>
          </a:p>
          <a:p>
            <a:pPr fontAlgn="auto">
              <a:lnSpc>
                <a:spcPct val="150000"/>
              </a:lnSpc>
            </a:pPr>
            <a:endParaRPr lang="zh-CN" altLang="en-US" sz="2800" b="1">
              <a:solidFill>
                <a:srgbClr val="FF0000"/>
              </a:solidFill>
            </a:endParaRPr>
          </a:p>
          <a:p>
            <a:endParaRPr lang="zh-CN" altLang="en-US" sz="2800" b="1">
              <a:solidFill>
                <a:srgbClr val="FF0000"/>
              </a:solidFill>
            </a:endParaRPr>
          </a:p>
          <a:p>
            <a:r>
              <a:rPr lang="zh-CN" altLang="en-US" sz="2800" b="1">
                <a:solidFill>
                  <a:srgbClr val="FF0000"/>
                </a:solidFill>
              </a:rPr>
              <a:t>　　　　　　　　　　　　　　　　　</a:t>
            </a:r>
            <a:r>
              <a:rPr lang="en-US" altLang="zh-CN" sz="2800" b="1">
                <a:solidFill>
                  <a:srgbClr val="FF0000"/>
                </a:solidFill>
              </a:rPr>
              <a:t>————</a:t>
            </a:r>
            <a:r>
              <a:rPr lang="zh-CN" altLang="en-US" sz="2800" b="1">
                <a:solidFill>
                  <a:srgbClr val="FF0000"/>
                </a:solidFill>
              </a:rPr>
              <a:t>苏霍姆林斯基</a:t>
            </a:r>
            <a:endParaRPr lang="zh-CN" altLang="en-US" sz="28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fade/>
  </p:transition>
</p:sld>
</file>

<file path=ppt/tags/tag1.xml><?xml version="1.0" encoding="utf-8"?>
<p:tagLst xmlns:p="http://schemas.openxmlformats.org/presentationml/2006/main">
  <p:tag name="ISLIDE.ICON" val="#407184;#407186;"/>
</p:tagLst>
</file>

<file path=ppt/tags/tag2.xml><?xml version="1.0" encoding="utf-8"?>
<p:tagLst xmlns:p="http://schemas.openxmlformats.org/presentationml/2006/main">
  <p:tag name="ISLIDE.DIAGRAM" val="3792e485-ce58-431a-bd95-5eca011287eb"/>
</p:tagLst>
</file>

<file path=ppt/tags/tag3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4040*2753*0*0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4.xml><?xml version="1.0" encoding="utf-8"?>
<p:tagLst xmlns:p="http://schemas.openxmlformats.org/presentationml/2006/main">
  <p:tag name="ISLIDE.ICON" val="#407184;#407186;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lx1b4ad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2063</Words>
  <Application>WPS 演示</Application>
  <PresentationFormat>自定义</PresentationFormat>
  <Paragraphs>96</Paragraphs>
  <Slides>13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2" baseType="lpstr">
      <vt:lpstr>Arial</vt:lpstr>
      <vt:lpstr>宋体</vt:lpstr>
      <vt:lpstr>Wingdings</vt:lpstr>
      <vt:lpstr>黑体</vt:lpstr>
      <vt:lpstr>微软雅黑</vt:lpstr>
      <vt:lpstr>Times New Roman</vt:lpstr>
      <vt:lpstr>Arial Unicode MS</vt:lpstr>
      <vt:lpstr>Calibri</vt:lpstr>
      <vt:lpstr>第一PPT，www.1ppt.com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优品PPT</dc:creator>
  <cp:keywords>https:/www.ypppt.com</cp:keywords>
  <cp:lastModifiedBy>Administrator</cp:lastModifiedBy>
  <cp:revision>590</cp:revision>
  <dcterms:created xsi:type="dcterms:W3CDTF">2020-06-19T05:51:00Z</dcterms:created>
  <dcterms:modified xsi:type="dcterms:W3CDTF">2021-08-27T08:19:47Z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7F13B4C7E9D04E71BF43907179E9F64F</vt:lpwstr>
  </property>
  <property fmtid="{D5CDD505-2E9C-101B-9397-08002B2CF9AE}" pid="3" name="KSOProductBuildVer">
    <vt:lpwstr>2052-11.1.0.10650</vt:lpwstr>
  </property>
</Properties>
</file>