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303" r:id="rId3"/>
    <p:sldId id="305" r:id="rId4"/>
    <p:sldId id="321" r:id="rId5"/>
    <p:sldId id="368" r:id="rId6"/>
    <p:sldId id="369" r:id="rId7"/>
    <p:sldId id="370" r:id="rId8"/>
    <p:sldId id="371" r:id="rId9"/>
    <p:sldId id="375" r:id="rId10"/>
    <p:sldId id="372" r:id="rId11"/>
    <p:sldId id="373" r:id="rId12"/>
    <p:sldId id="376" r:id="rId13"/>
    <p:sldId id="377" r:id="rId14"/>
    <p:sldId id="378" r:id="rId15"/>
    <p:sldId id="379" r:id="rId16"/>
    <p:sldId id="380" r:id="rId17"/>
    <p:sldId id="362"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CFC"/>
    <a:srgbClr val="3C5CE8"/>
    <a:srgbClr val="E8EBFA"/>
    <a:srgbClr val="E8E8EA"/>
    <a:srgbClr val="020635"/>
    <a:srgbClr val="33013F"/>
    <a:srgbClr val="1D232F"/>
    <a:srgbClr val="03084D"/>
    <a:srgbClr val="7B0F57"/>
    <a:srgbClr val="1313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22" autoAdjust="0"/>
    <p:restoredTop sz="96314" autoAdjust="0"/>
  </p:normalViewPr>
  <p:slideViewPr>
    <p:cSldViewPr snapToGrid="0" showGuides="1">
      <p:cViewPr>
        <p:scale>
          <a:sx n="70" d="100"/>
          <a:sy n="70" d="100"/>
        </p:scale>
        <p:origin x="-810" y="-6"/>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295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C17EEB-F56B-4F34-92C0-641C81C8E814}"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72E2A5-C8D8-49CA-80AE-1C0AE6730332}"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F26B44-675D-4086-8B76-AF0596B07F8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0E94E3-D9CE-4F8C-A40C-11445413CF9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9_Vertical Title and Text">
    <p:spTree>
      <p:nvGrpSpPr>
        <p:cNvPr id="1" name=""/>
        <p:cNvGrpSpPr/>
        <p:nvPr/>
      </p:nvGrpSpPr>
      <p:grpSpPr>
        <a:xfrm>
          <a:off x="0" y="0"/>
          <a:ext cx="0" cy="0"/>
          <a:chOff x="0" y="0"/>
          <a:chExt cx="0" cy="0"/>
        </a:xfrm>
      </p:grpSpPr>
      <p:sp>
        <p:nvSpPr>
          <p:cNvPr id="7" name="Picture Placeholder 7"/>
          <p:cNvSpPr>
            <a:spLocks noGrp="1"/>
          </p:cNvSpPr>
          <p:nvPr>
            <p:ph type="pic" sz="quarter" idx="12"/>
          </p:nvPr>
        </p:nvSpPr>
        <p:spPr>
          <a:xfrm>
            <a:off x="571500" y="698501"/>
            <a:ext cx="3556000" cy="1816100"/>
          </a:xfrm>
          <a:prstGeom prst="rect">
            <a:avLst/>
          </a:prstGeom>
          <a:solidFill>
            <a:schemeClr val="bg1">
              <a:lumMod val="95000"/>
            </a:schemeClr>
          </a:solidFill>
        </p:spPr>
        <p:txBody>
          <a:bodyPr lIns="121917" tIns="60958" rIns="121917" bIns="60958"/>
          <a:lstStyle/>
          <a:p>
            <a:endParaRPr lang="en-US" dirty="0"/>
          </a:p>
        </p:txBody>
      </p:sp>
      <p:sp>
        <p:nvSpPr>
          <p:cNvPr id="2" name="Picture Placeholder 7"/>
          <p:cNvSpPr>
            <a:spLocks noGrp="1"/>
          </p:cNvSpPr>
          <p:nvPr>
            <p:ph type="pic" sz="quarter" idx="10"/>
          </p:nvPr>
        </p:nvSpPr>
        <p:spPr>
          <a:xfrm>
            <a:off x="4279900" y="698501"/>
            <a:ext cx="3556000" cy="1816100"/>
          </a:xfrm>
          <a:prstGeom prst="rect">
            <a:avLst/>
          </a:prstGeom>
          <a:solidFill>
            <a:schemeClr val="bg1">
              <a:lumMod val="95000"/>
            </a:schemeClr>
          </a:solidFill>
        </p:spPr>
        <p:txBody>
          <a:bodyPr lIns="121917" tIns="60958" rIns="121917" bIns="60958"/>
          <a:lstStyle/>
          <a:p>
            <a:endParaRPr lang="en-US" dirty="0"/>
          </a:p>
        </p:txBody>
      </p:sp>
      <p:sp>
        <p:nvSpPr>
          <p:cNvPr id="4" name="Picture Placeholder 7"/>
          <p:cNvSpPr>
            <a:spLocks noGrp="1"/>
          </p:cNvSpPr>
          <p:nvPr>
            <p:ph type="pic" sz="quarter" idx="11"/>
          </p:nvPr>
        </p:nvSpPr>
        <p:spPr>
          <a:xfrm>
            <a:off x="7988300" y="698501"/>
            <a:ext cx="3556000" cy="1816100"/>
          </a:xfrm>
          <a:prstGeom prst="rect">
            <a:avLst/>
          </a:prstGeom>
          <a:solidFill>
            <a:schemeClr val="bg1">
              <a:lumMod val="95000"/>
            </a:schemeClr>
          </a:solidFill>
        </p:spPr>
        <p:txBody>
          <a:bodyPr lIns="121917" tIns="60958" rIns="121917" bIns="60958"/>
          <a:lstStyle/>
          <a:p>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1+#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uiExpand="1"/>
      <p:bldP spid="4"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6" name="Picture Placeholder 7"/>
          <p:cNvSpPr>
            <a:spLocks noGrp="1"/>
          </p:cNvSpPr>
          <p:nvPr>
            <p:ph type="pic" sz="quarter" idx="10"/>
          </p:nvPr>
        </p:nvSpPr>
        <p:spPr>
          <a:xfrm>
            <a:off x="7023101" y="1612901"/>
            <a:ext cx="5168900" cy="1816100"/>
          </a:xfrm>
          <a:prstGeom prst="rect">
            <a:avLst/>
          </a:prstGeom>
          <a:solidFill>
            <a:schemeClr val="bg1">
              <a:lumMod val="95000"/>
            </a:schemeClr>
          </a:solidFill>
        </p:spPr>
        <p:txBody>
          <a:bodyPr lIns="121917" tIns="60958" rIns="121917" bIns="60958"/>
          <a:lstStyle/>
          <a:p>
            <a:endParaRPr 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
        <p:nvSpPr>
          <p:cNvPr id="11" name="TextBox 10"/>
          <p:cNvSpPr txBox="1"/>
          <p:nvPr userDrawn="1"/>
        </p:nvSpPr>
        <p:spPr>
          <a:xfrm>
            <a:off x="1666405" y="6717169"/>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http://www.1ppt.com/moban/</a:t>
            </a:r>
            <a:r>
              <a:rPr kumimoji="0" lang="zh-CN" altLang="en-US" sz="100" b="0" i="0" u="none" strike="noStrike" kern="0" cap="none" spc="0" normalizeH="0" baseline="0" noProof="0" dirty="0" smtClean="0">
                <a:ln>
                  <a:noFill/>
                </a:ln>
                <a:solidFill>
                  <a:prstClr val="black"/>
                </a:solidFill>
                <a:effectLst/>
                <a:uLnTx/>
                <a:uFillTx/>
              </a:rPr>
              <a:t> </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E481BD80-4BC7-42D2-AF37-58B8340DCB83}"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04F83736-317B-45D2-B0ED-9B0E74FA092F}" type="slidenum">
              <a:rPr lang="zh-CN" altLang="en-US" smtClean="0"/>
            </a:fld>
            <a:endParaRPr lang="zh-CN" alt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image" Target="../media/image1.jpeg"/><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图片 6" descr="QQ图片20210522204103.jpg"/>
          <p:cNvPicPr>
            <a:picLocks noChangeAspect="1"/>
          </p:cNvPicPr>
          <p:nvPr userDrawn="1"/>
        </p:nvPicPr>
        <p:blipFill>
          <a:blip r:embed="rId16" cstate="print"/>
          <a:stretch>
            <a:fillRect/>
          </a:stretch>
        </p:blipFill>
        <p:spPr>
          <a:xfrm>
            <a:off x="0" y="0"/>
            <a:ext cx="12192000" cy="68961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9" name="文本框 8"/>
          <p:cNvSpPr txBox="1"/>
          <p:nvPr/>
        </p:nvSpPr>
        <p:spPr>
          <a:xfrm flipH="1">
            <a:off x="2010410" y="2391410"/>
            <a:ext cx="8638540" cy="829945"/>
          </a:xfrm>
          <a:prstGeom prst="rect">
            <a:avLst/>
          </a:prstGeom>
          <a:noFill/>
        </p:spPr>
        <p:txBody>
          <a:bodyPr wrap="square" rtlCol="0">
            <a:spAutoFit/>
          </a:bodyPr>
          <a:lstStyle/>
          <a:p>
            <a:pPr lvl="0">
              <a:defRPr/>
            </a:pPr>
            <a:r>
              <a:rPr kumimoji="0" lang="zh-CN" altLang="en-US" sz="4800" b="1" u="none" strike="noStrike" kern="1200" cap="none" spc="0" normalizeH="0" baseline="0" noProof="0" dirty="0" smtClean="0">
                <a:ln>
                  <a:noFill/>
                </a:ln>
                <a:solidFill>
                  <a:srgbClr val="FF0000"/>
                </a:solidFill>
                <a:effectLst/>
                <a:uLnTx/>
                <a:uFillTx/>
                <a:cs typeface="+mn-ea"/>
                <a:sym typeface="+mn-lt"/>
              </a:rPr>
              <a:t>把握适度原则</a:t>
            </a:r>
            <a:r>
              <a:rPr kumimoji="0" lang="en-US" altLang="zh-CN" sz="4800" b="1" u="none" strike="noStrike" kern="1200" cap="none" spc="0" normalizeH="0" baseline="0" noProof="0" dirty="0" smtClean="0">
                <a:ln>
                  <a:noFill/>
                </a:ln>
                <a:solidFill>
                  <a:srgbClr val="FF0000"/>
                </a:solidFill>
                <a:effectLst/>
                <a:uLnTx/>
                <a:uFillTx/>
                <a:cs typeface="+mn-ea"/>
                <a:sym typeface="+mn-lt"/>
              </a:rPr>
              <a:t>    </a:t>
            </a:r>
            <a:r>
              <a:rPr kumimoji="0" lang="zh-CN" altLang="en-US" sz="4800" b="1" u="none" strike="noStrike" kern="1200" cap="none" spc="0" normalizeH="0" baseline="0" noProof="0" dirty="0" smtClean="0">
                <a:ln>
                  <a:noFill/>
                </a:ln>
                <a:solidFill>
                  <a:srgbClr val="FF0000"/>
                </a:solidFill>
                <a:effectLst/>
                <a:uLnTx/>
                <a:uFillTx/>
                <a:cs typeface="+mn-ea"/>
                <a:sym typeface="+mn-lt"/>
              </a:rPr>
              <a:t>优化课堂教学</a:t>
            </a:r>
            <a:endParaRPr kumimoji="0" lang="zh-CN" altLang="en-US" sz="4800" b="1" u="none" strike="noStrike" kern="1200" cap="none" spc="0" normalizeH="0" baseline="0" noProof="0" dirty="0" smtClean="0">
              <a:ln>
                <a:noFill/>
              </a:ln>
              <a:solidFill>
                <a:srgbClr val="FF0000"/>
              </a:solidFill>
              <a:effectLst/>
              <a:uLnTx/>
              <a:uFillTx/>
              <a:cs typeface="+mn-ea"/>
              <a:sym typeface="+mn-lt"/>
            </a:endParaRPr>
          </a:p>
        </p:txBody>
      </p:sp>
      <p:sp>
        <p:nvSpPr>
          <p:cNvPr id="43" name="TextBox 42"/>
          <p:cNvSpPr txBox="1"/>
          <p:nvPr/>
        </p:nvSpPr>
        <p:spPr>
          <a:xfrm>
            <a:off x="8079475" y="5172501"/>
            <a:ext cx="3535680" cy="460375"/>
          </a:xfrm>
          <a:prstGeom prst="rect">
            <a:avLst/>
          </a:prstGeom>
          <a:noFill/>
        </p:spPr>
        <p:txBody>
          <a:bodyPr wrap="none" rtlCol="0">
            <a:spAutoFit/>
          </a:bodyPr>
          <a:lstStyle/>
          <a:p>
            <a:r>
              <a:rPr lang="zh-CN" altLang="en-US" sz="2400" dirty="0" smtClean="0"/>
              <a:t>泸县实验学校　　陈雪凤</a:t>
            </a:r>
            <a:endParaRPr lang="zh-CN" altLang="en-US" sz="2400" dirty="0" smtClean="0"/>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8" name="TextBox 37"/>
          <p:cNvSpPr txBox="1"/>
          <p:nvPr/>
        </p:nvSpPr>
        <p:spPr>
          <a:xfrm>
            <a:off x="548640" y="1628140"/>
            <a:ext cx="10911840" cy="4523105"/>
          </a:xfrm>
          <a:prstGeom prst="rect">
            <a:avLst/>
          </a:prstGeom>
          <a:noFill/>
        </p:spPr>
        <p:txBody>
          <a:bodyPr wrap="square" rtlCol="0">
            <a:spAutoFit/>
          </a:bodyPr>
          <a:lstStyle/>
          <a:p>
            <a:pPr>
              <a:lnSpc>
                <a:spcPct val="150000"/>
              </a:lnSpc>
            </a:pPr>
            <a:r>
              <a:rPr lang="zh-CN" altLang="en-US" sz="3200" b="1" dirty="0" smtClean="0">
                <a:solidFill>
                  <a:srgbClr val="FF0000"/>
                </a:solidFill>
                <a:latin typeface="黑体" panose="02010609060101010101" charset="-122"/>
                <a:ea typeface="黑体" panose="02010609060101010101" charset="-122"/>
              </a:rPr>
              <a:t>例：《那个星期天》</a:t>
            </a:r>
            <a:endParaRPr lang="zh-CN" altLang="en-US" sz="3200" b="1" dirty="0" smtClean="0">
              <a:solidFill>
                <a:srgbClr val="FF0000"/>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1</a:t>
            </a:r>
            <a:r>
              <a:rPr lang="zh-CN" altLang="en-US" sz="3200" b="1" dirty="0" smtClean="0">
                <a:solidFill>
                  <a:schemeClr val="tx1"/>
                </a:solidFill>
                <a:latin typeface="黑体" panose="02010609060101010101" charset="-122"/>
                <a:ea typeface="黑体" panose="02010609060101010101" charset="-122"/>
              </a:rPr>
              <a:t>、整体把握文章的内容</a:t>
            </a:r>
            <a:endParaRPr lang="zh-CN" altLang="en-US" sz="3200" b="1" dirty="0" smtClean="0">
              <a:solidFill>
                <a:schemeClr val="tx1"/>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2</a:t>
            </a:r>
            <a:r>
              <a:rPr lang="zh-CN" altLang="en-US" sz="3200" b="1" dirty="0" smtClean="0">
                <a:solidFill>
                  <a:schemeClr val="tx1"/>
                </a:solidFill>
                <a:latin typeface="黑体" panose="02010609060101010101" charset="-122"/>
                <a:ea typeface="黑体" panose="02010609060101010101" charset="-122"/>
              </a:rPr>
              <a:t>、抓关键词句，体会这一天里我心情的变化</a:t>
            </a:r>
            <a:endParaRPr lang="zh-CN" altLang="en-US" sz="3200" b="1" dirty="0" smtClean="0">
              <a:solidFill>
                <a:schemeClr val="tx1"/>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3</a:t>
            </a:r>
            <a:r>
              <a:rPr lang="zh-CN" altLang="en-US" sz="3200" b="1" dirty="0" smtClean="0">
                <a:solidFill>
                  <a:schemeClr val="tx1"/>
                </a:solidFill>
                <a:latin typeface="黑体" panose="02010609060101010101" charset="-122"/>
                <a:ea typeface="黑体" panose="02010609060101010101" charset="-122"/>
              </a:rPr>
              <a:t>、体会文中生动细腻的心理描写。</a:t>
            </a:r>
            <a:endParaRPr lang="zh-CN" altLang="en-US" sz="3200" b="1" dirty="0" smtClean="0">
              <a:solidFill>
                <a:schemeClr val="tx1"/>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4</a:t>
            </a:r>
            <a:r>
              <a:rPr lang="zh-CN" altLang="en-US" sz="3200" b="1" dirty="0" smtClean="0">
                <a:solidFill>
                  <a:schemeClr val="tx1"/>
                </a:solidFill>
                <a:latin typeface="黑体" panose="02010609060101010101" charset="-122"/>
                <a:ea typeface="黑体" panose="02010609060101010101" charset="-122"/>
              </a:rPr>
              <a:t>、比较《匆匆》和《那个星期天》在表达情感的方式上的异同点。</a:t>
            </a:r>
            <a:endParaRPr lang="zh-CN" altLang="en-US" sz="3200" b="1" dirty="0" smtClean="0">
              <a:solidFill>
                <a:schemeClr val="tx1"/>
              </a:solidFill>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8" name="TextBox 37"/>
          <p:cNvSpPr txBox="1"/>
          <p:nvPr/>
        </p:nvSpPr>
        <p:spPr>
          <a:xfrm>
            <a:off x="471805" y="1659255"/>
            <a:ext cx="10993120" cy="3784600"/>
          </a:xfrm>
          <a:prstGeom prst="rect">
            <a:avLst/>
          </a:prstGeom>
          <a:noFill/>
        </p:spPr>
        <p:txBody>
          <a:bodyPr wrap="square" rtlCol="0">
            <a:spAutoFit/>
          </a:bodyPr>
          <a:lstStyle/>
          <a:p>
            <a:pPr>
              <a:lnSpc>
                <a:spcPct val="150000"/>
              </a:lnSpc>
            </a:pPr>
            <a:r>
              <a:rPr lang="en-US" altLang="zh-CN" sz="2800" b="1" dirty="0" smtClean="0">
                <a:solidFill>
                  <a:srgbClr val="FF0000"/>
                </a:solidFill>
                <a:latin typeface="黑体" panose="02010609060101010101" charset="-122"/>
                <a:ea typeface="黑体" panose="02010609060101010101" charset="-122"/>
              </a:rPr>
              <a:t>    </a:t>
            </a:r>
            <a:r>
              <a:rPr lang="en-US" altLang="zh-CN" sz="2800" b="1" dirty="0" smtClean="0">
                <a:solidFill>
                  <a:schemeClr val="tx1"/>
                </a:solidFill>
                <a:latin typeface="黑体" panose="02010609060101010101" charset="-122"/>
                <a:ea typeface="黑体" panose="02010609060101010101" charset="-122"/>
              </a:rPr>
              <a:t> </a:t>
            </a:r>
            <a:r>
              <a:rPr lang="en-US" altLang="zh-CN" sz="4000" b="1" dirty="0" smtClean="0">
                <a:solidFill>
                  <a:schemeClr val="tx1"/>
                </a:solidFill>
                <a:latin typeface="黑体" panose="02010609060101010101" charset="-122"/>
                <a:ea typeface="黑体" panose="02010609060101010101" charset="-122"/>
              </a:rPr>
              <a:t>课堂教学中无论某一内容的教学,还是整篇课文的教学，都有个起点适度的问题。教学起点的适当是优化课堂教学的一个很重要的方面，是确定最佳教学思路的前提条件。</a:t>
            </a:r>
            <a:endParaRPr lang="en-US" altLang="zh-CN" sz="4000" b="1" dirty="0" smtClean="0">
              <a:solidFill>
                <a:schemeClr val="tx1"/>
              </a:solidFill>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2" name="文本框 1"/>
          <p:cNvSpPr txBox="1"/>
          <p:nvPr/>
        </p:nvSpPr>
        <p:spPr>
          <a:xfrm>
            <a:off x="1247140" y="1870075"/>
            <a:ext cx="7018655" cy="706755"/>
          </a:xfrm>
          <a:prstGeom prst="rect">
            <a:avLst/>
          </a:prstGeom>
          <a:noFill/>
        </p:spPr>
        <p:txBody>
          <a:bodyPr wrap="square" rtlCol="0">
            <a:spAutoFit/>
          </a:bodyPr>
          <a:p>
            <a:r>
              <a:rPr lang="zh-CN" altLang="en-US" sz="4000" b="1">
                <a:solidFill>
                  <a:srgbClr val="FF0000"/>
                </a:solidFill>
                <a:latin typeface="微软雅黑" panose="020B0503020204020204" charset="-122"/>
                <a:ea typeface="微软雅黑" panose="020B0503020204020204" charset="-122"/>
              </a:rPr>
              <a:t>四、序的适当</a:t>
            </a:r>
            <a:endParaRPr lang="zh-CN" altLang="en-US" sz="4000" b="1">
              <a:solidFill>
                <a:srgbClr val="FF0000"/>
              </a:solidFill>
              <a:latin typeface="微软雅黑" panose="020B0503020204020204" charset="-122"/>
              <a:ea typeface="微软雅黑" panose="020B0503020204020204" charset="-122"/>
            </a:endParaRPr>
          </a:p>
        </p:txBody>
      </p:sp>
      <p:sp>
        <p:nvSpPr>
          <p:cNvPr id="5" name="文本框 4"/>
          <p:cNvSpPr txBox="1"/>
          <p:nvPr/>
        </p:nvSpPr>
        <p:spPr>
          <a:xfrm>
            <a:off x="1247140" y="2945130"/>
            <a:ext cx="9949180" cy="2553335"/>
          </a:xfrm>
          <a:prstGeom prst="rect">
            <a:avLst/>
          </a:prstGeom>
          <a:noFill/>
        </p:spPr>
        <p:txBody>
          <a:bodyPr wrap="square" rtlCol="0">
            <a:spAutoFit/>
          </a:bodyPr>
          <a:p>
            <a:r>
              <a:rPr lang="en-US" altLang="zh-CN" sz="4000" b="1">
                <a:latin typeface="黑体" panose="02010609060101010101" charset="-122"/>
                <a:ea typeface="黑体" panose="02010609060101010101" charset="-122"/>
                <a:cs typeface="黑体" panose="02010609060101010101" charset="-122"/>
              </a:rPr>
              <a:t>    序的适当是指教学过程中每一教学内容安排的时机得当或者是指诸多教学环节的组合得当，从一堂课的整体来看，便是教学内容与教学思路的优化组合。</a:t>
            </a:r>
            <a:endParaRPr lang="zh-CN" altLang="en-US" sz="3600" b="1">
              <a:latin typeface="黑体" panose="02010609060101010101" charset="-122"/>
              <a:ea typeface="黑体" panose="02010609060101010101" charset="-122"/>
              <a:cs typeface="黑体" panose="02010609060101010101" charset="-122"/>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8" name="TextBox 37"/>
          <p:cNvSpPr txBox="1"/>
          <p:nvPr/>
        </p:nvSpPr>
        <p:spPr>
          <a:xfrm>
            <a:off x="548640" y="1628140"/>
            <a:ext cx="10911840" cy="4523105"/>
          </a:xfrm>
          <a:prstGeom prst="rect">
            <a:avLst/>
          </a:prstGeom>
          <a:noFill/>
        </p:spPr>
        <p:txBody>
          <a:bodyPr wrap="square" rtlCol="0">
            <a:spAutoFit/>
          </a:bodyPr>
          <a:lstStyle/>
          <a:p>
            <a:pPr>
              <a:lnSpc>
                <a:spcPct val="150000"/>
              </a:lnSpc>
            </a:pPr>
            <a:r>
              <a:rPr lang="zh-CN" altLang="en-US" sz="3200" b="1" dirty="0" smtClean="0">
                <a:solidFill>
                  <a:srgbClr val="FF0000"/>
                </a:solidFill>
                <a:latin typeface="黑体" panose="02010609060101010101" charset="-122"/>
                <a:ea typeface="黑体" panose="02010609060101010101" charset="-122"/>
              </a:rPr>
              <a:t>例：《两小儿辩日》</a:t>
            </a:r>
            <a:endParaRPr lang="zh-CN" altLang="en-US" sz="3200" b="1" dirty="0" smtClean="0">
              <a:solidFill>
                <a:srgbClr val="FF0000"/>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1</a:t>
            </a:r>
            <a:r>
              <a:rPr lang="zh-CN" altLang="en-US" sz="3200" b="1" dirty="0" smtClean="0">
                <a:solidFill>
                  <a:schemeClr val="tx1"/>
                </a:solidFill>
                <a:latin typeface="黑体" panose="02010609060101010101" charset="-122"/>
                <a:ea typeface="黑体" panose="02010609060101010101" charset="-122"/>
              </a:rPr>
              <a:t>、车盖</a:t>
            </a:r>
            <a:r>
              <a:rPr lang="en-US" altLang="zh-CN" sz="3200" b="1" dirty="0" smtClean="0">
                <a:solidFill>
                  <a:schemeClr val="tx1"/>
                </a:solidFill>
                <a:latin typeface="黑体" panose="02010609060101010101" charset="-122"/>
                <a:ea typeface="黑体" panose="02010609060101010101" charset="-122"/>
              </a:rPr>
              <a:t>——</a:t>
            </a:r>
            <a:r>
              <a:rPr lang="zh-CN" altLang="en-US" sz="3200" b="1" dirty="0" smtClean="0">
                <a:solidFill>
                  <a:schemeClr val="tx1"/>
                </a:solidFill>
                <a:latin typeface="黑体" panose="02010609060101010101" charset="-122"/>
                <a:ea typeface="黑体" panose="02010609060101010101" charset="-122"/>
              </a:rPr>
              <a:t>盘盂？</a:t>
            </a:r>
            <a:endParaRPr lang="zh-CN" altLang="en-US" sz="3200" b="1" dirty="0" smtClean="0">
              <a:solidFill>
                <a:schemeClr val="tx1"/>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2</a:t>
            </a:r>
            <a:r>
              <a:rPr lang="zh-CN" altLang="en-US" sz="3200" b="1" dirty="0" smtClean="0">
                <a:solidFill>
                  <a:schemeClr val="tx1"/>
                </a:solidFill>
                <a:latin typeface="黑体" panose="02010609060101010101" charset="-122"/>
                <a:ea typeface="黑体" panose="02010609060101010101" charset="-122"/>
              </a:rPr>
              <a:t>、换词魔术，引出观点：我以日始初时去人近，而日中时远也。</a:t>
            </a:r>
            <a:endParaRPr lang="zh-CN" altLang="en-US" sz="3200" b="1" dirty="0" smtClean="0">
              <a:solidFill>
                <a:schemeClr val="tx1"/>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3</a:t>
            </a:r>
            <a:r>
              <a:rPr lang="zh-CN" altLang="en-US" sz="3200" b="1" dirty="0" smtClean="0">
                <a:solidFill>
                  <a:schemeClr val="tx1"/>
                </a:solidFill>
                <a:latin typeface="黑体" panose="02010609060101010101" charset="-122"/>
                <a:ea typeface="黑体" panose="02010609060101010101" charset="-122"/>
              </a:rPr>
              <a:t>、沧沧凉凉</a:t>
            </a:r>
            <a:r>
              <a:rPr lang="en-US" altLang="zh-CN" sz="3200" b="1" dirty="0" smtClean="0">
                <a:latin typeface="黑体" panose="02010609060101010101" charset="-122"/>
                <a:ea typeface="黑体" panose="02010609060101010101" charset="-122"/>
                <a:sym typeface="+mn-ea"/>
              </a:rPr>
              <a:t>——</a:t>
            </a:r>
            <a:r>
              <a:rPr lang="zh-CN" altLang="en-US" sz="3200" b="1" dirty="0" smtClean="0">
                <a:latin typeface="黑体" panose="02010609060101010101" charset="-122"/>
                <a:ea typeface="黑体" panose="02010609060101010101" charset="-122"/>
                <a:sym typeface="+mn-ea"/>
              </a:rPr>
              <a:t>探汤？</a:t>
            </a:r>
            <a:endParaRPr lang="zh-CN" altLang="en-US" sz="3200" b="1" dirty="0" smtClean="0">
              <a:solidFill>
                <a:schemeClr val="tx1"/>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4</a:t>
            </a:r>
            <a:r>
              <a:rPr lang="zh-CN" altLang="en-US" sz="3200" b="1" dirty="0" smtClean="0">
                <a:solidFill>
                  <a:schemeClr val="tx1"/>
                </a:solidFill>
                <a:latin typeface="黑体" panose="02010609060101010101" charset="-122"/>
                <a:ea typeface="黑体" panose="02010609060101010101" charset="-122"/>
              </a:rPr>
              <a:t>、换词魔术，引出观点：日初出远，而日中时近也。</a:t>
            </a:r>
            <a:endParaRPr lang="zh-CN" altLang="en-US" sz="3200" b="1" dirty="0" smtClean="0">
              <a:solidFill>
                <a:schemeClr val="tx1"/>
              </a:solidFill>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8" name="TextBox 37"/>
          <p:cNvSpPr txBox="1"/>
          <p:nvPr/>
        </p:nvSpPr>
        <p:spPr>
          <a:xfrm>
            <a:off x="471805" y="1659255"/>
            <a:ext cx="10993120" cy="2861310"/>
          </a:xfrm>
          <a:prstGeom prst="rect">
            <a:avLst/>
          </a:prstGeom>
          <a:noFill/>
        </p:spPr>
        <p:txBody>
          <a:bodyPr wrap="square" rtlCol="0">
            <a:spAutoFit/>
          </a:bodyPr>
          <a:lstStyle/>
          <a:p>
            <a:pPr>
              <a:lnSpc>
                <a:spcPct val="150000"/>
              </a:lnSpc>
            </a:pPr>
            <a:r>
              <a:rPr lang="en-US" altLang="zh-CN" sz="2800" b="1" dirty="0" smtClean="0">
                <a:solidFill>
                  <a:srgbClr val="FF0000"/>
                </a:solidFill>
                <a:latin typeface="黑体" panose="02010609060101010101" charset="-122"/>
                <a:ea typeface="黑体" panose="02010609060101010101" charset="-122"/>
              </a:rPr>
              <a:t>      </a:t>
            </a:r>
            <a:r>
              <a:rPr lang="en-US" altLang="zh-CN" sz="4000" b="1" dirty="0" smtClean="0">
                <a:solidFill>
                  <a:schemeClr val="tx1"/>
                </a:solidFill>
                <a:latin typeface="黑体" panose="02010609060101010101" charset="-122"/>
                <a:ea typeface="黑体" panose="02010609060101010101" charset="-122"/>
              </a:rPr>
              <a:t>一个适当的序便是一个完美和谐的整体；而不适当的序，哪怕是一个不适时的步骤，都会破坏整个课堂教学的思路和效果。</a:t>
            </a:r>
            <a:endParaRPr lang="en-US" altLang="zh-CN" sz="4000" b="1" dirty="0" smtClean="0">
              <a:solidFill>
                <a:schemeClr val="tx1"/>
              </a:solidFill>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8" name="TextBox 37"/>
          <p:cNvSpPr txBox="1"/>
          <p:nvPr/>
        </p:nvSpPr>
        <p:spPr>
          <a:xfrm>
            <a:off x="431165" y="1871980"/>
            <a:ext cx="10993120" cy="2861310"/>
          </a:xfrm>
          <a:prstGeom prst="rect">
            <a:avLst/>
          </a:prstGeom>
          <a:noFill/>
        </p:spPr>
        <p:txBody>
          <a:bodyPr wrap="square" rtlCol="0">
            <a:spAutoFit/>
          </a:bodyPr>
          <a:lstStyle/>
          <a:p>
            <a:pPr>
              <a:lnSpc>
                <a:spcPct val="150000"/>
              </a:lnSpc>
            </a:pPr>
            <a:r>
              <a:rPr lang="en-US" altLang="zh-CN" sz="4000" b="1" dirty="0" smtClean="0">
                <a:solidFill>
                  <a:schemeClr val="tx1"/>
                </a:solidFill>
                <a:latin typeface="黑体" panose="02010609060101010101" charset="-122"/>
                <a:ea typeface="黑体" panose="02010609060101010101" charset="-122"/>
              </a:rPr>
              <a:t>    我们要优化课堂教学,就必须努力找到每一个教学内容的最适当的教学时机，进而组合出全课堂合理的教学程序。  </a:t>
            </a:r>
            <a:r>
              <a:rPr lang="en-US" altLang="zh-CN" sz="2800" b="1" dirty="0" smtClean="0">
                <a:solidFill>
                  <a:srgbClr val="FF0000"/>
                </a:solidFill>
                <a:latin typeface="黑体" panose="02010609060101010101" charset="-122"/>
                <a:ea typeface="黑体" panose="02010609060101010101" charset="-122"/>
              </a:rPr>
              <a:t> </a:t>
            </a:r>
            <a:endParaRPr lang="en-US" altLang="zh-CN" sz="4000" b="1" dirty="0" smtClean="0">
              <a:solidFill>
                <a:schemeClr val="tx1"/>
              </a:solidFill>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087495" y="2539365"/>
            <a:ext cx="6623685" cy="1322070"/>
          </a:xfrm>
          <a:prstGeom prst="rect">
            <a:avLst/>
          </a:prstGeom>
          <a:noFill/>
        </p:spPr>
        <p:txBody>
          <a:bodyPr wrap="square" rtlCol="0">
            <a:spAutoFit/>
          </a:bodyPr>
          <a:p>
            <a:r>
              <a:rPr lang="zh-CN" altLang="en-US" sz="8000">
                <a:ln w="22225">
                  <a:solidFill>
                    <a:schemeClr val="accent2"/>
                  </a:solidFill>
                  <a:prstDash val="solid"/>
                </a:ln>
                <a:solidFill>
                  <a:srgbClr val="FF0000"/>
                </a:solidFill>
                <a:effectLst/>
              </a:rPr>
              <a:t>谢谢！</a:t>
            </a:r>
            <a:endParaRPr lang="zh-CN" altLang="en-US" sz="8000">
              <a:ln w="22225">
                <a:solidFill>
                  <a:schemeClr val="accent2"/>
                </a:solidFill>
                <a:prstDash val="solid"/>
              </a:ln>
              <a:solidFill>
                <a:srgbClr val="FF0000"/>
              </a:solidFill>
              <a:effectLs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2" name="文本框 1"/>
          <p:cNvSpPr txBox="1"/>
          <p:nvPr/>
        </p:nvSpPr>
        <p:spPr>
          <a:xfrm>
            <a:off x="1247140" y="1870075"/>
            <a:ext cx="7018655" cy="768350"/>
          </a:xfrm>
          <a:prstGeom prst="rect">
            <a:avLst/>
          </a:prstGeom>
          <a:noFill/>
        </p:spPr>
        <p:txBody>
          <a:bodyPr wrap="square" rtlCol="0">
            <a:spAutoFit/>
          </a:bodyPr>
          <a:p>
            <a:r>
              <a:rPr lang="zh-CN" altLang="en-US" sz="4400" b="1">
                <a:solidFill>
                  <a:srgbClr val="FF0000"/>
                </a:solidFill>
                <a:latin typeface="微软雅黑" panose="020B0503020204020204" charset="-122"/>
                <a:ea typeface="微软雅黑" panose="020B0503020204020204" charset="-122"/>
              </a:rPr>
              <a:t>一、量的适度</a:t>
            </a:r>
            <a:endParaRPr lang="zh-CN" altLang="en-US" sz="4400" b="1">
              <a:solidFill>
                <a:srgbClr val="FF0000"/>
              </a:solidFill>
              <a:latin typeface="微软雅黑" panose="020B0503020204020204" charset="-122"/>
              <a:ea typeface="微软雅黑" panose="020B0503020204020204" charset="-122"/>
            </a:endParaRPr>
          </a:p>
        </p:txBody>
      </p:sp>
      <p:sp>
        <p:nvSpPr>
          <p:cNvPr id="5" name="文本框 4"/>
          <p:cNvSpPr txBox="1"/>
          <p:nvPr/>
        </p:nvSpPr>
        <p:spPr>
          <a:xfrm>
            <a:off x="1247140" y="2945130"/>
            <a:ext cx="9949180" cy="2368550"/>
          </a:xfrm>
          <a:prstGeom prst="rect">
            <a:avLst/>
          </a:prstGeom>
          <a:noFill/>
        </p:spPr>
        <p:txBody>
          <a:bodyPr wrap="square" rtlCol="0">
            <a:spAutoFit/>
          </a:bodyPr>
          <a:p>
            <a:r>
              <a:rPr lang="en-US" altLang="zh-CN" sz="4000">
                <a:latin typeface="楷体" panose="02010609060101010101" charset="-122"/>
                <a:ea typeface="楷体" panose="02010609060101010101" charset="-122"/>
              </a:rPr>
              <a:t>   </a:t>
            </a:r>
            <a:r>
              <a:rPr lang="en-US" altLang="zh-CN" sz="4000">
                <a:latin typeface="微软雅黑" panose="020B0503020204020204" charset="-122"/>
                <a:ea typeface="微软雅黑" panose="020B0503020204020204" charset="-122"/>
                <a:cs typeface="微软雅黑" panose="020B0503020204020204" charset="-122"/>
              </a:rPr>
              <a:t> </a:t>
            </a:r>
            <a:r>
              <a:rPr lang="zh-CN" altLang="en-US" sz="3600" b="1">
                <a:latin typeface="微软雅黑" panose="020B0503020204020204" charset="-122"/>
                <a:ea typeface="微软雅黑" panose="020B0503020204020204" charset="-122"/>
                <a:cs typeface="微软雅黑" panose="020B0503020204020204" charset="-122"/>
              </a:rPr>
              <a:t>量的适度是指课堂教学容量恰到好处。课堂教学的过程，是师生之间输出和接受信息的过程，输出量的多少、接受量的多少，都直接影响教学的效果。</a:t>
            </a:r>
            <a:endParaRPr lang="zh-CN" altLang="en-US" sz="36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8" name="TextBox 37"/>
          <p:cNvSpPr txBox="1"/>
          <p:nvPr/>
        </p:nvSpPr>
        <p:spPr>
          <a:xfrm>
            <a:off x="471805" y="1659255"/>
            <a:ext cx="10911840" cy="3322955"/>
          </a:xfrm>
          <a:prstGeom prst="rect">
            <a:avLst/>
          </a:prstGeom>
          <a:noFill/>
        </p:spPr>
        <p:txBody>
          <a:bodyPr wrap="square" rtlCol="0">
            <a:spAutoFit/>
          </a:bodyPr>
          <a:lstStyle/>
          <a:p>
            <a:pPr>
              <a:lnSpc>
                <a:spcPct val="150000"/>
              </a:lnSpc>
            </a:pPr>
            <a:r>
              <a:rPr lang="zh-CN" altLang="en-US" sz="2800" b="1" dirty="0" smtClean="0">
                <a:solidFill>
                  <a:srgbClr val="FF0000"/>
                </a:solidFill>
                <a:latin typeface="黑体" panose="02010609060101010101" charset="-122"/>
                <a:ea typeface="黑体" panose="02010609060101010101" charset="-122"/>
              </a:rPr>
              <a:t>例：《夏天里的成长》</a:t>
            </a:r>
            <a:endParaRPr lang="zh-CN" altLang="en-US" sz="2800" b="1" dirty="0" smtClean="0">
              <a:solidFill>
                <a:srgbClr val="FF0000"/>
              </a:solidFill>
              <a:latin typeface="黑体" panose="02010609060101010101" charset="-122"/>
              <a:ea typeface="黑体" panose="02010609060101010101" charset="-122"/>
            </a:endParaRPr>
          </a:p>
          <a:p>
            <a:pPr>
              <a:lnSpc>
                <a:spcPct val="150000"/>
              </a:lnSpc>
            </a:pPr>
            <a:r>
              <a:rPr lang="en-US" altLang="zh-CN" sz="2800" b="1" dirty="0" smtClean="0">
                <a:solidFill>
                  <a:schemeClr val="accent6">
                    <a:lumMod val="75000"/>
                  </a:schemeClr>
                </a:solidFill>
                <a:latin typeface="黑体" panose="02010609060101010101" charset="-122"/>
                <a:ea typeface="黑体" panose="02010609060101010101" charset="-122"/>
              </a:rPr>
              <a:t>    </a:t>
            </a:r>
            <a:r>
              <a:rPr lang="zh-CN" altLang="en-US" sz="2800" b="1" dirty="0" smtClean="0">
                <a:solidFill>
                  <a:schemeClr val="tx1"/>
                </a:solidFill>
                <a:latin typeface="黑体" panose="02010609060101010101" charset="-122"/>
                <a:ea typeface="黑体" panose="02010609060101010101" charset="-122"/>
              </a:rPr>
              <a:t>教师在课堂上播放视频，用视频来再现课文中的画面，表现夏天里万物迅速生长的特点。学生从屏幕上感受：小豆棚瓜架上的绿蔓，一天可以长出几寸；竹子林里、高粱地里听声音；在叭叭的声响里，一夜可以多出半节；一块白石头，几天不见，就长满了苔藓......</a:t>
            </a:r>
            <a:endParaRPr lang="zh-CN" altLang="en-US" sz="2800" b="1" dirty="0" smtClean="0">
              <a:solidFill>
                <a:schemeClr val="tx1"/>
              </a:solidFill>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8" name="TextBox 37"/>
          <p:cNvSpPr txBox="1"/>
          <p:nvPr/>
        </p:nvSpPr>
        <p:spPr>
          <a:xfrm>
            <a:off x="471805" y="1659255"/>
            <a:ext cx="10993120" cy="3415030"/>
          </a:xfrm>
          <a:prstGeom prst="rect">
            <a:avLst/>
          </a:prstGeom>
          <a:noFill/>
        </p:spPr>
        <p:txBody>
          <a:bodyPr wrap="square" rtlCol="0">
            <a:spAutoFit/>
          </a:bodyPr>
          <a:lstStyle/>
          <a:p>
            <a:pPr>
              <a:lnSpc>
                <a:spcPct val="150000"/>
              </a:lnSpc>
            </a:pPr>
            <a:r>
              <a:rPr lang="en-US" altLang="zh-CN" sz="2800" b="1" dirty="0" smtClean="0">
                <a:solidFill>
                  <a:srgbClr val="FF0000"/>
                </a:solidFill>
                <a:latin typeface="黑体" panose="02010609060101010101" charset="-122"/>
                <a:ea typeface="黑体" panose="02010609060101010101" charset="-122"/>
              </a:rPr>
              <a:t>     </a:t>
            </a:r>
            <a:r>
              <a:rPr lang="zh-CN" altLang="en-US" sz="3600" b="1" dirty="0" smtClean="0">
                <a:solidFill>
                  <a:schemeClr val="tx1"/>
                </a:solidFill>
                <a:latin typeface="黑体" panose="02010609060101010101" charset="-122"/>
                <a:ea typeface="黑体" panose="02010609060101010101" charset="-122"/>
              </a:rPr>
              <a:t>凡</a:t>
            </a:r>
            <a:r>
              <a:rPr lang="zh-CN" altLang="en-US" sz="3600" b="1" dirty="0" smtClean="0">
                <a:solidFill>
                  <a:schemeClr val="tx1"/>
                </a:solidFill>
                <a:latin typeface="黑体" panose="02010609060101010101" charset="-122"/>
                <a:ea typeface="黑体" panose="02010609060101010101" charset="-122"/>
              </a:rPr>
              <a:t>事皆有“度”，适“度”才有可能收到预期的效果；过“度”则会事与愿违，适得其反。因此，语文课堂教学要恰当控制教学容量。充实、饱满、精要、实在的课堂教学才是美的，才是优化的。</a:t>
            </a:r>
            <a:endParaRPr lang="zh-CN" altLang="en-US" sz="3600" b="1" dirty="0" smtClean="0">
              <a:solidFill>
                <a:schemeClr val="tx1"/>
              </a:solidFill>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2" name="文本框 1"/>
          <p:cNvSpPr txBox="1"/>
          <p:nvPr/>
        </p:nvSpPr>
        <p:spPr>
          <a:xfrm>
            <a:off x="1247140" y="1870075"/>
            <a:ext cx="7018655" cy="768350"/>
          </a:xfrm>
          <a:prstGeom prst="rect">
            <a:avLst/>
          </a:prstGeom>
          <a:noFill/>
        </p:spPr>
        <p:txBody>
          <a:bodyPr wrap="square" rtlCol="0">
            <a:spAutoFit/>
          </a:bodyPr>
          <a:p>
            <a:r>
              <a:rPr lang="zh-CN" altLang="en-US" sz="4400" b="1">
                <a:solidFill>
                  <a:srgbClr val="FF0000"/>
                </a:solidFill>
                <a:latin typeface="微软雅黑" panose="020B0503020204020204" charset="-122"/>
                <a:ea typeface="微软雅黑" panose="020B0503020204020204" charset="-122"/>
              </a:rPr>
              <a:t>二、质的适度</a:t>
            </a:r>
            <a:endParaRPr lang="zh-CN" altLang="en-US" sz="4400" b="1">
              <a:solidFill>
                <a:srgbClr val="FF0000"/>
              </a:solidFill>
              <a:latin typeface="微软雅黑" panose="020B0503020204020204" charset="-122"/>
              <a:ea typeface="微软雅黑" panose="020B0503020204020204" charset="-122"/>
            </a:endParaRPr>
          </a:p>
        </p:txBody>
      </p:sp>
      <p:sp>
        <p:nvSpPr>
          <p:cNvPr id="5" name="文本框 4"/>
          <p:cNvSpPr txBox="1"/>
          <p:nvPr/>
        </p:nvSpPr>
        <p:spPr>
          <a:xfrm>
            <a:off x="1247140" y="2945130"/>
            <a:ext cx="9949180" cy="2553335"/>
          </a:xfrm>
          <a:prstGeom prst="rect">
            <a:avLst/>
          </a:prstGeom>
          <a:noFill/>
        </p:spPr>
        <p:txBody>
          <a:bodyPr wrap="square" rtlCol="0">
            <a:spAutoFit/>
          </a:bodyPr>
          <a:p>
            <a:r>
              <a:rPr lang="en-US" altLang="zh-CN" sz="4000" b="1">
                <a:latin typeface="黑体" panose="02010609060101010101" charset="-122"/>
                <a:ea typeface="黑体" panose="02010609060101010101" charset="-122"/>
                <a:cs typeface="黑体" panose="02010609060101010101" charset="-122"/>
              </a:rPr>
              <a:t>    所谓质的适度，是指教学的难度和深度恰到好处。难度太大，超出大</a:t>
            </a:r>
            <a:r>
              <a:rPr lang="zh-CN" altLang="en-US" sz="4000" b="1">
                <a:latin typeface="黑体" panose="02010609060101010101" charset="-122"/>
                <a:ea typeface="黑体" panose="02010609060101010101" charset="-122"/>
                <a:cs typeface="黑体" panose="02010609060101010101" charset="-122"/>
              </a:rPr>
              <a:t>纲</a:t>
            </a:r>
            <a:r>
              <a:rPr lang="en-US" altLang="zh-CN" sz="4000" b="1">
                <a:latin typeface="黑体" panose="02010609060101010101" charset="-122"/>
                <a:ea typeface="黑体" panose="02010609060101010101" charset="-122"/>
                <a:cs typeface="黑体" panose="02010609060101010101" charset="-122"/>
              </a:rPr>
              <a:t>要求，脱离教学实际</a:t>
            </a:r>
            <a:r>
              <a:rPr lang="zh-CN" altLang="en-US" sz="4000" b="1">
                <a:latin typeface="黑体" panose="02010609060101010101" charset="-122"/>
                <a:ea typeface="黑体" panose="02010609060101010101" charset="-122"/>
                <a:cs typeface="黑体" panose="02010609060101010101" charset="-122"/>
              </a:rPr>
              <a:t>；</a:t>
            </a:r>
            <a:r>
              <a:rPr lang="en-US" altLang="zh-CN" sz="4000" b="1">
                <a:latin typeface="黑体" panose="02010609060101010101" charset="-122"/>
                <a:ea typeface="黑体" panose="02010609060101010101" charset="-122"/>
                <a:cs typeface="黑体" panose="02010609060101010101" charset="-122"/>
              </a:rPr>
              <a:t>难度太小，不能充分调动学生的学习积极性，教学效率便低。</a:t>
            </a:r>
            <a:endParaRPr lang="zh-CN" altLang="en-US" sz="3600" b="1">
              <a:latin typeface="黑体" panose="02010609060101010101" charset="-122"/>
              <a:ea typeface="黑体" panose="02010609060101010101" charset="-122"/>
              <a:cs typeface="黑体" panose="02010609060101010101" charset="-122"/>
            </a:endParaRP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8" name="TextBox 37"/>
          <p:cNvSpPr txBox="1"/>
          <p:nvPr/>
        </p:nvSpPr>
        <p:spPr>
          <a:xfrm>
            <a:off x="635" y="1517015"/>
            <a:ext cx="12082145" cy="3969385"/>
          </a:xfrm>
          <a:prstGeom prst="rect">
            <a:avLst/>
          </a:prstGeom>
          <a:noFill/>
        </p:spPr>
        <p:txBody>
          <a:bodyPr wrap="square" rtlCol="0">
            <a:spAutoFit/>
          </a:bodyPr>
          <a:lstStyle/>
          <a:p>
            <a:pPr>
              <a:lnSpc>
                <a:spcPct val="150000"/>
              </a:lnSpc>
            </a:pPr>
            <a:r>
              <a:rPr lang="zh-CN" altLang="en-US" sz="3600" b="1" dirty="0" smtClean="0">
                <a:solidFill>
                  <a:srgbClr val="FF0000"/>
                </a:solidFill>
                <a:latin typeface="黑体" panose="02010609060101010101" charset="-122"/>
                <a:ea typeface="黑体" panose="02010609060101010101" charset="-122"/>
              </a:rPr>
              <a:t>例：《珍珠鸟》</a:t>
            </a:r>
            <a:endParaRPr lang="zh-CN" altLang="en-US" sz="3600" b="1" dirty="0" smtClean="0">
              <a:solidFill>
                <a:srgbClr val="FF0000"/>
              </a:solidFill>
              <a:latin typeface="黑体" panose="02010609060101010101" charset="-122"/>
              <a:ea typeface="黑体" panose="02010609060101010101" charset="-122"/>
            </a:endParaRPr>
          </a:p>
          <a:p>
            <a:pPr>
              <a:lnSpc>
                <a:spcPct val="150000"/>
              </a:lnSpc>
            </a:pPr>
            <a:r>
              <a:rPr lang="zh-CN" altLang="en-US" sz="3600" b="1" dirty="0" smtClean="0">
                <a:solidFill>
                  <a:srgbClr val="FF0000"/>
                </a:solidFill>
                <a:latin typeface="黑体" panose="02010609060101010101" charset="-122"/>
                <a:ea typeface="黑体" panose="02010609060101010101" charset="-122"/>
              </a:rPr>
              <a:t>如何将珍珠鸟对人从完全不信任到彻底信赖的过程写具体？</a:t>
            </a:r>
            <a:endParaRPr lang="zh-CN" altLang="en-US" sz="3600" b="1" dirty="0" smtClean="0">
              <a:solidFill>
                <a:srgbClr val="FF0000"/>
              </a:solidFill>
              <a:latin typeface="黑体" panose="02010609060101010101" charset="-122"/>
              <a:ea typeface="黑体" panose="02010609060101010101" charset="-122"/>
            </a:endParaRPr>
          </a:p>
          <a:p>
            <a:pPr>
              <a:lnSpc>
                <a:spcPct val="150000"/>
              </a:lnSpc>
            </a:pPr>
            <a:r>
              <a:rPr lang="en-US" altLang="zh-CN" sz="2800" b="1" dirty="0" smtClean="0">
                <a:solidFill>
                  <a:srgbClr val="FF0000"/>
                </a:solidFill>
                <a:latin typeface="黑体" panose="02010609060101010101" charset="-122"/>
                <a:ea typeface="黑体" panose="02010609060101010101" charset="-122"/>
              </a:rPr>
              <a:t>    </a:t>
            </a:r>
            <a:r>
              <a:rPr lang="zh-CN" altLang="en-US" sz="3200" b="1" dirty="0" smtClean="0">
                <a:solidFill>
                  <a:schemeClr val="tx1"/>
                </a:solidFill>
                <a:latin typeface="黑体" panose="02010609060101010101" charset="-122"/>
                <a:ea typeface="黑体" panose="02010609060101010101" charset="-122"/>
              </a:rPr>
              <a:t>步步深入，引导学生发现了隐藏在语言文字背后的秘密：时间顺序、动作亲疏、距离远近。揣摩透写作技巧后，顺势让学生练笔，写一写自己和老师从不认识到相识、熟悉，再到亲密的过程。</a:t>
            </a:r>
            <a:endParaRPr lang="zh-CN" altLang="en-US" sz="3200" b="1" dirty="0" smtClean="0">
              <a:solidFill>
                <a:schemeClr val="tx1"/>
              </a:solidFill>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5" name="文本框 4"/>
          <p:cNvSpPr txBox="1"/>
          <p:nvPr/>
        </p:nvSpPr>
        <p:spPr>
          <a:xfrm>
            <a:off x="263525" y="2508885"/>
            <a:ext cx="10608310" cy="1876425"/>
          </a:xfrm>
          <a:prstGeom prst="rect">
            <a:avLst/>
          </a:prstGeom>
          <a:noFill/>
        </p:spPr>
        <p:txBody>
          <a:bodyPr wrap="square" rtlCol="0">
            <a:spAutoFit/>
          </a:bodyPr>
          <a:p>
            <a:r>
              <a:rPr lang="en-US" altLang="zh-CN" sz="4000" b="1">
                <a:latin typeface="黑体" panose="02010609060101010101" charset="-122"/>
                <a:ea typeface="黑体" panose="02010609060101010101" charset="-122"/>
                <a:cs typeface="黑体" panose="02010609060101010101" charset="-122"/>
              </a:rPr>
              <a:t>教学难度和深度恰到好处</a:t>
            </a:r>
            <a:endParaRPr lang="en-US" altLang="zh-CN" sz="4000" b="1">
              <a:latin typeface="黑体" panose="02010609060101010101" charset="-122"/>
              <a:ea typeface="黑体" panose="02010609060101010101" charset="-122"/>
              <a:cs typeface="黑体" panose="02010609060101010101" charset="-122"/>
            </a:endParaRPr>
          </a:p>
          <a:p>
            <a:endParaRPr lang="en-US" altLang="zh-CN" sz="4000" b="1">
              <a:latin typeface="黑体" panose="02010609060101010101" charset="-122"/>
              <a:ea typeface="黑体" panose="02010609060101010101" charset="-122"/>
              <a:cs typeface="黑体" panose="02010609060101010101" charset="-122"/>
            </a:endParaRPr>
          </a:p>
          <a:p>
            <a:r>
              <a:rPr lang="zh-CN" altLang="en-US" sz="3600" b="1">
                <a:latin typeface="黑体" panose="02010609060101010101" charset="-122"/>
                <a:ea typeface="黑体" panose="02010609060101010101" charset="-122"/>
                <a:cs typeface="黑体" panose="02010609060101010101" charset="-122"/>
              </a:rPr>
              <a:t>应有的难度和深度达不到</a:t>
            </a:r>
            <a:endParaRPr lang="zh-CN" altLang="en-US" sz="3600" b="1">
              <a:latin typeface="黑体" panose="02010609060101010101" charset="-122"/>
              <a:ea typeface="黑体" panose="02010609060101010101" charset="-122"/>
              <a:cs typeface="黑体" panose="02010609060101010101" charset="-122"/>
            </a:endParaRPr>
          </a:p>
        </p:txBody>
      </p:sp>
      <p:sp>
        <p:nvSpPr>
          <p:cNvPr id="3" name="右箭头 2"/>
          <p:cNvSpPr/>
          <p:nvPr/>
        </p:nvSpPr>
        <p:spPr>
          <a:xfrm>
            <a:off x="6146165" y="2732405"/>
            <a:ext cx="1308100" cy="243205"/>
          </a:xfrm>
          <a:prstGeom prst="rightArrow">
            <a:avLst/>
          </a:prstGeom>
          <a:gradFill>
            <a:gsLst>
              <a:gs pos="0">
                <a:srgbClr val="FE4444"/>
              </a:gs>
              <a:gs pos="100000">
                <a:srgbClr val="832B2B"/>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右箭头 3"/>
          <p:cNvSpPr/>
          <p:nvPr/>
        </p:nvSpPr>
        <p:spPr>
          <a:xfrm>
            <a:off x="6146165" y="3934460"/>
            <a:ext cx="1308100" cy="243205"/>
          </a:xfrm>
          <a:prstGeom prst="rightArrow">
            <a:avLst/>
          </a:prstGeom>
          <a:gradFill>
            <a:gsLst>
              <a:gs pos="0">
                <a:srgbClr val="FE4444"/>
              </a:gs>
              <a:gs pos="100000">
                <a:srgbClr val="832B2B"/>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文本框 5"/>
          <p:cNvSpPr txBox="1"/>
          <p:nvPr/>
        </p:nvSpPr>
        <p:spPr>
          <a:xfrm>
            <a:off x="7850505" y="2508885"/>
            <a:ext cx="2759075" cy="706755"/>
          </a:xfrm>
          <a:prstGeom prst="rect">
            <a:avLst/>
          </a:prstGeom>
          <a:noFill/>
        </p:spPr>
        <p:txBody>
          <a:bodyPr wrap="square" rtlCol="0">
            <a:spAutoFit/>
          </a:bodyPr>
          <a:p>
            <a:r>
              <a:rPr lang="zh-CN" altLang="en-US" sz="4000" b="1">
                <a:latin typeface="黑体" panose="02010609060101010101" charset="-122"/>
                <a:ea typeface="黑体" panose="02010609060101010101" charset="-122"/>
              </a:rPr>
              <a:t>事半功倍</a:t>
            </a:r>
            <a:endParaRPr lang="zh-CN" altLang="en-US" sz="4000" b="1">
              <a:latin typeface="黑体" panose="02010609060101010101" charset="-122"/>
              <a:ea typeface="黑体" panose="02010609060101010101" charset="-122"/>
            </a:endParaRPr>
          </a:p>
        </p:txBody>
      </p:sp>
      <p:sp>
        <p:nvSpPr>
          <p:cNvPr id="7" name="文本框 6"/>
          <p:cNvSpPr txBox="1"/>
          <p:nvPr/>
        </p:nvSpPr>
        <p:spPr>
          <a:xfrm>
            <a:off x="7850505" y="3678555"/>
            <a:ext cx="2759075" cy="706755"/>
          </a:xfrm>
          <a:prstGeom prst="rect">
            <a:avLst/>
          </a:prstGeom>
          <a:noFill/>
        </p:spPr>
        <p:txBody>
          <a:bodyPr wrap="square" rtlCol="0">
            <a:spAutoFit/>
          </a:bodyPr>
          <a:p>
            <a:r>
              <a:rPr lang="zh-CN" altLang="en-US" sz="4000" b="1">
                <a:latin typeface="黑体" panose="02010609060101010101" charset="-122"/>
                <a:ea typeface="黑体" panose="02010609060101010101" charset="-122"/>
              </a:rPr>
              <a:t>半途而废</a:t>
            </a:r>
            <a:endParaRPr lang="zh-CN" altLang="en-US" sz="4000" b="1">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2" name="文本框 1"/>
          <p:cNvSpPr txBox="1"/>
          <p:nvPr/>
        </p:nvSpPr>
        <p:spPr>
          <a:xfrm>
            <a:off x="1247140" y="1870075"/>
            <a:ext cx="7018655" cy="768350"/>
          </a:xfrm>
          <a:prstGeom prst="rect">
            <a:avLst/>
          </a:prstGeom>
          <a:noFill/>
        </p:spPr>
        <p:txBody>
          <a:bodyPr wrap="square" rtlCol="0">
            <a:spAutoFit/>
          </a:bodyPr>
          <a:p>
            <a:r>
              <a:rPr lang="zh-CN" altLang="en-US" sz="4400" b="1">
                <a:solidFill>
                  <a:srgbClr val="FF0000"/>
                </a:solidFill>
                <a:latin typeface="微软雅黑" panose="020B0503020204020204" charset="-122"/>
                <a:ea typeface="微软雅黑" panose="020B0503020204020204" charset="-122"/>
              </a:rPr>
              <a:t>三、起点的适度</a:t>
            </a:r>
            <a:endParaRPr lang="zh-CN" altLang="en-US" sz="4400" b="1">
              <a:solidFill>
                <a:srgbClr val="FF0000"/>
              </a:solidFill>
              <a:latin typeface="微软雅黑" panose="020B0503020204020204" charset="-122"/>
              <a:ea typeface="微软雅黑" panose="020B0503020204020204" charset="-122"/>
            </a:endParaRPr>
          </a:p>
        </p:txBody>
      </p:sp>
      <p:sp>
        <p:nvSpPr>
          <p:cNvPr id="5" name="文本框 4"/>
          <p:cNvSpPr txBox="1"/>
          <p:nvPr/>
        </p:nvSpPr>
        <p:spPr>
          <a:xfrm>
            <a:off x="1247140" y="2945130"/>
            <a:ext cx="9949180" cy="2553335"/>
          </a:xfrm>
          <a:prstGeom prst="rect">
            <a:avLst/>
          </a:prstGeom>
          <a:noFill/>
        </p:spPr>
        <p:txBody>
          <a:bodyPr wrap="square" rtlCol="0">
            <a:spAutoFit/>
          </a:bodyPr>
          <a:p>
            <a:r>
              <a:rPr lang="en-US" altLang="zh-CN" sz="4000" b="1">
                <a:latin typeface="黑体" panose="02010609060101010101" charset="-122"/>
                <a:ea typeface="黑体" panose="02010609060101010101" charset="-122"/>
                <a:cs typeface="黑体" panose="02010609060101010101" charset="-122"/>
              </a:rPr>
              <a:t>    任何学科的教学都有一个起点的问题。如果说，质的适度强调课堂教学应达到适当的深度和难度，那么起点的适度则强调从适当的深度和难度开始。</a:t>
            </a:r>
            <a:endParaRPr lang="zh-CN" altLang="en-US" sz="3600" b="1">
              <a:latin typeface="黑体" panose="02010609060101010101" charset="-122"/>
              <a:ea typeface="黑体" panose="02010609060101010101" charset="-122"/>
              <a:cs typeface="黑体" panose="02010609060101010101" charset="-122"/>
            </a:endParaRP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38" name="TextBox 37"/>
          <p:cNvSpPr txBox="1"/>
          <p:nvPr/>
        </p:nvSpPr>
        <p:spPr>
          <a:xfrm>
            <a:off x="640080" y="1333500"/>
            <a:ext cx="10911840" cy="4523105"/>
          </a:xfrm>
          <a:prstGeom prst="rect">
            <a:avLst/>
          </a:prstGeom>
          <a:noFill/>
        </p:spPr>
        <p:txBody>
          <a:bodyPr wrap="square" rtlCol="0">
            <a:spAutoFit/>
          </a:bodyPr>
          <a:lstStyle/>
          <a:p>
            <a:pPr>
              <a:lnSpc>
                <a:spcPct val="150000"/>
              </a:lnSpc>
            </a:pPr>
            <a:r>
              <a:rPr lang="zh-CN" altLang="en-US" sz="3200" b="1" dirty="0" smtClean="0">
                <a:solidFill>
                  <a:srgbClr val="FF0000"/>
                </a:solidFill>
                <a:latin typeface="黑体" panose="02010609060101010101" charset="-122"/>
                <a:ea typeface="黑体" panose="02010609060101010101" charset="-122"/>
              </a:rPr>
              <a:t>例：《桥》</a:t>
            </a:r>
            <a:endParaRPr lang="zh-CN" altLang="en-US" sz="3200" b="1" dirty="0" smtClean="0">
              <a:solidFill>
                <a:srgbClr val="FF0000"/>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1</a:t>
            </a:r>
            <a:r>
              <a:rPr lang="zh-CN" altLang="en-US" sz="3200" b="1" dirty="0" smtClean="0">
                <a:solidFill>
                  <a:schemeClr val="tx1"/>
                </a:solidFill>
                <a:latin typeface="黑体" panose="02010609060101010101" charset="-122"/>
                <a:ea typeface="黑体" panose="02010609060101010101" charset="-122"/>
              </a:rPr>
              <a:t>、品味言行，解读人物形象。</a:t>
            </a:r>
            <a:endParaRPr lang="zh-CN" altLang="en-US" sz="3200" b="1" dirty="0" smtClean="0">
              <a:solidFill>
                <a:schemeClr val="tx1"/>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2</a:t>
            </a:r>
            <a:r>
              <a:rPr lang="zh-CN" altLang="en-US" sz="3200" b="1" dirty="0" smtClean="0">
                <a:solidFill>
                  <a:schemeClr val="tx1"/>
                </a:solidFill>
                <a:latin typeface="黑体" panose="02010609060101010101" charset="-122"/>
                <a:ea typeface="黑体" panose="02010609060101010101" charset="-122"/>
              </a:rPr>
              <a:t>、自读课文，谈谈为什么小说的结局既出人意料，又在情理之中。</a:t>
            </a:r>
            <a:endParaRPr lang="zh-CN" altLang="en-US" sz="3200" b="1" dirty="0" smtClean="0">
              <a:solidFill>
                <a:schemeClr val="tx1"/>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3</a:t>
            </a:r>
            <a:r>
              <a:rPr lang="zh-CN" altLang="en-US" sz="3200" b="1" dirty="0" smtClean="0">
                <a:solidFill>
                  <a:schemeClr val="tx1"/>
                </a:solidFill>
                <a:latin typeface="黑体" panose="02010609060101010101" charset="-122"/>
                <a:ea typeface="黑体" panose="02010609060101010101" charset="-122"/>
              </a:rPr>
              <a:t>、说说结局的安排有何特点，好不好,为什么？</a:t>
            </a:r>
            <a:endParaRPr lang="zh-CN" altLang="en-US" sz="3200" b="1" dirty="0" smtClean="0">
              <a:solidFill>
                <a:schemeClr val="tx1"/>
              </a:solidFill>
              <a:latin typeface="黑体" panose="02010609060101010101" charset="-122"/>
              <a:ea typeface="黑体" panose="02010609060101010101" charset="-122"/>
            </a:endParaRPr>
          </a:p>
          <a:p>
            <a:pPr>
              <a:lnSpc>
                <a:spcPct val="150000"/>
              </a:lnSpc>
            </a:pPr>
            <a:r>
              <a:rPr lang="en-US" altLang="zh-CN" sz="3200" b="1" dirty="0" smtClean="0">
                <a:solidFill>
                  <a:schemeClr val="tx1"/>
                </a:solidFill>
                <a:latin typeface="黑体" panose="02010609060101010101" charset="-122"/>
                <a:ea typeface="黑体" panose="02010609060101010101" charset="-122"/>
              </a:rPr>
              <a:t>4</a:t>
            </a:r>
            <a:r>
              <a:rPr lang="zh-CN" altLang="en-US" sz="3200" b="1" dirty="0" smtClean="0">
                <a:solidFill>
                  <a:schemeClr val="tx1"/>
                </a:solidFill>
                <a:latin typeface="黑体" panose="02010609060101010101" charset="-122"/>
                <a:ea typeface="黑体" panose="02010609060101010101" charset="-122"/>
              </a:rPr>
              <a:t>、这样安排对人物塑造有什么作用？</a:t>
            </a:r>
            <a:endParaRPr lang="zh-CN" altLang="en-US" sz="3200" b="1" dirty="0" smtClean="0">
              <a:solidFill>
                <a:schemeClr val="tx1"/>
              </a:solidFill>
              <a:latin typeface="黑体" panose="02010609060101010101" charset="-122"/>
              <a:ea typeface="黑体" panose="02010609060101010101"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8" grpId="1"/>
    </p:bldLst>
  </p:timing>
</p:sld>
</file>

<file path=ppt/tags/tag1.xml><?xml version="1.0" encoding="utf-8"?>
<p:tagLst xmlns:p="http://schemas.openxmlformats.org/presentationml/2006/main">
  <p:tag name="ISLIDE.ICON" val="#407184;#407186;"/>
</p:tagLst>
</file>

<file path=ppt/tags/tag2.xml><?xml version="1.0" encoding="utf-8"?>
<p:tagLst xmlns:p="http://schemas.openxmlformats.org/presentationml/2006/main">
  <p:tag name="ISLIDE.ICON" val="#407184;#407186;"/>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lx1b4ad">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1166</Words>
  <Application>WPS 演示</Application>
  <PresentationFormat>自定义</PresentationFormat>
  <Paragraphs>63</Paragraphs>
  <Slides>16</Slides>
  <Notes>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宋体</vt:lpstr>
      <vt:lpstr>Wingdings</vt:lpstr>
      <vt:lpstr>微软雅黑</vt:lpstr>
      <vt:lpstr>楷体</vt:lpstr>
      <vt:lpstr>黑体</vt:lpstr>
      <vt:lpstr>Arial Unicode MS</vt:lpstr>
      <vt:lpstr>Calibri</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https:/www.ypppt.com</cp:keywords>
  <cp:lastModifiedBy>曦年丶six</cp:lastModifiedBy>
  <cp:revision>594</cp:revision>
  <dcterms:created xsi:type="dcterms:W3CDTF">2020-06-19T05:51:00Z</dcterms:created>
  <dcterms:modified xsi:type="dcterms:W3CDTF">2021-09-04T14:01:13Z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D692D56A0EEA4EDBA8321970E7C7D7D5</vt:lpwstr>
  </property>
  <property fmtid="{D5CDD505-2E9C-101B-9397-08002B2CF9AE}" pid="3" name="KSOProductBuildVer">
    <vt:lpwstr>2052-11.1.0.10700</vt:lpwstr>
  </property>
</Properties>
</file>